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owun Batang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wunBatang-bold.fntdata"/><Relationship Id="rId16" Type="http://schemas.openxmlformats.org/officeDocument/2006/relationships/font" Target="fonts/GowunBatang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0f1fbcc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0f1fbc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0f1fbcc8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0f1fbcc8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0f1fbcc8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0f1fbcc8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0f1fbcc8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0f1fbcc8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0f1fbcc8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0f1fbcc8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0f1fbcc8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0f1fbcc8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0f1fbcc84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0f1fbcc84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0f1fbcc8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0f1fbcc8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0f1fbcc8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0f1fbcc8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0f1fbcc8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0f1fbcc8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7" name="Google Shape;97;p1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06" name="Google Shape;106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4" name="Google Shape;144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1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7" name="Google Shape;167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6" name="Google Shape;186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1" name="Google Shape;211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5" name="Google Shape;215;p30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0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21" name="Google Shape;221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5" name="Google Shape;225;p31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1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1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3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3" name="Google Shape;263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9" name="Google Shape;269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7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1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0" name="Google Shape;290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294" name="Google Shape;294;p41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42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5" name="Google Shape;305;p42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7" name="Google Shape;307;p42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3" name="Google Shape;313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0" name="Google Shape;320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5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5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5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5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5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5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5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5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6" name="Google Shape;336;p4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37" name="Google Shape;337;p4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7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42" name="Google Shape;342;p47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3" name="Google Shape;53;p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4" name="Google Shape;74;p9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5" name="Google Shape;75;p9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6" name="Google Shape;76;p9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228600" y="1909750"/>
            <a:ext cx="79779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 NLP - Roberto Martins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</a:t>
            </a:r>
            <a:r>
              <a:rPr lang="en"/>
              <a:t>álise dos Clusters</a:t>
            </a:r>
            <a:endParaRPr/>
          </a:p>
        </p:txBody>
      </p:sp>
      <p:sp>
        <p:nvSpPr>
          <p:cNvPr id="413" name="Google Shape;413;p59"/>
          <p:cNvSpPr txBox="1"/>
          <p:nvPr/>
        </p:nvSpPr>
        <p:spPr>
          <a:xfrm>
            <a:off x="607800" y="865375"/>
            <a:ext cx="8307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Cluster 0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–</a:t>
            </a: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 Ambiental Paulista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 </a:t>
            </a: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(3 docs):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Principais termos: paulista, jurídicos, jurídica, brasileiro, legal, ilegal, brasileira, ambiental, ambientais, fiscalizem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Cluster 1 – Processos de Acusação Judicial (3 docs):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Principais termos: brasileiro, judiciária, judicial, jurídica, advogado, jurídicas, acusado, tribunal, oficiada, ricardo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Cluster 2 – Casos Penais e Prisionais (4 docs):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Principais termos: brasileiro, imputado, ricardo, julgado, acusado, prisional, caso, penal, fiscais, comarca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Cluster 3 – Decisões Judiciais Gerais (11 docs):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Principais termos: brasileiro, brasileira, brasil, comarca, decretação, judiciais, juízo, procuradores, 3344ribeiro, luísa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Cluster 4 – Casos Financeiros (3 docs):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Principais termos: paulista, brasileiro, brasil, autoriza, juros, copacabana, requerente, juízo, comarca, caso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Cluster 5 – Reclamações Trabalhistas (5 docs):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Principais termos: paulista, brasileiro, brasileira, ricardo, laboradas, funcionário, comarca, juízo, reclamante, juros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/>
        </p:nvSpPr>
        <p:spPr>
          <a:xfrm>
            <a:off x="778825" y="1197075"/>
            <a:ext cx="8307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Objetivo:</a:t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Dado corpo de texto (30 documentos jurídicos em PT-BR), identificar grupos (clusters) e determinar rótulos para cada grupo.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Etapas:</a:t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Análise do Dataset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Vetorização do texto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Agrupamento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Análises finais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Limitações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60" name="Google Shape;360;p51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</a:t>
            </a:r>
            <a:r>
              <a:rPr lang="en"/>
              <a:t>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/>
        </p:nvSpPr>
        <p:spPr>
          <a:xfrm>
            <a:off x="607800" y="865375"/>
            <a:ext cx="8307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Dataset Card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Natureza dos documentos: Documentos Processuais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Domínio: Jurídico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Tarefa: Clustering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Idioma: Português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Formato: Arquivos .txt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Quantidade de textos: 30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Total de tokens (excluindo pontuação/espaços): 17560 - modelo Spacy: “en_core_web_md”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Total de types (tokens únicos, case-insensitive): 2482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- modelo Spacy: “en_core_web_md”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Comprimento médio dos textos em tokens: 585,33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- modelo Spacy: “en_core_web_md”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Comprimento em tokens do menor texto: 384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- modelo Spacy: “en_core_web_md”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Comprimento em tokens do maior texto: 864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- modelo Spacy: “en_core_web_md”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Tamanho em disco (arquivos .txt): 117,75 KB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Qualidade dos textos: Textos jurídicos revisados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Quantidade de classes: Baseado em decisão final - 6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Distribuição em classes: N/A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66" name="Google Shape;366;p52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/>
        </p:nvSpPr>
        <p:spPr>
          <a:xfrm>
            <a:off x="607800" y="865375"/>
            <a:ext cx="830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Etapas de Pré-processamento:</a:t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Transformação para minúsculas para unificar as formas dos tokens.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Tokenização e lematização com SpaCy (en_core_web_md).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Remoção de stopwords para eliminar palavras comuns e de baixo valor informacional.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Remoção de pontuação e tokens de espaço em branco para focar em palavras de conteúdo.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Filtragem de tokens não alfabéticos para excluir números e símbolos.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Decisões e Justificativa:</a:t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Lematização e remoção de stopwords reduzem o tamanho do vocabulário e o ruído.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Filtragem de tokens não alfabéticos prioriza termos jurídicos (principalmente palavras).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AutoNum type="arabicPeriod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Foi utilizado modelo em inglês por conveniência; idealmente um modelo em Português (pt_core_news_md) seria mais adequado ao corpus.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72" name="Google Shape;372;p53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/>
        </p:nvSpPr>
        <p:spPr>
          <a:xfrm>
            <a:off x="607800" y="865375"/>
            <a:ext cx="8307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Nesta etapa, usamos a abordagem baseada em BOW/TF-IDF para representar os documentos.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Construção: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Entrada: textos pré-processados conforme mencionado no slide anterior.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Ferramenta: TfidfVectorizer com configurações padrão (norma L2, smooth_idf).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Saída: matriz TF-IDF esparsa (30 × 2.468).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Testes e Limitações: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Não realizamos busca em grade (grid search) para ajustar parâmetros como min_df, max_df ou ngram_range; optou-se pelas configurações padrão do TfidfVectorizer, motivado pela ausência de conjunto de validação, trabalhos futuros incluem utilização de métricas como silhouette score para avaliar.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78" name="Google Shape;378;p54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/>
        </p:nvSpPr>
        <p:spPr>
          <a:xfrm>
            <a:off x="607800" y="865375"/>
            <a:ext cx="8307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Para capturar semântica mais profunda, recorremos a embeddings de palavras, avaliando diferentes modelos.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Modelos Avaliados: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SpaCy: en_core_web_md (96 d), pt_core_news_md (300 d)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SentenceTransformer: paraphrase-multilingual-mpnet-base-v2 (768 d), all-MiniLM-L6-v2 (384 d)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Agregação: média padrão dos embeddings de tokens (model.encode(raw_documents) ou doc.vector) - escolha devido a sua simplicidade, sem conjunto de validação para performar testes.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Testes e Seleção: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Sem ajuste de hiperparâmetros por modelo - sem conjunto de validação, trabalhos futuros indicam a possibilidade de fine-tuning dos modelos de forma semi-supervisionada.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Modelos comparados via desempenho de agrupamento (Silhouette para K-Means, DBCV para HDBSCAN).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84" name="Google Shape;384;p55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/>
        </p:nvSpPr>
        <p:spPr>
          <a:xfrm>
            <a:off x="607800" y="865375"/>
            <a:ext cx="830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Algoritmos:</a:t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K-Means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: busca minimizar a soma das distâncias ao centróide e um 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algoritmo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 “clássico”, eficiente, é avaliado pelo coeficiente de silhueta e pela análise do cotovelo.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90" name="Google Shape;390;p56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Agrupamento</a:t>
            </a:r>
            <a:endParaRPr/>
          </a:p>
        </p:txBody>
      </p:sp>
      <p:pic>
        <p:nvPicPr>
          <p:cNvPr id="391" name="Google Shape;39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25" y="1840960"/>
            <a:ext cx="3769025" cy="241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725" y="1820718"/>
            <a:ext cx="3769025" cy="2457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/>
          <p:nvPr/>
        </p:nvSpPr>
        <p:spPr>
          <a:xfrm>
            <a:off x="607800" y="865375"/>
            <a:ext cx="432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Algoritmos:</a:t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HDBSCAN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: agrupamento por densidade, capaz de destacar documentos atípicos (ruídos). Escolhido devido ao menor impacto da escolha dos parâmetros em comparação a outros modelos de clusterização por densidade como o DBSCAN. 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Avaliado pelo </a:t>
            </a: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DBCV</a:t>
            </a: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 (Density-Based Clustering Validation): avalia a qualidade de clusters baseados em densidade, considerando densidade intra-cluster e separação em relação ao ruído. Assim como pela análise visual dos gráficos.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98" name="Google Shape;398;p57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Agrupamento</a:t>
            </a:r>
            <a:endParaRPr/>
          </a:p>
        </p:txBody>
      </p:sp>
      <p:pic>
        <p:nvPicPr>
          <p:cNvPr id="399" name="Google Shape;3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000" y="941162"/>
            <a:ext cx="3182525" cy="32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Comparação e Análise de Resultados</a:t>
            </a:r>
            <a:endParaRPr/>
          </a:p>
        </p:txBody>
      </p:sp>
      <p:sp>
        <p:nvSpPr>
          <p:cNvPr id="405" name="Google Shape;405;p58"/>
          <p:cNvSpPr txBox="1"/>
          <p:nvPr/>
        </p:nvSpPr>
        <p:spPr>
          <a:xfrm>
            <a:off x="516975" y="990400"/>
            <a:ext cx="3570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Critérios de seleção do modelo de embedding:</a:t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Char char="-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Silhouette Score + DBCV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Critérios de seleção do método de clusterização:</a:t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Char char="-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Número de clusters que reflete padrão encontrado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wun Batang"/>
              <a:buChar char="-"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Análises visuais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Escolha de clusterização final:</a:t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HDBSCAN + paraphrase-multilingual-mpnet-base-v2</a:t>
            </a:r>
            <a:endParaRPr b="1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406" name="Google Shape;40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150" y="1386350"/>
            <a:ext cx="5180639" cy="23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8"/>
          <p:cNvSpPr/>
          <p:nvPr/>
        </p:nvSpPr>
        <p:spPr>
          <a:xfrm rot="702807">
            <a:off x="7509037" y="2418786"/>
            <a:ext cx="1253096" cy="485342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