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7" r:id="rId9"/>
    <p:sldId id="261" r:id="rId10"/>
    <p:sldId id="262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BC96-8DAE-4A34-AEAD-149B449D0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0A21A-F46F-6BA8-2DCA-7FED1FC9B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795E4-80E9-C3B2-DDF6-A350E0F9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D6D2-EF9C-E641-B68B-DD4974FC264C}" type="datetimeFigureOut">
              <a:rPr lang="en-BR" smtClean="0"/>
              <a:t>07/05/25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F3483-A45D-0040-E794-258718521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236A8-046E-FD53-D3B6-65C716FE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C6F9-C2E7-144D-AA3F-2AD0337F93D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5503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146D-3065-E435-6F2C-3860C90F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578CA-D50F-299D-4547-C2D9F2DE4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671E7-15B5-7DA4-42D7-F201D03A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D6D2-EF9C-E641-B68B-DD4974FC264C}" type="datetimeFigureOut">
              <a:rPr lang="en-BR" smtClean="0"/>
              <a:t>07/05/25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B5FC3-E052-F3BD-0BB3-A9F84D5C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39EBD-7D9E-BE68-49D7-848A4388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C6F9-C2E7-144D-AA3F-2AD0337F93D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5012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7F91E-9F12-F112-A79D-12ED7C897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792EB-2A10-4221-4276-9A2F2B608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6F162-676B-58E9-D88B-26E76657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D6D2-EF9C-E641-B68B-DD4974FC264C}" type="datetimeFigureOut">
              <a:rPr lang="en-BR" smtClean="0"/>
              <a:t>07/05/25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89EB5-96FA-6D36-B730-6906F5ED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09C73-7707-6CA1-F2E8-651F94C2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C6F9-C2E7-144D-AA3F-2AD0337F93D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2938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5AAB-540F-E77A-901D-1D87DDB8B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D410E-8F65-8F5E-D665-46C070550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68419-7C42-16B4-8AB3-4EC56D6B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D6D2-EF9C-E641-B68B-DD4974FC264C}" type="datetimeFigureOut">
              <a:rPr lang="en-BR" smtClean="0"/>
              <a:t>07/05/25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8EFEE-EADB-3698-7103-D0CC686F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586A-6080-969A-218F-0EF1F649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C6F9-C2E7-144D-AA3F-2AD0337F93D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8166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84C7-F56C-46CE-8D4E-8543E78A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BCF10-3C51-CB60-1551-4D883AA6E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2682E-002C-97DA-5608-37AD6ECB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D6D2-EF9C-E641-B68B-DD4974FC264C}" type="datetimeFigureOut">
              <a:rPr lang="en-BR" smtClean="0"/>
              <a:t>07/05/25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33D45-869D-676C-8CEC-0C1B4CB9F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5576C-968D-2EB1-5A85-CA9F20AE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C6F9-C2E7-144D-AA3F-2AD0337F93D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2238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5F2E-1FAB-416E-0CA0-72946D59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747D0-E666-841B-5BA4-433B6602A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B1D9C-6E1B-73A8-9A4C-1655F938D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AFFE0-1419-C4F3-1C50-8DD0C161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D6D2-EF9C-E641-B68B-DD4974FC264C}" type="datetimeFigureOut">
              <a:rPr lang="en-BR" smtClean="0"/>
              <a:t>07/05/25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122B4-F623-DB21-D4E9-3DB547A3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A34EA-DA2A-C52C-7C5A-8F6280C9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C6F9-C2E7-144D-AA3F-2AD0337F93D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482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F13F-3EB5-34F1-DD33-672093CE7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04935-4D30-D975-BF51-963D6D906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9AA73-C5A4-7C04-6773-243044DCA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F34015-2818-3954-689D-D8B17B846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F2D28-F284-7D2E-C612-51519FFDE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3F159F-915F-F217-DDE0-2A31E6C3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D6D2-EF9C-E641-B68B-DD4974FC264C}" type="datetimeFigureOut">
              <a:rPr lang="en-BR" smtClean="0"/>
              <a:t>07/05/25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12302-15FB-4C63-0A46-44AD83A4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908999-DB2A-DEBE-25C9-D3E3ED1B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C6F9-C2E7-144D-AA3F-2AD0337F93D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7810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41A1-8A7A-8A92-B565-EE248C24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6E2C2F-B791-E15B-5BCC-658062B2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D6D2-EF9C-E641-B68B-DD4974FC264C}" type="datetimeFigureOut">
              <a:rPr lang="en-BR" smtClean="0"/>
              <a:t>07/05/25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C6D8C-F290-FC6F-53C3-9E1D7133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B936A-2588-D89D-356D-91FD8364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C6F9-C2E7-144D-AA3F-2AD0337F93D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1800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2EAD9-8CE4-5DDC-6503-1B82B46D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D6D2-EF9C-E641-B68B-DD4974FC264C}" type="datetimeFigureOut">
              <a:rPr lang="en-BR" smtClean="0"/>
              <a:t>07/05/25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C0B64-D5B6-DF5E-0AD3-92F3E36C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356A1-0BED-2C2D-3F1B-4917860C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C6F9-C2E7-144D-AA3F-2AD0337F93D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7023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2BBC-8D66-FAE5-7594-94455DA0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C2136-C91F-D6D3-7BAD-5666B9848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B2285-4F12-2A79-8F5E-4D5DDBDBE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50626-7B19-243A-1C01-9ADC71B4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D6D2-EF9C-E641-B68B-DD4974FC264C}" type="datetimeFigureOut">
              <a:rPr lang="en-BR" smtClean="0"/>
              <a:t>07/05/25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CEE95-52C9-3C72-9211-2FA01125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D1E2E-7326-6A6D-14F0-62AE6C74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C6F9-C2E7-144D-AA3F-2AD0337F93D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5801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482E-9171-5BA1-49AE-96FA4A098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DE7227-94BD-E715-547A-90B484288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7A8E9-26BC-6331-2776-63BBB63C4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EF920-1E28-E299-47B4-25A5196D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D6D2-EF9C-E641-B68B-DD4974FC264C}" type="datetimeFigureOut">
              <a:rPr lang="en-BR" smtClean="0"/>
              <a:t>07/05/25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61C1A-7B37-2F59-4535-F9EFC258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A797C-BA02-6FD9-65CC-444148778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7C6F9-C2E7-144D-AA3F-2AD0337F93D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132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50FD67-08C2-30E9-74ED-FC533743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85DC1-C66F-C571-174F-5FD9CD478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9CCC9-5549-11AF-DC89-8764E8AAD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10D6D2-EF9C-E641-B68B-DD4974FC264C}" type="datetimeFigureOut">
              <a:rPr lang="en-BR" smtClean="0"/>
              <a:t>07/05/25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5E508-BA29-19B6-6D4C-433BA26E5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D4E51-CA5F-F3B9-D56E-26A09F8B3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07C6F9-C2E7-144D-AA3F-2AD0337F93D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0283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F88B3-E0B4-B9E2-EE04-0A36D7DC7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BR" sz="3600" dirty="0"/>
              <a:t>Trabalho I</a:t>
            </a:r>
            <a:br>
              <a:rPr lang="en-BR" sz="3600" dirty="0"/>
            </a:br>
            <a:r>
              <a:rPr lang="en-BR" sz="3600" dirty="0"/>
              <a:t>Aprendizado por Reforço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2E7A8-C132-E669-19E8-E2840AD134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R" dirty="0"/>
              <a:t>Roberto Martins</a:t>
            </a:r>
          </a:p>
        </p:txBody>
      </p:sp>
    </p:spTree>
    <p:extLst>
      <p:ext uri="{BB962C8B-B14F-4D97-AF65-F5344CB8AC3E}">
        <p14:creationId xmlns:p14="http://schemas.microsoft.com/office/powerpoint/2010/main" val="1133864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E8801-D7D1-E996-E0C8-6F463967C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94821CE-389C-7D3B-1BAA-9CC6C698B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Aplicação Prática – DP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0C5C20-6320-DE33-F9EF-E57F05BC89A1}"/>
              </a:ext>
            </a:extLst>
          </p:cNvPr>
          <p:cNvSpPr txBox="1"/>
          <p:nvPr/>
        </p:nvSpPr>
        <p:spPr>
          <a:xfrm>
            <a:off x="714703" y="1513490"/>
            <a:ext cx="11277600" cy="4893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en-US" b="1" dirty="0" err="1">
                <a:effectLst/>
              </a:rPr>
              <a:t>Abordagem</a:t>
            </a:r>
            <a:r>
              <a:rPr lang="en-US" b="1" dirty="0">
                <a:effectLst/>
              </a:rPr>
              <a:t> de </a:t>
            </a:r>
            <a:r>
              <a:rPr lang="en-US" b="1" dirty="0" err="1">
                <a:effectLst/>
              </a:rPr>
              <a:t>Programação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Dinâmica</a:t>
            </a:r>
            <a:r>
              <a:rPr lang="en-US" b="1" dirty="0">
                <a:effectLst/>
              </a:rPr>
              <a:t> para FrozenLake-v1</a:t>
            </a:r>
          </a:p>
          <a:p>
            <a:pPr marL="285750" indent="-28575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effectLst/>
              </a:rPr>
              <a:t>Implementamos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Programação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Dinâmica</a:t>
            </a:r>
            <a:r>
              <a:rPr lang="en-US" sz="1400" dirty="0">
                <a:effectLst/>
              </a:rPr>
              <a:t> (DP) </a:t>
            </a:r>
            <a:r>
              <a:rPr lang="en-US" sz="1400" dirty="0" err="1">
                <a:effectLst/>
              </a:rPr>
              <a:t>usando</a:t>
            </a:r>
            <a:r>
              <a:rPr lang="en-US" sz="1400" dirty="0">
                <a:effectLst/>
              </a:rPr>
              <a:t> o </a:t>
            </a:r>
            <a:r>
              <a:rPr lang="en-US" sz="1400" dirty="0" err="1">
                <a:effectLst/>
              </a:rPr>
              <a:t>algoritmo</a:t>
            </a:r>
            <a:r>
              <a:rPr lang="en-US" sz="1400" dirty="0">
                <a:effectLst/>
              </a:rPr>
              <a:t> </a:t>
            </a:r>
            <a:r>
              <a:rPr lang="en-US" sz="1400" b="1" dirty="0">
                <a:effectLst/>
              </a:rPr>
              <a:t>Value Iteration </a:t>
            </a:r>
            <a:r>
              <a:rPr lang="en-US" sz="1400" dirty="0">
                <a:effectLst/>
              </a:rPr>
              <a:t>para resolver o </a:t>
            </a:r>
            <a:r>
              <a:rPr lang="en-US" sz="1400" dirty="0" err="1">
                <a:effectLst/>
              </a:rPr>
              <a:t>ambiente</a:t>
            </a:r>
            <a:r>
              <a:rPr lang="en-US" sz="1400" dirty="0">
                <a:effectLst/>
              </a:rPr>
              <a:t> </a:t>
            </a:r>
            <a:r>
              <a:rPr lang="en-US" sz="1400" dirty="0">
                <a:effectLst/>
                <a:latin typeface="Menlo" panose="020B0609030804020204" pitchFamily="49" charset="0"/>
              </a:rPr>
              <a:t>FrozenLake-v1</a:t>
            </a:r>
            <a:r>
              <a:rPr lang="en-US" sz="1400" dirty="0">
                <a:effectLst/>
              </a:rPr>
              <a:t>.</a:t>
            </a:r>
          </a:p>
          <a:p>
            <a:pPr marL="285750" indent="-28575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A </a:t>
            </a:r>
            <a:r>
              <a:rPr lang="en-US" sz="1400" dirty="0" err="1">
                <a:effectLst/>
              </a:rPr>
              <a:t>Iteração</a:t>
            </a:r>
            <a:r>
              <a:rPr lang="en-US" sz="1400" dirty="0">
                <a:effectLst/>
              </a:rPr>
              <a:t> de Valor </a:t>
            </a:r>
            <a:r>
              <a:rPr lang="en-US" sz="1400" dirty="0" err="1">
                <a:effectLst/>
              </a:rPr>
              <a:t>atualiza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iterativamente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os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valores</a:t>
            </a:r>
            <a:r>
              <a:rPr lang="en-US" sz="1400" dirty="0">
                <a:effectLst/>
              </a:rPr>
              <a:t> dos </a:t>
            </a:r>
            <a:r>
              <a:rPr lang="en-US" sz="1400" dirty="0" err="1">
                <a:effectLst/>
              </a:rPr>
              <a:t>estados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considerando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todas</a:t>
            </a:r>
            <a:r>
              <a:rPr lang="en-US" sz="1400" dirty="0">
                <a:effectLst/>
              </a:rPr>
              <a:t> as </a:t>
            </a:r>
            <a:r>
              <a:rPr lang="en-US" sz="1400" dirty="0" err="1">
                <a:effectLst/>
              </a:rPr>
              <a:t>ações</a:t>
            </a:r>
            <a:r>
              <a:rPr lang="en-US" sz="1400" dirty="0">
                <a:effectLst/>
              </a:rPr>
              <a:t> e </a:t>
            </a:r>
            <a:r>
              <a:rPr lang="en-US" sz="1400" dirty="0" err="1">
                <a:effectLst/>
              </a:rPr>
              <a:t>suas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recompensas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futuras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esperadas</a:t>
            </a:r>
            <a:r>
              <a:rPr lang="en-US" sz="1400" dirty="0">
                <a:effectLst/>
              </a:rPr>
              <a:t> e </a:t>
            </a:r>
            <a:r>
              <a:rPr lang="en-US" sz="1400" dirty="0" err="1">
                <a:effectLst/>
              </a:rPr>
              <a:t>descontadas</a:t>
            </a:r>
            <a:r>
              <a:rPr lang="en-US" sz="1400" dirty="0">
                <a:effectLst/>
              </a:rPr>
              <a:t> (</a:t>
            </a:r>
            <a:r>
              <a:rPr lang="en-US" sz="1400" dirty="0" err="1">
                <a:effectLst/>
              </a:rPr>
              <a:t>gama</a:t>
            </a:r>
            <a:r>
              <a:rPr lang="en-US" sz="1400" dirty="0">
                <a:effectLst/>
              </a:rPr>
              <a:t> = 0,99).</a:t>
            </a:r>
          </a:p>
          <a:p>
            <a:pPr marL="285750" indent="-28575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O </a:t>
            </a:r>
            <a:r>
              <a:rPr lang="en-US" sz="1400" dirty="0" err="1">
                <a:effectLst/>
              </a:rPr>
              <a:t>processo</a:t>
            </a:r>
            <a:r>
              <a:rPr lang="en-US" sz="1400" dirty="0">
                <a:effectLst/>
              </a:rPr>
              <a:t> de </a:t>
            </a:r>
            <a:r>
              <a:rPr lang="en-US" sz="1400" dirty="0" err="1">
                <a:effectLst/>
              </a:rPr>
              <a:t>iteração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continuou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até</a:t>
            </a:r>
            <a:r>
              <a:rPr lang="en-US" sz="1400" dirty="0">
                <a:effectLst/>
              </a:rPr>
              <a:t> que as </a:t>
            </a:r>
            <a:r>
              <a:rPr lang="en-US" sz="1400" dirty="0" err="1">
                <a:effectLst/>
              </a:rPr>
              <a:t>mudanças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na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função</a:t>
            </a:r>
            <a:r>
              <a:rPr lang="en-US" sz="1400" dirty="0">
                <a:effectLst/>
              </a:rPr>
              <a:t> de valor </a:t>
            </a:r>
            <a:r>
              <a:rPr lang="en-US" sz="1400" dirty="0" err="1">
                <a:effectLst/>
              </a:rPr>
              <a:t>ficassem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abaixo</a:t>
            </a:r>
            <a:r>
              <a:rPr lang="en-US" sz="1400" dirty="0">
                <a:effectLst/>
              </a:rPr>
              <a:t> de um </a:t>
            </a:r>
            <a:r>
              <a:rPr lang="en-US" sz="1400" dirty="0" err="1">
                <a:effectLst/>
              </a:rPr>
              <a:t>limiar</a:t>
            </a:r>
            <a:r>
              <a:rPr lang="en-US" sz="1400" dirty="0">
                <a:effectLst/>
              </a:rPr>
              <a:t> de </a:t>
            </a:r>
            <a:r>
              <a:rPr lang="en-US" sz="1400" dirty="0" err="1">
                <a:effectLst/>
              </a:rPr>
              <a:t>convergência</a:t>
            </a:r>
            <a:r>
              <a:rPr lang="en-US" sz="1400" dirty="0">
                <a:effectLst/>
              </a:rPr>
              <a:t> (</a:t>
            </a:r>
            <a:r>
              <a:rPr lang="en-US" sz="1400" dirty="0">
                <a:effectLst/>
                <a:latin typeface="Menlo" panose="020B0609030804020204" pitchFamily="49" charset="0"/>
              </a:rPr>
              <a:t>theta</a:t>
            </a:r>
            <a:r>
              <a:rPr lang="en-US" sz="1400" dirty="0">
                <a:effectLst/>
              </a:rPr>
              <a:t> = 1e-9).</a:t>
            </a:r>
          </a:p>
          <a:p>
            <a:pPr marL="285750" indent="-28575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effectLst/>
              </a:rPr>
              <a:t>Nossa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função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  <a:latin typeface="Menlo" panose="020B0609030804020204" pitchFamily="49" charset="0"/>
              </a:rPr>
              <a:t>value_iteration</a:t>
            </a:r>
            <a:r>
              <a:rPr lang="en-US" sz="1400" dirty="0">
                <a:effectLst/>
              </a:rPr>
              <a:t> (</a:t>
            </a:r>
            <a:r>
              <a:rPr lang="en-US" sz="1400" dirty="0" err="1">
                <a:effectLst/>
              </a:rPr>
              <a:t>em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  <a:latin typeface="Menlo" panose="020B0609030804020204" pitchFamily="49" charset="0"/>
              </a:rPr>
              <a:t>rl.py</a:t>
            </a:r>
            <a:r>
              <a:rPr lang="en-US" sz="1400" dirty="0">
                <a:effectLst/>
              </a:rPr>
              <a:t>) </a:t>
            </a:r>
            <a:r>
              <a:rPr lang="en-US" sz="1400" dirty="0" err="1">
                <a:effectLst/>
              </a:rPr>
              <a:t>requer</a:t>
            </a:r>
            <a:r>
              <a:rPr lang="en-US" sz="1400" dirty="0">
                <a:effectLst/>
              </a:rPr>
              <a:t> um </a:t>
            </a:r>
            <a:r>
              <a:rPr lang="en-US" sz="1400" dirty="0" err="1">
                <a:effectLst/>
              </a:rPr>
              <a:t>modelo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completo</a:t>
            </a:r>
            <a:r>
              <a:rPr lang="en-US" sz="1400" dirty="0">
                <a:effectLst/>
              </a:rPr>
              <a:t> do </a:t>
            </a:r>
            <a:r>
              <a:rPr lang="en-US" sz="1400" dirty="0" err="1">
                <a:effectLst/>
              </a:rPr>
              <a:t>ambiente</a:t>
            </a:r>
            <a:r>
              <a:rPr lang="en-US" sz="1400" dirty="0">
                <a:effectLst/>
              </a:rPr>
              <a:t> (</a:t>
            </a:r>
            <a:r>
              <a:rPr lang="en-US" sz="1400" dirty="0" err="1">
                <a:effectLst/>
              </a:rPr>
              <a:t>probabilidades</a:t>
            </a:r>
            <a:r>
              <a:rPr lang="en-US" sz="1400" dirty="0">
                <a:effectLst/>
              </a:rPr>
              <a:t> de </a:t>
            </a:r>
            <a:r>
              <a:rPr lang="en-US" sz="1400" dirty="0" err="1">
                <a:effectLst/>
              </a:rPr>
              <a:t>transição</a:t>
            </a:r>
            <a:r>
              <a:rPr lang="en-US" sz="1400" dirty="0">
                <a:effectLst/>
              </a:rPr>
              <a:t> e </a:t>
            </a:r>
            <a:r>
              <a:rPr lang="en-US" sz="1400" dirty="0" err="1">
                <a:effectLst/>
              </a:rPr>
              <a:t>recompensas</a:t>
            </a:r>
            <a:r>
              <a:rPr lang="en-US" sz="1400" dirty="0">
                <a:effectLst/>
              </a:rPr>
              <a:t>).</a:t>
            </a:r>
          </a:p>
          <a:p>
            <a:pPr marL="285750" indent="-28575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effectLst/>
              </a:rPr>
              <a:t>Após</a:t>
            </a:r>
            <a:r>
              <a:rPr lang="en-US" sz="1400" dirty="0">
                <a:effectLst/>
              </a:rPr>
              <a:t> a </a:t>
            </a:r>
            <a:r>
              <a:rPr lang="en-US" sz="1400" dirty="0" err="1">
                <a:effectLst/>
              </a:rPr>
              <a:t>convergência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derivamos</a:t>
            </a:r>
            <a:r>
              <a:rPr lang="en-US" sz="1400" dirty="0">
                <a:effectLst/>
              </a:rPr>
              <a:t> a </a:t>
            </a:r>
            <a:r>
              <a:rPr lang="en-US" sz="1400" b="1" dirty="0" err="1">
                <a:effectLst/>
              </a:rPr>
              <a:t>função</a:t>
            </a:r>
            <a:r>
              <a:rPr lang="en-US" sz="1400" b="1" dirty="0">
                <a:effectLst/>
              </a:rPr>
              <a:t> de valor de </a:t>
            </a:r>
            <a:r>
              <a:rPr lang="en-US" sz="1400" b="1" dirty="0" err="1">
                <a:effectLst/>
              </a:rPr>
              <a:t>estado</a:t>
            </a:r>
            <a:r>
              <a:rPr lang="en-US" sz="1400" b="1" dirty="0">
                <a:effectLst/>
              </a:rPr>
              <a:t> </a:t>
            </a:r>
            <a:r>
              <a:rPr lang="en-US" sz="1400" b="1" dirty="0" err="1">
                <a:effectLst/>
              </a:rPr>
              <a:t>ótima</a:t>
            </a:r>
            <a:r>
              <a:rPr lang="en-US" sz="1400" b="1" dirty="0">
                <a:effectLst/>
              </a:rPr>
              <a:t> (</a:t>
            </a:r>
            <a:r>
              <a:rPr lang="en-US" sz="1400" b="1" dirty="0">
                <a:effectLst/>
                <a:latin typeface="Menlo" panose="020B0609030804020204" pitchFamily="49" charset="0"/>
              </a:rPr>
              <a:t>V*</a:t>
            </a:r>
            <a:r>
              <a:rPr lang="en-US" sz="1400" b="1" dirty="0">
                <a:effectLst/>
              </a:rPr>
              <a:t>)</a:t>
            </a:r>
            <a:r>
              <a:rPr lang="en-US" sz="1400" dirty="0">
                <a:effectLst/>
              </a:rPr>
              <a:t> e a </a:t>
            </a:r>
            <a:r>
              <a:rPr lang="en-US" sz="1400" b="1" dirty="0" err="1">
                <a:effectLst/>
              </a:rPr>
              <a:t>política</a:t>
            </a:r>
            <a:r>
              <a:rPr lang="en-US" sz="1400" b="1" dirty="0">
                <a:effectLst/>
              </a:rPr>
              <a:t> </a:t>
            </a:r>
            <a:r>
              <a:rPr lang="en-US" sz="1400" b="1" dirty="0" err="1">
                <a:effectLst/>
              </a:rPr>
              <a:t>determinística</a:t>
            </a:r>
            <a:r>
              <a:rPr lang="en-US" sz="1400" b="1" dirty="0">
                <a:effectLst/>
              </a:rPr>
              <a:t> </a:t>
            </a:r>
            <a:r>
              <a:rPr lang="en-US" sz="1400" b="1" dirty="0" err="1">
                <a:effectLst/>
              </a:rPr>
              <a:t>ótima</a:t>
            </a:r>
            <a:r>
              <a:rPr lang="en-US" sz="1400" b="1" dirty="0">
                <a:effectLst/>
              </a:rPr>
              <a:t> (</a:t>
            </a:r>
            <a:r>
              <a:rPr lang="el-GR" sz="1400" b="1" dirty="0">
                <a:effectLst/>
                <a:latin typeface="Menlo" panose="020B0609030804020204" pitchFamily="49" charset="0"/>
              </a:rPr>
              <a:t>π*</a:t>
            </a:r>
            <a:r>
              <a:rPr lang="el-GR" sz="1400" b="1" dirty="0">
                <a:effectLst/>
              </a:rPr>
              <a:t>)</a:t>
            </a:r>
            <a:r>
              <a:rPr lang="el-GR" sz="1400" dirty="0">
                <a:effectLst/>
              </a:rPr>
              <a:t>.</a:t>
            </a:r>
            <a:endParaRPr lang="en-US" sz="1400" dirty="0">
              <a:effectLst/>
            </a:endParaRPr>
          </a:p>
          <a:p>
            <a:pPr marL="285750" indent="-28575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Menlo" panose="020B0609030804020204" pitchFamily="49" charset="0"/>
              </a:rPr>
              <a:t>V*</a:t>
            </a:r>
            <a:r>
              <a:rPr lang="en-US" sz="1400" dirty="0">
                <a:effectLst/>
              </a:rPr>
              <a:t> indica a </a:t>
            </a:r>
            <a:r>
              <a:rPr lang="en-US" sz="1400" dirty="0" err="1">
                <a:effectLst/>
              </a:rPr>
              <a:t>recompensa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futura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máxima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esperada</a:t>
            </a:r>
            <a:r>
              <a:rPr lang="en-US" sz="1400" dirty="0">
                <a:effectLst/>
              </a:rPr>
              <a:t> para </a:t>
            </a:r>
            <a:r>
              <a:rPr lang="en-US" sz="1400" dirty="0" err="1">
                <a:effectLst/>
              </a:rPr>
              <a:t>cada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estado</a:t>
            </a:r>
            <a:r>
              <a:rPr lang="en-US" sz="1400" dirty="0">
                <a:effectLst/>
              </a:rPr>
              <a:t>.</a:t>
            </a:r>
          </a:p>
          <a:p>
            <a:pPr marL="285750" indent="-28575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l-GR" sz="1400" dirty="0">
                <a:effectLst/>
                <a:latin typeface="Menlo" panose="020B0609030804020204" pitchFamily="49" charset="0"/>
              </a:rPr>
              <a:t>π*</a:t>
            </a:r>
            <a:r>
              <a:rPr lang="el-GR" sz="1400" dirty="0">
                <a:effectLst/>
              </a:rPr>
              <a:t> </a:t>
            </a:r>
            <a:r>
              <a:rPr lang="en-US" sz="1400" dirty="0" err="1">
                <a:effectLst/>
              </a:rPr>
              <a:t>especifica</a:t>
            </a:r>
            <a:r>
              <a:rPr lang="en-US" sz="1400" dirty="0">
                <a:effectLst/>
              </a:rPr>
              <a:t> a </a:t>
            </a:r>
            <a:r>
              <a:rPr lang="en-US" sz="1400" dirty="0" err="1">
                <a:effectLst/>
              </a:rPr>
              <a:t>melhor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ação</a:t>
            </a:r>
            <a:r>
              <a:rPr lang="en-US" sz="1400" dirty="0">
                <a:effectLst/>
              </a:rPr>
              <a:t> a ser </a:t>
            </a:r>
            <a:r>
              <a:rPr lang="en-US" sz="1400" dirty="0" err="1">
                <a:effectLst/>
              </a:rPr>
              <a:t>tomada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em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cada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estado</a:t>
            </a:r>
            <a:r>
              <a:rPr lang="en-US" sz="1400" dirty="0">
                <a:effectLst/>
              </a:rPr>
              <a:t>.</a:t>
            </a:r>
          </a:p>
          <a:p>
            <a:pPr marL="285750" indent="-28575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Para </a:t>
            </a:r>
            <a:r>
              <a:rPr lang="en-US" sz="1400" dirty="0" err="1">
                <a:effectLst/>
              </a:rPr>
              <a:t>avaliação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exibimos</a:t>
            </a:r>
            <a:r>
              <a:rPr lang="en-US" sz="1400" dirty="0">
                <a:effectLst/>
              </a:rPr>
              <a:t> a </a:t>
            </a:r>
            <a:r>
              <a:rPr lang="en-US" sz="1400" dirty="0" err="1">
                <a:effectLst/>
              </a:rPr>
              <a:t>política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ótima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como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uma</a:t>
            </a:r>
            <a:r>
              <a:rPr lang="en-US" sz="1400" dirty="0">
                <a:effectLst/>
              </a:rPr>
              <a:t> grade de </a:t>
            </a:r>
            <a:r>
              <a:rPr lang="en-US" sz="1400" dirty="0" err="1">
                <a:effectLst/>
              </a:rPr>
              <a:t>símbolos</a:t>
            </a:r>
            <a:r>
              <a:rPr lang="en-US" sz="1400" dirty="0">
                <a:effectLst/>
              </a:rPr>
              <a:t> de </a:t>
            </a:r>
            <a:r>
              <a:rPr lang="en-US" sz="1400" dirty="0" err="1">
                <a:effectLst/>
              </a:rPr>
              <a:t>ação</a:t>
            </a:r>
            <a:r>
              <a:rPr lang="en-US" sz="1400" dirty="0">
                <a:effectLst/>
              </a:rPr>
              <a:t> (ex: '←', '↑’).</a:t>
            </a:r>
          </a:p>
          <a:p>
            <a:pPr marL="285750" indent="-28575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A </a:t>
            </a:r>
            <a:r>
              <a:rPr lang="en-US" sz="1400" dirty="0" err="1">
                <a:effectLst/>
              </a:rPr>
              <a:t>função</a:t>
            </a:r>
            <a:r>
              <a:rPr lang="en-US" sz="1400" dirty="0">
                <a:effectLst/>
              </a:rPr>
              <a:t> de valor </a:t>
            </a:r>
            <a:r>
              <a:rPr lang="en-US" sz="1400" dirty="0" err="1">
                <a:effectLst/>
              </a:rPr>
              <a:t>ótima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foi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apresentada</a:t>
            </a:r>
            <a:r>
              <a:rPr lang="en-US" sz="1400" dirty="0">
                <a:effectLst/>
              </a:rPr>
              <a:t> tanto </a:t>
            </a:r>
            <a:r>
              <a:rPr lang="en-US" sz="1400" dirty="0" err="1">
                <a:effectLst/>
              </a:rPr>
              <a:t>como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uma</a:t>
            </a:r>
            <a:r>
              <a:rPr lang="en-US" sz="1400" dirty="0">
                <a:effectLst/>
              </a:rPr>
              <a:t> grade </a:t>
            </a:r>
            <a:r>
              <a:rPr lang="en-US" sz="1400" dirty="0" err="1">
                <a:effectLst/>
              </a:rPr>
              <a:t>numérica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quanto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como</a:t>
            </a:r>
            <a:r>
              <a:rPr lang="en-US" sz="1400" dirty="0">
                <a:effectLst/>
              </a:rPr>
              <a:t> um </a:t>
            </a:r>
            <a:r>
              <a:rPr lang="en-US" sz="1400" b="1" dirty="0" err="1">
                <a:effectLst/>
              </a:rPr>
              <a:t>mapa</a:t>
            </a:r>
            <a:r>
              <a:rPr lang="en-US" sz="1400" b="1" dirty="0">
                <a:effectLst/>
              </a:rPr>
              <a:t> de </a:t>
            </a:r>
            <a:r>
              <a:rPr lang="en-US" sz="1400" b="1" dirty="0" err="1">
                <a:effectLst/>
              </a:rPr>
              <a:t>calor</a:t>
            </a:r>
            <a:r>
              <a:rPr lang="en-US" sz="1400" dirty="0">
                <a:effectLst/>
              </a:rPr>
              <a:t> para </a:t>
            </a:r>
            <a:r>
              <a:rPr lang="en-US" sz="1400" dirty="0" err="1">
                <a:effectLst/>
              </a:rPr>
              <a:t>uma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análise</a:t>
            </a:r>
            <a:r>
              <a:rPr lang="en-US" sz="1400" dirty="0">
                <a:effectLst/>
              </a:rPr>
              <a:t> visual </a:t>
            </a:r>
            <a:r>
              <a:rPr lang="en-US" sz="1400" dirty="0" err="1">
                <a:effectLst/>
              </a:rPr>
              <a:t>clara</a:t>
            </a:r>
            <a:r>
              <a:rPr lang="en-US" sz="1400" dirty="0">
                <a:effectLst/>
              </a:rPr>
              <a:t>.</a:t>
            </a:r>
          </a:p>
          <a:p>
            <a:pPr marL="285750" indent="-28575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Esta </a:t>
            </a:r>
            <a:r>
              <a:rPr lang="en-US" sz="1400" dirty="0" err="1">
                <a:effectLst/>
              </a:rPr>
              <a:t>solução</a:t>
            </a:r>
            <a:r>
              <a:rPr lang="en-US" sz="1400" dirty="0">
                <a:effectLst/>
              </a:rPr>
              <a:t> de DP </a:t>
            </a:r>
            <a:r>
              <a:rPr lang="en-US" sz="1400" dirty="0" err="1">
                <a:effectLst/>
              </a:rPr>
              <a:t>forneceu</a:t>
            </a:r>
            <a:r>
              <a:rPr lang="en-US" sz="1400" dirty="0">
                <a:effectLst/>
              </a:rPr>
              <a:t> o benchmark </a:t>
            </a:r>
            <a:r>
              <a:rPr lang="en-US" sz="1400" dirty="0" err="1">
                <a:effectLst/>
              </a:rPr>
              <a:t>ótimo</a:t>
            </a:r>
            <a:r>
              <a:rPr lang="en-US" sz="1400" dirty="0">
                <a:effectLst/>
              </a:rPr>
              <a:t> para </a:t>
            </a:r>
            <a:r>
              <a:rPr lang="en-US" sz="1400" dirty="0" err="1">
                <a:effectLst/>
              </a:rPr>
              <a:t>comparar</a:t>
            </a:r>
            <a:r>
              <a:rPr lang="en-US" sz="1400" dirty="0">
                <a:effectLst/>
              </a:rPr>
              <a:t> outros </a:t>
            </a:r>
            <a:r>
              <a:rPr lang="en-US" sz="1400" dirty="0" err="1">
                <a:effectLst/>
              </a:rPr>
              <a:t>métodos</a:t>
            </a:r>
            <a:r>
              <a:rPr lang="en-US" sz="1400" dirty="0">
                <a:effectLst/>
              </a:rPr>
              <a:t> de RL, </a:t>
            </a:r>
            <a:r>
              <a:rPr lang="en-US" sz="1400" dirty="0" err="1">
                <a:effectLst/>
              </a:rPr>
              <a:t>como</a:t>
            </a:r>
            <a:r>
              <a:rPr lang="en-US" sz="1400" dirty="0">
                <a:effectLst/>
              </a:rPr>
              <a:t> MCTS, no </a:t>
            </a:r>
            <a:r>
              <a:rPr lang="en-US" sz="1400" dirty="0" err="1">
                <a:effectLst/>
              </a:rPr>
              <a:t>ambiente</a:t>
            </a:r>
            <a:r>
              <a:rPr lang="en-US" sz="1400" dirty="0">
                <a:effectLst/>
              </a:rPr>
              <a:t> </a:t>
            </a:r>
            <a:r>
              <a:rPr lang="en-US" sz="1400" dirty="0">
                <a:effectLst/>
                <a:latin typeface="Menlo" panose="020B0609030804020204" pitchFamily="49" charset="0"/>
              </a:rPr>
              <a:t>FrozenLake-v1</a:t>
            </a:r>
            <a:r>
              <a:rPr lang="en-US" sz="1400" dirty="0">
                <a:effectLst/>
              </a:rPr>
              <a:t>.</a:t>
            </a:r>
          </a:p>
          <a:p>
            <a:pPr>
              <a:lnSpc>
                <a:spcPct val="150000"/>
              </a:lnSpc>
            </a:pPr>
            <a:endParaRPr lang="en-BR" sz="1400" dirty="0"/>
          </a:p>
        </p:txBody>
      </p:sp>
    </p:spTree>
    <p:extLst>
      <p:ext uri="{BB962C8B-B14F-4D97-AF65-F5344CB8AC3E}">
        <p14:creationId xmlns:p14="http://schemas.microsoft.com/office/powerpoint/2010/main" val="3724440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586C8-101C-02E9-5535-E6D4836BA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C35DAB-0A90-0617-6AEB-83595994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Aplicação Prática – MCTS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7C62C2-EB93-D47B-71DD-E713D6398CBE}"/>
              </a:ext>
            </a:extLst>
          </p:cNvPr>
          <p:cNvSpPr txBox="1"/>
          <p:nvPr/>
        </p:nvSpPr>
        <p:spPr>
          <a:xfrm>
            <a:off x="714703" y="1492469"/>
            <a:ext cx="10794125" cy="519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b="1" dirty="0" err="1">
                <a:effectLst/>
              </a:rPr>
              <a:t>Abordagem</a:t>
            </a:r>
            <a:r>
              <a:rPr lang="en-US" b="1" dirty="0">
                <a:effectLst/>
              </a:rPr>
              <a:t> de </a:t>
            </a:r>
            <a:r>
              <a:rPr lang="en-US" b="1" dirty="0" err="1">
                <a:effectLst/>
              </a:rPr>
              <a:t>Busca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em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Árvore</a:t>
            </a:r>
            <a:r>
              <a:rPr lang="en-US" b="1" dirty="0">
                <a:effectLst/>
              </a:rPr>
              <a:t> Monte Carlo (MCTS) para FrozenLake-v1</a:t>
            </a:r>
          </a:p>
          <a:p>
            <a:pPr marL="285750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effectLst/>
              </a:rPr>
              <a:t>Implementamos</a:t>
            </a:r>
            <a:r>
              <a:rPr lang="en-US" sz="1400" dirty="0">
                <a:effectLst/>
              </a:rPr>
              <a:t> um </a:t>
            </a:r>
            <a:r>
              <a:rPr lang="en-US" sz="1400" dirty="0" err="1">
                <a:effectLst/>
              </a:rPr>
              <a:t>algoritmo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padrão</a:t>
            </a:r>
            <a:r>
              <a:rPr lang="en-US" sz="1400" dirty="0">
                <a:effectLst/>
              </a:rPr>
              <a:t> de </a:t>
            </a:r>
            <a:r>
              <a:rPr lang="en-US" sz="1400" dirty="0" err="1">
                <a:effectLst/>
              </a:rPr>
              <a:t>Busca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em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Árvore</a:t>
            </a:r>
            <a:r>
              <a:rPr lang="en-US" sz="1400" dirty="0">
                <a:effectLst/>
              </a:rPr>
              <a:t> Monte Carlo (MCTS), </a:t>
            </a:r>
            <a:r>
              <a:rPr lang="en-US" sz="1400" dirty="0" err="1">
                <a:effectLst/>
              </a:rPr>
              <a:t>detalhado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em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  <a:latin typeface="Menlo" panose="020B0609030804020204" pitchFamily="49" charset="0"/>
              </a:rPr>
              <a:t>mcts_search</a:t>
            </a:r>
            <a:r>
              <a:rPr lang="en-US" sz="1400" dirty="0">
                <a:effectLst/>
              </a:rPr>
              <a:t> e </a:t>
            </a:r>
            <a:r>
              <a:rPr lang="en-US" sz="1400" dirty="0" err="1">
                <a:effectLst/>
              </a:rPr>
              <a:t>na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classe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  <a:latin typeface="Menlo" panose="020B0609030804020204" pitchFamily="49" charset="0"/>
              </a:rPr>
              <a:t>MCTSNode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em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  <a:latin typeface="Menlo" panose="020B0609030804020204" pitchFamily="49" charset="0"/>
              </a:rPr>
              <a:t>rl.py</a:t>
            </a:r>
            <a:r>
              <a:rPr lang="en-US" sz="1400" dirty="0">
                <a:effectLst/>
              </a:rPr>
              <a:t>, para </a:t>
            </a:r>
            <a:r>
              <a:rPr lang="en-US" sz="1400" dirty="0" err="1">
                <a:effectLst/>
              </a:rPr>
              <a:t>encontrar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uma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política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eficaz</a:t>
            </a:r>
            <a:r>
              <a:rPr lang="en-US" sz="1400" dirty="0">
                <a:effectLst/>
              </a:rPr>
              <a:t> para o </a:t>
            </a:r>
            <a:r>
              <a:rPr lang="en-US" sz="1400" dirty="0">
                <a:effectLst/>
                <a:latin typeface="Menlo" panose="020B0609030804020204" pitchFamily="49" charset="0"/>
              </a:rPr>
              <a:t>FrozenLake-v1</a:t>
            </a:r>
            <a:r>
              <a:rPr lang="en-US" sz="1400" dirty="0">
                <a:effectLst/>
              </a:rPr>
              <a:t>.</a:t>
            </a:r>
          </a:p>
          <a:p>
            <a:pPr marL="285750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Para </a:t>
            </a:r>
            <a:r>
              <a:rPr lang="en-US" sz="1400" dirty="0" err="1">
                <a:effectLst/>
              </a:rPr>
              <a:t>cada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estado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não</a:t>
            </a:r>
            <a:r>
              <a:rPr lang="en-US" sz="1400" dirty="0">
                <a:effectLst/>
              </a:rPr>
              <a:t> terminal, o MCTS </a:t>
            </a:r>
            <a:r>
              <a:rPr lang="en-US" sz="1400" dirty="0" err="1">
                <a:effectLst/>
              </a:rPr>
              <a:t>constrói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iterativamente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uma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árvore</a:t>
            </a:r>
            <a:r>
              <a:rPr lang="en-US" sz="1400" dirty="0">
                <a:effectLst/>
              </a:rPr>
              <a:t> de </a:t>
            </a:r>
            <a:r>
              <a:rPr lang="en-US" sz="1400" dirty="0" err="1">
                <a:effectLst/>
              </a:rPr>
              <a:t>busca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ao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longo</a:t>
            </a:r>
            <a:r>
              <a:rPr lang="en-US" sz="1400" dirty="0">
                <a:effectLst/>
              </a:rPr>
              <a:t> de um </a:t>
            </a:r>
            <a:r>
              <a:rPr lang="en-US" sz="1400" dirty="0" err="1">
                <a:effectLst/>
              </a:rPr>
              <a:t>número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definido</a:t>
            </a:r>
            <a:r>
              <a:rPr lang="en-US" sz="1400" dirty="0">
                <a:effectLst/>
              </a:rPr>
              <a:t> de </a:t>
            </a:r>
            <a:r>
              <a:rPr lang="en-US" sz="1400" dirty="0" err="1">
                <a:effectLst/>
              </a:rPr>
              <a:t>iterações</a:t>
            </a:r>
            <a:r>
              <a:rPr lang="en-US" sz="1400" dirty="0">
                <a:effectLst/>
              </a:rPr>
              <a:t> (</a:t>
            </a:r>
            <a:r>
              <a:rPr lang="en-US" sz="1400" dirty="0" err="1">
                <a:effectLst/>
                <a:latin typeface="Menlo" panose="020B0609030804020204" pitchFamily="49" charset="0"/>
              </a:rPr>
              <a:t>mcts_num_iterations</a:t>
            </a:r>
            <a:r>
              <a:rPr lang="en-US" sz="1400" dirty="0">
                <a:effectLst/>
              </a:rPr>
              <a:t> = 2000).</a:t>
            </a:r>
          </a:p>
          <a:p>
            <a:pPr marL="285750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O </a:t>
            </a:r>
            <a:r>
              <a:rPr lang="en-US" sz="1400" dirty="0" err="1">
                <a:effectLst/>
              </a:rPr>
              <a:t>processo</a:t>
            </a:r>
            <a:r>
              <a:rPr lang="en-US" sz="1400" dirty="0">
                <a:effectLst/>
              </a:rPr>
              <a:t> de </a:t>
            </a:r>
            <a:r>
              <a:rPr lang="en-US" sz="1400" dirty="0" err="1">
                <a:effectLst/>
              </a:rPr>
              <a:t>busca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envolve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quatro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etapas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principais</a:t>
            </a:r>
            <a:r>
              <a:rPr lang="en-US" sz="1400" dirty="0">
                <a:effectLst/>
              </a:rPr>
              <a:t>:</a:t>
            </a:r>
          </a:p>
          <a:p>
            <a:pPr marL="742950" lvl="1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400" b="1" dirty="0" err="1">
                <a:effectLst/>
              </a:rPr>
              <a:t>Seleção</a:t>
            </a:r>
            <a:r>
              <a:rPr lang="en-US" sz="1400" b="1" dirty="0">
                <a:effectLst/>
              </a:rPr>
              <a:t>: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Percorrer</a:t>
            </a:r>
            <a:r>
              <a:rPr lang="en-US" sz="1400" dirty="0">
                <a:effectLst/>
              </a:rPr>
              <a:t> a </a:t>
            </a:r>
            <a:r>
              <a:rPr lang="en-US" sz="1400" dirty="0" err="1">
                <a:effectLst/>
              </a:rPr>
              <a:t>árvore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existente</a:t>
            </a:r>
            <a:r>
              <a:rPr lang="en-US" sz="1400" dirty="0">
                <a:effectLst/>
              </a:rPr>
              <a:t> a </a:t>
            </a:r>
            <a:r>
              <a:rPr lang="en-US" sz="1400" dirty="0" err="1">
                <a:effectLst/>
              </a:rPr>
              <a:t>partir</a:t>
            </a:r>
            <a:r>
              <a:rPr lang="en-US" sz="1400" dirty="0">
                <a:effectLst/>
              </a:rPr>
              <a:t> da </a:t>
            </a:r>
            <a:r>
              <a:rPr lang="en-US" sz="1400" dirty="0" err="1">
                <a:effectLst/>
              </a:rPr>
              <a:t>raiz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usando</a:t>
            </a:r>
            <a:r>
              <a:rPr lang="en-US" sz="1400" dirty="0">
                <a:effectLst/>
              </a:rPr>
              <a:t> a </a:t>
            </a:r>
            <a:r>
              <a:rPr lang="en-US" sz="1400" dirty="0" err="1">
                <a:effectLst/>
              </a:rPr>
              <a:t>fórmula</a:t>
            </a:r>
            <a:r>
              <a:rPr lang="en-US" sz="1400" dirty="0">
                <a:effectLst/>
              </a:rPr>
              <a:t> UCB1 (</a:t>
            </a:r>
            <a:r>
              <a:rPr lang="en-US" sz="1400" dirty="0" err="1">
                <a:effectLst/>
                <a:latin typeface="Menlo" panose="020B0609030804020204" pitchFamily="49" charset="0"/>
              </a:rPr>
              <a:t>mcts_exploration_constant</a:t>
            </a:r>
            <a:r>
              <a:rPr lang="en-US" sz="1400" dirty="0">
                <a:effectLst/>
              </a:rPr>
              <a:t> = 1.414) para </a:t>
            </a:r>
            <a:r>
              <a:rPr lang="en-US" sz="1400" dirty="0" err="1">
                <a:effectLst/>
              </a:rPr>
              <a:t>equilibrar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exploração</a:t>
            </a:r>
            <a:r>
              <a:rPr lang="en-US" sz="1400" dirty="0">
                <a:effectLst/>
              </a:rPr>
              <a:t> e </a:t>
            </a:r>
            <a:r>
              <a:rPr lang="en-US" sz="1400" dirty="0" err="1">
                <a:effectLst/>
              </a:rPr>
              <a:t>explotação</a:t>
            </a:r>
            <a:r>
              <a:rPr lang="en-US" sz="1400" dirty="0">
                <a:effectLst/>
              </a:rPr>
              <a:t>.</a:t>
            </a:r>
          </a:p>
          <a:p>
            <a:pPr marL="742950" lvl="1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400" b="1" dirty="0" err="1">
                <a:effectLst/>
              </a:rPr>
              <a:t>Expansão</a:t>
            </a:r>
            <a:r>
              <a:rPr lang="en-US" sz="1400" b="1" dirty="0">
                <a:effectLst/>
              </a:rPr>
              <a:t>:</a:t>
            </a:r>
            <a:r>
              <a:rPr lang="en-US" sz="1400" dirty="0">
                <a:effectLst/>
              </a:rPr>
              <a:t> Ao </a:t>
            </a:r>
            <a:r>
              <a:rPr lang="en-US" sz="1400" dirty="0" err="1">
                <a:effectLst/>
              </a:rPr>
              <a:t>atingir</a:t>
            </a:r>
            <a:r>
              <a:rPr lang="en-US" sz="1400" dirty="0">
                <a:effectLst/>
              </a:rPr>
              <a:t> um </a:t>
            </a:r>
            <a:r>
              <a:rPr lang="en-US" sz="1400" dirty="0" err="1">
                <a:effectLst/>
              </a:rPr>
              <a:t>nó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folha</a:t>
            </a:r>
            <a:r>
              <a:rPr lang="en-US" sz="1400" dirty="0">
                <a:effectLst/>
              </a:rPr>
              <a:t>, se </a:t>
            </a:r>
            <a:r>
              <a:rPr lang="en-US" sz="1400" dirty="0" err="1">
                <a:effectLst/>
              </a:rPr>
              <a:t>não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estiver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totalmente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expandido</a:t>
            </a:r>
            <a:r>
              <a:rPr lang="en-US" sz="1400" dirty="0">
                <a:effectLst/>
              </a:rPr>
              <a:t>, um novo </a:t>
            </a:r>
            <a:r>
              <a:rPr lang="en-US" sz="1400" dirty="0" err="1">
                <a:effectLst/>
              </a:rPr>
              <a:t>nó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filho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é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adicionado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simulando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uma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ação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não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tentada</a:t>
            </a:r>
            <a:r>
              <a:rPr lang="en-US" sz="1400" dirty="0">
                <a:effectLst/>
              </a:rPr>
              <a:t>.</a:t>
            </a:r>
          </a:p>
          <a:p>
            <a:pPr marL="742950" lvl="1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400" b="1" dirty="0" err="1">
                <a:effectLst/>
              </a:rPr>
              <a:t>Simulação</a:t>
            </a:r>
            <a:r>
              <a:rPr lang="en-US" sz="1400" b="1" dirty="0">
                <a:effectLst/>
              </a:rPr>
              <a:t> (Rollout):</a:t>
            </a:r>
            <a:r>
              <a:rPr lang="en-US" sz="1400" dirty="0">
                <a:effectLst/>
              </a:rPr>
              <a:t> A </a:t>
            </a:r>
            <a:r>
              <a:rPr lang="en-US" sz="1400" dirty="0" err="1">
                <a:effectLst/>
              </a:rPr>
              <a:t>partir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deste</a:t>
            </a:r>
            <a:r>
              <a:rPr lang="en-US" sz="1400" dirty="0">
                <a:effectLst/>
              </a:rPr>
              <a:t> novo </a:t>
            </a:r>
            <a:r>
              <a:rPr lang="en-US" sz="1400" dirty="0" err="1">
                <a:effectLst/>
              </a:rPr>
              <a:t>nó</a:t>
            </a:r>
            <a:r>
              <a:rPr lang="en-US" sz="1400" dirty="0">
                <a:effectLst/>
              </a:rPr>
              <a:t> (</a:t>
            </a:r>
            <a:r>
              <a:rPr lang="en-US" sz="1400" dirty="0" err="1">
                <a:effectLst/>
              </a:rPr>
              <a:t>ou</a:t>
            </a:r>
            <a:r>
              <a:rPr lang="en-US" sz="1400" dirty="0">
                <a:effectLst/>
              </a:rPr>
              <a:t> de um </a:t>
            </a:r>
            <a:r>
              <a:rPr lang="en-US" sz="1400" dirty="0" err="1">
                <a:effectLst/>
              </a:rPr>
              <a:t>nó</a:t>
            </a:r>
            <a:r>
              <a:rPr lang="en-US" sz="1400" dirty="0">
                <a:effectLst/>
              </a:rPr>
              <a:t> terminal), </a:t>
            </a:r>
            <a:r>
              <a:rPr lang="en-US" sz="1400" dirty="0" err="1">
                <a:effectLst/>
              </a:rPr>
              <a:t>uma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política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aleatória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é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simulada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por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uma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profundidade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definida</a:t>
            </a:r>
            <a:r>
              <a:rPr lang="en-US" sz="1400" dirty="0">
                <a:effectLst/>
              </a:rPr>
              <a:t> (</a:t>
            </a:r>
            <a:r>
              <a:rPr lang="en-US" sz="1400" dirty="0" err="1">
                <a:effectLst/>
                <a:latin typeface="Menlo" panose="020B0609030804020204" pitchFamily="49" charset="0"/>
              </a:rPr>
              <a:t>mcts_max_rollout_depth</a:t>
            </a:r>
            <a:r>
              <a:rPr lang="en-US" sz="1400" dirty="0">
                <a:effectLst/>
              </a:rPr>
              <a:t>) para </a:t>
            </a:r>
            <a:r>
              <a:rPr lang="en-US" sz="1400" dirty="0" err="1">
                <a:effectLst/>
              </a:rPr>
              <a:t>estimar</a:t>
            </a:r>
            <a:r>
              <a:rPr lang="en-US" sz="1400" dirty="0">
                <a:effectLst/>
              </a:rPr>
              <a:t> o </a:t>
            </a:r>
            <a:r>
              <a:rPr lang="en-US" sz="1400" dirty="0" err="1">
                <a:effectLst/>
              </a:rPr>
              <a:t>resultado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usando</a:t>
            </a:r>
            <a:r>
              <a:rPr lang="en-US" sz="1400" dirty="0">
                <a:effectLst/>
              </a:rPr>
              <a:t> o </a:t>
            </a:r>
            <a:r>
              <a:rPr lang="en-US" sz="1400" dirty="0" err="1">
                <a:effectLst/>
              </a:rPr>
              <a:t>modelo</a:t>
            </a:r>
            <a:r>
              <a:rPr lang="en-US" sz="1400" dirty="0">
                <a:effectLst/>
              </a:rPr>
              <a:t> do </a:t>
            </a:r>
            <a:r>
              <a:rPr lang="en-US" sz="1400" dirty="0" err="1">
                <a:effectLst/>
              </a:rPr>
              <a:t>ambiente</a:t>
            </a:r>
            <a:r>
              <a:rPr lang="en-US" sz="1400" dirty="0">
                <a:effectLst/>
              </a:rPr>
              <a:t> e um </a:t>
            </a:r>
            <a:r>
              <a:rPr lang="en-US" sz="1400" dirty="0" err="1">
                <a:effectLst/>
              </a:rPr>
              <a:t>fator</a:t>
            </a:r>
            <a:r>
              <a:rPr lang="en-US" sz="1400" dirty="0">
                <a:effectLst/>
              </a:rPr>
              <a:t> de </a:t>
            </a:r>
            <a:r>
              <a:rPr lang="en-US" sz="1400" dirty="0" err="1">
                <a:effectLst/>
              </a:rPr>
              <a:t>desconto</a:t>
            </a:r>
            <a:r>
              <a:rPr lang="en-US" sz="1400" dirty="0">
                <a:effectLst/>
              </a:rPr>
              <a:t> (</a:t>
            </a:r>
            <a:r>
              <a:rPr lang="en-US" sz="1400" dirty="0">
                <a:effectLst/>
                <a:latin typeface="Menlo" panose="020B0609030804020204" pitchFamily="49" charset="0"/>
              </a:rPr>
              <a:t>gamma</a:t>
            </a:r>
            <a:r>
              <a:rPr lang="en-US" sz="1400" dirty="0">
                <a:effectLst/>
              </a:rPr>
              <a:t> = 0,99).</a:t>
            </a:r>
          </a:p>
          <a:p>
            <a:pPr marL="742950" lvl="1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400" b="1" dirty="0" err="1">
                <a:effectLst/>
              </a:rPr>
              <a:t>Retropropagação</a:t>
            </a:r>
            <a:r>
              <a:rPr lang="en-US" sz="1400" b="1" dirty="0">
                <a:effectLst/>
              </a:rPr>
              <a:t> (Backpropagation):</a:t>
            </a:r>
            <a:r>
              <a:rPr lang="en-US" sz="1400" dirty="0">
                <a:effectLst/>
              </a:rPr>
              <a:t> O </a:t>
            </a:r>
            <a:r>
              <a:rPr lang="en-US" sz="1400" dirty="0" err="1">
                <a:effectLst/>
              </a:rPr>
              <a:t>resultado</a:t>
            </a:r>
            <a:r>
              <a:rPr lang="en-US" sz="1400" dirty="0">
                <a:effectLst/>
              </a:rPr>
              <a:t> do rollout </a:t>
            </a:r>
            <a:r>
              <a:rPr lang="en-US" sz="1400" dirty="0" err="1">
                <a:effectLst/>
              </a:rPr>
              <a:t>é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propagado</a:t>
            </a:r>
            <a:r>
              <a:rPr lang="en-US" sz="1400" dirty="0">
                <a:effectLst/>
              </a:rPr>
              <a:t> de volta pela </a:t>
            </a:r>
            <a:r>
              <a:rPr lang="en-US" sz="1400" dirty="0" err="1">
                <a:effectLst/>
              </a:rPr>
              <a:t>árvore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atualizando</a:t>
            </a:r>
            <a:r>
              <a:rPr lang="en-US" sz="1400" dirty="0">
                <a:effectLst/>
              </a:rPr>
              <a:t> as </a:t>
            </a:r>
            <a:r>
              <a:rPr lang="en-US" sz="1400" dirty="0" err="1">
                <a:effectLst/>
              </a:rPr>
              <a:t>contagens</a:t>
            </a:r>
            <a:r>
              <a:rPr lang="en-US" sz="1400" dirty="0">
                <a:effectLst/>
              </a:rPr>
              <a:t> de </a:t>
            </a:r>
            <a:r>
              <a:rPr lang="en-US" sz="1400" dirty="0" err="1">
                <a:effectLst/>
              </a:rPr>
              <a:t>visita</a:t>
            </a:r>
            <a:r>
              <a:rPr lang="en-US" sz="1400" dirty="0">
                <a:effectLst/>
              </a:rPr>
              <a:t> e as </a:t>
            </a:r>
            <a:r>
              <a:rPr lang="en-US" sz="1400" dirty="0" err="1">
                <a:effectLst/>
              </a:rPr>
              <a:t>estimativas</a:t>
            </a:r>
            <a:r>
              <a:rPr lang="en-US" sz="1400" dirty="0">
                <a:effectLst/>
              </a:rPr>
              <a:t> de valor dos </a:t>
            </a:r>
            <a:r>
              <a:rPr lang="en-US" sz="1400" dirty="0" err="1">
                <a:effectLst/>
              </a:rPr>
              <a:t>nós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percorridos</a:t>
            </a:r>
            <a:r>
              <a:rPr lang="en-US" sz="1400" dirty="0">
                <a:effectLst/>
              </a:rPr>
              <a:t>.</a:t>
            </a:r>
          </a:p>
          <a:p>
            <a:pPr marL="285750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A </a:t>
            </a:r>
            <a:r>
              <a:rPr lang="en-US" sz="1400" dirty="0" err="1">
                <a:effectLst/>
              </a:rPr>
              <a:t>política</a:t>
            </a:r>
            <a:r>
              <a:rPr lang="en-US" sz="1400" dirty="0">
                <a:effectLst/>
              </a:rPr>
              <a:t> MCTS para </a:t>
            </a:r>
            <a:r>
              <a:rPr lang="en-US" sz="1400" dirty="0" err="1">
                <a:effectLst/>
              </a:rPr>
              <a:t>cada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estado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foi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derivada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selecionando</a:t>
            </a:r>
            <a:r>
              <a:rPr lang="en-US" sz="1400" dirty="0">
                <a:effectLst/>
              </a:rPr>
              <a:t> a </a:t>
            </a:r>
            <a:r>
              <a:rPr lang="en-US" sz="1400" dirty="0" err="1">
                <a:effectLst/>
              </a:rPr>
              <a:t>ação</a:t>
            </a:r>
            <a:r>
              <a:rPr lang="en-US" sz="1400" dirty="0">
                <a:effectLst/>
              </a:rPr>
              <a:t> que leva </a:t>
            </a:r>
            <a:r>
              <a:rPr lang="en-US" sz="1400" dirty="0" err="1">
                <a:effectLst/>
              </a:rPr>
              <a:t>ao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nó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filho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mais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visitado</a:t>
            </a:r>
            <a:r>
              <a:rPr lang="en-US" sz="1400" dirty="0">
                <a:effectLst/>
              </a:rPr>
              <a:t> a </a:t>
            </a:r>
            <a:r>
              <a:rPr lang="en-US" sz="1400" dirty="0" err="1">
                <a:effectLst/>
              </a:rPr>
              <a:t>partir</a:t>
            </a:r>
            <a:r>
              <a:rPr lang="en-US" sz="1400" dirty="0">
                <a:effectLst/>
              </a:rPr>
              <a:t> da </a:t>
            </a:r>
            <a:r>
              <a:rPr lang="en-US" sz="1400" dirty="0" err="1">
                <a:effectLst/>
              </a:rPr>
              <a:t>raiz</a:t>
            </a:r>
            <a:r>
              <a:rPr lang="en-US" sz="1400" dirty="0">
                <a:effectLst/>
              </a:rPr>
              <a:t> da </a:t>
            </a:r>
            <a:r>
              <a:rPr lang="en-US" sz="1400" dirty="0" err="1">
                <a:effectLst/>
              </a:rPr>
              <a:t>árvore</a:t>
            </a:r>
            <a:r>
              <a:rPr lang="en-US" sz="1400" dirty="0">
                <a:effectLst/>
              </a:rPr>
              <a:t> de </a:t>
            </a:r>
            <a:r>
              <a:rPr lang="en-US" sz="1400" dirty="0" err="1">
                <a:effectLst/>
              </a:rPr>
              <a:t>busca</a:t>
            </a:r>
            <a:r>
              <a:rPr lang="en-US" sz="1400" dirty="0">
                <a:effectLst/>
              </a:rPr>
              <a:t> para </a:t>
            </a:r>
            <a:r>
              <a:rPr lang="en-US" sz="1400" dirty="0" err="1">
                <a:effectLst/>
              </a:rPr>
              <a:t>aquele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estado</a:t>
            </a:r>
            <a:r>
              <a:rPr lang="en-US" sz="1400" dirty="0">
                <a:effectLst/>
              </a:rPr>
              <a:t>.</a:t>
            </a:r>
          </a:p>
          <a:p>
            <a:pPr marL="285750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</a:rPr>
              <a:t>Uma </a:t>
            </a:r>
            <a:r>
              <a:rPr lang="en-US" sz="1400" dirty="0" err="1">
                <a:effectLst/>
              </a:rPr>
              <a:t>função</a:t>
            </a:r>
            <a:r>
              <a:rPr lang="en-US" sz="1400" dirty="0">
                <a:effectLst/>
              </a:rPr>
              <a:t> de valor de </a:t>
            </a:r>
            <a:r>
              <a:rPr lang="en-US" sz="1400" dirty="0" err="1">
                <a:effectLst/>
              </a:rPr>
              <a:t>estado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aproximada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também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foi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gerada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onde</a:t>
            </a:r>
            <a:r>
              <a:rPr lang="en-US" sz="1400" dirty="0">
                <a:effectLst/>
              </a:rPr>
              <a:t> o valor de </a:t>
            </a:r>
            <a:r>
              <a:rPr lang="en-US" sz="1400" dirty="0" err="1">
                <a:effectLst/>
              </a:rPr>
              <a:t>cada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estado</a:t>
            </a:r>
            <a:r>
              <a:rPr lang="en-US" sz="1400" dirty="0">
                <a:effectLst/>
              </a:rPr>
              <a:t> era a </a:t>
            </a:r>
            <a:r>
              <a:rPr lang="en-US" sz="1400" dirty="0" err="1">
                <a:effectLst/>
              </a:rPr>
              <a:t>recompensa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média</a:t>
            </a:r>
            <a:r>
              <a:rPr lang="en-US" sz="1400" dirty="0">
                <a:effectLst/>
              </a:rPr>
              <a:t> do rollout </a:t>
            </a:r>
            <a:r>
              <a:rPr lang="en-US" sz="1400" dirty="0" err="1">
                <a:effectLst/>
              </a:rPr>
              <a:t>obtida</a:t>
            </a:r>
            <a:r>
              <a:rPr lang="en-US" sz="1400" dirty="0">
                <a:effectLst/>
              </a:rPr>
              <a:t> da </a:t>
            </a:r>
            <a:r>
              <a:rPr lang="en-US" sz="1400" dirty="0" err="1">
                <a:effectLst/>
              </a:rPr>
              <a:t>busca</a:t>
            </a:r>
            <a:r>
              <a:rPr lang="en-US" sz="1400" dirty="0">
                <a:effectLst/>
              </a:rPr>
              <a:t> MCTS </a:t>
            </a:r>
            <a:r>
              <a:rPr lang="en-US" sz="1400" dirty="0" err="1">
                <a:effectLst/>
              </a:rPr>
              <a:t>iniciada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naquele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estado</a:t>
            </a:r>
            <a:r>
              <a:rPr lang="en-US" sz="1400" dirty="0">
                <a:effectLst/>
              </a:rPr>
              <a:t>.</a:t>
            </a:r>
          </a:p>
          <a:p>
            <a:pPr marL="285750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effectLst/>
              </a:rPr>
              <a:t>Estados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terminais</a:t>
            </a:r>
            <a:r>
              <a:rPr lang="en-US" sz="1400" dirty="0">
                <a:effectLst/>
              </a:rPr>
              <a:t> ('G' e 'H') </a:t>
            </a:r>
            <a:r>
              <a:rPr lang="en-US" sz="1400" dirty="0" err="1">
                <a:effectLst/>
              </a:rPr>
              <a:t>foram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identificados</a:t>
            </a:r>
            <a:r>
              <a:rPr lang="en-US" sz="1400" dirty="0">
                <a:effectLst/>
              </a:rPr>
              <a:t> e </a:t>
            </a:r>
            <a:r>
              <a:rPr lang="en-US" sz="1400" dirty="0" err="1">
                <a:effectLst/>
              </a:rPr>
              <a:t>tratados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separadamente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geralmente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atribuindo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valores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fixos</a:t>
            </a:r>
            <a:r>
              <a:rPr lang="en-US" sz="1400" dirty="0">
                <a:effectLst/>
              </a:rPr>
              <a:t> e </a:t>
            </a:r>
            <a:r>
              <a:rPr lang="en-US" sz="1400" dirty="0" err="1">
                <a:effectLst/>
              </a:rPr>
              <a:t>não</a:t>
            </a:r>
            <a:r>
              <a:rPr lang="en-US" sz="1400" dirty="0">
                <a:effectLst/>
              </a:rPr>
              <a:t> </a:t>
            </a:r>
            <a:r>
              <a:rPr lang="en-US" sz="1400" dirty="0" err="1">
                <a:effectLst/>
              </a:rPr>
              <a:t>executando</a:t>
            </a:r>
            <a:r>
              <a:rPr lang="en-US" sz="1400" dirty="0">
                <a:effectLst/>
              </a:rPr>
              <a:t> o MCTS.</a:t>
            </a:r>
          </a:p>
        </p:txBody>
      </p:sp>
    </p:spTree>
    <p:extLst>
      <p:ext uri="{BB962C8B-B14F-4D97-AF65-F5344CB8AC3E}">
        <p14:creationId xmlns:p14="http://schemas.microsoft.com/office/powerpoint/2010/main" val="4189178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6B024-1E0C-0D18-44FC-95BA35142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B642CE7-E738-ED2E-B828-04861C97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Análise Resultados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E82176-4AF8-D655-0937-CEBDEBF17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829" y="1587062"/>
            <a:ext cx="9303253" cy="490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60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5C78C-5090-BBBD-0235-BA948A314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EEB598F-7BA3-62B3-9E94-FB2E8D43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Análise Resultados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FC2348-DBAE-0079-FD0C-7CDD5D25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215" y="1804085"/>
            <a:ext cx="4262705" cy="44704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432FAF-DE2C-F48D-6C7F-232D7F2C0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658" y="1751066"/>
            <a:ext cx="5027141" cy="452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7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4659C-FFCA-AD62-F0CE-BC28F5519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5242B95-40AD-A4FF-48AE-A47084405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Artigos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4AF3BF-D9E0-6DF0-D7EF-B89E77FBA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R" dirty="0"/>
              <a:t>AlphaFold 3: </a:t>
            </a:r>
          </a:p>
          <a:p>
            <a:pPr lvl="1"/>
            <a:r>
              <a:rPr lang="en-US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Accurate structure prediction of biomolecular interactions with AlphaFold 3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endParaRPr lang="en-BR" dirty="0"/>
          </a:p>
          <a:p>
            <a:r>
              <a:rPr lang="en-BR" dirty="0"/>
              <a:t>AlphaTensor</a:t>
            </a:r>
          </a:p>
          <a:p>
            <a:pPr lvl="1"/>
            <a:r>
              <a:rPr lang="en-US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Discovering faster matrix multiplication algorithms with reinforcement learning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lvl="1"/>
            <a:endParaRPr lang="en-BR" dirty="0"/>
          </a:p>
          <a:p>
            <a:r>
              <a:rPr lang="en-BR" dirty="0"/>
              <a:t>DeepSeek R1</a:t>
            </a:r>
          </a:p>
          <a:p>
            <a:pPr lvl="1"/>
            <a:r>
              <a:rPr lang="en-US" b="1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DeepSeek-R1: Incentivizing Reasoning Capability in LLMs via Reinforcement Learning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74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6BD8F-E162-0F79-8E2D-DC88E1B47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7F0655-E8EF-8E12-7480-9B53AC3EA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455" y="1339339"/>
            <a:ext cx="6871138" cy="461671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414C2C98-B199-5CFC-FE3E-BF9F5A2B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Artigo 1 – AlphaFold 3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6B8C36-1E80-2CF6-320A-BEFEF831C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38" y="1587062"/>
            <a:ext cx="6243146" cy="4589901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150"/>
              </a:spcBef>
              <a:spcAft>
                <a:spcPts val="150"/>
              </a:spcAft>
              <a:buFont typeface="+mj-lt"/>
              <a:buAutoNum type="arabicPeriod"/>
            </a:pPr>
            <a:r>
              <a:rPr lang="en-US" sz="1200" b="1" dirty="0" err="1">
                <a:effectLst/>
              </a:rPr>
              <a:t>Principais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Conquistas</a:t>
            </a:r>
            <a:r>
              <a:rPr lang="en-US" sz="1200" b="1" dirty="0">
                <a:effectLst/>
              </a:rPr>
              <a:t>:</a:t>
            </a:r>
            <a:endParaRPr lang="en-US" sz="1200" dirty="0">
              <a:effectLst/>
            </a:endParaRPr>
          </a:p>
          <a:p>
            <a:pPr lvl="1">
              <a:lnSpc>
                <a:spcPct val="170000"/>
              </a:lnSpc>
              <a:spcBef>
                <a:spcPts val="150"/>
              </a:spcBef>
              <a:spcAft>
                <a:spcPts val="150"/>
              </a:spcAft>
            </a:pPr>
            <a:r>
              <a:rPr lang="en-US" sz="1200" dirty="0" err="1">
                <a:effectLst/>
              </a:rPr>
              <a:t>Prediz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estruturas</a:t>
            </a:r>
            <a:r>
              <a:rPr lang="en-US" sz="1200" dirty="0">
                <a:effectLst/>
              </a:rPr>
              <a:t> 3D para </a:t>
            </a:r>
            <a:r>
              <a:rPr lang="en-US" sz="1200" dirty="0" err="1">
                <a:effectLst/>
              </a:rPr>
              <a:t>diversas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interações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moleculares</a:t>
            </a:r>
            <a:r>
              <a:rPr lang="en-US" sz="1200" dirty="0">
                <a:effectLst/>
              </a:rPr>
              <a:t> (</a:t>
            </a:r>
            <a:r>
              <a:rPr lang="en-US" sz="1200" dirty="0" err="1">
                <a:effectLst/>
              </a:rPr>
              <a:t>proteínas</a:t>
            </a:r>
            <a:r>
              <a:rPr lang="en-US" sz="1200" dirty="0">
                <a:effectLst/>
              </a:rPr>
              <a:t>, DNA, RNA, </a:t>
            </a:r>
            <a:r>
              <a:rPr lang="en-US" sz="1200" dirty="0" err="1">
                <a:effectLst/>
              </a:rPr>
              <a:t>pequenas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moléculas</a:t>
            </a:r>
            <a:r>
              <a:rPr lang="en-US" sz="1200" dirty="0">
                <a:effectLst/>
              </a:rPr>
              <a:t>).</a:t>
            </a:r>
          </a:p>
          <a:p>
            <a:pPr lvl="1">
              <a:lnSpc>
                <a:spcPct val="170000"/>
              </a:lnSpc>
              <a:spcBef>
                <a:spcPts val="150"/>
              </a:spcBef>
              <a:spcAft>
                <a:spcPts val="150"/>
              </a:spcAft>
            </a:pPr>
            <a:r>
              <a:rPr lang="en-US" sz="1200" dirty="0" err="1">
                <a:effectLst/>
              </a:rPr>
              <a:t>Modelo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unificado</a:t>
            </a:r>
            <a:r>
              <a:rPr lang="en-US" sz="1200" dirty="0">
                <a:effectLst/>
              </a:rPr>
              <a:t>, </a:t>
            </a:r>
            <a:r>
              <a:rPr lang="en-US" sz="1200" dirty="0" err="1">
                <a:effectLst/>
              </a:rPr>
              <a:t>melhorando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significativamente</a:t>
            </a:r>
            <a:r>
              <a:rPr lang="en-US" sz="1200" dirty="0">
                <a:effectLst/>
              </a:rPr>
              <a:t> a </a:t>
            </a:r>
            <a:r>
              <a:rPr lang="en-US" sz="1200" dirty="0" err="1">
                <a:effectLst/>
              </a:rPr>
              <a:t>precisão</a:t>
            </a:r>
            <a:r>
              <a:rPr lang="en-US" sz="1200" dirty="0">
                <a:effectLst/>
              </a:rPr>
              <a:t> (ex: 65% </a:t>
            </a:r>
            <a:r>
              <a:rPr lang="en-US" sz="1200" dirty="0" err="1">
                <a:effectLst/>
              </a:rPr>
              <a:t>em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interações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anticorpo-antígeno</a:t>
            </a:r>
            <a:r>
              <a:rPr lang="en-US" sz="1200" dirty="0">
                <a:effectLst/>
              </a:rPr>
              <a:t>). Lida com </a:t>
            </a:r>
            <a:r>
              <a:rPr lang="en-US" sz="1200" dirty="0" err="1">
                <a:effectLst/>
              </a:rPr>
              <a:t>grandes</a:t>
            </a:r>
            <a:r>
              <a:rPr lang="en-US" sz="1200" dirty="0">
                <a:effectLst/>
              </a:rPr>
              <a:t> e </a:t>
            </a:r>
            <a:r>
              <a:rPr lang="en-US" sz="1200" dirty="0" err="1">
                <a:effectLst/>
              </a:rPr>
              <a:t>complexos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arranjos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biológicos</a:t>
            </a:r>
            <a:r>
              <a:rPr lang="en-US" sz="1200" dirty="0">
                <a:effectLst/>
              </a:rPr>
              <a:t>.</a:t>
            </a:r>
          </a:p>
          <a:p>
            <a:pPr>
              <a:lnSpc>
                <a:spcPct val="170000"/>
              </a:lnSpc>
              <a:spcBef>
                <a:spcPts val="150"/>
              </a:spcBef>
              <a:spcAft>
                <a:spcPts val="150"/>
              </a:spcAft>
              <a:buFont typeface="+mj-lt"/>
              <a:buAutoNum type="arabicPeriod" startAt="2"/>
            </a:pPr>
            <a:r>
              <a:rPr lang="en-US" sz="1200" b="1" dirty="0" err="1">
                <a:effectLst/>
              </a:rPr>
              <a:t>Tecnologia</a:t>
            </a:r>
            <a:r>
              <a:rPr lang="en-US" sz="1200" b="1" dirty="0">
                <a:effectLst/>
              </a:rPr>
              <a:t> Central: </a:t>
            </a:r>
            <a:r>
              <a:rPr lang="en-US" sz="1200" b="1" dirty="0" err="1">
                <a:effectLst/>
              </a:rPr>
              <a:t>Modelo</a:t>
            </a:r>
            <a:r>
              <a:rPr lang="en-US" sz="1200" b="1" dirty="0">
                <a:effectLst/>
              </a:rPr>
              <a:t> de </a:t>
            </a:r>
            <a:r>
              <a:rPr lang="en-US" sz="1200" b="1" dirty="0" err="1">
                <a:effectLst/>
              </a:rPr>
              <a:t>Difusão</a:t>
            </a:r>
            <a:endParaRPr lang="en-US" sz="1200" dirty="0">
              <a:effectLst/>
            </a:endParaRPr>
          </a:p>
          <a:p>
            <a:pPr lvl="1">
              <a:lnSpc>
                <a:spcPct val="170000"/>
              </a:lnSpc>
              <a:spcBef>
                <a:spcPts val="150"/>
              </a:spcBef>
              <a:spcAft>
                <a:spcPts val="150"/>
              </a:spcAft>
            </a:pPr>
            <a:r>
              <a:rPr lang="en-US" sz="1200" dirty="0">
                <a:effectLst/>
              </a:rPr>
              <a:t>O AF3 </a:t>
            </a:r>
            <a:r>
              <a:rPr lang="en-US" sz="1200" dirty="0" err="1">
                <a:effectLst/>
              </a:rPr>
              <a:t>usa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primariamente</a:t>
            </a:r>
            <a:r>
              <a:rPr lang="en-US" sz="1200" dirty="0">
                <a:effectLst/>
              </a:rPr>
              <a:t> um </a:t>
            </a:r>
            <a:r>
              <a:rPr lang="en-US" sz="1200" b="1" dirty="0" err="1">
                <a:effectLst/>
              </a:rPr>
              <a:t>modelo</a:t>
            </a:r>
            <a:r>
              <a:rPr lang="en-US" sz="1200" b="1" dirty="0">
                <a:effectLst/>
              </a:rPr>
              <a:t> de </a:t>
            </a:r>
            <a:r>
              <a:rPr lang="en-US" sz="1200" b="1" dirty="0" err="1">
                <a:effectLst/>
              </a:rPr>
              <a:t>difusão</a:t>
            </a:r>
            <a:r>
              <a:rPr lang="en-US" sz="1200" dirty="0">
                <a:effectLst/>
              </a:rPr>
              <a:t> para </a:t>
            </a:r>
            <a:r>
              <a:rPr lang="en-US" sz="1200" dirty="0" err="1">
                <a:effectLst/>
              </a:rPr>
              <a:t>gerar</a:t>
            </a:r>
            <a:r>
              <a:rPr lang="en-US" sz="1200" dirty="0">
                <a:effectLst/>
              </a:rPr>
              <a:t> </a:t>
            </a:r>
            <a:r>
              <a:rPr lang="en-US" sz="1200" dirty="0" err="1">
                <a:effectLst/>
              </a:rPr>
              <a:t>estruturas</a:t>
            </a:r>
            <a:r>
              <a:rPr lang="en-US" sz="1200" dirty="0">
                <a:effectLst/>
              </a:rPr>
              <a:t> 3D. Em </a:t>
            </a:r>
            <a:r>
              <a:rPr lang="en-US" sz="1200" dirty="0" err="1">
                <a:effectLst/>
              </a:rPr>
              <a:t>seguida</a:t>
            </a:r>
            <a:r>
              <a:rPr lang="en-US" sz="1200" dirty="0">
                <a:effectLst/>
              </a:rPr>
              <a:t>, </a:t>
            </a:r>
            <a:r>
              <a:rPr lang="en-US" sz="1200" dirty="0" err="1">
                <a:effectLst/>
              </a:rPr>
              <a:t>refina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iterativamente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essa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nuvem</a:t>
            </a:r>
            <a:r>
              <a:rPr lang="en-US" sz="1200" dirty="0">
                <a:effectLst/>
              </a:rPr>
              <a:t>, </a:t>
            </a:r>
            <a:r>
              <a:rPr lang="en-US" sz="1200" dirty="0" err="1">
                <a:effectLst/>
              </a:rPr>
              <a:t>passo</a:t>
            </a:r>
            <a:r>
              <a:rPr lang="en-US" sz="1200" dirty="0">
                <a:effectLst/>
              </a:rPr>
              <a:t> a </a:t>
            </a:r>
            <a:r>
              <a:rPr lang="en-US" sz="1200" dirty="0" err="1">
                <a:effectLst/>
              </a:rPr>
              <a:t>passo</a:t>
            </a:r>
            <a:r>
              <a:rPr lang="en-US" sz="1200" dirty="0">
                <a:effectLst/>
              </a:rPr>
              <a:t>, </a:t>
            </a:r>
            <a:r>
              <a:rPr lang="en-US" sz="1200" dirty="0" err="1">
                <a:effectLst/>
              </a:rPr>
              <a:t>transformando</a:t>
            </a:r>
            <a:r>
              <a:rPr lang="en-US" sz="1200" dirty="0">
                <a:effectLst/>
              </a:rPr>
              <a:t>-a </a:t>
            </a:r>
            <a:r>
              <a:rPr lang="en-US" sz="1200" dirty="0" err="1">
                <a:effectLst/>
              </a:rPr>
              <a:t>em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uma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estrutura</a:t>
            </a:r>
            <a:r>
              <a:rPr lang="en-US" sz="1200" dirty="0">
                <a:effectLst/>
              </a:rPr>
              <a:t> molecular </a:t>
            </a:r>
            <a:r>
              <a:rPr lang="en-US" sz="1200" dirty="0" err="1">
                <a:effectLst/>
              </a:rPr>
              <a:t>precisa</a:t>
            </a:r>
            <a:r>
              <a:rPr lang="en-US" sz="1200" dirty="0">
                <a:effectLst/>
              </a:rPr>
              <a:t> e </a:t>
            </a:r>
            <a:r>
              <a:rPr lang="en-US" sz="1200" dirty="0" err="1">
                <a:effectLst/>
              </a:rPr>
              <a:t>acurada</a:t>
            </a:r>
            <a:r>
              <a:rPr lang="en-US" sz="1200" dirty="0">
                <a:effectLst/>
              </a:rPr>
              <a:t>, </a:t>
            </a:r>
            <a:r>
              <a:rPr lang="en-US" sz="1200" dirty="0" err="1">
                <a:effectLst/>
              </a:rPr>
              <a:t>aprendendo</a:t>
            </a:r>
            <a:r>
              <a:rPr lang="en-US" sz="1200" dirty="0">
                <a:effectLst/>
              </a:rPr>
              <a:t> as </a:t>
            </a:r>
            <a:r>
              <a:rPr lang="en-US" sz="1200" dirty="0" err="1">
                <a:effectLst/>
              </a:rPr>
              <a:t>complexas</a:t>
            </a:r>
            <a:r>
              <a:rPr lang="en-US" sz="1200" dirty="0">
                <a:effectLst/>
              </a:rPr>
              <a:t> "</a:t>
            </a:r>
            <a:r>
              <a:rPr lang="en-US" sz="1200" dirty="0" err="1">
                <a:effectLst/>
              </a:rPr>
              <a:t>regras</a:t>
            </a:r>
            <a:r>
              <a:rPr lang="en-US" sz="1200" dirty="0">
                <a:effectLst/>
              </a:rPr>
              <a:t>" da </a:t>
            </a:r>
            <a:r>
              <a:rPr lang="en-US" sz="1200" dirty="0" err="1">
                <a:effectLst/>
              </a:rPr>
              <a:t>montagem</a:t>
            </a:r>
            <a:r>
              <a:rPr lang="en-US" sz="1200" dirty="0">
                <a:effectLst/>
              </a:rPr>
              <a:t> molecular a </a:t>
            </a:r>
            <a:r>
              <a:rPr lang="en-US" sz="1200" dirty="0" err="1">
                <a:effectLst/>
              </a:rPr>
              <a:t>partir</a:t>
            </a:r>
            <a:r>
              <a:rPr lang="en-US" sz="1200" dirty="0">
                <a:effectLst/>
              </a:rPr>
              <a:t> de dados.</a:t>
            </a:r>
          </a:p>
        </p:txBody>
      </p:sp>
    </p:spTree>
    <p:extLst>
      <p:ext uri="{BB962C8B-B14F-4D97-AF65-F5344CB8AC3E}">
        <p14:creationId xmlns:p14="http://schemas.microsoft.com/office/powerpoint/2010/main" val="349164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054A8-8145-4628-2EEA-AC39351FB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FD34C70-D9A6-8644-8508-BE39293E8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Artigo 1 – AlphaFold 3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D3DBA5-D846-8E56-B2D6-7389B8AAD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37" y="1587062"/>
            <a:ext cx="11361683" cy="4589901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spcBef>
                <a:spcPts val="150"/>
              </a:spcBef>
              <a:spcAft>
                <a:spcPts val="150"/>
              </a:spcAft>
              <a:buNone/>
            </a:pPr>
            <a:r>
              <a:rPr lang="en-US" sz="1200" b="1" dirty="0"/>
              <a:t>RL no AlphaZero:</a:t>
            </a:r>
          </a:p>
          <a:p>
            <a:pPr>
              <a:lnSpc>
                <a:spcPct val="170000"/>
              </a:lnSpc>
              <a:spcBef>
                <a:spcPts val="150"/>
              </a:spcBef>
              <a:spcAft>
                <a:spcPts val="150"/>
              </a:spcAft>
              <a:buFont typeface="+mj-lt"/>
              <a:buAutoNum type="arabicPeriod"/>
            </a:pPr>
            <a:r>
              <a:rPr lang="en-US" sz="1200" dirty="0">
                <a:effectLst/>
              </a:rPr>
              <a:t>O AlphaFold (v2) anterior </a:t>
            </a:r>
            <a:r>
              <a:rPr lang="en-US" sz="1200" dirty="0" err="1">
                <a:effectLst/>
              </a:rPr>
              <a:t>foi</a:t>
            </a:r>
            <a:r>
              <a:rPr lang="en-US" sz="1200" dirty="0">
                <a:effectLst/>
              </a:rPr>
              <a:t> fortemente </a:t>
            </a:r>
            <a:r>
              <a:rPr lang="en-US" sz="1200" dirty="0" err="1">
                <a:effectLst/>
              </a:rPr>
              <a:t>influenciado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pelo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sucesso</a:t>
            </a:r>
            <a:r>
              <a:rPr lang="en-US" sz="1200" dirty="0">
                <a:effectLst/>
              </a:rPr>
              <a:t> do </a:t>
            </a:r>
            <a:r>
              <a:rPr lang="en-US" sz="1200" dirty="0" err="1">
                <a:effectLst/>
              </a:rPr>
              <a:t>Aprendizado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por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Reforço</a:t>
            </a:r>
            <a:r>
              <a:rPr lang="en-US" sz="1200" dirty="0">
                <a:effectLst/>
              </a:rPr>
              <a:t> do AlphaZero, </a:t>
            </a:r>
            <a:r>
              <a:rPr lang="en-US" sz="1200" dirty="0" err="1">
                <a:effectLst/>
              </a:rPr>
              <a:t>aplicando</a:t>
            </a:r>
            <a:r>
              <a:rPr lang="en-US" sz="1200" dirty="0">
                <a:effectLst/>
              </a:rPr>
              <a:t> </a:t>
            </a:r>
            <a:r>
              <a:rPr lang="en-US" sz="1200" dirty="0" err="1">
                <a:effectLst/>
              </a:rPr>
              <a:t>princípios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semelhantes</a:t>
            </a:r>
            <a:r>
              <a:rPr lang="en-US" sz="1200" dirty="0">
                <a:effectLst/>
              </a:rPr>
              <a:t> (</a:t>
            </a:r>
            <a:r>
              <a:rPr lang="en-US" sz="1200" dirty="0" err="1">
                <a:effectLst/>
              </a:rPr>
              <a:t>políticas</a:t>
            </a:r>
            <a:r>
              <a:rPr lang="en-US" sz="1200" dirty="0">
                <a:effectLst/>
              </a:rPr>
              <a:t> e </a:t>
            </a:r>
            <a:r>
              <a:rPr lang="en-US" sz="1200" dirty="0" err="1">
                <a:effectLst/>
              </a:rPr>
              <a:t>funções</a:t>
            </a:r>
            <a:r>
              <a:rPr lang="en-US" sz="1200" dirty="0">
                <a:effectLst/>
              </a:rPr>
              <a:t> de valor </a:t>
            </a:r>
            <a:r>
              <a:rPr lang="en-US" sz="1200" dirty="0" err="1">
                <a:effectLst/>
              </a:rPr>
              <a:t>aprendidas</a:t>
            </a:r>
            <a:r>
              <a:rPr lang="en-US" sz="1200" dirty="0">
                <a:effectLst/>
              </a:rPr>
              <a:t>, </a:t>
            </a:r>
            <a:r>
              <a:rPr lang="en-US" sz="1200" dirty="0" err="1">
                <a:effectLst/>
              </a:rPr>
              <a:t>busca</a:t>
            </a:r>
            <a:r>
              <a:rPr lang="en-US" sz="1200" dirty="0">
                <a:effectLst/>
              </a:rPr>
              <a:t>) </a:t>
            </a:r>
            <a:r>
              <a:rPr lang="en-US" sz="1200" dirty="0" err="1">
                <a:effectLst/>
              </a:rPr>
              <a:t>ao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descobrimento</a:t>
            </a:r>
            <a:r>
              <a:rPr lang="en-US" sz="1200" dirty="0">
                <a:effectLst/>
              </a:rPr>
              <a:t> de </a:t>
            </a:r>
            <a:r>
              <a:rPr lang="en-US" sz="1200" dirty="0" err="1">
                <a:effectLst/>
              </a:rPr>
              <a:t>proteínas</a:t>
            </a:r>
            <a:r>
              <a:rPr lang="en-US" sz="1200" dirty="0">
                <a:effectLst/>
              </a:rPr>
              <a:t>.</a:t>
            </a:r>
          </a:p>
          <a:p>
            <a:pPr>
              <a:lnSpc>
                <a:spcPct val="170000"/>
              </a:lnSpc>
              <a:spcBef>
                <a:spcPts val="150"/>
              </a:spcBef>
              <a:spcAft>
                <a:spcPts val="150"/>
              </a:spcAft>
              <a:buFont typeface="+mj-lt"/>
              <a:buAutoNum type="arabicPeriod"/>
            </a:pPr>
            <a:r>
              <a:rPr lang="en-US" sz="1200" b="1" dirty="0">
                <a:effectLst/>
              </a:rPr>
              <a:t>Self-Play e </a:t>
            </a:r>
            <a:r>
              <a:rPr lang="en-US" sz="1200" b="1" dirty="0" err="1">
                <a:effectLst/>
              </a:rPr>
              <a:t>Aprendizado</a:t>
            </a:r>
            <a:r>
              <a:rPr lang="en-US" sz="1200" b="1" dirty="0">
                <a:effectLst/>
              </a:rPr>
              <a:t> do Zero: </a:t>
            </a:r>
            <a:r>
              <a:rPr lang="en-US" sz="1200" dirty="0">
                <a:effectLst/>
              </a:rPr>
              <a:t>AlphaZero </a:t>
            </a:r>
            <a:r>
              <a:rPr lang="en-US" sz="1200" dirty="0" err="1">
                <a:effectLst/>
              </a:rPr>
              <a:t>aprende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jogando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milhões</a:t>
            </a:r>
            <a:r>
              <a:rPr lang="en-US" sz="1200" dirty="0">
                <a:effectLst/>
              </a:rPr>
              <a:t> de </a:t>
            </a:r>
            <a:r>
              <a:rPr lang="en-US" sz="1200" dirty="0" err="1">
                <a:effectLst/>
              </a:rPr>
              <a:t>partidas</a:t>
            </a:r>
            <a:r>
              <a:rPr lang="en-US" sz="1200" dirty="0">
                <a:effectLst/>
              </a:rPr>
              <a:t> contra </a:t>
            </a:r>
            <a:r>
              <a:rPr lang="en-US" sz="1200" dirty="0" err="1">
                <a:effectLst/>
              </a:rPr>
              <a:t>si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mesmo</a:t>
            </a:r>
            <a:r>
              <a:rPr lang="en-US" sz="1200" dirty="0">
                <a:effectLst/>
              </a:rPr>
              <a:t>, </a:t>
            </a:r>
            <a:r>
              <a:rPr lang="en-US" sz="1200" dirty="0" err="1">
                <a:effectLst/>
              </a:rPr>
              <a:t>sem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conhecimento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humano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além</a:t>
            </a:r>
            <a:r>
              <a:rPr lang="en-US" sz="1200" dirty="0">
                <a:effectLst/>
              </a:rPr>
              <a:t> das </a:t>
            </a:r>
            <a:r>
              <a:rPr lang="en-US" sz="1200" dirty="0" err="1">
                <a:effectLst/>
              </a:rPr>
              <a:t>regras</a:t>
            </a:r>
            <a:r>
              <a:rPr lang="en-US" sz="1200" dirty="0">
                <a:effectLst/>
              </a:rPr>
              <a:t>, </a:t>
            </a:r>
            <a:r>
              <a:rPr lang="en-US" sz="1200" dirty="0" err="1">
                <a:effectLst/>
              </a:rPr>
              <a:t>gerando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seus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próprios</a:t>
            </a:r>
            <a:r>
              <a:rPr lang="en-US" sz="1200" dirty="0">
                <a:effectLst/>
              </a:rPr>
              <a:t> dados de </a:t>
            </a:r>
            <a:r>
              <a:rPr lang="en-US" sz="1200" dirty="0" err="1">
                <a:effectLst/>
              </a:rPr>
              <a:t>treinamento</a:t>
            </a:r>
            <a:r>
              <a:rPr lang="en-US" sz="1200" dirty="0">
                <a:effectLst/>
              </a:rPr>
              <a:t>.</a:t>
            </a:r>
          </a:p>
          <a:p>
            <a:pPr>
              <a:lnSpc>
                <a:spcPct val="170000"/>
              </a:lnSpc>
              <a:spcBef>
                <a:spcPts val="150"/>
              </a:spcBef>
              <a:spcAft>
                <a:spcPts val="150"/>
              </a:spcAft>
              <a:buFont typeface="+mj-lt"/>
              <a:buAutoNum type="arabicPeriod"/>
            </a:pPr>
            <a:r>
              <a:rPr lang="en-US" sz="1200" b="1" dirty="0">
                <a:effectLst/>
              </a:rPr>
              <a:t>Rede Neural </a:t>
            </a:r>
            <a:r>
              <a:rPr lang="en-US" sz="1200" b="1" dirty="0" err="1">
                <a:effectLst/>
              </a:rPr>
              <a:t>Dupla</a:t>
            </a:r>
            <a:r>
              <a:rPr lang="en-US" sz="1200" b="1" dirty="0">
                <a:effectLst/>
              </a:rPr>
              <a:t> (Política e Valor): </a:t>
            </a:r>
            <a:r>
              <a:rPr lang="en-US" sz="1200" dirty="0" err="1">
                <a:effectLst/>
              </a:rPr>
              <a:t>Utiliza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uma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única</a:t>
            </a:r>
            <a:r>
              <a:rPr lang="en-US" sz="1200" dirty="0">
                <a:effectLst/>
              </a:rPr>
              <a:t> rede neural profunda que </a:t>
            </a:r>
            <a:r>
              <a:rPr lang="en-US" sz="1200" dirty="0" err="1">
                <a:effectLst/>
              </a:rPr>
              <a:t>prevê</a:t>
            </a:r>
            <a:r>
              <a:rPr lang="en-US" sz="1200" dirty="0">
                <a:effectLst/>
              </a:rPr>
              <a:t> duas </a:t>
            </a:r>
            <a:r>
              <a:rPr lang="en-US" sz="1200" dirty="0" err="1">
                <a:effectLst/>
              </a:rPr>
              <a:t>coisas</a:t>
            </a:r>
            <a:r>
              <a:rPr lang="en-US" sz="1200" dirty="0">
                <a:effectLst/>
              </a:rPr>
              <a:t>: a </a:t>
            </a:r>
            <a:r>
              <a:rPr lang="en-US" sz="1200" dirty="0" err="1">
                <a:effectLst/>
              </a:rPr>
              <a:t>política</a:t>
            </a:r>
            <a:r>
              <a:rPr lang="en-US" sz="1200" dirty="0">
                <a:effectLst/>
              </a:rPr>
              <a:t> (quais </a:t>
            </a:r>
            <a:r>
              <a:rPr lang="en-US" sz="1200" dirty="0" err="1">
                <a:effectLst/>
              </a:rPr>
              <a:t>movimentos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são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promissores</a:t>
            </a:r>
            <a:r>
              <a:rPr lang="en-US" sz="1200" dirty="0">
                <a:effectLst/>
              </a:rPr>
              <a:t>) e o valor (a chance de </a:t>
            </a:r>
            <a:r>
              <a:rPr lang="en-US" sz="1200" dirty="0" err="1">
                <a:effectLst/>
              </a:rPr>
              <a:t>vencer</a:t>
            </a:r>
            <a:r>
              <a:rPr lang="en-US" sz="1200" dirty="0">
                <a:effectLst/>
              </a:rPr>
              <a:t> a </a:t>
            </a:r>
            <a:r>
              <a:rPr lang="en-US" sz="1200" dirty="0" err="1">
                <a:effectLst/>
              </a:rPr>
              <a:t>partir</a:t>
            </a:r>
            <a:r>
              <a:rPr lang="en-US" sz="1200" dirty="0">
                <a:effectLst/>
              </a:rPr>
              <a:t> da </a:t>
            </a:r>
            <a:r>
              <a:rPr lang="en-US" sz="1200" dirty="0" err="1">
                <a:effectLst/>
              </a:rPr>
              <a:t>posição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atual</a:t>
            </a:r>
            <a:r>
              <a:rPr lang="en-US" sz="1200" dirty="0">
                <a:effectLst/>
              </a:rPr>
              <a:t>).</a:t>
            </a:r>
          </a:p>
          <a:p>
            <a:pPr>
              <a:lnSpc>
                <a:spcPct val="170000"/>
              </a:lnSpc>
              <a:spcBef>
                <a:spcPts val="150"/>
              </a:spcBef>
              <a:spcAft>
                <a:spcPts val="150"/>
              </a:spcAft>
              <a:buFont typeface="+mj-lt"/>
              <a:buAutoNum type="arabicPeriod"/>
            </a:pPr>
            <a:r>
              <a:rPr lang="en-US" sz="1200" b="1" dirty="0" err="1">
                <a:effectLst/>
              </a:rPr>
              <a:t>Busca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em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Árvore</a:t>
            </a:r>
            <a:r>
              <a:rPr lang="en-US" sz="1200" b="1" dirty="0">
                <a:effectLst/>
              </a:rPr>
              <a:t> Monte Carlo (MCTS) </a:t>
            </a:r>
            <a:r>
              <a:rPr lang="en-US" sz="1200" b="1" dirty="0" err="1">
                <a:effectLst/>
              </a:rPr>
              <a:t>Guiada</a:t>
            </a:r>
            <a:r>
              <a:rPr lang="en-US" sz="1200" dirty="0">
                <a:effectLst/>
              </a:rPr>
              <a:t>: A rede neural </a:t>
            </a:r>
            <a:r>
              <a:rPr lang="en-US" sz="1200" dirty="0" err="1">
                <a:effectLst/>
              </a:rPr>
              <a:t>guia</a:t>
            </a:r>
            <a:r>
              <a:rPr lang="en-US" sz="1200" dirty="0">
                <a:effectLst/>
              </a:rPr>
              <a:t> a MCTS, </a:t>
            </a:r>
            <a:r>
              <a:rPr lang="en-US" sz="1200" dirty="0" err="1">
                <a:effectLst/>
              </a:rPr>
              <a:t>tornando</a:t>
            </a:r>
            <a:r>
              <a:rPr lang="en-US" sz="1200" dirty="0">
                <a:effectLst/>
              </a:rPr>
              <a:t> a </a:t>
            </a:r>
            <a:r>
              <a:rPr lang="en-US" sz="1200" dirty="0" err="1">
                <a:effectLst/>
              </a:rPr>
              <a:t>busca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mais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eficiente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ao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focar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em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ramos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promissores</a:t>
            </a:r>
            <a:r>
              <a:rPr lang="en-US" sz="1200" dirty="0">
                <a:effectLst/>
              </a:rPr>
              <a:t> da </a:t>
            </a:r>
            <a:r>
              <a:rPr lang="en-US" sz="1200" dirty="0" err="1">
                <a:effectLst/>
              </a:rPr>
              <a:t>árvore</a:t>
            </a:r>
            <a:r>
              <a:rPr lang="en-US" sz="1200" dirty="0">
                <a:effectLst/>
              </a:rPr>
              <a:t> de </a:t>
            </a:r>
            <a:r>
              <a:rPr lang="en-US" sz="1200" dirty="0" err="1">
                <a:effectLst/>
              </a:rPr>
              <a:t>jogo</a:t>
            </a:r>
            <a:r>
              <a:rPr lang="en-US" sz="1200" dirty="0">
                <a:effectLst/>
              </a:rPr>
              <a:t> e </a:t>
            </a:r>
            <a:r>
              <a:rPr lang="en-US" sz="1200" dirty="0" err="1">
                <a:effectLst/>
              </a:rPr>
              <a:t>avaliar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posições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rapidamente</a:t>
            </a:r>
            <a:r>
              <a:rPr lang="en-US" sz="1200" dirty="0">
                <a:effectLst/>
              </a:rPr>
              <a:t>.</a:t>
            </a:r>
          </a:p>
          <a:p>
            <a:pPr>
              <a:lnSpc>
                <a:spcPct val="170000"/>
              </a:lnSpc>
              <a:spcBef>
                <a:spcPts val="150"/>
              </a:spcBef>
              <a:spcAft>
                <a:spcPts val="150"/>
              </a:spcAft>
              <a:buFont typeface="+mj-lt"/>
              <a:buAutoNum type="arabicPeriod"/>
            </a:pPr>
            <a:r>
              <a:rPr lang="en-US" sz="1200" b="1" dirty="0" err="1">
                <a:effectLst/>
              </a:rPr>
              <a:t>Ciclo</a:t>
            </a:r>
            <a:r>
              <a:rPr lang="en-US" sz="1200" b="1" dirty="0">
                <a:effectLst/>
              </a:rPr>
              <a:t> de </a:t>
            </a:r>
            <a:r>
              <a:rPr lang="en-US" sz="1200" b="1" dirty="0" err="1">
                <a:effectLst/>
              </a:rPr>
              <a:t>Aprimoramento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Contínuo</a:t>
            </a:r>
            <a:r>
              <a:rPr lang="en-US" sz="1200" dirty="0">
                <a:effectLst/>
              </a:rPr>
              <a:t>: </a:t>
            </a:r>
            <a:r>
              <a:rPr lang="en-US" sz="1200" dirty="0" err="1">
                <a:effectLst/>
              </a:rPr>
              <a:t>Os</a:t>
            </a:r>
            <a:r>
              <a:rPr lang="en-US" sz="1200" dirty="0">
                <a:effectLst/>
              </a:rPr>
              <a:t> dados do auto-</a:t>
            </a:r>
            <a:r>
              <a:rPr lang="en-US" sz="1200" dirty="0" err="1">
                <a:effectLst/>
              </a:rPr>
              <a:t>jogo</a:t>
            </a:r>
            <a:r>
              <a:rPr lang="en-US" sz="1200" dirty="0">
                <a:effectLst/>
              </a:rPr>
              <a:t> (</a:t>
            </a:r>
            <a:r>
              <a:rPr lang="en-US" sz="1200" dirty="0" err="1">
                <a:effectLst/>
              </a:rPr>
              <a:t>onde</a:t>
            </a:r>
            <a:r>
              <a:rPr lang="en-US" sz="1200" dirty="0">
                <a:effectLst/>
              </a:rPr>
              <a:t> as </a:t>
            </a:r>
            <a:r>
              <a:rPr lang="en-US" sz="1200" dirty="0" err="1">
                <a:effectLst/>
              </a:rPr>
              <a:t>decisões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são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aprimoradas</a:t>
            </a:r>
            <a:r>
              <a:rPr lang="en-US" sz="1200" dirty="0">
                <a:effectLst/>
              </a:rPr>
              <a:t> pela MCTS) </a:t>
            </a:r>
            <a:r>
              <a:rPr lang="en-US" sz="1200" dirty="0" err="1">
                <a:effectLst/>
              </a:rPr>
              <a:t>são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usados</a:t>
            </a:r>
            <a:r>
              <a:rPr lang="en-US" sz="1200" dirty="0">
                <a:effectLst/>
              </a:rPr>
              <a:t> para </a:t>
            </a:r>
            <a:r>
              <a:rPr lang="en-US" sz="1200" dirty="0" err="1">
                <a:effectLst/>
              </a:rPr>
              <a:t>treinar</a:t>
            </a:r>
            <a:r>
              <a:rPr lang="en-US" sz="1200" dirty="0">
                <a:effectLst/>
              </a:rPr>
              <a:t> e </a:t>
            </a:r>
            <a:r>
              <a:rPr lang="en-US" sz="1200" dirty="0" err="1">
                <a:effectLst/>
              </a:rPr>
              <a:t>melhorar</a:t>
            </a:r>
            <a:r>
              <a:rPr lang="en-US" sz="1200" dirty="0">
                <a:effectLst/>
              </a:rPr>
              <a:t> a rede neural, que </a:t>
            </a:r>
            <a:r>
              <a:rPr lang="en-US" sz="1200" dirty="0" err="1">
                <a:effectLst/>
              </a:rPr>
              <a:t>por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sua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vez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melhora</a:t>
            </a:r>
            <a:r>
              <a:rPr lang="en-US" sz="1200" dirty="0">
                <a:effectLst/>
              </a:rPr>
              <a:t> a </a:t>
            </a:r>
            <a:r>
              <a:rPr lang="en-US" sz="1200" dirty="0" err="1">
                <a:effectLst/>
              </a:rPr>
              <a:t>qualidade</a:t>
            </a:r>
            <a:r>
              <a:rPr lang="en-US" sz="1200" dirty="0">
                <a:effectLst/>
              </a:rPr>
              <a:t> do auto-</a:t>
            </a:r>
            <a:r>
              <a:rPr lang="en-US" sz="1200" dirty="0" err="1">
                <a:effectLst/>
              </a:rPr>
              <a:t>jogo</a:t>
            </a:r>
            <a:r>
              <a:rPr lang="en-US" sz="1200" dirty="0">
                <a:effectLst/>
              </a:rPr>
              <a:t> e da </a:t>
            </a:r>
            <a:r>
              <a:rPr lang="en-US" sz="1200" dirty="0" err="1">
                <a:effectLst/>
              </a:rPr>
              <a:t>busca</a:t>
            </a:r>
            <a:r>
              <a:rPr lang="en-US" sz="1200" dirty="0">
                <a:effectLst/>
              </a:rPr>
              <a:t>.</a:t>
            </a:r>
          </a:p>
          <a:p>
            <a:pPr>
              <a:lnSpc>
                <a:spcPct val="170000"/>
              </a:lnSpc>
              <a:spcBef>
                <a:spcPts val="150"/>
              </a:spcBef>
              <a:spcAft>
                <a:spcPts val="150"/>
              </a:spcAft>
              <a:buFont typeface="+mj-lt"/>
              <a:buAutoNum type="arabicPeriod"/>
            </a:pPr>
            <a:r>
              <a:rPr lang="en-US" sz="1200" b="1" dirty="0" err="1">
                <a:effectLst/>
              </a:rPr>
              <a:t>Representação</a:t>
            </a:r>
            <a:r>
              <a:rPr lang="en-US" sz="1200" b="1" dirty="0">
                <a:effectLst/>
              </a:rPr>
              <a:t> </a:t>
            </a:r>
            <a:r>
              <a:rPr lang="en-US" sz="1200" b="1" dirty="0" err="1">
                <a:effectLst/>
              </a:rPr>
              <a:t>como</a:t>
            </a:r>
            <a:r>
              <a:rPr lang="en-US" sz="1200" b="1" dirty="0">
                <a:effectLst/>
              </a:rPr>
              <a:t> MDP</a:t>
            </a:r>
            <a:r>
              <a:rPr lang="en-US" sz="1200" dirty="0">
                <a:effectLst/>
              </a:rPr>
              <a:t>: O </a:t>
            </a:r>
            <a:r>
              <a:rPr lang="en-US" sz="1200" dirty="0" err="1">
                <a:effectLst/>
              </a:rPr>
              <a:t>jogo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é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modelado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como</a:t>
            </a:r>
            <a:r>
              <a:rPr lang="en-US" sz="1200" dirty="0">
                <a:effectLst/>
              </a:rPr>
              <a:t> um </a:t>
            </a:r>
            <a:r>
              <a:rPr lang="en-US" sz="1200" dirty="0" err="1">
                <a:effectLst/>
              </a:rPr>
              <a:t>Processo</a:t>
            </a:r>
            <a:r>
              <a:rPr lang="en-US" sz="1200" dirty="0">
                <a:effectLst/>
              </a:rPr>
              <a:t> de </a:t>
            </a:r>
            <a:r>
              <a:rPr lang="en-US" sz="1200" dirty="0" err="1">
                <a:effectLst/>
              </a:rPr>
              <a:t>Decisão</a:t>
            </a:r>
            <a:r>
              <a:rPr lang="en-US" sz="1200" dirty="0">
                <a:effectLst/>
              </a:rPr>
              <a:t> de Markov, </a:t>
            </a:r>
            <a:r>
              <a:rPr lang="en-US" sz="1200" dirty="0" err="1">
                <a:effectLst/>
              </a:rPr>
              <a:t>onde</a:t>
            </a:r>
            <a:r>
              <a:rPr lang="en-US" sz="1200" dirty="0">
                <a:effectLst/>
              </a:rPr>
              <a:t> o </a:t>
            </a:r>
            <a:r>
              <a:rPr lang="en-US" sz="1200" dirty="0" err="1">
                <a:effectLst/>
              </a:rPr>
              <a:t>objetivo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é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aprender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uma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política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ótima</a:t>
            </a:r>
            <a:r>
              <a:rPr lang="en-US" sz="1200" dirty="0">
                <a:effectLst/>
              </a:rPr>
              <a:t> para </a:t>
            </a:r>
            <a:r>
              <a:rPr lang="en-US" sz="1200" dirty="0" err="1">
                <a:effectLst/>
              </a:rPr>
              <a:t>maximizar</a:t>
            </a:r>
            <a:r>
              <a:rPr lang="en-US" sz="1200" dirty="0">
                <a:effectLst/>
              </a:rPr>
              <a:t> a </a:t>
            </a:r>
            <a:r>
              <a:rPr lang="en-US" sz="1200" dirty="0" err="1">
                <a:effectLst/>
              </a:rPr>
              <a:t>recompensa</a:t>
            </a:r>
            <a:r>
              <a:rPr lang="en-US" sz="1200" dirty="0">
                <a:effectLst/>
              </a:rPr>
              <a:t> (</a:t>
            </a:r>
            <a:r>
              <a:rPr lang="en-US" sz="1200" dirty="0" err="1">
                <a:effectLst/>
              </a:rPr>
              <a:t>vitória</a:t>
            </a:r>
            <a:r>
              <a:rPr lang="en-US" sz="1200" dirty="0">
                <a:effectLst/>
              </a:rPr>
              <a:t> no </a:t>
            </a:r>
            <a:r>
              <a:rPr lang="en-US" sz="1200" dirty="0" err="1">
                <a:effectLst/>
              </a:rPr>
              <a:t>jogo</a:t>
            </a:r>
            <a:r>
              <a:rPr lang="en-US" sz="1200" dirty="0">
                <a:effectLst/>
              </a:rPr>
              <a:t>) </a:t>
            </a:r>
            <a:r>
              <a:rPr lang="en-US" sz="1200" dirty="0" err="1">
                <a:effectLst/>
              </a:rPr>
              <a:t>através</a:t>
            </a:r>
            <a:r>
              <a:rPr lang="en-US" sz="1200" dirty="0">
                <a:effectLst/>
              </a:rPr>
              <a:t> da </a:t>
            </a:r>
            <a:r>
              <a:rPr lang="en-US" sz="1200" dirty="0" err="1">
                <a:effectLst/>
              </a:rPr>
              <a:t>interação</a:t>
            </a:r>
            <a:r>
              <a:rPr lang="en-US" sz="1200" dirty="0">
                <a:effectLst/>
              </a:rPr>
              <a:t> e </a:t>
            </a:r>
            <a:r>
              <a:rPr lang="en-US" sz="1200" dirty="0" err="1">
                <a:effectLst/>
              </a:rPr>
              <a:t>aprendizado</a:t>
            </a:r>
            <a:r>
              <a:rPr lang="en-US" sz="1200" dirty="0">
                <a:effectLst/>
              </a:rPr>
              <a:t>.</a:t>
            </a:r>
          </a:p>
          <a:p>
            <a:pPr>
              <a:lnSpc>
                <a:spcPct val="170000"/>
              </a:lnSpc>
              <a:spcBef>
                <a:spcPts val="150"/>
              </a:spcBef>
              <a:spcAft>
                <a:spcPts val="150"/>
              </a:spcAft>
              <a:buFont typeface="+mj-lt"/>
              <a:buAutoNum type="arabicPeriod"/>
            </a:pPr>
            <a:endParaRPr lang="en-US" sz="1200" b="1" dirty="0" err="1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068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34491-9423-58E1-7454-48A5D2F00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B7EBF80-6BEA-7CA5-280D-8DBF2425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Artigo 2 – AlphaTensor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D83A9135-0C6E-A7E5-B98A-942377128F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R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34CDC144-3612-F422-6F7B-2464AA5CC7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CF2DEC-00DF-D4B2-1363-39B4EE76D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207" y="4395681"/>
            <a:ext cx="8510752" cy="24623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55F75B-C686-CE91-B7B8-D998A3AA14FF}"/>
              </a:ext>
            </a:extLst>
          </p:cNvPr>
          <p:cNvSpPr txBox="1"/>
          <p:nvPr/>
        </p:nvSpPr>
        <p:spPr>
          <a:xfrm>
            <a:off x="838200" y="1545696"/>
            <a:ext cx="10733690" cy="306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Conquistas</a:t>
            </a:r>
            <a:r>
              <a:rPr lang="en-US" b="1" dirty="0"/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err="1"/>
              <a:t>Quebrou</a:t>
            </a:r>
            <a:r>
              <a:rPr lang="en-US" sz="1400" b="1" dirty="0"/>
              <a:t> um </a:t>
            </a:r>
            <a:r>
              <a:rPr lang="en-US" sz="1400" b="1" dirty="0" err="1"/>
              <a:t>Recorde</a:t>
            </a:r>
            <a:r>
              <a:rPr lang="en-US" sz="1400" b="1" dirty="0"/>
              <a:t> de 50 Anos:</a:t>
            </a:r>
            <a:r>
              <a:rPr lang="en-US" sz="1400" dirty="0"/>
              <a:t> </a:t>
            </a:r>
            <a:r>
              <a:rPr lang="en-US" sz="1400" dirty="0" err="1"/>
              <a:t>Descobriu</a:t>
            </a:r>
            <a:r>
              <a:rPr lang="en-US" sz="1400" dirty="0"/>
              <a:t> um </a:t>
            </a:r>
            <a:r>
              <a:rPr lang="en-US" sz="1400" dirty="0" err="1"/>
              <a:t>algoritmo</a:t>
            </a:r>
            <a:r>
              <a:rPr lang="en-US" sz="1400" dirty="0"/>
              <a:t> para </a:t>
            </a:r>
            <a:r>
              <a:rPr lang="en-US" sz="1400" dirty="0" err="1"/>
              <a:t>multiplicação</a:t>
            </a:r>
            <a:r>
              <a:rPr lang="en-US" sz="1400" dirty="0"/>
              <a:t> de </a:t>
            </a:r>
            <a:r>
              <a:rPr lang="en-US" sz="1400" dirty="0" err="1"/>
              <a:t>matrizes</a:t>
            </a:r>
            <a:r>
              <a:rPr lang="en-US" sz="1400" dirty="0"/>
              <a:t> 4×4 </a:t>
            </a:r>
            <a:r>
              <a:rPr lang="en-US" sz="1400" dirty="0" err="1"/>
              <a:t>usando</a:t>
            </a:r>
            <a:r>
              <a:rPr lang="en-US" sz="1400" dirty="0"/>
              <a:t> 47 </a:t>
            </a:r>
            <a:r>
              <a:rPr lang="en-US" sz="1400" dirty="0" err="1"/>
              <a:t>multiplicações</a:t>
            </a:r>
            <a:r>
              <a:rPr lang="en-US" sz="1400" dirty="0"/>
              <a:t>, </a:t>
            </a:r>
            <a:r>
              <a:rPr lang="en-US" sz="1400" dirty="0" err="1"/>
              <a:t>superando</a:t>
            </a:r>
            <a:r>
              <a:rPr lang="en-US" sz="1400" dirty="0"/>
              <a:t> o </a:t>
            </a:r>
            <a:r>
              <a:rPr lang="en-US" sz="1400" dirty="0" err="1"/>
              <a:t>algoritmo</a:t>
            </a:r>
            <a:r>
              <a:rPr lang="en-US" sz="1400" dirty="0"/>
              <a:t> de Strassen de 1969 (49 </a:t>
            </a:r>
            <a:r>
              <a:rPr lang="en-US" sz="1400" dirty="0" err="1"/>
              <a:t>multiplicações</a:t>
            </a:r>
            <a:r>
              <a:rPr lang="en-US" sz="1400" dirty="0"/>
              <a:t>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err="1"/>
              <a:t>Melhorias</a:t>
            </a:r>
            <a:r>
              <a:rPr lang="en-US" sz="1400" b="1" dirty="0"/>
              <a:t> </a:t>
            </a:r>
            <a:r>
              <a:rPr lang="en-US" sz="1400" b="1" dirty="0" err="1"/>
              <a:t>Amplas</a:t>
            </a:r>
            <a:r>
              <a:rPr lang="en-US" sz="1400" b="1" dirty="0"/>
              <a:t>: </a:t>
            </a:r>
            <a:r>
              <a:rPr lang="en-US" sz="1400" dirty="0" err="1"/>
              <a:t>Encontrou</a:t>
            </a:r>
            <a:r>
              <a:rPr lang="en-US" sz="1400" dirty="0"/>
              <a:t> </a:t>
            </a:r>
            <a:r>
              <a:rPr lang="en-US" sz="1400" dirty="0" err="1"/>
              <a:t>algoritmos</a:t>
            </a:r>
            <a:r>
              <a:rPr lang="en-US" sz="1400" dirty="0"/>
              <a:t> </a:t>
            </a:r>
            <a:r>
              <a:rPr lang="en-US" sz="1400" dirty="0" err="1"/>
              <a:t>mais</a:t>
            </a:r>
            <a:r>
              <a:rPr lang="en-US" sz="1400" dirty="0"/>
              <a:t> </a:t>
            </a:r>
            <a:r>
              <a:rPr lang="en-US" sz="1400" dirty="0" err="1"/>
              <a:t>eficientes</a:t>
            </a:r>
            <a:r>
              <a:rPr lang="en-US" sz="1400" dirty="0"/>
              <a:t> para </a:t>
            </a:r>
            <a:r>
              <a:rPr lang="en-US" sz="1400" dirty="0" err="1"/>
              <a:t>mais</a:t>
            </a:r>
            <a:r>
              <a:rPr lang="en-US" sz="1400" dirty="0"/>
              <a:t> de 70 </a:t>
            </a:r>
            <a:r>
              <a:rPr lang="en-US" sz="1400" dirty="0" err="1"/>
              <a:t>problemas</a:t>
            </a:r>
            <a:r>
              <a:rPr lang="en-US" sz="1400" dirty="0"/>
              <a:t> </a:t>
            </a:r>
            <a:r>
              <a:rPr lang="en-US" sz="1400" dirty="0" err="1"/>
              <a:t>diferentes</a:t>
            </a:r>
            <a:r>
              <a:rPr lang="en-US" sz="1400" dirty="0"/>
              <a:t> de </a:t>
            </a:r>
            <a:r>
              <a:rPr lang="en-US" sz="1400" dirty="0" err="1"/>
              <a:t>multiplicação</a:t>
            </a:r>
            <a:r>
              <a:rPr lang="en-US" sz="1400" dirty="0"/>
              <a:t> de </a:t>
            </a:r>
            <a:r>
              <a:rPr lang="en-US" sz="1400" dirty="0" err="1"/>
              <a:t>matrizes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diversos</a:t>
            </a:r>
            <a:r>
              <a:rPr lang="en-US" sz="1400" dirty="0"/>
              <a:t> </a:t>
            </a:r>
            <a:r>
              <a:rPr lang="en-US" sz="1400" dirty="0" err="1"/>
              <a:t>tamanhos</a:t>
            </a:r>
            <a:r>
              <a:rPr lang="en-US" sz="14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err="1"/>
              <a:t>Especialização</a:t>
            </a:r>
            <a:r>
              <a:rPr lang="en-US" sz="1400" b="1" dirty="0"/>
              <a:t> </a:t>
            </a:r>
            <a:r>
              <a:rPr lang="en-US" sz="1400" b="1" dirty="0" err="1"/>
              <a:t>em</a:t>
            </a:r>
            <a:r>
              <a:rPr lang="en-US" sz="1400" b="1" dirty="0"/>
              <a:t> Hardware e </a:t>
            </a:r>
            <a:r>
              <a:rPr lang="en-US" sz="1400" b="1" dirty="0" err="1"/>
              <a:t>Matrizes</a:t>
            </a:r>
            <a:r>
              <a:rPr lang="en-US" sz="1400" b="1" dirty="0"/>
              <a:t>:</a:t>
            </a:r>
            <a:r>
              <a:rPr lang="en-US" sz="1400" dirty="0"/>
              <a:t> </a:t>
            </a:r>
            <a:r>
              <a:rPr lang="en-US" sz="1400" dirty="0" err="1"/>
              <a:t>Otimizou</a:t>
            </a:r>
            <a:r>
              <a:rPr lang="en-US" sz="1400" dirty="0"/>
              <a:t> </a:t>
            </a:r>
            <a:r>
              <a:rPr lang="en-US" sz="1400" dirty="0" err="1"/>
              <a:t>algoritmos</a:t>
            </a:r>
            <a:r>
              <a:rPr lang="en-US" sz="1400" dirty="0"/>
              <a:t> para hardware </a:t>
            </a:r>
            <a:r>
              <a:rPr lang="en-US" sz="1400" dirty="0" err="1"/>
              <a:t>específico</a:t>
            </a:r>
            <a:r>
              <a:rPr lang="en-US" sz="1400" dirty="0"/>
              <a:t> (GPUs/TPUs) e </a:t>
            </a:r>
            <a:r>
              <a:rPr lang="en-US" sz="1400" dirty="0" err="1"/>
              <a:t>tipos</a:t>
            </a:r>
            <a:r>
              <a:rPr lang="en-US" sz="1400" dirty="0"/>
              <a:t> de </a:t>
            </a:r>
            <a:r>
              <a:rPr lang="en-US" sz="1400" dirty="0" err="1"/>
              <a:t>matrizes</a:t>
            </a:r>
            <a:r>
              <a:rPr lang="en-US" sz="1400" dirty="0"/>
              <a:t> (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exemplo</a:t>
            </a:r>
            <a:r>
              <a:rPr lang="en-US" sz="1400" dirty="0"/>
              <a:t>, </a:t>
            </a:r>
            <a:r>
              <a:rPr lang="en-US" sz="1400" dirty="0" err="1"/>
              <a:t>matrizes</a:t>
            </a:r>
            <a:r>
              <a:rPr lang="en-US" sz="1400" dirty="0"/>
              <a:t> </a:t>
            </a:r>
            <a:r>
              <a:rPr lang="en-US" sz="1400" dirty="0" err="1"/>
              <a:t>antissimétricas</a:t>
            </a:r>
            <a:r>
              <a:rPr lang="en-US" sz="1400" dirty="0"/>
              <a:t>), </a:t>
            </a:r>
            <a:r>
              <a:rPr lang="en-US" sz="1400" dirty="0" err="1"/>
              <a:t>superando</a:t>
            </a:r>
            <a:r>
              <a:rPr lang="en-US" sz="1400" dirty="0"/>
              <a:t> </a:t>
            </a:r>
            <a:r>
              <a:rPr lang="en-US" sz="1400" dirty="0" err="1"/>
              <a:t>métodos</a:t>
            </a:r>
            <a:r>
              <a:rPr lang="en-US" sz="1400" dirty="0"/>
              <a:t> </a:t>
            </a:r>
            <a:r>
              <a:rPr lang="en-US" sz="1400" dirty="0" err="1"/>
              <a:t>projetados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humanos</a:t>
            </a:r>
            <a:r>
              <a:rPr lang="en-US" sz="14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/>
              <a:t>Rico </a:t>
            </a:r>
            <a:r>
              <a:rPr lang="en-US" sz="1400" b="1" dirty="0" err="1"/>
              <a:t>Espaço</a:t>
            </a:r>
            <a:r>
              <a:rPr lang="en-US" sz="1400" b="1" dirty="0"/>
              <a:t> de </a:t>
            </a:r>
            <a:r>
              <a:rPr lang="en-US" sz="1400" b="1" dirty="0" err="1"/>
              <a:t>Soluções</a:t>
            </a:r>
            <a:r>
              <a:rPr lang="en-US" sz="1400" b="1" dirty="0"/>
              <a:t>: </a:t>
            </a:r>
            <a:r>
              <a:rPr lang="en-US" sz="1400" dirty="0" err="1"/>
              <a:t>Revelou</a:t>
            </a:r>
            <a:r>
              <a:rPr lang="en-US" sz="1400" dirty="0"/>
              <a:t> </a:t>
            </a:r>
            <a:r>
              <a:rPr lang="en-US" sz="1400" dirty="0" err="1"/>
              <a:t>milhares</a:t>
            </a:r>
            <a:r>
              <a:rPr lang="en-US" sz="1400" dirty="0"/>
              <a:t> de </a:t>
            </a:r>
            <a:r>
              <a:rPr lang="en-US" sz="1400" dirty="0" err="1"/>
              <a:t>algoritmos</a:t>
            </a:r>
            <a:r>
              <a:rPr lang="en-US" sz="1400" dirty="0"/>
              <a:t> </a:t>
            </a:r>
            <a:r>
              <a:rPr lang="en-US" sz="1400" dirty="0" err="1"/>
              <a:t>válidos</a:t>
            </a:r>
            <a:r>
              <a:rPr lang="en-US" sz="1400" dirty="0"/>
              <a:t> </a:t>
            </a:r>
            <a:r>
              <a:rPr lang="en-US" sz="1400" dirty="0" err="1"/>
              <a:t>distintos</a:t>
            </a:r>
            <a:r>
              <a:rPr lang="en-US" sz="1400" dirty="0"/>
              <a:t> para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mesmos</a:t>
            </a:r>
            <a:r>
              <a:rPr lang="en-US" sz="1400" dirty="0"/>
              <a:t> </a:t>
            </a:r>
            <a:r>
              <a:rPr lang="en-US" sz="1400" dirty="0" err="1"/>
              <a:t>problemas</a:t>
            </a:r>
            <a:r>
              <a:rPr lang="en-US" sz="1400" dirty="0"/>
              <a:t>, </a:t>
            </a:r>
            <a:r>
              <a:rPr lang="en-US" sz="1400" dirty="0" err="1"/>
              <a:t>indicando</a:t>
            </a:r>
            <a:r>
              <a:rPr lang="en-US" sz="1400" dirty="0"/>
              <a:t> um </a:t>
            </a:r>
            <a:r>
              <a:rPr lang="en-US" sz="1400" dirty="0" err="1"/>
              <a:t>espaço</a:t>
            </a:r>
            <a:r>
              <a:rPr lang="en-US" sz="1400" dirty="0"/>
              <a:t> de </a:t>
            </a:r>
            <a:r>
              <a:rPr lang="en-US" sz="1400" dirty="0" err="1"/>
              <a:t>soluções</a:t>
            </a:r>
            <a:r>
              <a:rPr lang="en-US" sz="1400" dirty="0"/>
              <a:t> </a:t>
            </a:r>
            <a:r>
              <a:rPr lang="en-US" sz="1400" dirty="0" err="1"/>
              <a:t>muito</a:t>
            </a:r>
            <a:r>
              <a:rPr lang="en-US" sz="1400" dirty="0"/>
              <a:t> </a:t>
            </a:r>
            <a:r>
              <a:rPr lang="en-US" sz="1400" dirty="0" err="1"/>
              <a:t>maior</a:t>
            </a:r>
            <a:r>
              <a:rPr lang="en-US" sz="1400" dirty="0"/>
              <a:t> do que se </a:t>
            </a:r>
            <a:r>
              <a:rPr lang="en-US" sz="1400" dirty="0" err="1"/>
              <a:t>entendia</a:t>
            </a:r>
            <a:r>
              <a:rPr lang="en-US" sz="1400" dirty="0"/>
              <a:t> </a:t>
            </a:r>
            <a:r>
              <a:rPr lang="en-US" sz="1400" dirty="0" err="1"/>
              <a:t>anteriormente</a:t>
            </a:r>
            <a:r>
              <a:rPr lang="en-US" sz="1400" dirty="0"/>
              <a:t>.</a:t>
            </a:r>
            <a:endParaRPr lang="en-BR" sz="1400" dirty="0"/>
          </a:p>
        </p:txBody>
      </p:sp>
    </p:spTree>
    <p:extLst>
      <p:ext uri="{BB962C8B-B14F-4D97-AF65-F5344CB8AC3E}">
        <p14:creationId xmlns:p14="http://schemas.microsoft.com/office/powerpoint/2010/main" val="328722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C9109-A634-189D-D184-149E64779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DFE0D71-26FA-7A31-3523-9B94C9C3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Artigo 2 – AlphaTensor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BD2367DB-A443-8233-D09B-1CA5082D86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R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13672451-E392-F306-51EA-A6FDAD9E7D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9074EB-CC79-60B1-5FB0-DD2ABB41F31C}"/>
              </a:ext>
            </a:extLst>
          </p:cNvPr>
          <p:cNvSpPr txBox="1"/>
          <p:nvPr/>
        </p:nvSpPr>
        <p:spPr>
          <a:xfrm>
            <a:off x="838200" y="1555531"/>
            <a:ext cx="10880834" cy="3893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 </a:t>
            </a:r>
            <a:r>
              <a:rPr lang="en-US" b="1" dirty="0" err="1"/>
              <a:t>Abordagem</a:t>
            </a:r>
            <a:r>
              <a:rPr lang="en-US" b="1" dirty="0"/>
              <a:t> Principal: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/>
              <a:t>Ambiente</a:t>
            </a:r>
            <a:r>
              <a:rPr lang="en-US" sz="1400" dirty="0"/>
              <a:t> </a:t>
            </a:r>
            <a:r>
              <a:rPr lang="en-US" sz="1400" dirty="0" err="1"/>
              <a:t>TensorGame</a:t>
            </a:r>
            <a:r>
              <a:rPr lang="en-US" sz="1400" dirty="0"/>
              <a:t>: A </a:t>
            </a:r>
            <a:r>
              <a:rPr lang="en-US" sz="1400" dirty="0" err="1"/>
              <a:t>descoberta</a:t>
            </a:r>
            <a:r>
              <a:rPr lang="en-US" sz="1400" dirty="0"/>
              <a:t> de </a:t>
            </a:r>
            <a:r>
              <a:rPr lang="en-US" sz="1400" dirty="0" err="1"/>
              <a:t>algoritmos</a:t>
            </a:r>
            <a:r>
              <a:rPr lang="en-US" sz="1400" dirty="0"/>
              <a:t> </a:t>
            </a:r>
            <a:r>
              <a:rPr lang="en-US" sz="1400" dirty="0" err="1"/>
              <a:t>foi</a:t>
            </a:r>
            <a:r>
              <a:rPr lang="en-US" sz="1400" dirty="0"/>
              <a:t> </a:t>
            </a:r>
            <a:r>
              <a:rPr lang="en-US" sz="1400" dirty="0" err="1"/>
              <a:t>estruturada</a:t>
            </a:r>
            <a:r>
              <a:rPr lang="en-US" sz="1400" dirty="0"/>
              <a:t> </a:t>
            </a:r>
            <a:r>
              <a:rPr lang="en-US" sz="1400" dirty="0" err="1"/>
              <a:t>como</a:t>
            </a:r>
            <a:r>
              <a:rPr lang="en-US" sz="1400" dirty="0"/>
              <a:t> um </a:t>
            </a:r>
            <a:r>
              <a:rPr lang="en-US" sz="1400" dirty="0" err="1"/>
              <a:t>jogo</a:t>
            </a:r>
            <a:r>
              <a:rPr lang="en-US" sz="1400" dirty="0"/>
              <a:t> de um </a:t>
            </a:r>
            <a:r>
              <a:rPr lang="en-US" sz="1400" dirty="0" err="1"/>
              <a:t>jogador</a:t>
            </a:r>
            <a:r>
              <a:rPr lang="en-US" sz="1400" dirty="0"/>
              <a:t> </a:t>
            </a:r>
            <a:r>
              <a:rPr lang="en-US" sz="1400" dirty="0" err="1"/>
              <a:t>chamado</a:t>
            </a:r>
            <a:r>
              <a:rPr lang="en-US" sz="1400" dirty="0"/>
              <a:t> </a:t>
            </a:r>
            <a:r>
              <a:rPr lang="en-US" sz="1400" dirty="0" err="1"/>
              <a:t>TensorGame</a:t>
            </a:r>
            <a:r>
              <a:rPr lang="en-US" sz="14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Estado: O </a:t>
            </a:r>
            <a:r>
              <a:rPr lang="en-US" sz="1400" dirty="0" err="1"/>
              <a:t>jogo</a:t>
            </a:r>
            <a:r>
              <a:rPr lang="en-US" sz="1400" dirty="0"/>
              <a:t> </a:t>
            </a:r>
            <a:r>
              <a:rPr lang="en-US" sz="1400" dirty="0" err="1"/>
              <a:t>começa</a:t>
            </a:r>
            <a:r>
              <a:rPr lang="en-US" sz="1400" dirty="0"/>
              <a:t> com um tensor </a:t>
            </a:r>
            <a:r>
              <a:rPr lang="en-US" sz="1400" dirty="0" err="1"/>
              <a:t>representando</a:t>
            </a:r>
            <a:r>
              <a:rPr lang="en-US" sz="1400" dirty="0"/>
              <a:t> a </a:t>
            </a:r>
            <a:r>
              <a:rPr lang="en-US" sz="1400" dirty="0" err="1"/>
              <a:t>tarefa</a:t>
            </a:r>
            <a:r>
              <a:rPr lang="en-US" sz="1400" dirty="0"/>
              <a:t> de </a:t>
            </a:r>
            <a:r>
              <a:rPr lang="en-US" sz="1400" dirty="0" err="1"/>
              <a:t>multiplicação</a:t>
            </a:r>
            <a:r>
              <a:rPr lang="en-US" sz="1400" dirty="0"/>
              <a:t> de </a:t>
            </a:r>
            <a:r>
              <a:rPr lang="en-US" sz="1400" dirty="0" err="1"/>
              <a:t>matrizes</a:t>
            </a:r>
            <a:r>
              <a:rPr lang="en-US" sz="14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/>
              <a:t>Ações</a:t>
            </a:r>
            <a:r>
              <a:rPr lang="en-US" sz="1400" dirty="0"/>
              <a:t>: O </a:t>
            </a:r>
            <a:r>
              <a:rPr lang="en-US" sz="1400" dirty="0" err="1"/>
              <a:t>jogador</a:t>
            </a:r>
            <a:r>
              <a:rPr lang="en-US" sz="1400" dirty="0"/>
              <a:t> </a:t>
            </a:r>
            <a:r>
              <a:rPr lang="en-US" sz="1400" dirty="0" err="1"/>
              <a:t>escolhe</a:t>
            </a:r>
            <a:r>
              <a:rPr lang="en-US" sz="1400" dirty="0"/>
              <a:t> </a:t>
            </a:r>
            <a:r>
              <a:rPr lang="en-US" sz="1400" dirty="0" err="1"/>
              <a:t>como</a:t>
            </a:r>
            <a:r>
              <a:rPr lang="en-US" sz="1400" dirty="0"/>
              <a:t> </a:t>
            </a:r>
            <a:r>
              <a:rPr lang="en-US" sz="1400" dirty="0" err="1"/>
              <a:t>combinar</a:t>
            </a:r>
            <a:r>
              <a:rPr lang="en-US" sz="1400" dirty="0"/>
              <a:t> </a:t>
            </a:r>
            <a:r>
              <a:rPr lang="en-US" sz="1400" dirty="0" err="1"/>
              <a:t>elementos</a:t>
            </a:r>
            <a:r>
              <a:rPr lang="en-US" sz="1400" dirty="0"/>
              <a:t> das </a:t>
            </a:r>
            <a:r>
              <a:rPr lang="en-US" sz="1400" dirty="0" err="1"/>
              <a:t>matrizes</a:t>
            </a:r>
            <a:r>
              <a:rPr lang="en-US" sz="1400" dirty="0"/>
              <a:t> de entrada.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/>
              <a:t>Objetivo</a:t>
            </a:r>
            <a:r>
              <a:rPr lang="en-US" sz="1400" dirty="0"/>
              <a:t>: </a:t>
            </a:r>
            <a:r>
              <a:rPr lang="en-US" sz="1400" dirty="0" err="1"/>
              <a:t>Decompor</a:t>
            </a:r>
            <a:r>
              <a:rPr lang="en-US" sz="1400" dirty="0"/>
              <a:t> o tensor </a:t>
            </a:r>
            <a:r>
              <a:rPr lang="en-US" sz="1400" dirty="0" err="1"/>
              <a:t>inicial</a:t>
            </a:r>
            <a:r>
              <a:rPr lang="en-US" sz="1400" dirty="0"/>
              <a:t> no tensor zero </a:t>
            </a:r>
            <a:r>
              <a:rPr lang="en-US" sz="1400" dirty="0" err="1"/>
              <a:t>usando</a:t>
            </a:r>
            <a:r>
              <a:rPr lang="en-US" sz="1400" dirty="0"/>
              <a:t> o </a:t>
            </a:r>
            <a:r>
              <a:rPr lang="en-US" sz="1400" dirty="0" err="1"/>
              <a:t>menor</a:t>
            </a:r>
            <a:r>
              <a:rPr lang="en-US" sz="1400" dirty="0"/>
              <a:t> </a:t>
            </a:r>
            <a:r>
              <a:rPr lang="en-US" sz="1400" dirty="0" err="1"/>
              <a:t>número</a:t>
            </a:r>
            <a:r>
              <a:rPr lang="en-US" sz="1400" dirty="0"/>
              <a:t> </a:t>
            </a:r>
            <a:r>
              <a:rPr lang="en-US" sz="1400" dirty="0" err="1"/>
              <a:t>possível</a:t>
            </a:r>
            <a:r>
              <a:rPr lang="en-US" sz="1400" dirty="0"/>
              <a:t> de </a:t>
            </a:r>
            <a:r>
              <a:rPr lang="en-US" sz="1400" dirty="0" err="1"/>
              <a:t>movimentos</a:t>
            </a:r>
            <a:r>
              <a:rPr lang="en-US" sz="14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/>
              <a:t>Recompensa</a:t>
            </a:r>
            <a:r>
              <a:rPr lang="en-US" sz="1400" dirty="0"/>
              <a:t>: Uma </a:t>
            </a:r>
            <a:r>
              <a:rPr lang="en-US" sz="1400" dirty="0" err="1"/>
              <a:t>recompensa</a:t>
            </a:r>
            <a:r>
              <a:rPr lang="en-US" sz="1400" dirty="0"/>
              <a:t> de -1 </a:t>
            </a:r>
            <a:r>
              <a:rPr lang="en-US" sz="1400" dirty="0" err="1"/>
              <a:t>é</a:t>
            </a:r>
            <a:r>
              <a:rPr lang="en-US" sz="1400" dirty="0"/>
              <a:t> dada para </a:t>
            </a:r>
            <a:r>
              <a:rPr lang="en-US" sz="1400" dirty="0" err="1"/>
              <a:t>cada</a:t>
            </a:r>
            <a:r>
              <a:rPr lang="en-US" sz="1400" dirty="0"/>
              <a:t> </a:t>
            </a:r>
            <a:r>
              <a:rPr lang="en-US" sz="1400" dirty="0" err="1"/>
              <a:t>movimento</a:t>
            </a:r>
            <a:r>
              <a:rPr lang="en-US" sz="1400" dirty="0"/>
              <a:t>, </a:t>
            </a:r>
            <a:r>
              <a:rPr lang="en-US" sz="1400" dirty="0" err="1"/>
              <a:t>incentivando</a:t>
            </a:r>
            <a:r>
              <a:rPr lang="en-US" sz="1400" dirty="0"/>
              <a:t> </a:t>
            </a:r>
            <a:r>
              <a:rPr lang="en-US" sz="1400" dirty="0" err="1"/>
              <a:t>soluções</a:t>
            </a:r>
            <a:r>
              <a:rPr lang="en-US" sz="1400" dirty="0"/>
              <a:t> com </a:t>
            </a:r>
            <a:r>
              <a:rPr lang="en-US" sz="1400" dirty="0" err="1"/>
              <a:t>menos</a:t>
            </a:r>
            <a:r>
              <a:rPr lang="en-US" sz="1400" dirty="0"/>
              <a:t> </a:t>
            </a:r>
            <a:r>
              <a:rPr lang="en-US" sz="1400" dirty="0" err="1"/>
              <a:t>passos</a:t>
            </a:r>
            <a:r>
              <a:rPr lang="en-US" sz="1400" dirty="0"/>
              <a:t> (</a:t>
            </a:r>
            <a:r>
              <a:rPr lang="en-US" sz="1400" dirty="0" err="1"/>
              <a:t>ou</a:t>
            </a:r>
            <a:r>
              <a:rPr lang="en-US" sz="1400" dirty="0"/>
              <a:t> </a:t>
            </a:r>
            <a:r>
              <a:rPr lang="en-US" sz="1400" dirty="0" err="1"/>
              <a:t>seja</a:t>
            </a:r>
            <a:r>
              <a:rPr lang="en-US" sz="1400" dirty="0"/>
              <a:t>, </a:t>
            </a:r>
            <a:r>
              <a:rPr lang="en-US" sz="1400" dirty="0" err="1"/>
              <a:t>algoritmos</a:t>
            </a:r>
            <a:r>
              <a:rPr lang="en-US" sz="1400" dirty="0"/>
              <a:t> </a:t>
            </a:r>
            <a:r>
              <a:rPr lang="en-US" sz="1400" dirty="0" err="1"/>
              <a:t>mais</a:t>
            </a:r>
            <a:r>
              <a:rPr lang="en-US" sz="1400" dirty="0"/>
              <a:t> </a:t>
            </a:r>
            <a:r>
              <a:rPr lang="en-US" sz="1400" dirty="0" err="1"/>
              <a:t>rápidos</a:t>
            </a:r>
            <a:r>
              <a:rPr lang="en-US" sz="1400" dirty="0"/>
              <a:t>).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err="1"/>
              <a:t>Agente</a:t>
            </a:r>
            <a:r>
              <a:rPr lang="en-US" b="1" dirty="0"/>
              <a:t> de RL </a:t>
            </a:r>
            <a:r>
              <a:rPr lang="en-US" b="1" dirty="0" err="1"/>
              <a:t>Baseado</a:t>
            </a:r>
            <a:r>
              <a:rPr lang="en-US" b="1" dirty="0"/>
              <a:t> no AlphaZero (</a:t>
            </a:r>
            <a:r>
              <a:rPr lang="en-US" b="1" dirty="0" err="1"/>
              <a:t>AlphaTensor</a:t>
            </a:r>
            <a:r>
              <a:rPr lang="en-US" b="1" dirty="0"/>
              <a:t>):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Uma rede neural </a:t>
            </a:r>
            <a:r>
              <a:rPr lang="en-US" sz="1400" dirty="0" err="1"/>
              <a:t>foi</a:t>
            </a:r>
            <a:r>
              <a:rPr lang="en-US" sz="1400" dirty="0"/>
              <a:t> </a:t>
            </a:r>
            <a:r>
              <a:rPr lang="en-US" sz="1400" dirty="0" err="1"/>
              <a:t>usada</a:t>
            </a:r>
            <a:r>
              <a:rPr lang="en-US" sz="1400" dirty="0"/>
              <a:t> para </a:t>
            </a:r>
            <a:r>
              <a:rPr lang="en-US" sz="1400" dirty="0" err="1"/>
              <a:t>guiar</a:t>
            </a:r>
            <a:r>
              <a:rPr lang="en-US" sz="1400" dirty="0"/>
              <a:t> um </a:t>
            </a:r>
            <a:r>
              <a:rPr lang="en-US" sz="1400" dirty="0" err="1"/>
              <a:t>processo</a:t>
            </a:r>
            <a:r>
              <a:rPr lang="en-US" sz="1400" dirty="0"/>
              <a:t> de </a:t>
            </a:r>
            <a:r>
              <a:rPr lang="en-US" sz="1400" dirty="0" err="1"/>
              <a:t>Busca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Árvore</a:t>
            </a:r>
            <a:r>
              <a:rPr lang="en-US" sz="1400" dirty="0"/>
              <a:t> Monte Carlo (MCTS).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O </a:t>
            </a:r>
            <a:r>
              <a:rPr lang="en-US" sz="1400" dirty="0" err="1"/>
              <a:t>agente</a:t>
            </a:r>
            <a:r>
              <a:rPr lang="en-US" sz="1400" dirty="0"/>
              <a:t> </a:t>
            </a:r>
            <a:r>
              <a:rPr lang="en-US" sz="1400" dirty="0" err="1"/>
              <a:t>aprendeu</a:t>
            </a:r>
            <a:r>
              <a:rPr lang="en-US" sz="1400" dirty="0"/>
              <a:t> com a </a:t>
            </a:r>
            <a:r>
              <a:rPr lang="en-US" sz="1400" dirty="0" err="1"/>
              <a:t>experiência</a:t>
            </a:r>
            <a:r>
              <a:rPr lang="en-US" sz="1400" dirty="0"/>
              <a:t> </a:t>
            </a:r>
            <a:r>
              <a:rPr lang="en-US" sz="1400" dirty="0" err="1"/>
              <a:t>sem</a:t>
            </a:r>
            <a:r>
              <a:rPr lang="en-US" sz="1400" dirty="0"/>
              <a:t> </a:t>
            </a:r>
            <a:r>
              <a:rPr lang="en-US" sz="1400" dirty="0" err="1"/>
              <a:t>depender</a:t>
            </a:r>
            <a:r>
              <a:rPr lang="en-US" sz="1400" dirty="0"/>
              <a:t> do </a:t>
            </a:r>
            <a:r>
              <a:rPr lang="en-US" sz="1400" dirty="0" err="1"/>
              <a:t>conhecimento</a:t>
            </a:r>
            <a:r>
              <a:rPr lang="en-US" sz="1400" dirty="0"/>
              <a:t> </a:t>
            </a:r>
            <a:r>
              <a:rPr lang="en-US" sz="1400" dirty="0" err="1"/>
              <a:t>humano</a:t>
            </a:r>
            <a:r>
              <a:rPr lang="en-US" sz="1400" dirty="0"/>
              <a:t> </a:t>
            </a:r>
            <a:r>
              <a:rPr lang="en-US" sz="1400" dirty="0" err="1"/>
              <a:t>prévio</a:t>
            </a:r>
            <a:r>
              <a:rPr lang="en-US" sz="1400" dirty="0"/>
              <a:t> </a:t>
            </a:r>
            <a:r>
              <a:rPr lang="en-US" sz="1400" dirty="0" err="1"/>
              <a:t>sobre</a:t>
            </a:r>
            <a:r>
              <a:rPr lang="en-US" sz="1400" dirty="0"/>
              <a:t> </a:t>
            </a:r>
            <a:r>
              <a:rPr lang="en-US" sz="1400" dirty="0" err="1"/>
              <a:t>algoritmos</a:t>
            </a:r>
            <a:r>
              <a:rPr lang="en-US" sz="1400" dirty="0"/>
              <a:t> de </a:t>
            </a:r>
            <a:r>
              <a:rPr lang="en-US" sz="1400" dirty="0" err="1"/>
              <a:t>multiplicação</a:t>
            </a:r>
            <a:r>
              <a:rPr lang="en-US" sz="1400" dirty="0"/>
              <a:t> de </a:t>
            </a:r>
            <a:r>
              <a:rPr lang="en-US" sz="1400" dirty="0" err="1"/>
              <a:t>matrizes</a:t>
            </a:r>
            <a:r>
              <a:rPr lang="en-US" sz="1400" dirty="0"/>
              <a:t>.</a:t>
            </a:r>
            <a:endParaRPr lang="en-BR" sz="1400" dirty="0"/>
          </a:p>
        </p:txBody>
      </p:sp>
    </p:spTree>
    <p:extLst>
      <p:ext uri="{BB962C8B-B14F-4D97-AF65-F5344CB8AC3E}">
        <p14:creationId xmlns:p14="http://schemas.microsoft.com/office/powerpoint/2010/main" val="1592586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586510-0547-1CF3-C242-CA9221B35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C3B54C5-6E00-B090-31A6-11EF6900A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Artigo 3 – DeepSeek R1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CACD85-82BE-E6A8-E41B-E020CCC996EC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/>
              <a:t>Resultados: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/>
              <a:t>Objetivo Principal:</a:t>
            </a:r>
            <a:r>
              <a:rPr lang="en-US" sz="1500"/>
              <a:t> Aprimorar a capacidade de raciocínio de Modelos de Linguagem Grandes (LLMs) usando primariamente Aprendizado por Reforço (RL).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/>
              <a:t>RL Puro Demonstra Sucesso</a:t>
            </a:r>
            <a:r>
              <a:rPr lang="en-US" sz="1500"/>
              <a:t>: O modelo DeepSeek-R1-Zero, treinado apenas com RL (sem dados supervisionados), melhorou significativamente o raciocínio (ex: salto de 15.6% para 71.0% no benchmark de matemática AIME 2024).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/>
              <a:t>Alto Desempenho em Benchmarks: </a:t>
            </a:r>
            <a:r>
              <a:rPr lang="en-US" sz="1500"/>
              <a:t>O modelo DeepSeek-R1 (RL com dados mínimos) atingiu ou superou outros modelos de ponta em tarefas de raciocínio (ex: 79.8% no AIME 2024, 97.3% no MATH-500).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FFC777-0DD1-2AB9-D3C1-D5FABAF3C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648012"/>
            <a:ext cx="5458968" cy="3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32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C848B-5809-55AF-358D-081D26D4F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494C0A0-4ED9-3BB1-B852-23705E134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Artigo 3 – DeepSeek R1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253EEE-829F-A182-B211-2967B9E690FD}"/>
              </a:ext>
            </a:extLst>
          </p:cNvPr>
          <p:cNvSpPr txBox="1"/>
          <p:nvPr/>
        </p:nvSpPr>
        <p:spPr>
          <a:xfrm>
            <a:off x="838199" y="1690688"/>
            <a:ext cx="10943897" cy="4677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Modelagem</a:t>
            </a:r>
            <a:r>
              <a:rPr lang="en-US" b="1" dirty="0"/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err="1"/>
              <a:t>Raciocínio</a:t>
            </a:r>
            <a:r>
              <a:rPr lang="en-US" sz="1400" b="1" dirty="0"/>
              <a:t> </a:t>
            </a:r>
            <a:r>
              <a:rPr lang="en-US" sz="1400" b="1" dirty="0" err="1"/>
              <a:t>como</a:t>
            </a:r>
            <a:r>
              <a:rPr lang="en-US" sz="1400" b="1" dirty="0"/>
              <a:t> MDP: </a:t>
            </a:r>
            <a:r>
              <a:rPr lang="en-US" sz="1400" dirty="0"/>
              <a:t>O </a:t>
            </a:r>
            <a:r>
              <a:rPr lang="en-US" sz="1400" dirty="0" err="1"/>
              <a:t>problema</a:t>
            </a:r>
            <a:r>
              <a:rPr lang="en-US" sz="1400" dirty="0"/>
              <a:t> de </a:t>
            </a:r>
            <a:r>
              <a:rPr lang="en-US" sz="1400" dirty="0" err="1"/>
              <a:t>gerar</a:t>
            </a:r>
            <a:r>
              <a:rPr lang="en-US" sz="1400" dirty="0"/>
              <a:t> </a:t>
            </a:r>
            <a:r>
              <a:rPr lang="en-US" sz="1400" dirty="0" err="1"/>
              <a:t>texto</a:t>
            </a:r>
            <a:r>
              <a:rPr lang="en-US" sz="1400" dirty="0"/>
              <a:t> </a:t>
            </a:r>
            <a:r>
              <a:rPr lang="en-US" sz="1400" dirty="0" err="1"/>
              <a:t>raciocinado</a:t>
            </a:r>
            <a:r>
              <a:rPr lang="en-US" sz="1400" dirty="0"/>
              <a:t> </a:t>
            </a:r>
            <a:r>
              <a:rPr lang="en-US" sz="1400" dirty="0" err="1"/>
              <a:t>foi</a:t>
            </a:r>
            <a:r>
              <a:rPr lang="en-US" sz="1400" dirty="0"/>
              <a:t> </a:t>
            </a:r>
            <a:r>
              <a:rPr lang="en-US" sz="1400" dirty="0" err="1"/>
              <a:t>modelado</a:t>
            </a:r>
            <a:r>
              <a:rPr lang="en-US" sz="1400" dirty="0"/>
              <a:t> </a:t>
            </a:r>
            <a:r>
              <a:rPr lang="en-US" sz="1400" dirty="0" err="1"/>
              <a:t>como</a:t>
            </a:r>
            <a:r>
              <a:rPr lang="en-US" sz="1400" dirty="0"/>
              <a:t> um </a:t>
            </a:r>
            <a:r>
              <a:rPr lang="en-US" sz="1400" dirty="0" err="1"/>
              <a:t>Processo</a:t>
            </a:r>
            <a:r>
              <a:rPr lang="en-US" sz="1400" dirty="0"/>
              <a:t> de </a:t>
            </a:r>
            <a:r>
              <a:rPr lang="en-US" sz="1400" dirty="0" err="1"/>
              <a:t>Decisão</a:t>
            </a:r>
            <a:r>
              <a:rPr lang="en-US" sz="1400" dirty="0"/>
              <a:t> de Markov (MDP). </a:t>
            </a:r>
            <a:r>
              <a:rPr lang="en-US" sz="1400" dirty="0" err="1"/>
              <a:t>Estados</a:t>
            </a:r>
            <a:r>
              <a:rPr lang="en-US" sz="1400" dirty="0"/>
              <a:t> no MDP: </a:t>
            </a:r>
            <a:r>
              <a:rPr lang="en-US" sz="1400" dirty="0" err="1"/>
              <a:t>Sequência</a:t>
            </a:r>
            <a:r>
              <a:rPr lang="en-US" sz="1400" dirty="0"/>
              <a:t> de </a:t>
            </a:r>
            <a:r>
              <a:rPr lang="en-US" sz="1400" dirty="0" err="1"/>
              <a:t>texto</a:t>
            </a:r>
            <a:r>
              <a:rPr lang="en-US" sz="1400" dirty="0"/>
              <a:t> (</a:t>
            </a:r>
            <a:r>
              <a:rPr lang="en-US" sz="1400" dirty="0" err="1"/>
              <a:t>raciocínio</a:t>
            </a:r>
            <a:r>
              <a:rPr lang="en-US" sz="1400" dirty="0"/>
              <a:t>) </a:t>
            </a:r>
            <a:r>
              <a:rPr lang="en-US" sz="1400" dirty="0" err="1"/>
              <a:t>gerada</a:t>
            </a:r>
            <a:r>
              <a:rPr lang="en-US" sz="1400" dirty="0"/>
              <a:t> </a:t>
            </a:r>
            <a:r>
              <a:rPr lang="en-US" sz="1400" dirty="0" err="1"/>
              <a:t>até</a:t>
            </a:r>
            <a:r>
              <a:rPr lang="en-US" sz="1400" dirty="0"/>
              <a:t> o </a:t>
            </a:r>
            <a:r>
              <a:rPr lang="en-US" sz="1400" dirty="0" err="1"/>
              <a:t>momento</a:t>
            </a:r>
            <a:r>
              <a:rPr lang="en-US" sz="14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err="1"/>
              <a:t>Ações</a:t>
            </a:r>
            <a:r>
              <a:rPr lang="en-US" sz="1400" b="1" dirty="0"/>
              <a:t> no MDP:</a:t>
            </a:r>
            <a:r>
              <a:rPr lang="en-US" sz="1400" dirty="0"/>
              <a:t> </a:t>
            </a:r>
            <a:r>
              <a:rPr lang="en-US" sz="1400" dirty="0" err="1"/>
              <a:t>Seleção</a:t>
            </a:r>
            <a:r>
              <a:rPr lang="en-US" sz="1400" dirty="0"/>
              <a:t> do </a:t>
            </a:r>
            <a:r>
              <a:rPr lang="en-US" sz="1400" dirty="0" err="1"/>
              <a:t>próximo</a:t>
            </a:r>
            <a:r>
              <a:rPr lang="en-US" sz="1400" dirty="0"/>
              <a:t> "token" (</a:t>
            </a:r>
            <a:r>
              <a:rPr lang="en-US" sz="1400" dirty="0" err="1"/>
              <a:t>palavra</a:t>
            </a:r>
            <a:r>
              <a:rPr lang="en-US" sz="1400" dirty="0"/>
              <a:t>/sub-</a:t>
            </a:r>
            <a:r>
              <a:rPr lang="en-US" sz="1400" dirty="0" err="1"/>
              <a:t>palavra</a:t>
            </a:r>
            <a:r>
              <a:rPr lang="en-US" sz="1400" dirty="0"/>
              <a:t>) a ser </a:t>
            </a:r>
            <a:r>
              <a:rPr lang="en-US" sz="1400" dirty="0" err="1"/>
              <a:t>adicionado</a:t>
            </a:r>
            <a:r>
              <a:rPr lang="en-US" sz="1400" dirty="0"/>
              <a:t> à </a:t>
            </a:r>
            <a:r>
              <a:rPr lang="en-US" sz="1400" dirty="0" err="1"/>
              <a:t>sequência</a:t>
            </a:r>
            <a:r>
              <a:rPr lang="en-US" sz="14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/>
              <a:t>Sistema de </a:t>
            </a:r>
            <a:r>
              <a:rPr lang="en-US" sz="1400" b="1" dirty="0" err="1"/>
              <a:t>Recompensa</a:t>
            </a:r>
            <a:r>
              <a:rPr lang="en-US" sz="1400" b="1" dirty="0"/>
              <a:t>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/>
              <a:t>Focado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correção</a:t>
            </a:r>
            <a:r>
              <a:rPr lang="en-US" sz="1400" dirty="0"/>
              <a:t> da </a:t>
            </a:r>
            <a:r>
              <a:rPr lang="en-US" sz="1400" dirty="0" err="1"/>
              <a:t>resposta</a:t>
            </a:r>
            <a:r>
              <a:rPr lang="en-US" sz="1400" dirty="0"/>
              <a:t> final e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qualidade</a:t>
            </a:r>
            <a:r>
              <a:rPr lang="en-US" sz="1400" dirty="0"/>
              <a:t> dos </a:t>
            </a:r>
            <a:r>
              <a:rPr lang="en-US" sz="1400" dirty="0" err="1"/>
              <a:t>passos</a:t>
            </a:r>
            <a:r>
              <a:rPr lang="en-US" sz="1400" dirty="0"/>
              <a:t> de </a:t>
            </a:r>
            <a:r>
              <a:rPr lang="en-US" sz="1400" dirty="0" err="1"/>
              <a:t>raciocínio</a:t>
            </a:r>
            <a:r>
              <a:rPr lang="en-US" sz="1400" dirty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/>
              <a:t>Utilizou</a:t>
            </a:r>
            <a:r>
              <a:rPr lang="en-US" sz="1400" dirty="0"/>
              <a:t> um template &lt;think&gt;/&lt;answer&gt; para </a:t>
            </a:r>
            <a:r>
              <a:rPr lang="en-US" sz="1400" dirty="0" err="1"/>
              <a:t>estruturar</a:t>
            </a:r>
            <a:r>
              <a:rPr lang="en-US" sz="1400" dirty="0"/>
              <a:t> e </a:t>
            </a:r>
            <a:r>
              <a:rPr lang="en-US" sz="1400" dirty="0" err="1"/>
              <a:t>recompensar</a:t>
            </a:r>
            <a:r>
              <a:rPr lang="en-US" sz="1400" dirty="0"/>
              <a:t> o </a:t>
            </a:r>
            <a:r>
              <a:rPr lang="en-US" sz="1400" dirty="0" err="1"/>
              <a:t>processo</a:t>
            </a:r>
            <a:r>
              <a:rPr lang="en-US" sz="1400" dirty="0"/>
              <a:t> de </a:t>
            </a:r>
            <a:r>
              <a:rPr lang="en-US" sz="1400" dirty="0" err="1"/>
              <a:t>pensamento</a:t>
            </a:r>
            <a:r>
              <a:rPr lang="en-US" sz="1400" dirty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 err="1"/>
              <a:t>Algoritmo</a:t>
            </a:r>
            <a:r>
              <a:rPr lang="en-US" sz="1400" b="1" dirty="0"/>
              <a:t> GRPO (Group Relative Policy Optimization):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/>
              <a:t>Otimização</a:t>
            </a:r>
            <a:r>
              <a:rPr lang="en-US" sz="1400" dirty="0"/>
              <a:t> de </a:t>
            </a:r>
            <a:r>
              <a:rPr lang="en-US" sz="1400" dirty="0" err="1"/>
              <a:t>política</a:t>
            </a:r>
            <a:r>
              <a:rPr lang="en-US" sz="1400" dirty="0"/>
              <a:t> </a:t>
            </a:r>
            <a:r>
              <a:rPr lang="en-US" sz="1400" dirty="0" err="1"/>
              <a:t>baseada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grupos</a:t>
            </a:r>
            <a:r>
              <a:rPr lang="en-US" sz="1400" dirty="0"/>
              <a:t>: </a:t>
            </a:r>
            <a:r>
              <a:rPr lang="en-US" sz="1400" dirty="0" err="1"/>
              <a:t>gerava</a:t>
            </a:r>
            <a:r>
              <a:rPr lang="en-US" sz="1400" dirty="0"/>
              <a:t> </a:t>
            </a:r>
            <a:r>
              <a:rPr lang="en-US" sz="1400" dirty="0" err="1"/>
              <a:t>múltiplas</a:t>
            </a:r>
            <a:r>
              <a:rPr lang="en-US" sz="1400" dirty="0"/>
              <a:t> </a:t>
            </a:r>
            <a:r>
              <a:rPr lang="en-US" sz="1400" dirty="0" err="1"/>
              <a:t>respostas</a:t>
            </a:r>
            <a:r>
              <a:rPr lang="en-US" sz="1400" dirty="0"/>
              <a:t> e as </a:t>
            </a:r>
            <a:r>
              <a:rPr lang="en-US" sz="1400" dirty="0" err="1"/>
              <a:t>comparava</a:t>
            </a:r>
            <a:r>
              <a:rPr lang="en-US" sz="1400" dirty="0"/>
              <a:t> entre </a:t>
            </a:r>
            <a:r>
              <a:rPr lang="en-US" sz="1400" dirty="0" err="1"/>
              <a:t>si</a:t>
            </a:r>
            <a:r>
              <a:rPr lang="en-US" sz="1400" dirty="0"/>
              <a:t> para </a:t>
            </a:r>
            <a:r>
              <a:rPr lang="en-US" sz="1400" dirty="0" err="1"/>
              <a:t>determinar</a:t>
            </a:r>
            <a:r>
              <a:rPr lang="en-US" sz="1400" dirty="0"/>
              <a:t> a </a:t>
            </a:r>
            <a:r>
              <a:rPr lang="en-US" sz="1400" dirty="0" err="1"/>
              <a:t>recompensa</a:t>
            </a:r>
            <a:r>
              <a:rPr lang="en-US" sz="1400" dirty="0"/>
              <a:t>, </a:t>
            </a:r>
            <a:r>
              <a:rPr lang="en-US" sz="1400" dirty="0" err="1"/>
              <a:t>simplificando</a:t>
            </a:r>
            <a:r>
              <a:rPr lang="en-US" sz="1400" dirty="0"/>
              <a:t> a </a:t>
            </a:r>
            <a:r>
              <a:rPr lang="en-US" sz="1400" dirty="0" err="1"/>
              <a:t>avaliação</a:t>
            </a:r>
            <a:r>
              <a:rPr lang="en-US" sz="1400" dirty="0"/>
              <a:t>.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err="1"/>
              <a:t>Comportamentos</a:t>
            </a:r>
            <a:r>
              <a:rPr lang="en-US" sz="1400" dirty="0"/>
              <a:t> </a:t>
            </a:r>
            <a:r>
              <a:rPr lang="en-US" sz="1400" dirty="0" err="1"/>
              <a:t>Emergentes</a:t>
            </a:r>
            <a:r>
              <a:rPr lang="en-US" sz="1400" dirty="0"/>
              <a:t>: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modelos</a:t>
            </a:r>
            <a:r>
              <a:rPr lang="en-US" sz="1400" dirty="0"/>
              <a:t> </a:t>
            </a:r>
            <a:r>
              <a:rPr lang="en-US" sz="1400" dirty="0" err="1"/>
              <a:t>desenvolveram</a:t>
            </a:r>
            <a:r>
              <a:rPr lang="en-US" sz="1400" dirty="0"/>
              <a:t> </a:t>
            </a:r>
            <a:r>
              <a:rPr lang="en-US" sz="1400" dirty="0" err="1"/>
              <a:t>espontaneamente</a:t>
            </a:r>
            <a:r>
              <a:rPr lang="en-US" sz="1400" dirty="0"/>
              <a:t> </a:t>
            </a:r>
            <a:r>
              <a:rPr lang="en-US" sz="1400" dirty="0" err="1"/>
              <a:t>estratégias</a:t>
            </a:r>
            <a:r>
              <a:rPr lang="en-US" sz="1400" dirty="0"/>
              <a:t> de </a:t>
            </a:r>
            <a:r>
              <a:rPr lang="en-US" sz="1400" dirty="0" err="1"/>
              <a:t>raciocínio</a:t>
            </a:r>
            <a:r>
              <a:rPr lang="en-US" sz="1400" dirty="0"/>
              <a:t> </a:t>
            </a:r>
            <a:r>
              <a:rPr lang="en-US" sz="1400" dirty="0" err="1"/>
              <a:t>sofisticadas</a:t>
            </a:r>
            <a:r>
              <a:rPr lang="en-US" sz="1400" dirty="0"/>
              <a:t>, </a:t>
            </a:r>
            <a:r>
              <a:rPr lang="en-US" sz="1400" dirty="0" err="1"/>
              <a:t>como</a:t>
            </a:r>
            <a:r>
              <a:rPr lang="en-US" sz="1400" dirty="0"/>
              <a:t> auto-</a:t>
            </a:r>
            <a:r>
              <a:rPr lang="en-US" sz="1400" dirty="0" err="1"/>
              <a:t>verificação</a:t>
            </a:r>
            <a:r>
              <a:rPr lang="en-US" sz="1400" dirty="0"/>
              <a:t> e </a:t>
            </a:r>
            <a:r>
              <a:rPr lang="en-US" sz="1400" dirty="0" err="1"/>
              <a:t>exploração</a:t>
            </a:r>
            <a:r>
              <a:rPr lang="en-US" sz="1400" dirty="0"/>
              <a:t> de </a:t>
            </a:r>
            <a:r>
              <a:rPr lang="en-US" sz="1400" dirty="0" err="1"/>
              <a:t>múltiplas</a:t>
            </a:r>
            <a:r>
              <a:rPr lang="en-US" sz="1400" dirty="0"/>
              <a:t> </a:t>
            </a:r>
            <a:r>
              <a:rPr lang="en-US" sz="1400" dirty="0" err="1"/>
              <a:t>soluções</a:t>
            </a:r>
            <a:r>
              <a:rPr lang="en-US" sz="1400" dirty="0"/>
              <a:t>.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/>
              <a:t>RL </a:t>
            </a:r>
            <a:r>
              <a:rPr lang="en-US" sz="1400" dirty="0" err="1"/>
              <a:t>Reduz</a:t>
            </a:r>
            <a:r>
              <a:rPr lang="en-US" sz="1400" dirty="0"/>
              <a:t> </a:t>
            </a:r>
            <a:r>
              <a:rPr lang="en-US" sz="1400" dirty="0" err="1"/>
              <a:t>Dependência</a:t>
            </a:r>
            <a:r>
              <a:rPr lang="en-US" sz="1400" dirty="0"/>
              <a:t> de Dados </a:t>
            </a:r>
            <a:r>
              <a:rPr lang="en-US" sz="1400" dirty="0" err="1"/>
              <a:t>Supervisionados</a:t>
            </a:r>
            <a:r>
              <a:rPr lang="en-US" sz="1400" dirty="0"/>
              <a:t>: A </a:t>
            </a:r>
            <a:r>
              <a:rPr lang="en-US" sz="1400" dirty="0" err="1"/>
              <a:t>abordagem</a:t>
            </a:r>
            <a:r>
              <a:rPr lang="en-US" sz="1400" dirty="0"/>
              <a:t> </a:t>
            </a:r>
            <a:r>
              <a:rPr lang="en-US" sz="1400" dirty="0" err="1"/>
              <a:t>demonstrou</a:t>
            </a:r>
            <a:r>
              <a:rPr lang="en-US" sz="1400" dirty="0"/>
              <a:t> que RL </a:t>
            </a:r>
            <a:r>
              <a:rPr lang="en-US" sz="1400" dirty="0" err="1"/>
              <a:t>pode</a:t>
            </a:r>
            <a:r>
              <a:rPr lang="en-US" sz="1400" dirty="0"/>
              <a:t> ser o motor principal para o </a:t>
            </a:r>
            <a:r>
              <a:rPr lang="en-US" sz="1400" dirty="0" err="1"/>
              <a:t>desenvolvimento</a:t>
            </a:r>
            <a:r>
              <a:rPr lang="en-US" sz="1400" dirty="0"/>
              <a:t> de </a:t>
            </a:r>
            <a:r>
              <a:rPr lang="en-US" sz="1400" dirty="0" err="1"/>
              <a:t>raciocínio</a:t>
            </a:r>
            <a:r>
              <a:rPr lang="en-US" sz="1400" dirty="0"/>
              <a:t>, </a:t>
            </a:r>
            <a:r>
              <a:rPr lang="en-US" sz="1400" dirty="0" err="1"/>
              <a:t>diminuindo</a:t>
            </a:r>
            <a:r>
              <a:rPr lang="en-US" sz="1400" dirty="0"/>
              <a:t> a </a:t>
            </a:r>
            <a:r>
              <a:rPr lang="en-US" sz="1400" dirty="0" err="1"/>
              <a:t>necessidade</a:t>
            </a:r>
            <a:r>
              <a:rPr lang="en-US" sz="1400" dirty="0"/>
              <a:t> de </a:t>
            </a:r>
            <a:r>
              <a:rPr lang="en-US" sz="1400" dirty="0" err="1"/>
              <a:t>grandes</a:t>
            </a:r>
            <a:r>
              <a:rPr lang="en-US" sz="1400" dirty="0"/>
              <a:t> volumes de dados de </a:t>
            </a:r>
            <a:r>
              <a:rPr lang="en-US" sz="1400" dirty="0" err="1"/>
              <a:t>ajuste</a:t>
            </a:r>
            <a:r>
              <a:rPr lang="en-US" sz="1400" dirty="0"/>
              <a:t> </a:t>
            </a:r>
            <a:r>
              <a:rPr lang="en-US" sz="1400" dirty="0" err="1"/>
              <a:t>fino</a:t>
            </a:r>
            <a:r>
              <a:rPr lang="en-US" sz="1400" dirty="0"/>
              <a:t> </a:t>
            </a:r>
            <a:r>
              <a:rPr lang="en-US" sz="1400" dirty="0" err="1"/>
              <a:t>supervisionado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196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61359-BE03-D01D-E6B0-7171650F7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rozen Lake - Gym Documentation">
            <a:extLst>
              <a:ext uri="{FF2B5EF4-FFF2-40B4-BE49-F238E27FC236}">
                <a16:creationId xmlns:a16="http://schemas.microsoft.com/office/drawing/2014/main" id="{44F0581C-2E42-4AB2-3CC6-18A4E4B9C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806" y="792132"/>
            <a:ext cx="2505620" cy="250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A229F47-2F98-35F6-8A35-1C463B01F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74" y="611015"/>
            <a:ext cx="10515600" cy="1325563"/>
          </a:xfrm>
        </p:spPr>
        <p:txBody>
          <a:bodyPr/>
          <a:lstStyle/>
          <a:p>
            <a:r>
              <a:rPr lang="en-BR" dirty="0"/>
              <a:t>Aplicação Prática – Ambiente e MDP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3FF91-0F6A-7301-21E0-C75524354289}"/>
              </a:ext>
            </a:extLst>
          </p:cNvPr>
          <p:cNvSpPr txBox="1"/>
          <p:nvPr/>
        </p:nvSpPr>
        <p:spPr>
          <a:xfrm>
            <a:off x="496863" y="2307701"/>
            <a:ext cx="11198274" cy="393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/>
              <a:t>Ambiente</a:t>
            </a:r>
            <a:r>
              <a:rPr lang="en-US" sz="1400" dirty="0"/>
              <a:t>: FrozenLake-v1 </a:t>
            </a:r>
            <a:r>
              <a:rPr lang="en-US" sz="1400" dirty="0" err="1"/>
              <a:t>é</a:t>
            </a:r>
            <a:r>
              <a:rPr lang="en-US" sz="1400" dirty="0"/>
              <a:t> um </a:t>
            </a:r>
            <a:r>
              <a:rPr lang="en-US" sz="1400" dirty="0" err="1"/>
              <a:t>mundo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  <a:r>
              <a:rPr lang="en-US" sz="1400" dirty="0" err="1"/>
              <a:t>grelha</a:t>
            </a:r>
            <a:r>
              <a:rPr lang="en-US" sz="1400" dirty="0"/>
              <a:t> </a:t>
            </a:r>
            <a:r>
              <a:rPr lang="en-US" sz="1400" dirty="0" err="1"/>
              <a:t>onde</a:t>
            </a:r>
            <a:r>
              <a:rPr lang="en-US" sz="1400" dirty="0"/>
              <a:t> um </a:t>
            </a:r>
            <a:r>
              <a:rPr lang="en-US" sz="1400" dirty="0" err="1"/>
              <a:t>agente</a:t>
            </a:r>
            <a:r>
              <a:rPr lang="en-US" sz="1400" dirty="0"/>
              <a:t> </a:t>
            </a:r>
            <a:r>
              <a:rPr lang="en-US" sz="1400" dirty="0" err="1"/>
              <a:t>navega</a:t>
            </a:r>
            <a:r>
              <a:rPr lang="en-US" sz="1400" dirty="0"/>
              <a:t> num </a:t>
            </a:r>
            <a:r>
              <a:rPr lang="en-US" sz="1400" dirty="0" err="1"/>
              <a:t>lago</a:t>
            </a:r>
            <a:r>
              <a:rPr lang="en-US" sz="1400" dirty="0"/>
              <a:t> </a:t>
            </a:r>
            <a:r>
              <a:rPr lang="en-US" sz="1400" dirty="0" err="1"/>
              <a:t>congelado</a:t>
            </a:r>
            <a:r>
              <a:rPr lang="en-US" sz="1400" dirty="0"/>
              <a:t> e </a:t>
            </a:r>
            <a:r>
              <a:rPr lang="en-US" sz="1400" dirty="0" err="1"/>
              <a:t>escorregadio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Grid Format:</a:t>
            </a:r>
            <a:r>
              <a:rPr lang="en-US" sz="1400" dirty="0"/>
              <a:t> O </a:t>
            </a:r>
            <a:r>
              <a:rPr lang="en-US" sz="1400" dirty="0" err="1"/>
              <a:t>lago</a:t>
            </a:r>
            <a:r>
              <a:rPr lang="en-US" sz="1400" dirty="0"/>
              <a:t> </a:t>
            </a:r>
            <a:r>
              <a:rPr lang="en-US" sz="1400" dirty="0" err="1"/>
              <a:t>possui</a:t>
            </a:r>
            <a:r>
              <a:rPr lang="en-US" sz="1400" dirty="0"/>
              <a:t> </a:t>
            </a:r>
            <a:r>
              <a:rPr lang="en-US" sz="1400" dirty="0" err="1"/>
              <a:t>células</a:t>
            </a:r>
            <a:r>
              <a:rPr lang="en-US" sz="1400" dirty="0"/>
              <a:t> de Início (S), </a:t>
            </a:r>
            <a:r>
              <a:rPr lang="en-US" sz="1400" dirty="0" err="1"/>
              <a:t>Congelada</a:t>
            </a:r>
            <a:r>
              <a:rPr lang="en-US" sz="1400" dirty="0"/>
              <a:t> (F), Buraco (H) e </a:t>
            </a:r>
            <a:r>
              <a:rPr lang="en-US" sz="1400" dirty="0" err="1"/>
              <a:t>Objetivo</a:t>
            </a:r>
            <a:r>
              <a:rPr lang="en-US" sz="1400" dirty="0"/>
              <a:t> (G).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/>
              <a:t>Objetivo</a:t>
            </a:r>
            <a:r>
              <a:rPr lang="en-US" sz="1400" b="1" dirty="0"/>
              <a:t> do </a:t>
            </a:r>
            <a:r>
              <a:rPr lang="en-US" sz="1400" b="1" dirty="0" err="1"/>
              <a:t>Agente</a:t>
            </a:r>
            <a:r>
              <a:rPr lang="en-US" sz="1400" dirty="0"/>
              <a:t>: O </a:t>
            </a:r>
            <a:r>
              <a:rPr lang="en-US" sz="1400" dirty="0" err="1"/>
              <a:t>agente</a:t>
            </a:r>
            <a:r>
              <a:rPr lang="en-US" sz="1400" dirty="0"/>
              <a:t> </a:t>
            </a:r>
            <a:r>
              <a:rPr lang="en-US" sz="1400" dirty="0" err="1"/>
              <a:t>deve</a:t>
            </a:r>
            <a:r>
              <a:rPr lang="en-US" sz="1400" dirty="0"/>
              <a:t> </a:t>
            </a:r>
            <a:r>
              <a:rPr lang="en-US" sz="1400" dirty="0" err="1"/>
              <a:t>ir</a:t>
            </a:r>
            <a:r>
              <a:rPr lang="en-US" sz="1400" dirty="0"/>
              <a:t> de 'S' para 'G' </a:t>
            </a:r>
            <a:r>
              <a:rPr lang="en-US" sz="1400" dirty="0" err="1"/>
              <a:t>evitando</a:t>
            </a:r>
            <a:r>
              <a:rPr lang="en-US" sz="1400" dirty="0"/>
              <a:t> </a:t>
            </a:r>
            <a:r>
              <a:rPr lang="en-US" sz="1400" dirty="0" err="1"/>
              <a:t>cair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'H’.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/>
              <a:t>Ações</a:t>
            </a:r>
            <a:r>
              <a:rPr lang="en-US" sz="1400" dirty="0"/>
              <a:t>: O </a:t>
            </a:r>
            <a:r>
              <a:rPr lang="en-US" sz="1400" dirty="0" err="1"/>
              <a:t>agente</a:t>
            </a:r>
            <a:r>
              <a:rPr lang="en-US" sz="1400" dirty="0"/>
              <a:t> </a:t>
            </a:r>
            <a:r>
              <a:rPr lang="en-US" sz="1400" dirty="0" err="1"/>
              <a:t>pode</a:t>
            </a:r>
            <a:r>
              <a:rPr lang="en-US" sz="1400" dirty="0"/>
              <a:t> mover-se para </a:t>
            </a:r>
            <a:r>
              <a:rPr lang="en-US" sz="1400" dirty="0" err="1"/>
              <a:t>Esquerda</a:t>
            </a:r>
            <a:r>
              <a:rPr lang="en-US" sz="1400" dirty="0"/>
              <a:t> (0), </a:t>
            </a:r>
            <a:r>
              <a:rPr lang="en-US" sz="1400" dirty="0" err="1"/>
              <a:t>Baixo</a:t>
            </a:r>
            <a:r>
              <a:rPr lang="en-US" sz="1400" dirty="0"/>
              <a:t> (1), </a:t>
            </a:r>
            <a:r>
              <a:rPr lang="en-US" sz="1400" dirty="0" err="1"/>
              <a:t>Direita</a:t>
            </a:r>
            <a:r>
              <a:rPr lang="en-US" sz="1400" dirty="0"/>
              <a:t> (2) </a:t>
            </a:r>
            <a:r>
              <a:rPr lang="en-US" sz="1400" dirty="0" err="1"/>
              <a:t>ou</a:t>
            </a:r>
            <a:r>
              <a:rPr lang="en-US" sz="1400" dirty="0"/>
              <a:t> Cima (3).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Gelo </a:t>
            </a:r>
            <a:r>
              <a:rPr lang="en-US" sz="1400" b="1" dirty="0" err="1"/>
              <a:t>Escorregadio</a:t>
            </a:r>
            <a:r>
              <a:rPr lang="en-US" sz="1400" dirty="0"/>
              <a:t>: As </a:t>
            </a:r>
            <a:r>
              <a:rPr lang="en-US" sz="1400" dirty="0" err="1"/>
              <a:t>ações</a:t>
            </a:r>
            <a:r>
              <a:rPr lang="en-US" sz="1400" dirty="0"/>
              <a:t> </a:t>
            </a:r>
            <a:r>
              <a:rPr lang="en-US" sz="1400" dirty="0" err="1"/>
              <a:t>são</a:t>
            </a:r>
            <a:r>
              <a:rPr lang="en-US" sz="1400" dirty="0"/>
              <a:t> </a:t>
            </a:r>
            <a:r>
              <a:rPr lang="en-US" sz="1400" dirty="0" err="1"/>
              <a:t>estocásticas</a:t>
            </a:r>
            <a:r>
              <a:rPr lang="en-US" sz="1400" dirty="0"/>
              <a:t>; o </a:t>
            </a:r>
            <a:r>
              <a:rPr lang="en-US" sz="1400" dirty="0" err="1"/>
              <a:t>agente</a:t>
            </a:r>
            <a:r>
              <a:rPr lang="en-US" sz="1400" dirty="0"/>
              <a:t> </a:t>
            </a:r>
            <a:r>
              <a:rPr lang="en-US" sz="1400" dirty="0" err="1"/>
              <a:t>pode</a:t>
            </a:r>
            <a:r>
              <a:rPr lang="en-US" sz="1400" dirty="0"/>
              <a:t> </a:t>
            </a:r>
            <a:r>
              <a:rPr lang="en-US" sz="1400" dirty="0" err="1"/>
              <a:t>não</a:t>
            </a:r>
            <a:r>
              <a:rPr lang="en-US" sz="1400" dirty="0"/>
              <a:t> se mover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direção</a:t>
            </a:r>
            <a:r>
              <a:rPr lang="en-US" sz="1400" dirty="0"/>
              <a:t> </a:t>
            </a:r>
            <a:r>
              <a:rPr lang="en-US" sz="1400" dirty="0" err="1"/>
              <a:t>pretendida</a:t>
            </a:r>
            <a:r>
              <a:rPr lang="en-US" sz="1400" dirty="0"/>
              <a:t> </a:t>
            </a:r>
            <a:r>
              <a:rPr lang="en-US" sz="1400" dirty="0" err="1"/>
              <a:t>devido</a:t>
            </a:r>
            <a:r>
              <a:rPr lang="en-US" sz="1400" dirty="0"/>
              <a:t> à </a:t>
            </a:r>
            <a:r>
              <a:rPr lang="en-US" sz="1400" dirty="0" err="1"/>
              <a:t>superfície</a:t>
            </a:r>
            <a:r>
              <a:rPr lang="en-US" sz="1400" dirty="0"/>
              <a:t> </a:t>
            </a:r>
            <a:r>
              <a:rPr lang="en-US" sz="1400" dirty="0" err="1"/>
              <a:t>escorregadia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/>
              <a:t>Modelo</a:t>
            </a:r>
            <a:r>
              <a:rPr lang="en-US" sz="1400" b="1" dirty="0"/>
              <a:t> MDP:</a:t>
            </a:r>
            <a:r>
              <a:rPr lang="en-US" sz="1400" dirty="0"/>
              <a:t> FrozenLake-v1 </a:t>
            </a:r>
            <a:r>
              <a:rPr lang="en-US" sz="1400" dirty="0" err="1"/>
              <a:t>é</a:t>
            </a:r>
            <a:r>
              <a:rPr lang="en-US" sz="1400" dirty="0"/>
              <a:t> </a:t>
            </a:r>
            <a:r>
              <a:rPr lang="en-US" sz="1400" dirty="0" err="1"/>
              <a:t>naturalmente</a:t>
            </a:r>
            <a:r>
              <a:rPr lang="en-US" sz="1400" dirty="0"/>
              <a:t> </a:t>
            </a:r>
            <a:r>
              <a:rPr lang="en-US" sz="1400" dirty="0" err="1"/>
              <a:t>enquadrado</a:t>
            </a:r>
            <a:r>
              <a:rPr lang="en-US" sz="1400" dirty="0"/>
              <a:t> </a:t>
            </a:r>
            <a:r>
              <a:rPr lang="en-US" sz="1400" dirty="0" err="1"/>
              <a:t>como</a:t>
            </a:r>
            <a:r>
              <a:rPr lang="en-US" sz="1400" dirty="0"/>
              <a:t> um </a:t>
            </a:r>
            <a:r>
              <a:rPr lang="en-US" sz="1400" dirty="0" err="1"/>
              <a:t>Processo</a:t>
            </a:r>
            <a:r>
              <a:rPr lang="en-US" sz="1400" dirty="0"/>
              <a:t> de </a:t>
            </a:r>
            <a:r>
              <a:rPr lang="en-US" sz="1400" dirty="0" err="1"/>
              <a:t>Decisão</a:t>
            </a:r>
            <a:r>
              <a:rPr lang="en-US" sz="1400" dirty="0"/>
              <a:t> de Markov para RL.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/>
              <a:t>Estados</a:t>
            </a:r>
            <a:r>
              <a:rPr lang="en-US" sz="1400" b="1" dirty="0"/>
              <a:t> (S):</a:t>
            </a:r>
            <a:r>
              <a:rPr lang="en-US" sz="1400" dirty="0"/>
              <a:t> Cada </a:t>
            </a:r>
            <a:r>
              <a:rPr lang="en-US" sz="1400" dirty="0" err="1"/>
              <a:t>célula</a:t>
            </a:r>
            <a:r>
              <a:rPr lang="en-US" sz="1400" dirty="0"/>
              <a:t> do grid (ex: 0-15 para </a:t>
            </a:r>
            <a:r>
              <a:rPr lang="en-US" sz="1400" dirty="0" err="1"/>
              <a:t>uma</a:t>
            </a:r>
            <a:r>
              <a:rPr lang="en-US" sz="1400" dirty="0"/>
              <a:t> </a:t>
            </a:r>
            <a:r>
              <a:rPr lang="en-US" sz="1400" dirty="0" err="1"/>
              <a:t>grelha</a:t>
            </a:r>
            <a:r>
              <a:rPr lang="en-US" sz="1400" dirty="0"/>
              <a:t> 4x4) </a:t>
            </a:r>
            <a:r>
              <a:rPr lang="en-US" sz="1400" dirty="0" err="1"/>
              <a:t>representa</a:t>
            </a:r>
            <a:r>
              <a:rPr lang="en-US" sz="1400" dirty="0"/>
              <a:t> um </a:t>
            </a:r>
            <a:r>
              <a:rPr lang="en-US" sz="1400" dirty="0" err="1"/>
              <a:t>estado</a:t>
            </a:r>
            <a:r>
              <a:rPr lang="en-US" sz="1400" dirty="0"/>
              <a:t> </a:t>
            </a:r>
            <a:r>
              <a:rPr lang="en-US" sz="1400" dirty="0" err="1"/>
              <a:t>único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/>
              <a:t>Ações</a:t>
            </a:r>
            <a:r>
              <a:rPr lang="en-US" sz="1400" b="1" dirty="0"/>
              <a:t> MDP (A):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quatro</a:t>
            </a:r>
            <a:r>
              <a:rPr lang="en-US" sz="1400" dirty="0"/>
              <a:t> </a:t>
            </a:r>
            <a:r>
              <a:rPr lang="en-US" sz="1400" dirty="0" err="1"/>
              <a:t>movimentos</a:t>
            </a:r>
            <a:r>
              <a:rPr lang="en-US" sz="1400" dirty="0"/>
              <a:t> </a:t>
            </a:r>
            <a:r>
              <a:rPr lang="en-US" sz="1400" dirty="0" err="1"/>
              <a:t>direcionais</a:t>
            </a:r>
            <a:r>
              <a:rPr lang="en-US" sz="1400" dirty="0"/>
              <a:t> do </a:t>
            </a:r>
            <a:r>
              <a:rPr lang="en-US" sz="1400" dirty="0" err="1"/>
              <a:t>agente</a:t>
            </a:r>
            <a:r>
              <a:rPr lang="en-US" sz="1400" dirty="0"/>
              <a:t> </a:t>
            </a:r>
            <a:r>
              <a:rPr lang="en-US" sz="1400" dirty="0" err="1"/>
              <a:t>são</a:t>
            </a:r>
            <a:r>
              <a:rPr lang="en-US" sz="1400" dirty="0"/>
              <a:t> as </a:t>
            </a:r>
            <a:r>
              <a:rPr lang="en-US" sz="1400" dirty="0" err="1"/>
              <a:t>ações</a:t>
            </a:r>
            <a:r>
              <a:rPr lang="en-US" sz="1400" dirty="0"/>
              <a:t> </a:t>
            </a:r>
            <a:r>
              <a:rPr lang="en-US" sz="1400" dirty="0" err="1"/>
              <a:t>dentro</a:t>
            </a:r>
            <a:r>
              <a:rPr lang="en-US" sz="1400" dirty="0"/>
              <a:t> do MDP.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/>
              <a:t>Recompensas</a:t>
            </a:r>
            <a:r>
              <a:rPr lang="en-US" sz="1400" b="1" dirty="0"/>
              <a:t> (R(</a:t>
            </a:r>
            <a:r>
              <a:rPr lang="en-US" sz="1400" b="1" dirty="0" err="1"/>
              <a:t>s,a,s</a:t>
            </a:r>
            <a:r>
              <a:rPr lang="en-US" sz="1400" b="1" dirty="0"/>
              <a:t>')):</a:t>
            </a:r>
            <a:r>
              <a:rPr lang="en-US" sz="1400" dirty="0"/>
              <a:t> Uma </a:t>
            </a:r>
            <a:r>
              <a:rPr lang="en-US" sz="1400" dirty="0" err="1"/>
              <a:t>recompensa</a:t>
            </a:r>
            <a:r>
              <a:rPr lang="en-US" sz="1400" dirty="0"/>
              <a:t> de +1 </a:t>
            </a:r>
            <a:r>
              <a:rPr lang="en-US" sz="1400" dirty="0" err="1"/>
              <a:t>é</a:t>
            </a:r>
            <a:r>
              <a:rPr lang="en-US" sz="1400" dirty="0"/>
              <a:t> dada </a:t>
            </a:r>
            <a:r>
              <a:rPr lang="en-US" sz="1400" dirty="0" err="1"/>
              <a:t>ao</a:t>
            </a:r>
            <a:r>
              <a:rPr lang="en-US" sz="1400" dirty="0"/>
              <a:t> </a:t>
            </a:r>
            <a:r>
              <a:rPr lang="en-US" sz="1400" dirty="0" err="1"/>
              <a:t>alcançar</a:t>
            </a:r>
            <a:r>
              <a:rPr lang="en-US" sz="1400" dirty="0"/>
              <a:t> 'G’, </a:t>
            </a:r>
            <a:r>
              <a:rPr lang="en-US" sz="1400" dirty="0" err="1"/>
              <a:t>todas</a:t>
            </a:r>
            <a:r>
              <a:rPr lang="en-US" sz="1400" dirty="0"/>
              <a:t> as </a:t>
            </a:r>
            <a:r>
              <a:rPr lang="en-US" sz="1400" dirty="0" err="1"/>
              <a:t>outras</a:t>
            </a:r>
            <a:r>
              <a:rPr lang="en-US" sz="1400" dirty="0"/>
              <a:t> </a:t>
            </a:r>
            <a:r>
              <a:rPr lang="en-US" sz="1400" dirty="0" err="1"/>
              <a:t>transições</a:t>
            </a:r>
            <a:r>
              <a:rPr lang="en-US" sz="1400" dirty="0"/>
              <a:t> </a:t>
            </a:r>
            <a:r>
              <a:rPr lang="en-US" sz="1400" dirty="0" err="1"/>
              <a:t>resultam</a:t>
            </a:r>
            <a:r>
              <a:rPr lang="en-US" sz="1400" dirty="0"/>
              <a:t> </a:t>
            </a:r>
            <a:r>
              <a:rPr lang="en-US" sz="1400" dirty="0" err="1"/>
              <a:t>em</a:t>
            </a:r>
            <a:r>
              <a:rPr lang="en-US" sz="1400" dirty="0"/>
              <a:t> 0 de </a:t>
            </a:r>
            <a:r>
              <a:rPr lang="en-US" sz="1400" dirty="0" err="1"/>
              <a:t>recompensa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/>
              <a:t>Objetivo</a:t>
            </a:r>
            <a:r>
              <a:rPr lang="en-US" sz="1400" b="1" dirty="0"/>
              <a:t> do MDP: </a:t>
            </a:r>
            <a:r>
              <a:rPr lang="en-US" sz="1400" dirty="0"/>
              <a:t>O </a:t>
            </a:r>
            <a:r>
              <a:rPr lang="en-US" sz="1400" dirty="0" err="1"/>
              <a:t>objetivo</a:t>
            </a:r>
            <a:r>
              <a:rPr lang="en-US" sz="1400" dirty="0"/>
              <a:t> </a:t>
            </a:r>
            <a:r>
              <a:rPr lang="en-US" sz="1400" dirty="0" err="1"/>
              <a:t>é</a:t>
            </a:r>
            <a:r>
              <a:rPr lang="en-US" sz="1400" dirty="0"/>
              <a:t> </a:t>
            </a:r>
            <a:r>
              <a:rPr lang="en-US" sz="1400" dirty="0" err="1"/>
              <a:t>encontrar</a:t>
            </a:r>
            <a:r>
              <a:rPr lang="en-US" sz="1400" dirty="0"/>
              <a:t> </a:t>
            </a:r>
            <a:r>
              <a:rPr lang="en-US" sz="1400" dirty="0" err="1"/>
              <a:t>uma</a:t>
            </a:r>
            <a:r>
              <a:rPr lang="en-US" sz="1400" dirty="0"/>
              <a:t> </a:t>
            </a:r>
            <a:r>
              <a:rPr lang="en-US" sz="1400" dirty="0" err="1"/>
              <a:t>política</a:t>
            </a:r>
            <a:r>
              <a:rPr lang="en-US" sz="1400" dirty="0"/>
              <a:t> </a:t>
            </a:r>
            <a:r>
              <a:rPr lang="en-US" sz="1400" dirty="0" err="1"/>
              <a:t>ótima</a:t>
            </a:r>
            <a:r>
              <a:rPr lang="en-US" sz="1400" dirty="0"/>
              <a:t> </a:t>
            </a:r>
            <a:r>
              <a:rPr lang="el-GR" sz="1400" dirty="0"/>
              <a:t>π*(</a:t>
            </a:r>
            <a:r>
              <a:rPr lang="en-US" sz="1400" dirty="0"/>
              <a:t>s) que maximize as </a:t>
            </a:r>
            <a:r>
              <a:rPr lang="en-US" sz="1400" dirty="0" err="1"/>
              <a:t>recompensas</a:t>
            </a:r>
            <a:r>
              <a:rPr lang="en-US" sz="1400" dirty="0"/>
              <a:t> </a:t>
            </a:r>
            <a:r>
              <a:rPr lang="en-US" sz="1400" dirty="0" err="1"/>
              <a:t>acumuladas</a:t>
            </a:r>
            <a:r>
              <a:rPr lang="en-US" sz="1400" dirty="0"/>
              <a:t> </a:t>
            </a:r>
            <a:r>
              <a:rPr lang="en-US" sz="1400" dirty="0" err="1"/>
              <a:t>descontadas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/>
              <a:t>Função</a:t>
            </a:r>
            <a:r>
              <a:rPr lang="en-US" sz="1400" b="1" dirty="0"/>
              <a:t> de Valor (V(s)): </a:t>
            </a:r>
            <a:r>
              <a:rPr lang="en-US" sz="1400" dirty="0"/>
              <a:t>Esta </a:t>
            </a:r>
            <a:r>
              <a:rPr lang="en-US" sz="1400" dirty="0" err="1"/>
              <a:t>função</a:t>
            </a:r>
            <a:r>
              <a:rPr lang="en-US" sz="1400" dirty="0"/>
              <a:t> </a:t>
            </a:r>
            <a:r>
              <a:rPr lang="en-US" sz="1400" dirty="0" err="1"/>
              <a:t>estima</a:t>
            </a:r>
            <a:r>
              <a:rPr lang="en-US" sz="1400" dirty="0"/>
              <a:t> a </a:t>
            </a:r>
            <a:r>
              <a:rPr lang="en-US" sz="1400" dirty="0" err="1"/>
              <a:t>recompensa</a:t>
            </a:r>
            <a:r>
              <a:rPr lang="en-US" sz="1400" dirty="0"/>
              <a:t> </a:t>
            </a:r>
            <a:r>
              <a:rPr lang="en-US" sz="1400" dirty="0" err="1"/>
              <a:t>esperada</a:t>
            </a:r>
            <a:r>
              <a:rPr lang="en-US" sz="1400" dirty="0"/>
              <a:t> a </a:t>
            </a:r>
            <a:r>
              <a:rPr lang="en-US" sz="1400" dirty="0" err="1"/>
              <a:t>longo</a:t>
            </a:r>
            <a:r>
              <a:rPr lang="en-US" sz="1400" dirty="0"/>
              <a:t> </a:t>
            </a:r>
            <a:r>
              <a:rPr lang="en-US" sz="1400" dirty="0" err="1"/>
              <a:t>prazo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estar</a:t>
            </a:r>
            <a:r>
              <a:rPr lang="en-US" sz="1400" dirty="0"/>
              <a:t> num </a:t>
            </a:r>
            <a:r>
              <a:rPr lang="en-US" sz="1400" dirty="0" err="1"/>
              <a:t>estado</a:t>
            </a:r>
            <a:r>
              <a:rPr lang="en-US" sz="1400" dirty="0"/>
              <a:t> </a:t>
            </a:r>
            <a:r>
              <a:rPr lang="en-US" sz="1400" dirty="0" err="1"/>
              <a:t>específico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Fator de </a:t>
            </a:r>
            <a:r>
              <a:rPr lang="en-US" sz="1400" b="1" dirty="0" err="1"/>
              <a:t>Desconto</a:t>
            </a:r>
            <a:r>
              <a:rPr lang="en-US" sz="1400" b="1" dirty="0"/>
              <a:t> (</a:t>
            </a:r>
            <a:r>
              <a:rPr lang="el-GR" sz="1400" b="1" dirty="0"/>
              <a:t>γ): </a:t>
            </a:r>
            <a:r>
              <a:rPr lang="en-US" sz="1400" dirty="0"/>
              <a:t>As </a:t>
            </a:r>
            <a:r>
              <a:rPr lang="en-US" sz="1400" dirty="0" err="1"/>
              <a:t>recompensas</a:t>
            </a:r>
            <a:r>
              <a:rPr lang="en-US" sz="1400" dirty="0"/>
              <a:t> </a:t>
            </a:r>
            <a:r>
              <a:rPr lang="en-US" sz="1400" dirty="0" err="1"/>
              <a:t>futuras</a:t>
            </a:r>
            <a:r>
              <a:rPr lang="en-US" sz="1400" dirty="0"/>
              <a:t> </a:t>
            </a:r>
            <a:r>
              <a:rPr lang="en-US" sz="1400" dirty="0" err="1"/>
              <a:t>são</a:t>
            </a:r>
            <a:r>
              <a:rPr lang="en-US" sz="1400" dirty="0"/>
              <a:t> </a:t>
            </a:r>
            <a:r>
              <a:rPr lang="en-US" sz="1400" dirty="0" err="1"/>
              <a:t>descontadas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gamma (ex: 0.99), </a:t>
            </a:r>
            <a:r>
              <a:rPr lang="en-US" sz="1400" dirty="0" err="1"/>
              <a:t>priorizando</a:t>
            </a:r>
            <a:r>
              <a:rPr lang="en-US" sz="1400" dirty="0"/>
              <a:t> </a:t>
            </a:r>
            <a:r>
              <a:rPr lang="en-US" sz="1400" dirty="0" err="1"/>
              <a:t>recompensas</a:t>
            </a:r>
            <a:r>
              <a:rPr lang="en-US" sz="1400" dirty="0"/>
              <a:t> </a:t>
            </a:r>
            <a:r>
              <a:rPr lang="en-US" sz="1400" dirty="0" err="1"/>
              <a:t>imediatas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514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1745</Words>
  <Application>Microsoft Macintosh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Menlo</vt:lpstr>
      <vt:lpstr>Office Theme</vt:lpstr>
      <vt:lpstr>Trabalho I Aprendizado por Reforço</vt:lpstr>
      <vt:lpstr>Artigos</vt:lpstr>
      <vt:lpstr>Artigo 1 – AlphaFold 3</vt:lpstr>
      <vt:lpstr>Artigo 1 – AlphaFold 3</vt:lpstr>
      <vt:lpstr>Artigo 2 – AlphaTensor</vt:lpstr>
      <vt:lpstr>Artigo 2 – AlphaTensor</vt:lpstr>
      <vt:lpstr>Artigo 3 – DeepSeek R1</vt:lpstr>
      <vt:lpstr>Artigo 3 – DeepSeek R1</vt:lpstr>
      <vt:lpstr>Aplicação Prática – Ambiente e MDP</vt:lpstr>
      <vt:lpstr>Aplicação Prática – DP</vt:lpstr>
      <vt:lpstr>Aplicação Prática – MCTS</vt:lpstr>
      <vt:lpstr>Análise Resultados</vt:lpstr>
      <vt:lpstr>Análise Resultados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Martins, Roberto (ESI)</dc:creator>
  <cp:lastModifiedBy>Martins, Roberto (ESI)</cp:lastModifiedBy>
  <cp:revision>1</cp:revision>
  <dcterms:created xsi:type="dcterms:W3CDTF">2025-05-08T00:00:37Z</dcterms:created>
  <dcterms:modified xsi:type="dcterms:W3CDTF">2025-05-08T01:14:18Z</dcterms:modified>
</cp:coreProperties>
</file>