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1"/>
    <p:restoredTop sz="93435"/>
  </p:normalViewPr>
  <p:slideViewPr>
    <p:cSldViewPr snapToGrid="0">
      <p:cViewPr varScale="1">
        <p:scale>
          <a:sx n="149" d="100"/>
          <a:sy n="149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5BC-9011-ABB1-07D0-9CA24A1C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114EF-19FA-F5F0-36EB-6F55D244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BFF6-DC75-D4A9-E57B-0192E817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6ED3-9AE4-2831-0D06-D8951DC0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E6E1-E5BE-0B6D-8ED7-A8753634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08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0354-0992-BB2D-14CA-7DCB5276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0C3D-6577-167F-409A-3E61372B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D998-79F8-3575-5351-3DF61C0F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02DB-3587-D186-8F32-E3C198A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5505-F8DA-ADBF-3DE0-9A47C43D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61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CD615-3E4A-21CC-AF89-87246AE09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E4CF0-9BAE-C197-1A14-5FDCE3FC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C10-A51D-230F-CEAB-D838C3D9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71E9-28DF-73C4-8691-36FDE705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8C36-64B5-DC96-5001-ACC87B57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5144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C4EA-0D74-6348-4CBE-E8E5C063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5090B-B71E-A2D1-5AC9-88EAA57F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B77A-A2A3-F7DA-CF4B-FD5418EC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254A-D974-8530-D43A-90972F56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9595-2543-60F3-0B48-1D5243F3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407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4A29-BE1D-BA62-3820-D47AA096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67CD-0629-366A-80FF-34F878C2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015F-3A0C-C32B-03A1-58F4B478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B771-43DD-A26F-1C78-9AFF0E8B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ECF1-D4A5-97A2-38CD-9EC8F38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4408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E4F2-9F21-4E15-B0CA-F3ECA2A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0E4C-EF83-4E75-5616-44E946D76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6931-7BF8-9951-ECAA-69B7FB7B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1F2E-6825-2742-2718-488AC7C2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C87C-5EC9-2C0E-AEF4-4F75F8F8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ECFF-32A1-594F-B0D0-D9EFEB7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1138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7F81-E4F7-7301-6853-6CC5D407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3699-FD41-C04F-5B0A-424F2F9D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9AD0-E79F-4C51-5225-DF4A55F08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DD73D-DE1E-D901-5560-86D20B1D0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BF90A-15A0-19C4-AA16-01080FC46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2A313-4F70-5BFB-48C5-37B8A712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7E76A-76B5-0332-35EF-132602AA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21447-C054-20F6-9213-9000556A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8526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A3FB-39B3-A264-259D-0D84AB1A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4F8B3-0163-6FEA-9E25-DCF959BD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B374-97C5-7A5B-0630-10DFB61D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00DA5-1D33-6D65-1E5A-5DCBADE9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1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A6EAB-7DBA-8E7D-7B60-41982CA3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DC30F-DF9B-3CEA-EDE1-9FE8B6F5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280C1-BBB2-6D0E-3D95-5B7DC77D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2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9057-364E-4218-56E1-46C26788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8892-CA60-9D26-AD99-A87FA157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BAC78-9B4F-6463-C208-BF26C78B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722C8-1334-6DE3-2EEC-F238A3EC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9CE35-CB7A-B0AA-0BD5-E23BCF09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52795-5BD0-4092-C771-4B178B9E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4053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A281-C130-5567-4FF1-4C406369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C3E2B-B0DA-1670-675C-06DF4C54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785C5-457F-8251-FA06-3B173550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3756-A46C-0909-4708-1AFB45FA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073-9747-A010-238C-2BC6CB0F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440DE-00D9-24C3-5E47-795ED4C7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957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D0329-074B-D63F-656B-DA083CF6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9368-6B83-9C13-E5A4-1EFB0F87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7BFC-1E83-81A1-F92C-A0DE40FD0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9D419-70B0-B246-9340-7A5E1E859031}" type="datetimeFigureOut">
              <a:rPr lang="en-BR" smtClean="0"/>
              <a:t>16/04/24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2EC6-E287-2925-847B-CBA96A123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EF4A-F2AD-B90A-2812-4152F180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96D7B-1EB4-8B45-A5A9-1F8286B91E3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952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2606037" y="1797269"/>
            <a:ext cx="6979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4000" dirty="0"/>
              <a:t>Identificando Clusters Textuais</a:t>
            </a:r>
          </a:p>
          <a:p>
            <a:pPr algn="ctr"/>
            <a:endParaRPr lang="en-BR" sz="4000" dirty="0"/>
          </a:p>
          <a:p>
            <a:pPr algn="ctr"/>
            <a:endParaRPr lang="en-BR" sz="4000" dirty="0"/>
          </a:p>
          <a:p>
            <a:pPr algn="ctr"/>
            <a:r>
              <a:rPr lang="en-BR" sz="3200" dirty="0"/>
              <a:t>Aprendizado Não Supervisionado</a:t>
            </a:r>
          </a:p>
          <a:p>
            <a:pPr algn="ctr"/>
            <a:endParaRPr lang="en-BR" sz="3200" dirty="0"/>
          </a:p>
          <a:p>
            <a:pPr algn="ctr"/>
            <a:r>
              <a:rPr lang="en-BR" sz="3200" dirty="0"/>
              <a:t>Roberto Martins</a:t>
            </a:r>
          </a:p>
        </p:txBody>
      </p:sp>
    </p:spTree>
    <p:extLst>
      <p:ext uri="{BB962C8B-B14F-4D97-AF65-F5344CB8AC3E}">
        <p14:creationId xmlns:p14="http://schemas.microsoft.com/office/powerpoint/2010/main" val="40802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1220142" y="492536"/>
            <a:ext cx="43188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Análise</a:t>
            </a:r>
            <a:r>
              <a:rPr lang="en-US" sz="3200" dirty="0"/>
              <a:t> dos </a:t>
            </a:r>
            <a:r>
              <a:rPr lang="en-US" sz="3200" dirty="0" err="1"/>
              <a:t>Resultados</a:t>
            </a:r>
            <a:endParaRPr lang="en-US" sz="3200" dirty="0"/>
          </a:p>
          <a:p>
            <a:pPr algn="ctr"/>
            <a:r>
              <a:rPr lang="en-US" sz="3200" dirty="0"/>
              <a:t>DBSCAN</a:t>
            </a:r>
            <a:endParaRPr lang="en-B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6688C-801E-CBB7-90B0-EF163A2F3C1A}"/>
              </a:ext>
            </a:extLst>
          </p:cNvPr>
          <p:cNvSpPr txBox="1"/>
          <p:nvPr/>
        </p:nvSpPr>
        <p:spPr>
          <a:xfrm>
            <a:off x="1972077" y="5200797"/>
            <a:ext cx="3258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per class:</a:t>
            </a:r>
          </a:p>
          <a:p>
            <a:r>
              <a:rPr lang="en-US" dirty="0"/>
              <a:t>Class Banana: 98.00%</a:t>
            </a:r>
          </a:p>
          <a:p>
            <a:r>
              <a:rPr lang="en-US" dirty="0"/>
              <a:t>Class ML: 94.00%</a:t>
            </a:r>
          </a:p>
          <a:p>
            <a:r>
              <a:rPr lang="en-US" dirty="0"/>
              <a:t>Class Outliers: 80.00%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30B0D4-425F-0E55-B79B-E9066A2B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62" y="1657203"/>
            <a:ext cx="3753256" cy="3229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D1509A-6920-867A-D16D-8E43D59B7B17}"/>
              </a:ext>
            </a:extLst>
          </p:cNvPr>
          <p:cNvSpPr txBox="1"/>
          <p:nvPr/>
        </p:nvSpPr>
        <p:spPr>
          <a:xfrm>
            <a:off x="7024784" y="681629"/>
            <a:ext cx="37532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Extensive hyperparameter Search:</a:t>
            </a:r>
          </a:p>
          <a:p>
            <a:pPr algn="ctr"/>
            <a:endParaRPr lang="en-BR" dirty="0"/>
          </a:p>
          <a:p>
            <a:pPr algn="ctr"/>
            <a:r>
              <a:rPr lang="en-BR" sz="1600" dirty="0"/>
              <a:t>160 + 152 = 304 Buscas!</a:t>
            </a:r>
          </a:p>
          <a:p>
            <a:pPr algn="ctr"/>
            <a:endParaRPr lang="en-BR" dirty="0"/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2  counter:  {-1: 11, 0: 54, 1: 49, 2: 3, 3: 3}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4  counter:  {-1: 18, 0: 53, 1: 49}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6  counter:  {-1: 18, 0: 53, 1: 49}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8  counter:  {-1: 18, 0: 53, 1: 49}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10  counter:  {-1: 18, 0: 53, 1: 49}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12  counter:  {-1: 19, 0: 53, 1: 48}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14  counter:  {-1: 20, 0: 53, 1: 47}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16  counter:  {-1: 22, 0: 53, 1: 45}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18  counter:  {-1: 22, 0: 53, 1: 45}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20  counter:  {-1: 22, 0: 53, 1: 45}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22  counter:  {-1: 25, 0: 53, 1: 42}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24  counter:  {-1: 27, 0: 53, 1: 40}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26  counter:  {-1: 27, 0: 53, 1: 40}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28  counter:  {-1: 27, 0: 53, 1: 40}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30  counter:  {-1: 28, 0: 53, 1: 39}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32  counter:  {-1: 29, 0: 52, 1: 39}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34  counter:  {-1: 31, 0: 51, 1: 38}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36  counter:  {-1: 32, 0: 50, 1: 38}</a:t>
            </a:r>
          </a:p>
          <a:p>
            <a:pPr algn="ctr"/>
            <a:r>
              <a:rPr lang="en-US" sz="700" dirty="0"/>
              <a:t>eps:  1.05  </a:t>
            </a:r>
            <a:r>
              <a:rPr lang="en-US" sz="700" dirty="0" err="1"/>
              <a:t>min_samples</a:t>
            </a:r>
            <a:r>
              <a:rPr lang="en-US" sz="700" dirty="0"/>
              <a:t>:  38  counter:  {-1: 34, 0: 48, 1: 38}</a:t>
            </a:r>
          </a:p>
          <a:p>
            <a:pPr algn="ctr"/>
            <a:r>
              <a:rPr lang="en-US" sz="700" dirty="0"/>
              <a:t>eps:  1.06  </a:t>
            </a:r>
            <a:r>
              <a:rPr lang="en-US" sz="700" dirty="0" err="1"/>
              <a:t>min_samples</a:t>
            </a:r>
            <a:r>
              <a:rPr lang="en-US" sz="700" dirty="0"/>
              <a:t>:  2  counter:  {-1: 8, 0: 55, 1: 49, 2: 8}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25E5B-21E5-6D90-B604-A4F57C6B3E64}"/>
              </a:ext>
            </a:extLst>
          </p:cNvPr>
          <p:cNvSpPr txBox="1"/>
          <p:nvPr/>
        </p:nvSpPr>
        <p:spPr>
          <a:xfrm>
            <a:off x="7151547" y="4163822"/>
            <a:ext cx="37532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SELECTED PARAMETERS</a:t>
            </a:r>
          </a:p>
          <a:p>
            <a:pPr algn="ctr"/>
            <a:endParaRPr lang="en-US" sz="700" dirty="0"/>
          </a:p>
          <a:p>
            <a:pPr algn="ctr"/>
            <a:r>
              <a:rPr lang="en-US" sz="1600" dirty="0"/>
              <a:t>eps=1.05, </a:t>
            </a:r>
            <a:r>
              <a:rPr lang="en-US" sz="1600" dirty="0" err="1"/>
              <a:t>min_samples</a:t>
            </a:r>
            <a:r>
              <a:rPr lang="en-US" sz="1600" dirty="0"/>
              <a:t>=14</a:t>
            </a:r>
          </a:p>
        </p:txBody>
      </p:sp>
    </p:spTree>
    <p:extLst>
      <p:ext uri="{BB962C8B-B14F-4D97-AF65-F5344CB8AC3E}">
        <p14:creationId xmlns:p14="http://schemas.microsoft.com/office/powerpoint/2010/main" val="134738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7000810" y="492536"/>
            <a:ext cx="43188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Análise</a:t>
            </a:r>
            <a:r>
              <a:rPr lang="en-US" sz="3200" dirty="0"/>
              <a:t> dos </a:t>
            </a:r>
            <a:r>
              <a:rPr lang="en-US" sz="3200" dirty="0" err="1"/>
              <a:t>Resultados</a:t>
            </a:r>
            <a:endParaRPr lang="en-US" sz="3200" dirty="0"/>
          </a:p>
          <a:p>
            <a:pPr algn="ctr"/>
            <a:r>
              <a:rPr lang="en-US" sz="3200" dirty="0"/>
              <a:t>HDBSCAN</a:t>
            </a:r>
            <a:endParaRPr lang="en-B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6688C-801E-CBB7-90B0-EF163A2F3C1A}"/>
              </a:ext>
            </a:extLst>
          </p:cNvPr>
          <p:cNvSpPr txBox="1"/>
          <p:nvPr/>
        </p:nvSpPr>
        <p:spPr>
          <a:xfrm>
            <a:off x="7752745" y="5200797"/>
            <a:ext cx="3258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per class:</a:t>
            </a:r>
          </a:p>
          <a:p>
            <a:r>
              <a:rPr lang="en-US" dirty="0"/>
              <a:t>Class Banana: 98.00%</a:t>
            </a:r>
          </a:p>
          <a:p>
            <a:r>
              <a:rPr lang="en-US" dirty="0"/>
              <a:t>Class ML: 96.00%</a:t>
            </a:r>
          </a:p>
          <a:p>
            <a:r>
              <a:rPr lang="en-US" dirty="0"/>
              <a:t>Class Outliers: 75.00%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04A56-3969-73CB-C5A7-D539E42BB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18" y="1734208"/>
            <a:ext cx="3673182" cy="3160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AD9572-3199-C9EC-6249-E72011F991C6}"/>
              </a:ext>
            </a:extLst>
          </p:cNvPr>
          <p:cNvSpPr txBox="1"/>
          <p:nvPr/>
        </p:nvSpPr>
        <p:spPr>
          <a:xfrm>
            <a:off x="1220142" y="492536"/>
            <a:ext cx="43188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Análise</a:t>
            </a:r>
            <a:r>
              <a:rPr lang="en-US" sz="3200" dirty="0"/>
              <a:t> dos </a:t>
            </a:r>
            <a:r>
              <a:rPr lang="en-US" sz="3200" dirty="0" err="1"/>
              <a:t>Resultados</a:t>
            </a:r>
            <a:endParaRPr lang="en-US" sz="3200" dirty="0"/>
          </a:p>
          <a:p>
            <a:pPr algn="ctr"/>
            <a:r>
              <a:rPr lang="en-US" sz="3200" dirty="0"/>
              <a:t>DBSCAN</a:t>
            </a:r>
            <a:endParaRPr lang="en-B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C784E-604B-AC3E-6D6A-760E3F8EA2B7}"/>
              </a:ext>
            </a:extLst>
          </p:cNvPr>
          <p:cNvSpPr txBox="1"/>
          <p:nvPr/>
        </p:nvSpPr>
        <p:spPr>
          <a:xfrm>
            <a:off x="1972077" y="5200797"/>
            <a:ext cx="3258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per class:</a:t>
            </a:r>
          </a:p>
          <a:p>
            <a:r>
              <a:rPr lang="en-US" dirty="0"/>
              <a:t>Class Banana: 98.00%</a:t>
            </a:r>
          </a:p>
          <a:p>
            <a:r>
              <a:rPr lang="en-US" dirty="0"/>
              <a:t>Class ML: 94.00%</a:t>
            </a:r>
          </a:p>
          <a:p>
            <a:r>
              <a:rPr lang="en-US" dirty="0"/>
              <a:t>Class Outliers: 80.00%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0DB46-5FDC-5F28-0235-FFB179E3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62" y="1657203"/>
            <a:ext cx="3753256" cy="3229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77D00-4117-8F65-A85C-83AC95DC6012}"/>
              </a:ext>
            </a:extLst>
          </p:cNvPr>
          <p:cNvSpPr txBox="1"/>
          <p:nvPr/>
        </p:nvSpPr>
        <p:spPr>
          <a:xfrm>
            <a:off x="5707117" y="3048000"/>
            <a:ext cx="935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2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ED181-6A61-BE00-CE60-9CCAEFCA4C8C}"/>
              </a:ext>
            </a:extLst>
          </p:cNvPr>
          <p:cNvSpPr txBox="1"/>
          <p:nvPr/>
        </p:nvSpPr>
        <p:spPr>
          <a:xfrm>
            <a:off x="7194782" y="1428604"/>
            <a:ext cx="375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Zero </a:t>
            </a:r>
            <a:r>
              <a:rPr lang="en-US" sz="1600" dirty="0"/>
              <a:t>Hyperparameter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317421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AD9572-3199-C9EC-6249-E72011F991C6}"/>
              </a:ext>
            </a:extLst>
          </p:cNvPr>
          <p:cNvSpPr txBox="1"/>
          <p:nvPr/>
        </p:nvSpPr>
        <p:spPr>
          <a:xfrm>
            <a:off x="3313862" y="466899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Análise</a:t>
            </a:r>
            <a:r>
              <a:rPr lang="en-US" sz="3200" dirty="0"/>
              <a:t> dos </a:t>
            </a:r>
            <a:r>
              <a:rPr lang="en-US" sz="3200" dirty="0" err="1"/>
              <a:t>Resultados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C784E-604B-AC3E-6D6A-760E3F8EA2B7}"/>
              </a:ext>
            </a:extLst>
          </p:cNvPr>
          <p:cNvSpPr txBox="1"/>
          <p:nvPr/>
        </p:nvSpPr>
        <p:spPr>
          <a:xfrm>
            <a:off x="1406584" y="1870492"/>
            <a:ext cx="93788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apresentam</a:t>
            </a:r>
            <a:r>
              <a:rPr lang="en-US" dirty="0"/>
              <a:t> performance </a:t>
            </a:r>
            <a:r>
              <a:rPr lang="en-US" dirty="0" err="1"/>
              <a:t>surpreendente</a:t>
            </a:r>
            <a:r>
              <a:rPr lang="en-US" dirty="0"/>
              <a:t> (1024 </a:t>
            </a:r>
            <a:r>
              <a:rPr lang="en-US" dirty="0" err="1"/>
              <a:t>dimensões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mérito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de Embedding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Kmeans</a:t>
            </a:r>
            <a:r>
              <a:rPr lang="en-US" dirty="0"/>
              <a:t> –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diria</a:t>
            </a:r>
            <a:r>
              <a:rPr lang="en-US" dirty="0"/>
              <a:t>…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DBSCAN - </a:t>
            </a:r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Excessiva</a:t>
            </a:r>
            <a:r>
              <a:rPr lang="en-US" dirty="0"/>
              <a:t> (304 </a:t>
            </a:r>
            <a:r>
              <a:rPr lang="en-US" dirty="0" err="1"/>
              <a:t>operações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) – Labels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necessárias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elimina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supervisão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HDBSCAN - Sem </a:t>
            </a:r>
            <a:r>
              <a:rPr lang="en-US" dirty="0" err="1"/>
              <a:t>alteração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chega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hierárquico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3705057" y="714703"/>
            <a:ext cx="478188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3200" dirty="0"/>
              <a:t>Sumário</a:t>
            </a:r>
          </a:p>
          <a:p>
            <a:pPr algn="ctr"/>
            <a:endParaRPr lang="en-BR" sz="3200" dirty="0"/>
          </a:p>
          <a:p>
            <a:pPr algn="ctr"/>
            <a:endParaRPr lang="en-BR" sz="3200" dirty="0"/>
          </a:p>
          <a:p>
            <a:pPr marL="514350" indent="-514350">
              <a:buAutoNum type="arabicPeriod"/>
            </a:pPr>
            <a:r>
              <a:rPr lang="en-BR" sz="2400" dirty="0"/>
              <a:t>Dataset</a:t>
            </a:r>
          </a:p>
          <a:p>
            <a:pPr marL="514350" indent="-514350">
              <a:buAutoNum type="arabicPeriod"/>
            </a:pPr>
            <a:r>
              <a:rPr lang="en-BR" sz="2400" dirty="0"/>
              <a:t>Redução de Dimensionalidade</a:t>
            </a:r>
          </a:p>
          <a:p>
            <a:pPr marL="514350" indent="-514350">
              <a:buAutoNum type="arabicPeriod"/>
            </a:pPr>
            <a:r>
              <a:rPr lang="en-BR" sz="2400" dirty="0"/>
              <a:t>Técnicas de Clusterização</a:t>
            </a:r>
          </a:p>
          <a:p>
            <a:pPr marL="914400" lvl="1" indent="-457200">
              <a:buAutoNum type="alphaLcPeriod"/>
            </a:pPr>
            <a:r>
              <a:rPr lang="en-US" sz="2400" dirty="0" err="1"/>
              <a:t>Kmeans</a:t>
            </a:r>
            <a:endParaRPr lang="en-US" sz="2400" dirty="0"/>
          </a:p>
          <a:p>
            <a:pPr marL="914400" lvl="1" indent="-457200">
              <a:buAutoNum type="alphaLcPeriod"/>
            </a:pPr>
            <a:r>
              <a:rPr lang="en-US" sz="2400" dirty="0"/>
              <a:t>DBSCAN</a:t>
            </a:r>
          </a:p>
          <a:p>
            <a:pPr marL="914400" lvl="1" indent="-457200">
              <a:buAutoNum type="alphaLcPeriod"/>
            </a:pPr>
            <a:r>
              <a:rPr lang="en-US" sz="2400" dirty="0"/>
              <a:t>HDBSCAN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Análise</a:t>
            </a:r>
            <a:r>
              <a:rPr lang="en-US" sz="2400" dirty="0"/>
              <a:t> dos </a:t>
            </a:r>
            <a:r>
              <a:rPr lang="en-US" sz="2400" dirty="0" err="1"/>
              <a:t>Resultados</a:t>
            </a:r>
            <a:endParaRPr lang="en-BR" sz="2400" dirty="0"/>
          </a:p>
          <a:p>
            <a:pPr marL="514350" indent="-514350">
              <a:buAutoNum type="arabicPeriod"/>
            </a:pPr>
            <a:endParaRPr lang="en-BR" sz="3200" dirty="0"/>
          </a:p>
        </p:txBody>
      </p:sp>
    </p:spTree>
    <p:extLst>
      <p:ext uri="{BB962C8B-B14F-4D97-AF65-F5344CB8AC3E}">
        <p14:creationId xmlns:p14="http://schemas.microsoft.com/office/powerpoint/2010/main" val="30237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4601572" y="367597"/>
            <a:ext cx="1578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3200" dirty="0"/>
              <a:t>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BD71-ACAC-C3E2-5B4B-7052363E2906}"/>
              </a:ext>
            </a:extLst>
          </p:cNvPr>
          <p:cNvSpPr txBox="1"/>
          <p:nvPr/>
        </p:nvSpPr>
        <p:spPr>
          <a:xfrm>
            <a:off x="767257" y="1587062"/>
            <a:ext cx="4162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Gerado artificalmente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2/3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Dados Textuais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50 frases sobre Bananas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50 frases sobre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20 frases sobre assunstos aleatórios (~Outliers)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Uso de Modelo de Embedding (</a:t>
            </a:r>
            <a:r>
              <a:rPr lang="en-US" sz="1600" i="1" dirty="0"/>
              <a:t>'embed-english-v3.0’  </a:t>
            </a:r>
            <a:r>
              <a:rPr lang="en-US" dirty="0"/>
              <a:t>by Cohere)</a:t>
            </a:r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09889-56EB-2D45-38A3-70E536EF7BFE}"/>
              </a:ext>
            </a:extLst>
          </p:cNvPr>
          <p:cNvSpPr txBox="1"/>
          <p:nvPr/>
        </p:nvSpPr>
        <p:spPr>
          <a:xfrm>
            <a:off x="6180081" y="1294674"/>
            <a:ext cx="524466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600" dirty="0"/>
              <a:t>Banana</a:t>
            </a:r>
          </a:p>
          <a:p>
            <a:r>
              <a:rPr lang="en-BR" sz="1600" dirty="0"/>
              <a:t>1. Bananas are one of the most popular fruits worldwide.</a:t>
            </a:r>
          </a:p>
          <a:p>
            <a:r>
              <a:rPr lang="en-BR" sz="1600" dirty="0"/>
              <a:t>2. They are botanically classified as berries.</a:t>
            </a:r>
          </a:p>
          <a:p>
            <a:endParaRPr lang="en-BR" sz="1600" dirty="0"/>
          </a:p>
          <a:p>
            <a:pPr algn="ctr"/>
            <a:r>
              <a:rPr lang="en-BR" sz="1600" dirty="0"/>
              <a:t>Machine Learning</a:t>
            </a:r>
          </a:p>
          <a:p>
            <a:r>
              <a:rPr lang="en-US" sz="1600" dirty="0"/>
              <a:t>1. Machine learning is a subset of artificial intelligence.</a:t>
            </a:r>
          </a:p>
          <a:p>
            <a:r>
              <a:rPr lang="en-US" sz="1600" dirty="0"/>
              <a:t>2. Supervised learning relies on labeled data for training.</a:t>
            </a:r>
          </a:p>
          <a:p>
            <a:endParaRPr lang="en-BR" sz="1600" dirty="0"/>
          </a:p>
          <a:p>
            <a:pPr algn="ctr"/>
            <a:r>
              <a:rPr lang="en-BR" sz="1600" dirty="0"/>
              <a:t>Outliers</a:t>
            </a:r>
          </a:p>
          <a:p>
            <a:r>
              <a:rPr lang="en-US" sz="1600" dirty="0"/>
              <a:t>1. The sky is blue and filled with fluffy clouds.</a:t>
            </a:r>
          </a:p>
          <a:p>
            <a:r>
              <a:rPr lang="en-US" sz="1600" dirty="0"/>
              <a:t>2. Elephants have long trunks and big ears.</a:t>
            </a:r>
          </a:p>
          <a:p>
            <a:endParaRPr lang="en-US" dirty="0"/>
          </a:p>
          <a:p>
            <a:r>
              <a:rPr lang="en-US" dirty="0"/>
              <a:t>Embedded data example:</a:t>
            </a:r>
          </a:p>
          <a:p>
            <a:r>
              <a:rPr lang="en-BR" dirty="0"/>
              <a:t>[-0.0012083054, -0.007446289, -0.009544373, … ]</a:t>
            </a:r>
          </a:p>
          <a:p>
            <a:endParaRPr lang="en-BR" dirty="0"/>
          </a:p>
          <a:p>
            <a:r>
              <a:rPr lang="en-BR" sz="2000" b="1" dirty="0"/>
              <a:t>Dimensão de cada dado: 1024!</a:t>
            </a:r>
          </a:p>
          <a:p>
            <a:endParaRPr lang="en-BR" sz="2000" b="1" dirty="0"/>
          </a:p>
          <a:p>
            <a:r>
              <a:rPr lang="en-BR" sz="2000" b="1" dirty="0"/>
              <a:t>DATASET FINAL = (120, 1024)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A83D9F-D9F5-0BDF-6C02-6CA861B0D48A}"/>
              </a:ext>
            </a:extLst>
          </p:cNvPr>
          <p:cNvCxnSpPr>
            <a:cxnSpLocks/>
          </p:cNvCxnSpPr>
          <p:nvPr/>
        </p:nvCxnSpPr>
        <p:spPr>
          <a:xfrm flipH="1">
            <a:off x="5429036" y="1399591"/>
            <a:ext cx="1" cy="5090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804672" y="338328"/>
            <a:ext cx="5011473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Redução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Dimensionalidade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36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5" name="Freeform: Shape 1038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AABD71-ACAC-C3E2-5B4B-7052363E2906}"/>
              </a:ext>
            </a:extLst>
          </p:cNvPr>
          <p:cNvSpPr txBox="1"/>
          <p:nvPr/>
        </p:nvSpPr>
        <p:spPr>
          <a:xfrm>
            <a:off x="6355641" y="338328"/>
            <a:ext cx="5029200" cy="1892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</a:rPr>
              <a:t>Aplicação</a:t>
            </a:r>
            <a:r>
              <a:rPr lang="en-US" sz="1500" dirty="0">
                <a:solidFill>
                  <a:schemeClr val="tx2"/>
                </a:solidFill>
              </a:rPr>
              <a:t> de um </a:t>
            </a:r>
            <a:r>
              <a:rPr lang="en-US" sz="1500" dirty="0" err="1">
                <a:solidFill>
                  <a:schemeClr val="tx2"/>
                </a:solidFill>
              </a:rPr>
              <a:t>AutoEncoder</a:t>
            </a:r>
            <a:endParaRPr lang="en-US" sz="15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</a:rPr>
              <a:t>Redução</a:t>
            </a:r>
            <a:r>
              <a:rPr lang="en-US" sz="1500" dirty="0">
                <a:solidFill>
                  <a:schemeClr val="tx2"/>
                </a:solidFill>
              </a:rPr>
              <a:t> da </a:t>
            </a:r>
            <a:r>
              <a:rPr lang="en-US" sz="1500" dirty="0" err="1">
                <a:solidFill>
                  <a:schemeClr val="tx2"/>
                </a:solidFill>
              </a:rPr>
              <a:t>dimensionalidade</a:t>
            </a:r>
            <a:r>
              <a:rPr lang="en-US" sz="1500" dirty="0">
                <a:solidFill>
                  <a:schemeClr val="tx2"/>
                </a:solidFill>
              </a:rPr>
              <a:t> de 1024 para 2 (</a:t>
            </a:r>
            <a:r>
              <a:rPr lang="en-US" sz="1500" dirty="0" err="1">
                <a:solidFill>
                  <a:schemeClr val="tx2"/>
                </a:solidFill>
              </a:rPr>
              <a:t>eixo</a:t>
            </a:r>
            <a:r>
              <a:rPr lang="en-US" sz="1500" dirty="0">
                <a:solidFill>
                  <a:schemeClr val="tx2"/>
                </a:solidFill>
              </a:rPr>
              <a:t> x, y)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</a:rPr>
              <a:t>Treinamos</a:t>
            </a:r>
            <a:r>
              <a:rPr lang="en-US" sz="1500" dirty="0">
                <a:solidFill>
                  <a:schemeClr val="tx2"/>
                </a:solidFill>
              </a:rPr>
              <a:t> o autoencoder </a:t>
            </a:r>
            <a:r>
              <a:rPr lang="en-US" sz="1500" dirty="0" err="1">
                <a:solidFill>
                  <a:schemeClr val="tx2"/>
                </a:solidFill>
              </a:rPr>
              <a:t>nos</a:t>
            </a:r>
            <a:r>
              <a:rPr lang="en-US" sz="1500" dirty="0">
                <a:solidFill>
                  <a:schemeClr val="tx2"/>
                </a:solidFill>
              </a:rPr>
              <a:t> dados e </a:t>
            </a:r>
            <a:r>
              <a:rPr lang="en-US" sz="1500" dirty="0" err="1">
                <a:solidFill>
                  <a:schemeClr val="tx2"/>
                </a:solidFill>
              </a:rPr>
              <a:t>plotamos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os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valores</a:t>
            </a:r>
            <a:r>
              <a:rPr lang="en-US" sz="1500" dirty="0">
                <a:solidFill>
                  <a:schemeClr val="tx2"/>
                </a:solidFill>
              </a:rPr>
              <a:t> do </a:t>
            </a:r>
            <a:r>
              <a:rPr lang="en-US" sz="1500" dirty="0" err="1">
                <a:solidFill>
                  <a:schemeClr val="tx2"/>
                </a:solidFill>
              </a:rPr>
              <a:t>espaco</a:t>
            </a:r>
            <a:r>
              <a:rPr lang="en-US" sz="1500" dirty="0">
                <a:solidFill>
                  <a:schemeClr val="tx2"/>
                </a:solidFill>
              </a:rPr>
              <a:t> latent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OBJETIVO: </a:t>
            </a:r>
            <a:r>
              <a:rPr lang="en-US" sz="1500" dirty="0" err="1">
                <a:solidFill>
                  <a:schemeClr val="tx2"/>
                </a:solidFill>
              </a:rPr>
              <a:t>Conseguimos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separar</a:t>
            </a:r>
            <a:r>
              <a:rPr lang="en-US" sz="1500" dirty="0">
                <a:solidFill>
                  <a:schemeClr val="tx2"/>
                </a:solidFill>
              </a:rPr>
              <a:t> dados </a:t>
            </a:r>
            <a:r>
              <a:rPr lang="en-US" sz="1500" dirty="0" err="1">
                <a:solidFill>
                  <a:schemeClr val="tx2"/>
                </a:solidFill>
              </a:rPr>
              <a:t>textuais</a:t>
            </a:r>
            <a:r>
              <a:rPr lang="en-US" sz="15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3" name="Picture 2" descr="A diagram of a plot of data&#10;&#10;Description automatically generated with medium confidence">
            <a:extLst>
              <a:ext uri="{FF2B5EF4-FFF2-40B4-BE49-F238E27FC236}">
                <a16:creationId xmlns:a16="http://schemas.microsoft.com/office/drawing/2014/main" id="{6A16CBE1-6669-B308-368A-A7F0B68E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79" y="3298890"/>
            <a:ext cx="3570166" cy="2695476"/>
          </a:xfrm>
          <a:prstGeom prst="rect">
            <a:avLst/>
          </a:prstGeom>
        </p:spPr>
      </p:pic>
      <p:pic>
        <p:nvPicPr>
          <p:cNvPr id="1026" name="Picture 2" descr="Variational Autoencoders are Beautiful | Blogs">
            <a:extLst>
              <a:ext uri="{FF2B5EF4-FFF2-40B4-BE49-F238E27FC236}">
                <a16:creationId xmlns:a16="http://schemas.microsoft.com/office/drawing/2014/main" id="{456FEEE1-16D9-69B3-FD74-ABD6FDC9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965" y="3327794"/>
            <a:ext cx="3593967" cy="26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E0B49-CBB7-0970-179D-9BE8161C8814}"/>
              </a:ext>
            </a:extLst>
          </p:cNvPr>
          <p:cNvSpPr txBox="1"/>
          <p:nvPr/>
        </p:nvSpPr>
        <p:spPr>
          <a:xfrm>
            <a:off x="1450163" y="2637817"/>
            <a:ext cx="304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400" b="1" dirty="0"/>
              <a:t>AutoEncoder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F88D1-5A7E-08EC-D2C4-F0B67F4E9E8C}"/>
              </a:ext>
            </a:extLst>
          </p:cNvPr>
          <p:cNvSpPr txBox="1"/>
          <p:nvPr/>
        </p:nvSpPr>
        <p:spPr>
          <a:xfrm>
            <a:off x="7257129" y="2616859"/>
            <a:ext cx="304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400" b="1" dirty="0"/>
              <a:t>Dados Plotados</a:t>
            </a:r>
          </a:p>
        </p:txBody>
      </p:sp>
    </p:spTree>
    <p:extLst>
      <p:ext uri="{BB962C8B-B14F-4D97-AF65-F5344CB8AC3E}">
        <p14:creationId xmlns:p14="http://schemas.microsoft.com/office/powerpoint/2010/main" val="13655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891067" y="166482"/>
            <a:ext cx="10409866" cy="14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Técnicas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Clusterização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BD71-ACAC-C3E2-5B4B-7052363E2906}"/>
              </a:ext>
            </a:extLst>
          </p:cNvPr>
          <p:cNvSpPr txBox="1"/>
          <p:nvPr/>
        </p:nvSpPr>
        <p:spPr>
          <a:xfrm>
            <a:off x="323508" y="2030902"/>
            <a:ext cx="5173402" cy="3843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Fundamental unsupervised learning for clustering.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Objective: Partition dataset into K clusters based on nearest mean.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Algorithm Steps: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Initialization: Randomly select K centroids.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Assignment: Assign each point to nearest centroid.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Update: Recalculate centroids based on cluster means.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Convergence Check: Repeat until centroids stabilize.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CB6F-46BC-40D5-F39A-11B72F4D37AB}"/>
              </a:ext>
            </a:extLst>
          </p:cNvPr>
          <p:cNvSpPr txBox="1"/>
          <p:nvPr/>
        </p:nvSpPr>
        <p:spPr>
          <a:xfrm>
            <a:off x="6453352" y="1935068"/>
            <a:ext cx="5623034" cy="3528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</a:rPr>
              <a:t>Key Concepts: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Centroids: Representative cluster points.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Assignment: Data point assignment based on centroid proximity.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Cohesion: Tightness within clusters.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Separation: Dissimilarity between clusters.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800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tx2"/>
                </a:solidFill>
              </a:rPr>
              <a:t>Challenges and Considerations: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Sensitivity to Initialization.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Determining optimal K.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Handling outliers.</a:t>
            </a:r>
          </a:p>
        </p:txBody>
      </p:sp>
    </p:spTree>
    <p:extLst>
      <p:ext uri="{BB962C8B-B14F-4D97-AF65-F5344CB8AC3E}">
        <p14:creationId xmlns:p14="http://schemas.microsoft.com/office/powerpoint/2010/main" val="381790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891067" y="166482"/>
            <a:ext cx="10409866" cy="14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Técnicas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Clusterização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BD71-ACAC-C3E2-5B4B-7052363E2906}"/>
              </a:ext>
            </a:extLst>
          </p:cNvPr>
          <p:cNvSpPr txBox="1"/>
          <p:nvPr/>
        </p:nvSpPr>
        <p:spPr>
          <a:xfrm>
            <a:off x="323508" y="1831206"/>
            <a:ext cx="5173402" cy="4411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DBSCAN Algorithm: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Density-based clustering for arbitrary shapes, noise, and outliers.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Does not require pre-defined number of clusters.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Algorithm Steps: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Parameter Definition: </a:t>
            </a:r>
            <a:r>
              <a:rPr lang="el-GR" dirty="0">
                <a:solidFill>
                  <a:schemeClr val="tx2"/>
                </a:solidFill>
              </a:rPr>
              <a:t>ε (</a:t>
            </a:r>
            <a:r>
              <a:rPr lang="en-US" dirty="0">
                <a:solidFill>
                  <a:schemeClr val="tx2"/>
                </a:solidFill>
              </a:rPr>
              <a:t>neighborhood distance) and Tau (minimum points).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Core Point Identification: Sufficient neighbors within </a:t>
            </a:r>
            <a:r>
              <a:rPr lang="el-GR" dirty="0">
                <a:solidFill>
                  <a:schemeClr val="tx2"/>
                </a:solidFill>
              </a:rPr>
              <a:t>ε.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Cluster Expansion: Recursively add reachable points.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Border Point Assignment: Near core points but lack </a:t>
            </a:r>
            <a:r>
              <a:rPr lang="en-US" dirty="0" err="1">
                <a:solidFill>
                  <a:schemeClr val="tx2"/>
                </a:solidFill>
              </a:rPr>
              <a:t>MinPts</a:t>
            </a:r>
            <a:r>
              <a:rPr lang="en-US" dirty="0">
                <a:solidFill>
                  <a:schemeClr val="tx2"/>
                </a:solidFill>
              </a:rPr>
              <a:t> neighbors.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Noise Identification: Points not in clusters.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CB6F-46BC-40D5-F39A-11B72F4D37AB}"/>
              </a:ext>
            </a:extLst>
          </p:cNvPr>
          <p:cNvSpPr txBox="1"/>
          <p:nvPr/>
        </p:nvSpPr>
        <p:spPr>
          <a:xfrm>
            <a:off x="6463863" y="1952409"/>
            <a:ext cx="5623034" cy="2953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Key Concepts: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Core Points: Sufficient neighbors within </a:t>
            </a:r>
            <a:r>
              <a:rPr lang="el-GR" dirty="0">
                <a:solidFill>
                  <a:schemeClr val="tx2"/>
                </a:solidFill>
              </a:rPr>
              <a:t>ε.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Border Points: Near cores but lack neighbors.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Noise Points (Outliers): Not in any cluster.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Density Reachability: Core points' chain within </a:t>
            </a:r>
            <a:r>
              <a:rPr lang="el-GR" dirty="0">
                <a:solidFill>
                  <a:schemeClr val="tx2"/>
                </a:solidFill>
              </a:rPr>
              <a:t>ε.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Challenges and Considerations: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Parameter Selection: Impact on clustering results.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High-Dimensional Data: Curse of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20201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891067" y="166482"/>
            <a:ext cx="10409866" cy="14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Técnicas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Clusterização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HDBSCAN Vs. DBSCAN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BD71-ACAC-C3E2-5B4B-7052363E2906}"/>
              </a:ext>
            </a:extLst>
          </p:cNvPr>
          <p:cNvSpPr txBox="1"/>
          <p:nvPr/>
        </p:nvSpPr>
        <p:spPr>
          <a:xfrm>
            <a:off x="323508" y="1831206"/>
            <a:ext cx="5173402" cy="4411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Hierarchical Clustering: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DBSCAN: Original lacks hierarchical structure.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HDBSCAN: Builds hierarchy for nuanced understanding.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Robustness to Parameter Selection: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DBSCAN: Manual </a:t>
            </a:r>
            <a:r>
              <a:rPr lang="el-GR" dirty="0">
                <a:solidFill>
                  <a:schemeClr val="tx2"/>
                </a:solidFill>
              </a:rPr>
              <a:t>ε </a:t>
            </a:r>
            <a:r>
              <a:rPr lang="en-US" dirty="0">
                <a:solidFill>
                  <a:schemeClr val="tx2"/>
                </a:solidFill>
              </a:rPr>
              <a:t>and Tau selection.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HDBSCAN: Single parameter, less sensitive.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CB6F-46BC-40D5-F39A-11B72F4D37AB}"/>
              </a:ext>
            </a:extLst>
          </p:cNvPr>
          <p:cNvSpPr txBox="1"/>
          <p:nvPr/>
        </p:nvSpPr>
        <p:spPr>
          <a:xfrm>
            <a:off x="6463863" y="1952409"/>
            <a:ext cx="5623034" cy="3605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Handling Variable Density and Outliers: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DBSCAN: Struggles with varying density.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HDBSCAN: Adaptive density threshold.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Cluster Stability: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DBSCAN: Fixed clusters, sensitive to changes.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HDBSCAN: Stable clusters across granularity levels.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Applications: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DBSCAN: Known or estimable cluster count.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HDBSCAN: Varying densities, complex structures.</a:t>
            </a:r>
          </a:p>
        </p:txBody>
      </p:sp>
    </p:spTree>
    <p:extLst>
      <p:ext uri="{BB962C8B-B14F-4D97-AF65-F5344CB8AC3E}">
        <p14:creationId xmlns:p14="http://schemas.microsoft.com/office/powerpoint/2010/main" val="162910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891067" y="166482"/>
            <a:ext cx="10409866" cy="14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Técnicas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Clusterização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HDBSCAN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ABD71-ACAC-C3E2-5B4B-7052363E2906}"/>
              </a:ext>
            </a:extLst>
          </p:cNvPr>
          <p:cNvSpPr txBox="1"/>
          <p:nvPr/>
        </p:nvSpPr>
        <p:spPr>
          <a:xfrm>
            <a:off x="323508" y="1831206"/>
            <a:ext cx="5173402" cy="4411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Hierarchical Clustering: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HDBSCAN builds a hierarchy of clusters using a technique called condensed trees or minimum spanning trees. This hierarchical structure allows for the identification of clusters at different levels of granularity, providing a more nuanced understanding of the data.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Robustness to Parameter Selection: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Automates the process of parameter selection by introducing a single parameter called </a:t>
            </a:r>
            <a:r>
              <a:rPr lang="en-US" dirty="0" err="1">
                <a:solidFill>
                  <a:schemeClr val="tx2"/>
                </a:solidFill>
              </a:rPr>
              <a:t>min_cluster_size</a:t>
            </a:r>
            <a:r>
              <a:rPr lang="en-US" dirty="0">
                <a:solidFill>
                  <a:schemeClr val="tx2"/>
                </a:solidFill>
              </a:rPr>
              <a:t>, which represents the minimum number of points required to form a cluster.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3CB6F-46BC-40D5-F39A-11B72F4D37AB}"/>
              </a:ext>
            </a:extLst>
          </p:cNvPr>
          <p:cNvSpPr txBox="1"/>
          <p:nvPr/>
        </p:nvSpPr>
        <p:spPr>
          <a:xfrm>
            <a:off x="6463863" y="1952409"/>
            <a:ext cx="5623034" cy="412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Handling Variable Density and Outliers: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Leverages the hierarchical clustering structure to adaptively determine the density threshold for cluster formation.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Cluster Stability: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The hierarchical structure allows for the identification of stable clusters that persist across different levels of granularity, reducing the sensitivity to minor fluctuations in the data or parameter values.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Applications: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HDBSCAN is well-suited for datasets with varying densities and complex structures.</a:t>
            </a:r>
          </a:p>
        </p:txBody>
      </p:sp>
    </p:spTree>
    <p:extLst>
      <p:ext uri="{BB962C8B-B14F-4D97-AF65-F5344CB8AC3E}">
        <p14:creationId xmlns:p14="http://schemas.microsoft.com/office/powerpoint/2010/main" val="278973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1134C-5C34-70E1-1EB0-448956AF6AE5}"/>
              </a:ext>
            </a:extLst>
          </p:cNvPr>
          <p:cNvSpPr txBox="1"/>
          <p:nvPr/>
        </p:nvSpPr>
        <p:spPr>
          <a:xfrm>
            <a:off x="1220142" y="492536"/>
            <a:ext cx="43188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Análise</a:t>
            </a:r>
            <a:r>
              <a:rPr lang="en-US" sz="3200" dirty="0"/>
              <a:t> dos </a:t>
            </a:r>
            <a:r>
              <a:rPr lang="en-US" sz="3200" dirty="0" err="1"/>
              <a:t>Resultados</a:t>
            </a:r>
            <a:endParaRPr lang="en-US" sz="3200" dirty="0"/>
          </a:p>
          <a:p>
            <a:pPr algn="ctr"/>
            <a:r>
              <a:rPr lang="en-US" sz="3200" dirty="0"/>
              <a:t>KMEANS</a:t>
            </a:r>
            <a:endParaRPr lang="en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FAC8D-542E-907B-B2A7-1B3D57FD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48" y="1634390"/>
            <a:ext cx="3747558" cy="3296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6688C-801E-CBB7-90B0-EF163A2F3C1A}"/>
              </a:ext>
            </a:extLst>
          </p:cNvPr>
          <p:cNvSpPr txBox="1"/>
          <p:nvPr/>
        </p:nvSpPr>
        <p:spPr>
          <a:xfrm>
            <a:off x="1972077" y="5336911"/>
            <a:ext cx="3258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Accuracy per class:</a:t>
            </a:r>
          </a:p>
          <a:p>
            <a:r>
              <a:rPr lang="en-BR" dirty="0"/>
              <a:t>Class ML: 100.00%</a:t>
            </a:r>
          </a:p>
          <a:p>
            <a:r>
              <a:rPr lang="en-BR" dirty="0"/>
              <a:t>Class Banana: 66.00%</a:t>
            </a:r>
          </a:p>
          <a:p>
            <a:r>
              <a:rPr lang="en-BR" dirty="0"/>
              <a:t>Class Outlier: 95.00%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AAAB7-CCDC-B552-24DE-6C97E076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83" y="173295"/>
            <a:ext cx="4060312" cy="3280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A4EC59-F897-989C-F070-89964913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19" y="3512073"/>
            <a:ext cx="4060312" cy="3200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D1F1DC-D78C-711B-E3CF-33D58E2C5DB5}"/>
              </a:ext>
            </a:extLst>
          </p:cNvPr>
          <p:cNvSpPr txBox="1"/>
          <p:nvPr/>
        </p:nvSpPr>
        <p:spPr>
          <a:xfrm>
            <a:off x="9054832" y="724890"/>
            <a:ext cx="1654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K ideal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2664E-72E0-4B90-09C6-287497AC1329}"/>
              </a:ext>
            </a:extLst>
          </p:cNvPr>
          <p:cNvSpPr txBox="1"/>
          <p:nvPr/>
        </p:nvSpPr>
        <p:spPr>
          <a:xfrm>
            <a:off x="9054832" y="3941851"/>
            <a:ext cx="1654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dirty="0"/>
              <a:t>K ideal = 2</a:t>
            </a:r>
          </a:p>
        </p:txBody>
      </p:sp>
    </p:spTree>
    <p:extLst>
      <p:ext uri="{BB962C8B-B14F-4D97-AF65-F5344CB8AC3E}">
        <p14:creationId xmlns:p14="http://schemas.microsoft.com/office/powerpoint/2010/main" val="30093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1357</Words>
  <Application>Microsoft Macintosh PowerPoint</Application>
  <PresentationFormat>Widescreen</PresentationFormat>
  <Paragraphs>199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Martins, Roberto (ESI)</dc:creator>
  <cp:lastModifiedBy>Martins, Roberto (ESI)</cp:lastModifiedBy>
  <cp:revision>2</cp:revision>
  <dcterms:created xsi:type="dcterms:W3CDTF">2024-04-16T20:42:32Z</dcterms:created>
  <dcterms:modified xsi:type="dcterms:W3CDTF">2024-04-16T22:56:40Z</dcterms:modified>
</cp:coreProperties>
</file>