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8ba21bc7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8ba21bc7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8ba21bc7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8ba21bc7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8ba21bc7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8ba21bc7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8ba21bc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8ba21bc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8ba21bc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8ba21bc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8ba21bc7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8ba21bc7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8ba21bc7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8ba21bc7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8ba21bc7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8ba21bc7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8ba21bc7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8ba21bc7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8ba21bc7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8ba21bc7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" y="149845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Identificando Outliers com PCA e AutoEncoders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2650100"/>
            <a:ext cx="91440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Trabalho 2 - Aprendizado Não-Supervisionado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Roberto Martins</a:t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124650" y="162000"/>
            <a:ext cx="88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Estimando os Modelos e Seus Resultados - AutoEncoder</a:t>
            </a:r>
            <a:endParaRPr b="1" sz="2000">
              <a:solidFill>
                <a:schemeClr val="dk2"/>
              </a:solidFill>
            </a:endParaRPr>
          </a:p>
        </p:txBody>
      </p:sp>
      <p:cxnSp>
        <p:nvCxnSpPr>
          <p:cNvPr id="134" name="Google Shape;134;p22"/>
          <p:cNvCxnSpPr/>
          <p:nvPr/>
        </p:nvCxnSpPr>
        <p:spPr>
          <a:xfrm flipH="1" rot="10800000">
            <a:off x="124650" y="630900"/>
            <a:ext cx="8894700" cy="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025" y="786025"/>
            <a:ext cx="4053764" cy="41841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375" y="786025"/>
            <a:ext cx="4053764" cy="41841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124650" y="162000"/>
            <a:ext cx="88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Interpretando os Modelos</a:t>
            </a:r>
            <a:endParaRPr b="1" sz="2000">
              <a:solidFill>
                <a:schemeClr val="dk2"/>
              </a:solidFill>
            </a:endParaRPr>
          </a:p>
        </p:txBody>
      </p:sp>
      <p:cxnSp>
        <p:nvCxnSpPr>
          <p:cNvPr id="142" name="Google Shape;142;p23"/>
          <p:cNvCxnSpPr/>
          <p:nvPr/>
        </p:nvCxnSpPr>
        <p:spPr>
          <a:xfrm flipH="1" rot="10800000">
            <a:off x="124650" y="630900"/>
            <a:ext cx="8894700" cy="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3"/>
          <p:cNvSpPr txBox="1"/>
          <p:nvPr/>
        </p:nvSpPr>
        <p:spPr>
          <a:xfrm>
            <a:off x="249050" y="776775"/>
            <a:ext cx="83376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Dado: </a:t>
            </a:r>
            <a:r>
              <a:rPr lang="en" sz="1300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dentificar </a:t>
            </a:r>
            <a:r>
              <a:rPr i="1" lang="en">
                <a:solidFill>
                  <a:schemeClr val="dk2"/>
                </a:solidFill>
              </a:rPr>
              <a:t>outliers </a:t>
            </a:r>
            <a:r>
              <a:rPr lang="en">
                <a:solidFill>
                  <a:schemeClr val="dk2"/>
                </a:solidFill>
              </a:rPr>
              <a:t>utilizando métodos de redução de dimensionalidade: </a:t>
            </a:r>
            <a:r>
              <a:rPr b="1" lang="en">
                <a:solidFill>
                  <a:schemeClr val="dk2"/>
                </a:solidFill>
              </a:rPr>
              <a:t>PCA</a:t>
            </a:r>
            <a:r>
              <a:rPr lang="en">
                <a:solidFill>
                  <a:schemeClr val="dk2"/>
                </a:solidFill>
              </a:rPr>
              <a:t> e </a:t>
            </a:r>
            <a:r>
              <a:rPr b="1" lang="en">
                <a:solidFill>
                  <a:schemeClr val="dk2"/>
                </a:solidFill>
              </a:rPr>
              <a:t>AutoEncoder.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Temos: </a:t>
            </a:r>
            <a:r>
              <a:rPr lang="en" sz="1300">
                <a:solidFill>
                  <a:schemeClr val="dk1"/>
                </a:solidFill>
              </a:rPr>
              <a:t>Modelos apresentam performance similar, em algumas rodadas classificavam os mesmo números como outliers. PCA e AutoEncoder não demonstram muita diferença entre si.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Problemas</a:t>
            </a:r>
            <a:r>
              <a:rPr lang="en" sz="1300">
                <a:solidFill>
                  <a:schemeClr val="dk1"/>
                </a:solidFill>
              </a:rPr>
              <a:t>: Dados com valores muito extremos punem o erro de reconstrução e se tornam falsos positivos.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50" y="2299650"/>
            <a:ext cx="2578326" cy="2661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554" y="2314350"/>
            <a:ext cx="2598590" cy="266122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1201" y="2314350"/>
            <a:ext cx="2578326" cy="2661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748775" y="3023125"/>
            <a:ext cx="37299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24650" y="162000"/>
            <a:ext cx="88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Desafio</a:t>
            </a:r>
            <a:endParaRPr b="1" sz="2000">
              <a:solidFill>
                <a:schemeClr val="dk2"/>
              </a:solidFill>
            </a:endParaRPr>
          </a:p>
        </p:txBody>
      </p:sp>
      <p:cxnSp>
        <p:nvCxnSpPr>
          <p:cNvPr id="62" name="Google Shape;62;p14"/>
          <p:cNvCxnSpPr/>
          <p:nvPr/>
        </p:nvCxnSpPr>
        <p:spPr>
          <a:xfrm flipH="1" rot="10800000">
            <a:off x="124650" y="630900"/>
            <a:ext cx="8894700" cy="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 txBox="1"/>
          <p:nvPr/>
        </p:nvSpPr>
        <p:spPr>
          <a:xfrm>
            <a:off x="314900" y="888750"/>
            <a:ext cx="84465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Identificar </a:t>
            </a:r>
            <a:r>
              <a:rPr i="1" lang="en">
                <a:solidFill>
                  <a:schemeClr val="dk2"/>
                </a:solidFill>
              </a:rPr>
              <a:t>outliers </a:t>
            </a:r>
            <a:r>
              <a:rPr lang="en">
                <a:solidFill>
                  <a:schemeClr val="dk2"/>
                </a:solidFill>
              </a:rPr>
              <a:t>utilizando métodos de redução de dimensionalidade: </a:t>
            </a:r>
            <a:r>
              <a:rPr b="1" lang="en">
                <a:solidFill>
                  <a:schemeClr val="dk2"/>
                </a:solidFill>
              </a:rPr>
              <a:t>PCA</a:t>
            </a:r>
            <a:r>
              <a:rPr lang="en">
                <a:solidFill>
                  <a:schemeClr val="dk2"/>
                </a:solidFill>
              </a:rPr>
              <a:t> e </a:t>
            </a:r>
            <a:r>
              <a:rPr b="1" lang="en">
                <a:solidFill>
                  <a:schemeClr val="dk2"/>
                </a:solidFill>
              </a:rPr>
              <a:t>AutoEncoder</a:t>
            </a:r>
            <a:r>
              <a:rPr b="1" lang="en">
                <a:solidFill>
                  <a:schemeClr val="dk2"/>
                </a:solidFill>
              </a:rPr>
              <a:t>.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Modelos “aprendem”</a:t>
            </a:r>
            <a:r>
              <a:rPr lang="en">
                <a:solidFill>
                  <a:schemeClr val="dk2"/>
                </a:solidFill>
              </a:rPr>
              <a:t> a </a:t>
            </a:r>
            <a:r>
              <a:rPr b="1" lang="en">
                <a:solidFill>
                  <a:schemeClr val="dk2"/>
                </a:solidFill>
              </a:rPr>
              <a:t>representar os dados em seu espaço latente</a:t>
            </a:r>
            <a:r>
              <a:rPr lang="en">
                <a:solidFill>
                  <a:schemeClr val="dk2"/>
                </a:solidFill>
              </a:rPr>
              <a:t>.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Dados distintos (</a:t>
            </a:r>
            <a:r>
              <a:rPr i="1" lang="en">
                <a:solidFill>
                  <a:schemeClr val="dk2"/>
                </a:solidFill>
              </a:rPr>
              <a:t>outliers</a:t>
            </a:r>
            <a:r>
              <a:rPr lang="en">
                <a:solidFill>
                  <a:schemeClr val="dk2"/>
                </a:solidFill>
              </a:rPr>
              <a:t>) terão representações fora do padrão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Essas representações “fora da curva” podem ser observadas pelo erro de reconstrução!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Erros de reconstrução altos ~ </a:t>
            </a:r>
            <a:r>
              <a:rPr b="1" lang="en" sz="1600">
                <a:solidFill>
                  <a:schemeClr val="dk2"/>
                </a:solidFill>
              </a:rPr>
              <a:t>outliers</a:t>
            </a:r>
            <a:r>
              <a:rPr lang="en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61025" y="1472350"/>
            <a:ext cx="403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O CONCEITO</a:t>
            </a:r>
            <a:endParaRPr b="1" sz="1600">
              <a:solidFill>
                <a:schemeClr val="dk2"/>
              </a:solidFill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361025" y="1903450"/>
            <a:ext cx="815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24650" y="162000"/>
            <a:ext cx="88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Base Dados</a:t>
            </a:r>
            <a:endParaRPr b="1" sz="2000">
              <a:solidFill>
                <a:schemeClr val="dk2"/>
              </a:solidFill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124650" y="639900"/>
            <a:ext cx="585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181950" y="755800"/>
            <a:ext cx="6004200" cy="13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Dataset MNIST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 sz="1200">
                <a:solidFill>
                  <a:schemeClr val="dk2"/>
                </a:solidFill>
              </a:rPr>
              <a:t>(http://yann.lecun.com/exdb/mnist/)</a:t>
            </a:r>
            <a:r>
              <a:rPr lang="en">
                <a:solidFill>
                  <a:schemeClr val="dk2"/>
                </a:solidFill>
              </a:rPr>
              <a:t>: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70.000 imagens em formato 1 X 28 X 28.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Cada uma delas representa um dígito (0 a 9) escrito à mão.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648050" y="192900"/>
            <a:ext cx="218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Exemplos visuais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28" y="2326400"/>
            <a:ext cx="4285149" cy="27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1500" y="726350"/>
            <a:ext cx="1740000" cy="42851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15"/>
          <p:cNvSpPr txBox="1"/>
          <p:nvPr/>
        </p:nvSpPr>
        <p:spPr>
          <a:xfrm>
            <a:off x="543300" y="1892700"/>
            <a:ext cx="428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Distribuição dos Dados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24650" y="162000"/>
            <a:ext cx="88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Conceitos Teóricos - PCA</a:t>
            </a:r>
            <a:endParaRPr b="1" sz="2000">
              <a:solidFill>
                <a:schemeClr val="dk2"/>
              </a:solidFill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 rot="10800000">
            <a:off x="124650" y="630900"/>
            <a:ext cx="8894700" cy="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 txBox="1"/>
          <p:nvPr/>
        </p:nvSpPr>
        <p:spPr>
          <a:xfrm>
            <a:off x="249050" y="776775"/>
            <a:ext cx="5664300" cy="4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Características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Técnica de </a:t>
            </a:r>
            <a:r>
              <a:rPr b="1" lang="en" sz="1100">
                <a:solidFill>
                  <a:schemeClr val="dk1"/>
                </a:solidFill>
              </a:rPr>
              <a:t>redução de dimensionalidade preservando a variância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Projeta os dados em um subespaço de menor dimensão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Captura a maior variância dos dados com menos componentes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Passos para Identificar Outliers Usando PCA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Preparação dos Dados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Aplicar PCA </a:t>
            </a:r>
            <a:r>
              <a:rPr lang="en" sz="1100">
                <a:solidFill>
                  <a:schemeClr val="dk1"/>
                </a:solidFill>
              </a:rPr>
              <a:t>(número de componentes principais)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Reconstruir os Dados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Calcular o Erro de Reconstrução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Calcular o erro quadrático médio entre os dados originais e os reconstruídos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Identificar Outliers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Erros de reconstrução maiores indicam potenciais outliers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Vantagens do PCA para Detecção de Outliers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Reduz ruídos e destaca anomalias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Eficaz para dados de alta dimensão, como imagens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Simplifica conjuntos de dados complexos, focando nas principais características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019350" y="1014900"/>
            <a:ext cx="3000000" cy="28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Conceito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Padronizar Dados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Calcular Matriz de Covariância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Calcular Autovalores e Autovetores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Autovalores: Variância explicada pelos componentes.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Autovetores: Direções dos componentes principais.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Selecionar os top-k autovetores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Transformar Dados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Projetar os dados originais nos componentes.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85" name="Google Shape;85;p16"/>
          <p:cNvCxnSpPr/>
          <p:nvPr/>
        </p:nvCxnSpPr>
        <p:spPr>
          <a:xfrm>
            <a:off x="5913350" y="887575"/>
            <a:ext cx="0" cy="41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124650" y="162000"/>
            <a:ext cx="88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Conceitos Teóricos - AutoEncoder</a:t>
            </a:r>
            <a:endParaRPr b="1" sz="2000">
              <a:solidFill>
                <a:schemeClr val="dk2"/>
              </a:solidFill>
            </a:endParaRPr>
          </a:p>
        </p:txBody>
      </p:sp>
      <p:cxnSp>
        <p:nvCxnSpPr>
          <p:cNvPr id="91" name="Google Shape;91;p17"/>
          <p:cNvCxnSpPr/>
          <p:nvPr/>
        </p:nvCxnSpPr>
        <p:spPr>
          <a:xfrm flipH="1" rot="10800000">
            <a:off x="124650" y="630900"/>
            <a:ext cx="8894700" cy="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7"/>
          <p:cNvSpPr txBox="1"/>
          <p:nvPr/>
        </p:nvSpPr>
        <p:spPr>
          <a:xfrm>
            <a:off x="249050" y="776775"/>
            <a:ext cx="5664300" cy="3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Características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Rede neural densa utilizada para aprendizado não-supervisionado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Consiste em um codificador e um decodificador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Aprende a comprimir e reconstruir dados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Passos para Identificar Outliers Usando um Autoencoder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Preparação dos Dados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Construir o Autoencoder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Treinar o Autoencoder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Reconstruir os Dados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Calcular o Erro de Reconstrução MSE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Identificar Outliers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Erro de reconstrução mais alto indica potenciais outliers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Vantagens dos Autoencoders para Detecção de Outliers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Captura relações não lineares nos dados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Efetivo para conjuntos de dados complexos (imagens)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9059" r="8357" t="0"/>
          <a:stretch/>
        </p:blipFill>
        <p:spPr>
          <a:xfrm>
            <a:off x="5584375" y="1240163"/>
            <a:ext cx="3275049" cy="29741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124650" y="162000"/>
            <a:ext cx="88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Tratamento de Dados</a:t>
            </a:r>
            <a:endParaRPr b="1" sz="2000">
              <a:solidFill>
                <a:schemeClr val="dk2"/>
              </a:solidFill>
            </a:endParaRPr>
          </a:p>
        </p:txBody>
      </p:sp>
      <p:cxnSp>
        <p:nvCxnSpPr>
          <p:cNvPr id="99" name="Google Shape;99;p18"/>
          <p:cNvCxnSpPr/>
          <p:nvPr/>
        </p:nvCxnSpPr>
        <p:spPr>
          <a:xfrm flipH="1" rot="10800000">
            <a:off x="124650" y="630900"/>
            <a:ext cx="8894700" cy="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8"/>
          <p:cNvSpPr txBox="1"/>
          <p:nvPr/>
        </p:nvSpPr>
        <p:spPr>
          <a:xfrm>
            <a:off x="249050" y="776775"/>
            <a:ext cx="67908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PCA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Padronizar os dados: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Removendo a média e escalando para variância unitária. (Standard Scaler)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Achatar as imagens (28 X 28 → 784)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   2.	Seleção de componentes principais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249050" y="2571750"/>
            <a:ext cx="4285500" cy="23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AutoEncoder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Padronizar os dados: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Achatar as imagens (28 X 28 → 784)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Não é aplicada nenhuma padronização aos dados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   2.	Seleção de arquitetura</a:t>
            </a:r>
            <a:endParaRPr b="1"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Número de camadas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Número de neurônios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   3.	Seleção de </a:t>
            </a:r>
            <a:r>
              <a:rPr b="1" lang="en" sz="1100">
                <a:solidFill>
                  <a:schemeClr val="dk1"/>
                </a:solidFill>
              </a:rPr>
              <a:t>hiperparâmetros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124650" y="162000"/>
            <a:ext cx="88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Estimando os Modelos e Seus Resultados - PCA</a:t>
            </a:r>
            <a:endParaRPr b="1" sz="2000">
              <a:solidFill>
                <a:schemeClr val="dk2"/>
              </a:solidFill>
            </a:endParaRPr>
          </a:p>
        </p:txBody>
      </p:sp>
      <p:cxnSp>
        <p:nvCxnSpPr>
          <p:cNvPr id="107" name="Google Shape;107;p19"/>
          <p:cNvCxnSpPr/>
          <p:nvPr/>
        </p:nvCxnSpPr>
        <p:spPr>
          <a:xfrm flipH="1" rot="10800000">
            <a:off x="124650" y="630900"/>
            <a:ext cx="8894700" cy="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9"/>
          <p:cNvSpPr txBox="1"/>
          <p:nvPr/>
        </p:nvSpPr>
        <p:spPr>
          <a:xfrm>
            <a:off x="214050" y="902750"/>
            <a:ext cx="67908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Estimando o Modelo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Utilizando erro quadrático médio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Selecionando as 8 imagens com maior erros de reconstrução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Label das imagens = 7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Selecionando o número de componentes = 4 componentes (?)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25" y="2222475"/>
            <a:ext cx="4165351" cy="26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48408" l="0" r="0" t="0"/>
          <a:stretch/>
        </p:blipFill>
        <p:spPr>
          <a:xfrm>
            <a:off x="5356675" y="932975"/>
            <a:ext cx="3516750" cy="186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5">
            <a:alphaModFix/>
          </a:blip>
          <a:srcRect b="45581" l="0" r="0" t="0"/>
          <a:stretch/>
        </p:blipFill>
        <p:spPr>
          <a:xfrm>
            <a:off x="5357727" y="2976949"/>
            <a:ext cx="3514647" cy="186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124650" y="162000"/>
            <a:ext cx="88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Estimando os Modelos e Seus Resultados - AutoEncoder</a:t>
            </a:r>
            <a:endParaRPr b="1" sz="2000">
              <a:solidFill>
                <a:schemeClr val="dk2"/>
              </a:solidFill>
            </a:endParaRPr>
          </a:p>
        </p:txBody>
      </p:sp>
      <p:cxnSp>
        <p:nvCxnSpPr>
          <p:cNvPr id="117" name="Google Shape;117;p20"/>
          <p:cNvCxnSpPr/>
          <p:nvPr/>
        </p:nvCxnSpPr>
        <p:spPr>
          <a:xfrm flipH="1" rot="10800000">
            <a:off x="124650" y="630900"/>
            <a:ext cx="8894700" cy="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0"/>
          <p:cNvSpPr txBox="1"/>
          <p:nvPr/>
        </p:nvSpPr>
        <p:spPr>
          <a:xfrm>
            <a:off x="234275" y="916725"/>
            <a:ext cx="6790800" cy="22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Estimando o Modelo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Utilizando erro quadrático médio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Selecionando as 8 imagens com maior erros de reconstrução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Label das imagens = 7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Arquiteturas do modelo: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MLP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CNN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Treinando: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Learning rate: 3e-4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Epochs: 200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46960" l="0" r="0" t="0"/>
          <a:stretch/>
        </p:blipFill>
        <p:spPr>
          <a:xfrm>
            <a:off x="5309675" y="830625"/>
            <a:ext cx="3493751" cy="1912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46963" l="0" r="0" t="0"/>
          <a:stretch/>
        </p:blipFill>
        <p:spPr>
          <a:xfrm>
            <a:off x="5309675" y="2972000"/>
            <a:ext cx="3493751" cy="1912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124650" y="162000"/>
            <a:ext cx="88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Estimando os Modelos e Seus Resultados - PCA</a:t>
            </a:r>
            <a:endParaRPr b="1" sz="2000">
              <a:solidFill>
                <a:schemeClr val="dk2"/>
              </a:solidFill>
            </a:endParaRPr>
          </a:p>
        </p:txBody>
      </p:sp>
      <p:cxnSp>
        <p:nvCxnSpPr>
          <p:cNvPr id="126" name="Google Shape;126;p21"/>
          <p:cNvCxnSpPr/>
          <p:nvPr/>
        </p:nvCxnSpPr>
        <p:spPr>
          <a:xfrm flipH="1" rot="10800000">
            <a:off x="124650" y="630900"/>
            <a:ext cx="8894700" cy="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75" y="730025"/>
            <a:ext cx="4085621" cy="41841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571" y="730025"/>
            <a:ext cx="4085621" cy="41841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