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2" r:id="rId7"/>
    <p:sldId id="264" r:id="rId8"/>
    <p:sldId id="263" r:id="rId9"/>
    <p:sldId id="258" r:id="rId10"/>
    <p:sldId id="265" r:id="rId11"/>
    <p:sldId id="268" r:id="rId12"/>
    <p:sldId id="269" r:id="rId13"/>
    <p:sldId id="267" r:id="rId14"/>
    <p:sldId id="270" r:id="rId15"/>
    <p:sldId id="266" r:id="rId16"/>
    <p:sldId id="260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8" autoAdjust="0"/>
  </p:normalViewPr>
  <p:slideViewPr>
    <p:cSldViewPr snapToGrid="0">
      <p:cViewPr varScale="1">
        <p:scale>
          <a:sx n="50" d="100"/>
          <a:sy n="50" d="100"/>
        </p:scale>
        <p:origin x="98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Expresar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Heredar	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Implementar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Expresar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Heredar	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Implementar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07/01/2022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07/01/2022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 err="1">
                <a:solidFill>
                  <a:schemeClr val="bg1"/>
                </a:solidFill>
              </a:rPr>
              <a:t>toString</a:t>
            </a:r>
            <a:r>
              <a:rPr lang="es-ES" sz="4500" dirty="0">
                <a:solidFill>
                  <a:schemeClr val="bg1"/>
                </a:solidFill>
              </a:rPr>
              <a:t> / Repaso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11304"/>
          </a:xfrm>
        </p:spPr>
        <p:txBody>
          <a:bodyPr rtlCol="0">
            <a:normAutofit/>
          </a:bodyPr>
          <a:lstStyle/>
          <a:p>
            <a:pPr algn="r" rtl="0"/>
            <a:r>
              <a:rPr lang="es-ES" dirty="0">
                <a:solidFill>
                  <a:srgbClr val="7CEBFF"/>
                </a:solidFill>
              </a:rPr>
              <a:t>Roberto Méndez y Jorge Macías</a:t>
            </a:r>
          </a:p>
          <a:p>
            <a:pPr algn="r" rtl="0"/>
            <a:r>
              <a:rPr lang="es-ES" dirty="0">
                <a:solidFill>
                  <a:srgbClr val="7CEBFF"/>
                </a:solidFill>
              </a:rPr>
              <a:t>Actualizado: 7 Ene 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9A5B-8CB1-4EC0-A2E8-658D2A10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Modificadores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71A71-29B2-4A5B-AC1F-5E136FF27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Me permiten definir como se </a:t>
            </a:r>
            <a:r>
              <a:rPr lang="es-ES" sz="2800" dirty="0" err="1"/>
              <a:t>accesarán</a:t>
            </a:r>
            <a:r>
              <a:rPr lang="es-ES" sz="2800" dirty="0"/>
              <a:t> los atributos, métodos o clases.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Los modificadores pueden ser: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/>
              <a:t>Publico (</a:t>
            </a:r>
            <a:r>
              <a:rPr lang="es-ES" sz="2400" dirty="0" err="1"/>
              <a:t>public</a:t>
            </a:r>
            <a:r>
              <a:rPr lang="es-ES" sz="2400" dirty="0"/>
              <a:t>). :  S</a:t>
            </a:r>
            <a:r>
              <a:rPr lang="es-MX" sz="2400" dirty="0"/>
              <a:t>e puede utilizar en métodos de otras clases </a:t>
            </a:r>
            <a:r>
              <a:rPr lang="es-ES" sz="2400" dirty="0"/>
              <a:t> 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Privado (</a:t>
            </a:r>
            <a:r>
              <a:rPr lang="es-ES" sz="2400" dirty="0" err="1"/>
              <a:t>private</a:t>
            </a:r>
            <a:r>
              <a:rPr lang="es-ES" sz="2400" dirty="0"/>
              <a:t>)  :  </a:t>
            </a:r>
            <a:r>
              <a:rPr lang="es-MX" sz="2400" dirty="0"/>
              <a:t>Es accesible sólo por métodos de la misma </a:t>
            </a:r>
            <a:r>
              <a:rPr lang="es-ES" sz="2400" dirty="0"/>
              <a:t>c</a:t>
            </a:r>
            <a:r>
              <a:rPr lang="es-MX" sz="2400" dirty="0"/>
              <a:t>lase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45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9A5B-8CB1-4EC0-A2E8-658D2A10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Modificadores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71A71-29B2-4A5B-AC1F-5E136FF27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1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Protegido (</a:t>
            </a:r>
            <a:r>
              <a:rPr lang="es-ES" sz="2800" dirty="0" err="1"/>
              <a:t>protected</a:t>
            </a:r>
            <a:r>
              <a:rPr lang="es-ES" sz="2800" dirty="0"/>
              <a:t>) : </a:t>
            </a:r>
            <a:r>
              <a:rPr lang="es-MX" sz="2800" dirty="0"/>
              <a:t>Es accesible a los métodos de alguna subclase</a:t>
            </a:r>
            <a:r>
              <a:rPr lang="es-ES" sz="2800" dirty="0"/>
              <a:t>. Atributos “</a:t>
            </a:r>
            <a:r>
              <a:rPr lang="es-ES" sz="2800" dirty="0" err="1"/>
              <a:t>protected</a:t>
            </a:r>
            <a:r>
              <a:rPr lang="es-ES" sz="2800" dirty="0"/>
              <a:t>” </a:t>
            </a:r>
            <a:r>
              <a:rPr lang="es-MX" sz="2800" dirty="0"/>
              <a:t>son también accesibles por alguna otra clase dentro del mismo paquete.</a:t>
            </a:r>
          </a:p>
          <a:p>
            <a:pPr marL="0" indent="0" algn="just">
              <a:buNone/>
            </a:pPr>
            <a:endParaRPr lang="es-MX" sz="2800" dirty="0"/>
          </a:p>
          <a:p>
            <a:pPr marL="0" indent="0" algn="just">
              <a:buNone/>
            </a:pPr>
            <a:r>
              <a:rPr lang="es-MX" sz="2800" dirty="0"/>
              <a:t>Estáticos (</a:t>
            </a:r>
            <a:r>
              <a:rPr lang="es-MX" sz="2800" dirty="0" err="1"/>
              <a:t>static</a:t>
            </a:r>
            <a:r>
              <a:rPr lang="es-MX" sz="2800" dirty="0"/>
              <a:t>): Este es un atributo de clase.  Algún cambio que se le realice a este</a:t>
            </a:r>
            <a:r>
              <a:rPr lang="es-ES" sz="2800" dirty="0"/>
              <a:t>,</a:t>
            </a:r>
            <a:r>
              <a:rPr lang="es-MX" sz="2800" dirty="0"/>
              <a:t> será hecho en todos los objetos en la clase</a:t>
            </a:r>
            <a:r>
              <a:rPr lang="es-ES" sz="2800" dirty="0"/>
              <a:t>. Una característica es que permite el acceso al atributo o método si referenciar a ningún objeto en particular.</a:t>
            </a:r>
          </a:p>
        </p:txBody>
      </p:sp>
    </p:spTree>
    <p:extLst>
      <p:ext uri="{BB962C8B-B14F-4D97-AF65-F5344CB8AC3E}">
        <p14:creationId xmlns:p14="http://schemas.microsoft.com/office/powerpoint/2010/main" val="112372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9A5B-8CB1-4EC0-A2E8-658D2A10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DF9B3A-3F1A-4549-8E35-94DF743742E1}"/>
              </a:ext>
            </a:extLst>
          </p:cNvPr>
          <p:cNvSpPr txBox="1"/>
          <p:nvPr/>
        </p:nvSpPr>
        <p:spPr>
          <a:xfrm>
            <a:off x="6622473" y="2660073"/>
            <a:ext cx="37788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  público</a:t>
            </a:r>
          </a:p>
          <a:p>
            <a:pPr marL="285750" indent="-285750">
              <a:buFontTx/>
              <a:buChar char="-"/>
            </a:pPr>
            <a:r>
              <a:rPr lang="es-ES" dirty="0"/>
              <a:t>Privado</a:t>
            </a:r>
          </a:p>
          <a:p>
            <a:r>
              <a:rPr lang="es-ES" dirty="0"/>
              <a:t>#  protegido</a:t>
            </a:r>
          </a:p>
          <a:p>
            <a:r>
              <a:rPr lang="es-MX" sz="2400" u="sng" dirty="0" err="1">
                <a:latin typeface="Agency FB" panose="020B0503020202020204" pitchFamily="34" charset="0"/>
              </a:rPr>
              <a:t>static</a:t>
            </a:r>
            <a:r>
              <a:rPr lang="es-MX" sz="2400" u="sng" dirty="0"/>
              <a:t>:</a:t>
            </a:r>
            <a:r>
              <a:rPr lang="es-MX" u="sng" dirty="0"/>
              <a:t> </a:t>
            </a:r>
            <a:r>
              <a:rPr lang="es-MX" dirty="0"/>
              <a:t>se indica con el subrayado</a:t>
            </a:r>
          </a:p>
          <a:p>
            <a:pPr algn="just"/>
            <a:r>
              <a:rPr lang="es-MX" sz="2400" dirty="0">
                <a:latin typeface="Agency FB" panose="020B0503020202020204" pitchFamily="34" charset="0"/>
              </a:rPr>
              <a:t>final</a:t>
            </a:r>
            <a:r>
              <a:rPr lang="es-MX" sz="2400" dirty="0"/>
              <a:t> </a:t>
            </a:r>
            <a:r>
              <a:rPr lang="es-MX" dirty="0"/>
              <a:t> : si el atributo está en mayúscula se suele interpretar como una constante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DA3EEE1-B104-48B0-B448-4B9500A9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47" y="1857491"/>
            <a:ext cx="5007553" cy="489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E9D15C7-0956-4064-9917-A45277F0CB33}"/>
              </a:ext>
            </a:extLst>
          </p:cNvPr>
          <p:cNvSpPr txBox="1"/>
          <p:nvPr/>
        </p:nvSpPr>
        <p:spPr>
          <a:xfrm>
            <a:off x="2752928" y="4615290"/>
            <a:ext cx="1955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+ Clase()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4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3505095"/>
            <a:ext cx="3845053" cy="546205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Robertomm.es@ciencias.unam.mx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>
                <a:solidFill>
                  <a:srgbClr val="FFFEFF"/>
                </a:solidFill>
              </a:rPr>
              <a:t>TEmas</a:t>
            </a:r>
            <a:endParaRPr lang="es-ES" dirty="0">
              <a:solidFill>
                <a:srgbClr val="FFFEFF"/>
              </a:solidFill>
            </a:endParaRP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9934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5411-840F-4EB3-8712-2EE9DFA7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imprimo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 una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24C81-4467-47B4-83F3-13AECAE7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¿Que </a:t>
            </a:r>
            <a:r>
              <a:rPr lang="en-US" sz="2800" dirty="0" err="1"/>
              <a:t>pasa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pongo?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Lo que </a:t>
            </a:r>
            <a:r>
              <a:rPr lang="en-US" sz="2800" dirty="0" err="1"/>
              <a:t>vere</a:t>
            </a:r>
            <a:r>
              <a:rPr lang="en-US" sz="2800" dirty="0"/>
              <a:t> sera algo </a:t>
            </a:r>
            <a:r>
              <a:rPr lang="en-US" sz="2800" dirty="0" err="1"/>
              <a:t>como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B3799-F705-45F2-9698-13A83D58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40" y="3076575"/>
            <a:ext cx="5819775" cy="70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075A3E-D259-4E9A-98D7-95059603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19" y="4891231"/>
            <a:ext cx="2981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49F9-0953-40D7-9DE8-038D8B9E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8A285-59C3-4E97-9980-F7B8A08C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El </a:t>
            </a:r>
            <a:r>
              <a:rPr lang="en-US" sz="4000" dirty="0" err="1"/>
              <a:t>método</a:t>
            </a:r>
            <a:r>
              <a:rPr lang="en-US" sz="4000" dirty="0"/>
              <a:t> </a:t>
            </a:r>
            <a:r>
              <a:rPr lang="en-US" sz="4000" dirty="0" err="1"/>
              <a:t>toString</a:t>
            </a:r>
            <a:r>
              <a:rPr lang="en-US" sz="4000" dirty="0"/>
              <a:t> </a:t>
            </a:r>
            <a:r>
              <a:rPr lang="en-US" sz="4000" dirty="0" err="1"/>
              <a:t>pertenece</a:t>
            </a:r>
            <a:r>
              <a:rPr lang="en-US" sz="4000" dirty="0"/>
              <a:t> a la </a:t>
            </a:r>
            <a:r>
              <a:rPr lang="en-US" sz="4000" dirty="0" err="1"/>
              <a:t>clase</a:t>
            </a:r>
            <a:r>
              <a:rPr lang="en-US" sz="4000" dirty="0"/>
              <a:t> Object, por lo </a:t>
            </a:r>
            <a:r>
              <a:rPr lang="en-US" sz="4000" dirty="0" err="1"/>
              <a:t>cual</a:t>
            </a:r>
            <a:r>
              <a:rPr lang="en-US" sz="4000" dirty="0"/>
              <a:t> es </a:t>
            </a:r>
            <a:r>
              <a:rPr lang="en-US" sz="4000" dirty="0" err="1"/>
              <a:t>heredado</a:t>
            </a:r>
            <a:r>
              <a:rPr lang="en-US" sz="4000" dirty="0"/>
              <a:t> por </a:t>
            </a:r>
            <a:r>
              <a:rPr lang="en-US" sz="4000" dirty="0" err="1"/>
              <a:t>todas</a:t>
            </a:r>
            <a:r>
              <a:rPr lang="en-US" sz="4000" dirty="0"/>
              <a:t> las </a:t>
            </a:r>
            <a:r>
              <a:rPr lang="en-US" sz="4000" dirty="0" err="1"/>
              <a:t>clases</a:t>
            </a:r>
            <a:r>
              <a:rPr lang="en-US" sz="4000" dirty="0"/>
              <a:t>.</a:t>
            </a:r>
          </a:p>
          <a:p>
            <a:endParaRPr lang="es-MX" sz="4000" dirty="0"/>
          </a:p>
          <a:p>
            <a:pPr algn="l"/>
            <a:r>
              <a:rPr lang="es-MX" sz="4000" dirty="0"/>
              <a:t>Puede ser sobrescrito por cualquier clase individualmente.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698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F0648-DE9C-4A40-A817-7A614753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PrintStream</a:t>
            </a:r>
            <a:r>
              <a:rPr lang="en-US" dirty="0"/>
              <a:t>   -  Continua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F737A7-B4C1-4458-A7A2-E2A6BDA4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dirty="0"/>
              <a:t>El método </a:t>
            </a:r>
            <a:r>
              <a:rPr lang="es-ES" sz="4000" dirty="0" err="1"/>
              <a:t>print</a:t>
            </a:r>
            <a:r>
              <a:rPr lang="es-ES" sz="4000" dirty="0"/>
              <a:t> y </a:t>
            </a:r>
            <a:r>
              <a:rPr lang="es-ES" sz="4000" dirty="0" err="1"/>
              <a:t>println</a:t>
            </a:r>
            <a:r>
              <a:rPr lang="es-ES" sz="4000" dirty="0"/>
              <a:t>, están sobrecargados.</a:t>
            </a:r>
          </a:p>
          <a:p>
            <a:r>
              <a:rPr lang="es-ES" sz="4000" dirty="0"/>
              <a:t>Tienen un versión que acepta un objeto completo como parámetro, y muestra lo que se haya definido en el método </a:t>
            </a:r>
            <a:r>
              <a:rPr lang="es-ES" sz="4000" dirty="0" err="1"/>
              <a:t>toString</a:t>
            </a:r>
            <a:r>
              <a:rPr lang="es-ES" sz="4000" dirty="0"/>
              <a:t> del objeto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Repaso </a:t>
            </a:r>
            <a:r>
              <a:rPr lang="es-ES" dirty="0" err="1"/>
              <a:t>ClaseS</a:t>
            </a:r>
            <a:endParaRPr lang="es-ES" dirty="0"/>
          </a:p>
        </p:txBody>
      </p:sp>
      <p:pic>
        <p:nvPicPr>
          <p:cNvPr id="11" name="Marcador de posición de contenido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/>
          <a:stretch/>
        </p:blipFill>
        <p:spPr>
          <a:xfrm>
            <a:off x="3352799" y="1993368"/>
            <a:ext cx="5095834" cy="4707613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ABB94-707F-4065-B692-B006E5C3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2B83E-5648-4C0C-8631-A6719ADC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Definición</a:t>
            </a:r>
            <a:endParaRPr lang="en-US" sz="4000" dirty="0"/>
          </a:p>
          <a:p>
            <a:pPr marL="324000" lvl="1" indent="0">
              <a:buNone/>
            </a:pPr>
            <a:r>
              <a:rPr lang="es-MX" sz="4000" dirty="0"/>
              <a:t>Un grupo o colección de objetos con características (atributos) comunes.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29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9A5B-8CB1-4EC0-A2E8-658D2A10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71A71-29B2-4A5B-AC1F-5E136FF2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Atributos</a:t>
            </a:r>
            <a:r>
              <a:rPr lang="en-US" sz="4000" dirty="0"/>
              <a:t> :  Es una </a:t>
            </a:r>
            <a:r>
              <a:rPr lang="en-US" sz="4000" dirty="0" err="1"/>
              <a:t>instancia</a:t>
            </a:r>
            <a:r>
              <a:rPr lang="en-US" sz="4000" dirty="0"/>
              <a:t> de la </a:t>
            </a:r>
            <a:r>
              <a:rPr lang="en-US" sz="4000" dirty="0" err="1"/>
              <a:t>vaiable</a:t>
            </a:r>
            <a:r>
              <a:rPr lang="en-US" sz="4000" dirty="0"/>
              <a:t> y se </a:t>
            </a:r>
            <a:r>
              <a:rPr lang="en-US" sz="4000" dirty="0" err="1"/>
              <a:t>pueden</a:t>
            </a:r>
            <a:r>
              <a:rPr lang="en-US" sz="4000" dirty="0"/>
              <a:t> </a:t>
            </a:r>
            <a:r>
              <a:rPr lang="en-US" sz="4000" dirty="0" err="1"/>
              <a:t>visualizar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los </a:t>
            </a:r>
            <a:r>
              <a:rPr lang="en-US" sz="4000" dirty="0" err="1"/>
              <a:t>datos</a:t>
            </a:r>
            <a:r>
              <a:rPr lang="en-US" sz="4000" dirty="0"/>
              <a:t> del </a:t>
            </a:r>
            <a:r>
              <a:rPr lang="en-US" sz="4000" dirty="0" err="1"/>
              <a:t>objeto</a:t>
            </a:r>
            <a:endParaRPr lang="en-US" sz="4000" dirty="0"/>
          </a:p>
          <a:p>
            <a:pPr algn="l"/>
            <a:r>
              <a:rPr lang="en-US" sz="4000" dirty="0" err="1"/>
              <a:t>Métodos</a:t>
            </a:r>
            <a:r>
              <a:rPr lang="en-US" sz="4000" dirty="0"/>
              <a:t>:</a:t>
            </a:r>
            <a:r>
              <a:rPr lang="es-ES" sz="4000" dirty="0"/>
              <a:t> En estos se definen las tareas que realizará la clase y entre otras cosas sirven para </a:t>
            </a:r>
            <a:r>
              <a:rPr lang="es-ES" sz="4000" dirty="0" err="1"/>
              <a:t>accesar</a:t>
            </a:r>
            <a:r>
              <a:rPr lang="es-ES" sz="4000" dirty="0"/>
              <a:t> o modificar los atributos.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560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9A5B-8CB1-4EC0-A2E8-658D2A10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71A71-29B2-4A5B-AC1F-5E136FF2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Se </a:t>
            </a:r>
            <a:r>
              <a:rPr lang="en-US" sz="4000" dirty="0" err="1"/>
              <a:t>conoce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</a:t>
            </a:r>
            <a:r>
              <a:rPr lang="en-US" sz="4000" dirty="0" err="1"/>
              <a:t>encapsulación</a:t>
            </a:r>
            <a:r>
              <a:rPr lang="en-US" sz="4000" dirty="0"/>
              <a:t> al </a:t>
            </a:r>
            <a:r>
              <a:rPr lang="en-US" sz="4000" dirty="0" err="1"/>
              <a:t>hecho</a:t>
            </a:r>
            <a:r>
              <a:rPr lang="en-US" sz="4000" dirty="0"/>
              <a:t> de que no se </a:t>
            </a:r>
            <a:r>
              <a:rPr lang="en-US" sz="4000" dirty="0" err="1"/>
              <a:t>pueda</a:t>
            </a:r>
            <a:r>
              <a:rPr lang="en-US" sz="4000" dirty="0"/>
              <a:t> </a:t>
            </a:r>
            <a:r>
              <a:rPr lang="en-US" sz="4000" dirty="0" err="1"/>
              <a:t>accesar</a:t>
            </a:r>
            <a:r>
              <a:rPr lang="en-US" sz="4000" dirty="0"/>
              <a:t> a los </a:t>
            </a:r>
            <a:r>
              <a:rPr lang="en-US" sz="4000" dirty="0" err="1"/>
              <a:t>atrib</a:t>
            </a:r>
            <a:r>
              <a:rPr lang="es-MX" sz="4000" dirty="0" err="1"/>
              <a:t>utos</a:t>
            </a:r>
            <a:r>
              <a:rPr lang="es-MX" sz="4000" dirty="0"/>
              <a:t> directamente sino que la única forma de interactuar con estos (los atributos) es a través de los métodos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34870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479</TotalTime>
  <Words>375</Words>
  <Application>Microsoft Office PowerPoint</Application>
  <PresentationFormat>Panorámica</PresentationFormat>
  <Paragraphs>53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Agency FB</vt:lpstr>
      <vt:lpstr>Calibri</vt:lpstr>
      <vt:lpstr>Gill Sans MT</vt:lpstr>
      <vt:lpstr>Wingdings 2</vt:lpstr>
      <vt:lpstr>Dividendo</vt:lpstr>
      <vt:lpstr>toString / Repaso clases</vt:lpstr>
      <vt:lpstr>TEmas</vt:lpstr>
      <vt:lpstr>Cómo imprimo los datos de una clase?</vt:lpstr>
      <vt:lpstr>ToString</vt:lpstr>
      <vt:lpstr>PrintStream   -  Continua toString</vt:lpstr>
      <vt:lpstr>Repaso ClaseS</vt:lpstr>
      <vt:lpstr>Clase</vt:lpstr>
      <vt:lpstr>Atributos y Métodos</vt:lpstr>
      <vt:lpstr>Encapsulación</vt:lpstr>
      <vt:lpstr>Modificadores</vt:lpstr>
      <vt:lpstr>Modificadores</vt:lpstr>
      <vt:lpstr>UML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toString / Repaso clases</dc:title>
  <dc:creator>ROBERTO MENDEZ MENDEZ</dc:creator>
  <cp:lastModifiedBy>ROBERTO MENDEZ MENDEZ</cp:lastModifiedBy>
  <cp:revision>14</cp:revision>
  <dcterms:created xsi:type="dcterms:W3CDTF">2021-11-29T10:32:59Z</dcterms:created>
  <dcterms:modified xsi:type="dcterms:W3CDTF">2022-01-07T23:39:16Z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