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DAC81A-5906-4F15-8AB3-3B5A48E5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err="1">
                <a:solidFill>
                  <a:srgbClr val="454545"/>
                </a:solidFill>
              </a:rPr>
              <a:t>Repaso</a:t>
            </a:r>
            <a:endParaRPr lang="en-US" sz="7200" dirty="0">
              <a:solidFill>
                <a:srgbClr val="454545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859A6-ABE1-4AD4-AFEE-7DD1B0661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dirty="0">
                <a:solidFill>
                  <a:schemeClr val="accent1"/>
                </a:solidFill>
              </a:rPr>
              <a:t>Roberto Méndez y Jorge </a:t>
            </a:r>
            <a:r>
              <a:rPr lang="en-US" sz="1300" dirty="0" err="1">
                <a:solidFill>
                  <a:schemeClr val="accent1"/>
                </a:solidFill>
              </a:rPr>
              <a:t>Macías</a:t>
            </a:r>
            <a:endParaRPr lang="en-US" sz="1300" dirty="0">
              <a:solidFill>
                <a:schemeClr val="accent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1300" dirty="0">
                <a:solidFill>
                  <a:schemeClr val="accent1"/>
                </a:solidFill>
              </a:rPr>
              <a:t>1/ 10 /2021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155B9A-C319-4177-8F6D-6B0AC43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Python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4B47C61-C5B1-49AD-AC88-B33B9969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input</a:t>
            </a:r>
            <a:r>
              <a:rPr lang="en-US" sz="2800" i="1" dirty="0">
                <a:solidFill>
                  <a:srgbClr val="0070C0"/>
                </a:solidFill>
              </a:rPr>
              <a:t>(“</a:t>
            </a:r>
            <a:r>
              <a:rPr lang="en-US" sz="2800" i="1" dirty="0">
                <a:solidFill>
                  <a:srgbClr val="FF0000"/>
                </a:solidFill>
              </a:rPr>
              <a:t>El </a:t>
            </a:r>
            <a:r>
              <a:rPr lang="en-US" sz="2800" i="1" dirty="0" err="1">
                <a:solidFill>
                  <a:srgbClr val="FF0000"/>
                </a:solidFill>
              </a:rPr>
              <a:t>mensaje</a:t>
            </a:r>
            <a:r>
              <a:rPr lang="en-US" sz="2800" i="1" dirty="0">
                <a:solidFill>
                  <a:srgbClr val="FF0000"/>
                </a:solidFill>
              </a:rPr>
              <a:t> que </a:t>
            </a:r>
            <a:r>
              <a:rPr lang="en-US" sz="2800" i="1" dirty="0" err="1">
                <a:solidFill>
                  <a:srgbClr val="FF0000"/>
                </a:solidFill>
              </a:rPr>
              <a:t>gustes</a:t>
            </a:r>
            <a:r>
              <a:rPr lang="en-US" sz="2800" i="1" dirty="0">
                <a:solidFill>
                  <a:srgbClr val="0070C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3566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155B9A-C319-4177-8F6D-6B0AC43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 Java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Forma retro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5454E-3324-4E28-A0B0-C33B2E444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185941" cy="3450613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sz="3200" b="1" dirty="0" err="1">
                <a:latin typeface="Bradley Hand ITC" panose="03070402050302030203" pitchFamily="66" charset="0"/>
              </a:rPr>
              <a:t>Requiero</a:t>
            </a:r>
            <a:r>
              <a:rPr lang="en-US" sz="3200" b="1" dirty="0">
                <a:latin typeface="Bradley Hand ITC" panose="03070402050302030203" pitchFamily="66" charset="0"/>
              </a:rPr>
              <a:t> </a:t>
            </a:r>
            <a:r>
              <a:rPr lang="en-US" sz="3200" b="1" dirty="0" err="1">
                <a:latin typeface="Bradley Hand ITC" panose="03070402050302030203" pitchFamily="66" charset="0"/>
              </a:rPr>
              <a:t>importar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32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3200" dirty="0"/>
              <a:t>		import </a:t>
            </a:r>
            <a:r>
              <a:rPr lang="en-US" sz="3200" dirty="0" err="1"/>
              <a:t>java.io.InputStreamReader</a:t>
            </a:r>
            <a:r>
              <a:rPr lang="en-US" sz="3200" dirty="0"/>
              <a:t>;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3200" dirty="0"/>
              <a:t>		import </a:t>
            </a:r>
            <a:r>
              <a:rPr lang="en-US" sz="3200" dirty="0" err="1"/>
              <a:t>java.io.BufferedReader</a:t>
            </a:r>
            <a:r>
              <a:rPr lang="en-US" sz="3200" dirty="0"/>
              <a:t>;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3200" dirty="0"/>
              <a:t>		import </a:t>
            </a:r>
            <a:r>
              <a:rPr lang="en-US" sz="3200" dirty="0" err="1"/>
              <a:t>java.io.IOException</a:t>
            </a:r>
            <a:r>
              <a:rPr lang="en-US" sz="3200" dirty="0"/>
              <a:t>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1C922C-11CD-46E4-B98A-66DDED01E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1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59658-B094-4780-9FAF-9893E97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 Forma retro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B15EF-E1C5-4E27-9910-FEE14273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2061452"/>
            <a:ext cx="11506199" cy="456794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radley Hand ITC" panose="03070402050302030203" pitchFamily="66" charset="0"/>
              </a:rPr>
              <a:t>Dentro de main </a:t>
            </a:r>
            <a:r>
              <a:rPr lang="en-US" sz="3200" b="1" dirty="0" err="1">
                <a:latin typeface="Bradley Hand ITC" panose="03070402050302030203" pitchFamily="66" charset="0"/>
              </a:rPr>
              <a:t>deber</a:t>
            </a:r>
            <a:r>
              <a:rPr lang="en-US" sz="3200" b="1" dirty="0">
                <a:latin typeface="Bradley Hand ITC" panose="03070402050302030203" pitchFamily="66" charset="0"/>
              </a:rPr>
              <a:t> </a:t>
            </a:r>
            <a:r>
              <a:rPr lang="en-US" sz="3200" b="1" dirty="0" err="1">
                <a:latin typeface="Bradley Hand ITC" panose="03070402050302030203" pitchFamily="66" charset="0"/>
              </a:rPr>
              <a:t>ir</a:t>
            </a:r>
            <a:r>
              <a:rPr lang="en-US" sz="3200" b="1" dirty="0">
                <a:latin typeface="Bradley Hand ITC" panose="03070402050302030203" pitchFamily="66" charset="0"/>
              </a:rPr>
              <a:t> (</a:t>
            </a:r>
            <a:r>
              <a:rPr lang="en-US" sz="3200" b="1" dirty="0" err="1">
                <a:latin typeface="Bradley Hand ITC" panose="03070402050302030203" pitchFamily="66" charset="0"/>
              </a:rPr>
              <a:t>ejemplificativo</a:t>
            </a:r>
            <a:r>
              <a:rPr lang="en-US" sz="3200" b="1" dirty="0">
                <a:latin typeface="Bradley Hand ITC" panose="03070402050302030203" pitchFamily="66" charset="0"/>
              </a:rPr>
              <a:t>)</a:t>
            </a:r>
          </a:p>
          <a:p>
            <a:pPr marL="457200" lvl="1" indent="0">
              <a:buNone/>
            </a:pPr>
            <a:r>
              <a:rPr lang="en-US" sz="3000" dirty="0" err="1"/>
              <a:t>InputStreamReader</a:t>
            </a:r>
            <a:r>
              <a:rPr lang="en-US" sz="3000" dirty="0"/>
              <a:t> </a:t>
            </a:r>
            <a:r>
              <a:rPr lang="en-US" sz="3000" dirty="0" err="1"/>
              <a:t>isr</a:t>
            </a:r>
            <a:r>
              <a:rPr lang="en-US" sz="3000" dirty="0"/>
              <a:t> = new </a:t>
            </a:r>
            <a:r>
              <a:rPr lang="en-US" sz="3000" dirty="0" err="1"/>
              <a:t>InputStreamReader</a:t>
            </a:r>
            <a:r>
              <a:rPr lang="en-US" sz="3000" dirty="0"/>
              <a:t>(System.in);</a:t>
            </a:r>
          </a:p>
          <a:p>
            <a:pPr marL="457200" lvl="1" indent="0">
              <a:buNone/>
            </a:pPr>
            <a:r>
              <a:rPr lang="en-US" sz="3200" dirty="0" err="1"/>
              <a:t>BufferedReader</a:t>
            </a:r>
            <a:r>
              <a:rPr lang="en-US" sz="3200" dirty="0"/>
              <a:t> </a:t>
            </a:r>
            <a:r>
              <a:rPr lang="en-US" sz="3200" dirty="0" err="1"/>
              <a:t>teclado</a:t>
            </a:r>
            <a:r>
              <a:rPr lang="en-US" sz="3200" dirty="0"/>
              <a:t> = new </a:t>
            </a:r>
            <a:r>
              <a:rPr lang="en-US" sz="3200" dirty="0" err="1"/>
              <a:t>BufferedReader</a:t>
            </a:r>
            <a:r>
              <a:rPr lang="en-US" sz="3200" dirty="0"/>
              <a:t>(</a:t>
            </a:r>
            <a:r>
              <a:rPr lang="en-US" sz="3200" dirty="0" err="1"/>
              <a:t>isr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	try {</a:t>
            </a:r>
          </a:p>
          <a:p>
            <a:pPr marL="0" indent="0">
              <a:buNone/>
            </a:pPr>
            <a:r>
              <a:rPr lang="en-US" sz="3200" dirty="0"/>
              <a:t>    	}catch(</a:t>
            </a:r>
            <a:r>
              <a:rPr lang="en-US" sz="3200" dirty="0" err="1"/>
              <a:t>IOException</a:t>
            </a:r>
            <a:r>
              <a:rPr lang="en-US" sz="3200" dirty="0"/>
              <a:t> e){           </a:t>
            </a:r>
          </a:p>
          <a:p>
            <a:pPr marL="0" indent="0">
              <a:buNone/>
            </a:pPr>
            <a:r>
              <a:rPr lang="en-US" sz="3200" dirty="0"/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6126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1297-592F-498B-AD3C-93160D9F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 Java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Forma scanner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EEA05-A5F5-42EC-B753-32EBA015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5732"/>
            <a:ext cx="11003280" cy="4037749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Bradley Hand ITC" panose="03070402050302030203" pitchFamily="66" charset="0"/>
              </a:rPr>
              <a:t>Requiero</a:t>
            </a:r>
            <a:r>
              <a:rPr lang="en-US" sz="3200" b="1" dirty="0">
                <a:latin typeface="Bradley Hand ITC" panose="03070402050302030203" pitchFamily="66" charset="0"/>
              </a:rPr>
              <a:t> </a:t>
            </a:r>
            <a:r>
              <a:rPr lang="en-US" sz="3200" b="1" dirty="0" err="1">
                <a:latin typeface="Bradley Hand ITC" panose="03070402050302030203" pitchFamily="66" charset="0"/>
              </a:rPr>
              <a:t>importar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pPr marL="0" indent="0" algn="ctr">
              <a:buNone/>
            </a:pPr>
            <a:r>
              <a:rPr lang="en-US" sz="3200" dirty="0"/>
              <a:t>import </a:t>
            </a:r>
            <a:r>
              <a:rPr lang="en-US" sz="3200" dirty="0" err="1"/>
              <a:t>java.util.Scanner</a:t>
            </a:r>
            <a:r>
              <a:rPr lang="en-US" sz="3200" dirty="0"/>
              <a:t>;</a:t>
            </a:r>
          </a:p>
          <a:p>
            <a:pPr marL="0" indent="0" algn="ctr">
              <a:buNone/>
            </a:pPr>
            <a:endParaRPr lang="en-US" sz="3200" dirty="0"/>
          </a:p>
          <a:p>
            <a:r>
              <a:rPr lang="en-US" sz="3200" b="1" dirty="0">
                <a:latin typeface="Bradley Hand ITC" panose="03070402050302030203" pitchFamily="66" charset="0"/>
              </a:rPr>
              <a:t>Dentro de main </a:t>
            </a:r>
            <a:r>
              <a:rPr lang="en-US" sz="3200" b="1" dirty="0" err="1">
                <a:latin typeface="Bradley Hand ITC" panose="03070402050302030203" pitchFamily="66" charset="0"/>
              </a:rPr>
              <a:t>deber</a:t>
            </a:r>
            <a:r>
              <a:rPr lang="en-US" sz="3200" b="1" dirty="0">
                <a:latin typeface="Bradley Hand ITC" panose="03070402050302030203" pitchFamily="66" charset="0"/>
              </a:rPr>
              <a:t> </a:t>
            </a:r>
            <a:r>
              <a:rPr lang="en-US" sz="3200" b="1" dirty="0" err="1">
                <a:latin typeface="Bradley Hand ITC" panose="03070402050302030203" pitchFamily="66" charset="0"/>
              </a:rPr>
              <a:t>ir</a:t>
            </a:r>
            <a:r>
              <a:rPr lang="en-US" sz="3200" b="1" dirty="0">
                <a:latin typeface="Bradley Hand ITC" panose="03070402050302030203" pitchFamily="66" charset="0"/>
              </a:rPr>
              <a:t> (</a:t>
            </a:r>
            <a:r>
              <a:rPr lang="en-US" sz="3200" b="1" dirty="0" err="1">
                <a:latin typeface="Bradley Hand ITC" panose="03070402050302030203" pitchFamily="66" charset="0"/>
              </a:rPr>
              <a:t>ejemplificativo</a:t>
            </a:r>
            <a:r>
              <a:rPr lang="en-US" sz="3200" b="1" dirty="0">
                <a:latin typeface="Bradley Hand ITC" panose="03070402050302030203" pitchFamily="66" charset="0"/>
              </a:rPr>
              <a:t>)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</a:rPr>
              <a:t>Scanner</a:t>
            </a:r>
            <a:r>
              <a:rPr lang="en-US" sz="3200" dirty="0"/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nombre_var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= new </a:t>
            </a:r>
            <a:r>
              <a:rPr lang="en-US" sz="3200" dirty="0">
                <a:solidFill>
                  <a:srgbClr val="0070C0"/>
                </a:solidFill>
              </a:rPr>
              <a:t>Scanner</a:t>
            </a:r>
            <a:r>
              <a:rPr lang="en-US" sz="3200" dirty="0"/>
              <a:t>(System.in);</a:t>
            </a:r>
          </a:p>
        </p:txBody>
      </p:sp>
    </p:spTree>
    <p:extLst>
      <p:ext uri="{BB962C8B-B14F-4D97-AF65-F5344CB8AC3E}">
        <p14:creationId xmlns:p14="http://schemas.microsoft.com/office/powerpoint/2010/main" val="35626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EDD90-DDA8-4D8C-BB56-719770D6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9F80A-0C72-4B22-B043-F38EA2D7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no puede comenzar con un número, o algún símbolo especial, como una comilla ( "), o paréntesis como")", etc., pero puede comenzar con un subrayado ( _ ) o un símbolo de pesos ($).</a:t>
            </a:r>
          </a:p>
          <a:p>
            <a:r>
              <a:rPr lang="es-ES" sz="2800" dirty="0"/>
              <a:t>No puede ser ninguna palabra clave que ya se está utilizando en el idioma, también conocido como palabra reservada, por ejemplo, </a:t>
            </a:r>
            <a:r>
              <a:rPr lang="es-ES" sz="2800" dirty="0" err="1"/>
              <a:t>if</a:t>
            </a:r>
            <a:r>
              <a:rPr lang="es-ES" sz="2800" dirty="0"/>
              <a:t>, </a:t>
            </a:r>
            <a:r>
              <a:rPr lang="es-ES" sz="2800" dirty="0" err="1"/>
              <a:t>else</a:t>
            </a:r>
            <a:r>
              <a:rPr lang="es-ES" sz="2800" dirty="0"/>
              <a:t>, </a:t>
            </a:r>
            <a:r>
              <a:rPr lang="es-ES" sz="2800" dirty="0" err="1"/>
              <a:t>print</a:t>
            </a:r>
            <a:r>
              <a:rPr lang="es-ES" sz="2800" dirty="0"/>
              <a:t>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00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6CC02F-6C01-4A02-8B85-C07E6B92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1418" y="1463014"/>
            <a:ext cx="2848300" cy="329305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ctr"/>
            <a:r>
              <a:rPr lang="en-US" sz="2800" cap="all" dirty="0"/>
              <a:t>LOS PROGRAMAS CORREN EN CONSOLA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13D871B-270D-448B-BFAE-4BA71DA2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756" y="1463015"/>
            <a:ext cx="5492683" cy="3196668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Esqueleto Mínimo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88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E4F83-56E2-44DB-86F2-55208526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Java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44737-D482-4EB8-901C-3BFFD888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659" y="2104107"/>
            <a:ext cx="7799101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public class </a:t>
            </a:r>
            <a:r>
              <a:rPr lang="en-US" sz="3600" i="1" dirty="0" err="1">
                <a:solidFill>
                  <a:srgbClr val="FF0000"/>
                </a:solidFill>
              </a:rPr>
              <a:t>Nombre_De_La_Clase</a:t>
            </a:r>
            <a:r>
              <a:rPr lang="en-US" sz="3600" i="1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{</a:t>
            </a:r>
          </a:p>
          <a:p>
            <a:pPr marL="0" indent="0">
              <a:buNone/>
            </a:pPr>
            <a:r>
              <a:rPr lang="en-US" sz="3600" dirty="0"/>
              <a:t>    public static void main(String[] </a:t>
            </a:r>
            <a:r>
              <a:rPr lang="en-US" sz="3600" dirty="0" err="1"/>
              <a:t>args</a:t>
            </a:r>
            <a:r>
              <a:rPr lang="en-US" sz="3600" dirty="0"/>
              <a:t>){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}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FCE4A8-2A0A-4246-A7FF-35D52075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RaicesCuadraticaV2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args){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2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9F86-31B7-4A91-94F5-29B5B4D3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python 3.9.7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2E1C5-0460-4A8F-A12C-4AFE3F6B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En</a:t>
            </a:r>
            <a:r>
              <a:rPr lang="en-US" sz="3200" dirty="0"/>
              <a:t> principio no </a:t>
            </a:r>
            <a:r>
              <a:rPr lang="en-US" sz="3200" dirty="0" err="1"/>
              <a:t>tiene</a:t>
            </a:r>
            <a:r>
              <a:rPr lang="en-US" sz="3200" dirty="0"/>
              <a:t>, </a:t>
            </a:r>
            <a:r>
              <a:rPr lang="en-US" sz="3200" dirty="0" err="1"/>
              <a:t>pero</a:t>
            </a:r>
            <a:r>
              <a:rPr lang="en-US" sz="3200" dirty="0"/>
              <a:t> se </a:t>
            </a:r>
            <a:r>
              <a:rPr lang="en-US" sz="3200" dirty="0" err="1"/>
              <a:t>puede</a:t>
            </a:r>
            <a:r>
              <a:rPr lang="en-US" sz="3200" dirty="0"/>
              <a:t> definer la </a:t>
            </a:r>
            <a:r>
              <a:rPr lang="en-US" sz="3200" dirty="0" err="1"/>
              <a:t>clase</a:t>
            </a:r>
            <a:r>
              <a:rPr lang="en-US" sz="3200" dirty="0"/>
              <a:t> </a:t>
            </a:r>
            <a:r>
              <a:rPr lang="en-US" sz="3200" dirty="0" err="1"/>
              <a:t>utilizando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070C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Nombre_De_La_Clase</a:t>
            </a:r>
            <a:r>
              <a:rPr lang="en-US" sz="3200" i="1" dirty="0">
                <a:solidFill>
                  <a:srgbClr val="0070C0"/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7910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6CC02F-6C01-4A02-8B85-C07E6B92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1418" y="1463014"/>
            <a:ext cx="2848300" cy="329305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ctr"/>
            <a:endParaRPr lang="en-US" sz="2800" cap="all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13D871B-270D-448B-BFAE-4BA71DA2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756" y="1463015"/>
            <a:ext cx="5492683" cy="3196668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Operadores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aritméticos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básicos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4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83A07EA-C462-4625-9099-D2D32D5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</a:t>
            </a:r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ECBF3C79-3B11-4D8A-B021-C404CD2C5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15918"/>
              </p:ext>
            </p:extLst>
          </p:nvPr>
        </p:nvGraphicFramePr>
        <p:xfrm>
          <a:off x="914400" y="2135293"/>
          <a:ext cx="10140453" cy="348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51">
                  <a:extLst>
                    <a:ext uri="{9D8B030D-6E8A-4147-A177-3AD203B41FA5}">
                      <a16:colId xmlns:a16="http://schemas.microsoft.com/office/drawing/2014/main" val="177199270"/>
                    </a:ext>
                  </a:extLst>
                </a:gridCol>
                <a:gridCol w="3380151">
                  <a:extLst>
                    <a:ext uri="{9D8B030D-6E8A-4147-A177-3AD203B41FA5}">
                      <a16:colId xmlns:a16="http://schemas.microsoft.com/office/drawing/2014/main" val="4289565369"/>
                    </a:ext>
                  </a:extLst>
                </a:gridCol>
                <a:gridCol w="3380151">
                  <a:extLst>
                    <a:ext uri="{9D8B030D-6E8A-4147-A177-3AD203B41FA5}">
                      <a16:colId xmlns:a16="http://schemas.microsoft.com/office/drawing/2014/main" val="1657786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Operación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Operador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Prioridad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6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Producro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 </a:t>
                      </a:r>
                      <a:r>
                        <a:rPr lang="en-US" sz="2800" dirty="0" err="1"/>
                        <a:t>misma</a:t>
                      </a:r>
                      <a:r>
                        <a:rPr lang="en-US" sz="2800" dirty="0"/>
                        <a:t> y de </a:t>
                      </a:r>
                      <a:r>
                        <a:rPr lang="en-US" sz="2800" dirty="0" err="1"/>
                        <a:t>izquierda</a:t>
                      </a:r>
                      <a:r>
                        <a:rPr lang="en-US" sz="2800" dirty="0"/>
                        <a:t> a </a:t>
                      </a:r>
                      <a:r>
                        <a:rPr lang="en-US" sz="2800" dirty="0" err="1"/>
                        <a:t>derecha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68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50423"/>
                  </a:ext>
                </a:extLst>
              </a:tr>
              <a:tr h="560494">
                <a:tc>
                  <a:txBody>
                    <a:bodyPr/>
                    <a:lstStyle/>
                    <a:p>
                      <a:r>
                        <a:rPr lang="en-US" sz="2800" dirty="0" err="1"/>
                        <a:t>Módulo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 </a:t>
                      </a:r>
                      <a:r>
                        <a:rPr lang="en-US" sz="2800" dirty="0" err="1"/>
                        <a:t>misma</a:t>
                      </a:r>
                      <a:r>
                        <a:rPr lang="en-US" sz="2800" dirty="0"/>
                        <a:t> y de </a:t>
                      </a:r>
                      <a:r>
                        <a:rPr lang="en-US" sz="2800" dirty="0" err="1"/>
                        <a:t>izquierda</a:t>
                      </a:r>
                      <a:r>
                        <a:rPr lang="en-US" sz="2800" dirty="0"/>
                        <a:t> a </a:t>
                      </a:r>
                      <a:r>
                        <a:rPr lang="en-US" sz="2800" dirty="0" err="1"/>
                        <a:t>derecha</a:t>
                      </a:r>
                      <a:r>
                        <a:rPr lang="en-US" sz="2800" dirty="0"/>
                        <a:t> 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6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Resta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6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74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83A07EA-C462-4625-9099-D2D32D5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DE6CBB5-9C6B-4355-9443-AA29111F2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48109"/>
              </p:ext>
            </p:extLst>
          </p:nvPr>
        </p:nvGraphicFramePr>
        <p:xfrm>
          <a:off x="1182989" y="1884493"/>
          <a:ext cx="10140453" cy="416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51">
                  <a:extLst>
                    <a:ext uri="{9D8B030D-6E8A-4147-A177-3AD203B41FA5}">
                      <a16:colId xmlns:a16="http://schemas.microsoft.com/office/drawing/2014/main" val="177199270"/>
                    </a:ext>
                  </a:extLst>
                </a:gridCol>
                <a:gridCol w="3380151">
                  <a:extLst>
                    <a:ext uri="{9D8B030D-6E8A-4147-A177-3AD203B41FA5}">
                      <a16:colId xmlns:a16="http://schemas.microsoft.com/office/drawing/2014/main" val="4289565369"/>
                    </a:ext>
                  </a:extLst>
                </a:gridCol>
                <a:gridCol w="3380151">
                  <a:extLst>
                    <a:ext uri="{9D8B030D-6E8A-4147-A177-3AD203B41FA5}">
                      <a16:colId xmlns:a16="http://schemas.microsoft.com/office/drawing/2014/main" val="1657786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Operación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Operador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6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Potencia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Unaria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45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Producto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Binaria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68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50423"/>
                  </a:ext>
                </a:extLst>
              </a:tr>
              <a:tr h="560494">
                <a:tc>
                  <a:txBody>
                    <a:bodyPr/>
                    <a:lstStyle/>
                    <a:p>
                      <a:r>
                        <a:rPr lang="en-US" sz="2800" dirty="0" err="1"/>
                        <a:t>Módulo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82435"/>
                  </a:ext>
                </a:extLst>
              </a:tr>
              <a:tr h="560494">
                <a:tc>
                  <a:txBody>
                    <a:bodyPr/>
                    <a:lstStyle/>
                    <a:p>
                      <a:r>
                        <a:rPr lang="en-US" sz="2800" dirty="0"/>
                        <a:t>División entera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//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99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Binaria</a:t>
                      </a:r>
                      <a:endParaRPr lang="en-US" sz="2800" dirty="0"/>
                    </a:p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6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6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2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6CC02F-6C01-4A02-8B85-C07E6B92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1418" y="1463014"/>
            <a:ext cx="2848300" cy="329305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ctr"/>
            <a:r>
              <a:rPr lang="en-US" sz="2800" cap="all" dirty="0"/>
              <a:t>por </a:t>
            </a:r>
            <a:r>
              <a:rPr lang="en-US" sz="2800" cap="all" dirty="0" err="1"/>
              <a:t>consola</a:t>
            </a:r>
            <a:endParaRPr lang="en-US" sz="2800" cap="all" dirty="0"/>
          </a:p>
          <a:p>
            <a:pPr algn="ctr"/>
            <a:endParaRPr lang="en-US" sz="2800" cap="all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13D871B-270D-448B-BFAE-4BA71DA2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756" y="1463015"/>
            <a:ext cx="5492683" cy="3196668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Entrada de </a:t>
            </a:r>
            <a:r>
              <a:rPr lang="en-US" sz="4000" dirty="0" err="1">
                <a:solidFill>
                  <a:srgbClr val="FFFFFF"/>
                </a:solidFill>
              </a:rPr>
              <a:t>datos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059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174</TotalTime>
  <Words>342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Gill Sans MT</vt:lpstr>
      <vt:lpstr>JetBrains Mono</vt:lpstr>
      <vt:lpstr>MV Boli</vt:lpstr>
      <vt:lpstr>Galería</vt:lpstr>
      <vt:lpstr>Repaso</vt:lpstr>
      <vt:lpstr>Variables</vt:lpstr>
      <vt:lpstr>Esqueleto Mínimo</vt:lpstr>
      <vt:lpstr>En Java </vt:lpstr>
      <vt:lpstr>En python 3.9.7</vt:lpstr>
      <vt:lpstr>Operadores aritméticos básicos</vt:lpstr>
      <vt:lpstr>JAva</vt:lpstr>
      <vt:lpstr>Python</vt:lpstr>
      <vt:lpstr>Entrada de datos</vt:lpstr>
      <vt:lpstr>En Python</vt:lpstr>
      <vt:lpstr>EN Java  Forma retro</vt:lpstr>
      <vt:lpstr>Continua    Forma retro</vt:lpstr>
      <vt:lpstr>EN Java  Forma scanner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</dc:title>
  <dc:creator>robertomm.es@gmail.com</dc:creator>
  <cp:lastModifiedBy>ROBERTO MENDEZ MENDEZ</cp:lastModifiedBy>
  <cp:revision>7</cp:revision>
  <dcterms:created xsi:type="dcterms:W3CDTF">2021-10-01T10:17:28Z</dcterms:created>
  <dcterms:modified xsi:type="dcterms:W3CDTF">2021-10-01T14:11:49Z</dcterms:modified>
</cp:coreProperties>
</file>