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Downloads\spaghetti%20detector\tra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Downloads\spaghetti%20detector\trai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train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Foglio1!$B$2:$B$21</c:f>
              <c:numCache>
                <c:formatCode>General</c:formatCode>
                <c:ptCount val="20"/>
                <c:pt idx="0">
                  <c:v>0.79530000000000001</c:v>
                </c:pt>
                <c:pt idx="1">
                  <c:v>0.87509999999999999</c:v>
                </c:pt>
                <c:pt idx="2">
                  <c:v>0.91969999999999996</c:v>
                </c:pt>
                <c:pt idx="3">
                  <c:v>0.90610000000000002</c:v>
                </c:pt>
                <c:pt idx="4">
                  <c:v>0.9274</c:v>
                </c:pt>
                <c:pt idx="5">
                  <c:v>0.92789999999999995</c:v>
                </c:pt>
                <c:pt idx="6">
                  <c:v>0.92449999999999999</c:v>
                </c:pt>
                <c:pt idx="7">
                  <c:v>0.92710000000000004</c:v>
                </c:pt>
                <c:pt idx="8">
                  <c:v>0.93269999999999997</c:v>
                </c:pt>
                <c:pt idx="9">
                  <c:v>0.93840000000000001</c:v>
                </c:pt>
                <c:pt idx="10">
                  <c:v>0.94340000000000002</c:v>
                </c:pt>
                <c:pt idx="11">
                  <c:v>0.95250000000000001</c:v>
                </c:pt>
                <c:pt idx="12">
                  <c:v>0.92449999999999999</c:v>
                </c:pt>
                <c:pt idx="13">
                  <c:v>0.9335</c:v>
                </c:pt>
                <c:pt idx="14">
                  <c:v>0.94820000000000004</c:v>
                </c:pt>
                <c:pt idx="15">
                  <c:v>0.93969999999999998</c:v>
                </c:pt>
                <c:pt idx="16">
                  <c:v>0.93840000000000001</c:v>
                </c:pt>
                <c:pt idx="17">
                  <c:v>0.94020000000000004</c:v>
                </c:pt>
                <c:pt idx="18">
                  <c:v>0.96179999999999999</c:v>
                </c:pt>
                <c:pt idx="19">
                  <c:v>0.95650000000000002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B7-4908-9FC7-37085D26D868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validation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Foglio1!$C$2:$C$21</c:f>
              <c:numCache>
                <c:formatCode>General</c:formatCode>
                <c:ptCount val="20"/>
                <c:pt idx="0">
                  <c:v>0.91339999999999999</c:v>
                </c:pt>
                <c:pt idx="1">
                  <c:v>0.88100000000000001</c:v>
                </c:pt>
                <c:pt idx="2">
                  <c:v>0.92210000000000003</c:v>
                </c:pt>
                <c:pt idx="3">
                  <c:v>0.86799999999999999</c:v>
                </c:pt>
                <c:pt idx="4">
                  <c:v>0.97840000000000005</c:v>
                </c:pt>
                <c:pt idx="5">
                  <c:v>0.97840000000000005</c:v>
                </c:pt>
                <c:pt idx="6">
                  <c:v>0.96319999999999995</c:v>
                </c:pt>
                <c:pt idx="7">
                  <c:v>0.97619999999999996</c:v>
                </c:pt>
                <c:pt idx="8">
                  <c:v>0.98270000000000002</c:v>
                </c:pt>
                <c:pt idx="9">
                  <c:v>0.98699999999999999</c:v>
                </c:pt>
                <c:pt idx="10">
                  <c:v>0.98050000000000004</c:v>
                </c:pt>
                <c:pt idx="11">
                  <c:v>0.98699999999999999</c:v>
                </c:pt>
                <c:pt idx="12">
                  <c:v>0.96750000000000003</c:v>
                </c:pt>
                <c:pt idx="13">
                  <c:v>0.99350000000000005</c:v>
                </c:pt>
                <c:pt idx="14">
                  <c:v>0.95450000000000002</c:v>
                </c:pt>
                <c:pt idx="15">
                  <c:v>0.98050000000000004</c:v>
                </c:pt>
                <c:pt idx="16">
                  <c:v>0.99350000000000005</c:v>
                </c:pt>
                <c:pt idx="17">
                  <c:v>0.95240000000000002</c:v>
                </c:pt>
                <c:pt idx="18">
                  <c:v>0.95450000000000002</c:v>
                </c:pt>
                <c:pt idx="19">
                  <c:v>0.98699999999999999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B7-4908-9FC7-37085D26D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9542271"/>
        <c:axId val="1074811167"/>
      </c:lineChart>
      <c:catAx>
        <c:axId val="12595422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74811167"/>
        <c:crosses val="autoZero"/>
        <c:auto val="1"/>
        <c:lblAlgn val="ctr"/>
        <c:lblOffset val="100"/>
        <c:noMultiLvlLbl val="0"/>
      </c:catAx>
      <c:valAx>
        <c:axId val="1074811167"/>
        <c:scaling>
          <c:orientation val="minMax"/>
          <c:max val="1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59542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Loss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Foglio1!$E$1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Foglio1!$E$2:$E$21</c:f>
              <c:numCache>
                <c:formatCode>General</c:formatCode>
                <c:ptCount val="20"/>
                <c:pt idx="0">
                  <c:v>0.41689999999999999</c:v>
                </c:pt>
                <c:pt idx="1">
                  <c:v>0.28139999999999998</c:v>
                </c:pt>
                <c:pt idx="2">
                  <c:v>0.191</c:v>
                </c:pt>
                <c:pt idx="3">
                  <c:v>0.22239999999999999</c:v>
                </c:pt>
                <c:pt idx="4">
                  <c:v>0.1792</c:v>
                </c:pt>
                <c:pt idx="5">
                  <c:v>0.18990000000000001</c:v>
                </c:pt>
                <c:pt idx="6">
                  <c:v>0.18759999999999999</c:v>
                </c:pt>
                <c:pt idx="7">
                  <c:v>0.17649999999999999</c:v>
                </c:pt>
                <c:pt idx="8">
                  <c:v>0.17199999999999999</c:v>
                </c:pt>
                <c:pt idx="9">
                  <c:v>0.14779999999999999</c:v>
                </c:pt>
                <c:pt idx="10">
                  <c:v>0.13800000000000001</c:v>
                </c:pt>
                <c:pt idx="11">
                  <c:v>0.1303</c:v>
                </c:pt>
                <c:pt idx="12">
                  <c:v>0.1865</c:v>
                </c:pt>
                <c:pt idx="13">
                  <c:v>0.1719</c:v>
                </c:pt>
                <c:pt idx="14">
                  <c:v>0.13519999999999999</c:v>
                </c:pt>
                <c:pt idx="15">
                  <c:v>0.1477</c:v>
                </c:pt>
                <c:pt idx="16">
                  <c:v>0.15820000000000001</c:v>
                </c:pt>
                <c:pt idx="17">
                  <c:v>0.16500000000000001</c:v>
                </c:pt>
                <c:pt idx="18">
                  <c:v>0.1115</c:v>
                </c:pt>
                <c:pt idx="19">
                  <c:v>0.11210000000000001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32-4121-B11C-AE1F5AA7014A}"/>
            </c:ext>
          </c:extLst>
        </c:ser>
        <c:ser>
          <c:idx val="1"/>
          <c:order val="1"/>
          <c:tx>
            <c:strRef>
              <c:f>Foglio1!$F$1</c:f>
              <c:strCache>
                <c:ptCount val="1"/>
                <c:pt idx="0">
                  <c:v>validation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Foglio1!$F$2:$F$21</c:f>
              <c:numCache>
                <c:formatCode>General</c:formatCode>
                <c:ptCount val="20"/>
                <c:pt idx="0">
                  <c:v>0.2586</c:v>
                </c:pt>
                <c:pt idx="1">
                  <c:v>0.23760000000000001</c:v>
                </c:pt>
                <c:pt idx="2">
                  <c:v>0.1676</c:v>
                </c:pt>
                <c:pt idx="3">
                  <c:v>0.30059999999999998</c:v>
                </c:pt>
                <c:pt idx="4">
                  <c:v>7.6300000000000007E-2</c:v>
                </c:pt>
                <c:pt idx="5">
                  <c:v>7.1099999999999997E-2</c:v>
                </c:pt>
                <c:pt idx="6">
                  <c:v>0.1421</c:v>
                </c:pt>
                <c:pt idx="7">
                  <c:v>6.6199999999999995E-2</c:v>
                </c:pt>
                <c:pt idx="8">
                  <c:v>6.6799999999999998E-2</c:v>
                </c:pt>
                <c:pt idx="9">
                  <c:v>5.4600000000000003E-2</c:v>
                </c:pt>
                <c:pt idx="10">
                  <c:v>5.62E-2</c:v>
                </c:pt>
                <c:pt idx="11">
                  <c:v>4.4900000000000002E-2</c:v>
                </c:pt>
                <c:pt idx="12">
                  <c:v>8.8599999999999998E-2</c:v>
                </c:pt>
                <c:pt idx="13">
                  <c:v>4.5100000000000001E-2</c:v>
                </c:pt>
                <c:pt idx="14">
                  <c:v>7.8700000000000006E-2</c:v>
                </c:pt>
                <c:pt idx="15">
                  <c:v>6.5600000000000006E-2</c:v>
                </c:pt>
                <c:pt idx="16">
                  <c:v>4.24E-2</c:v>
                </c:pt>
                <c:pt idx="17">
                  <c:v>7.46E-2</c:v>
                </c:pt>
                <c:pt idx="18">
                  <c:v>7.6999999999999999E-2</c:v>
                </c:pt>
                <c:pt idx="19">
                  <c:v>5.79E-2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32-4121-B11C-AE1F5AA70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8405599"/>
        <c:axId val="1279354751"/>
      </c:lineChart>
      <c:catAx>
        <c:axId val="1068405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79354751"/>
        <c:crosses val="autoZero"/>
        <c:auto val="1"/>
        <c:lblAlgn val="ctr"/>
        <c:lblOffset val="100"/>
        <c:noMultiLvlLbl val="0"/>
      </c:catAx>
      <c:valAx>
        <c:axId val="1279354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68405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32073E-CA76-6F62-13D4-09732AC70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A08E35-E3AD-CF6A-D31C-7ADFE1B93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471829-B0AF-22F6-99F8-43D8A79F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82D-DD37-4627-A4FB-52D90EF08FC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1CB599-C3E8-10C6-93E0-DC36FED5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147336-47A6-AE9A-310C-5CC95F29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C1D-7E3E-48EE-820A-CF7275E93F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84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0E3C71-401D-0338-6AF5-4776C927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DF20FF3-B36B-3D70-0251-5529AAF4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37B341-FD1A-3283-A7BD-88E33A37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82D-DD37-4627-A4FB-52D90EF08FC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358E98-920B-7E0C-293A-9DC5492E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B55926-E9E5-0EF5-4D86-6DAFA1D6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C1D-7E3E-48EE-820A-CF7275E93F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1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613D4C6-F759-8EC9-E908-1CB4EFFFF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5C0A64-C480-CAFD-096F-8F081B552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DCFC86-EF85-6707-6D9C-C29C19A5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82D-DD37-4627-A4FB-52D90EF08FC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BC4D3-7BAF-3C93-17F1-520B95A3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B03D00-B9F4-A01F-A773-161A592A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C1D-7E3E-48EE-820A-CF7275E93F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38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77FC0-7CA0-2016-1445-04493CB0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E9B5F-5F75-6AE3-727B-DF13B6DC0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7DAF1D-40A8-F72F-14B9-C53B0B74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82D-DD37-4627-A4FB-52D90EF08FC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9773EC-13BE-6A82-E6C9-749B4018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DF31CB-A280-B631-FD07-AEE14CAF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C1D-7E3E-48EE-820A-CF7275E93F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177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866590-2CE9-1D47-07BA-18D291FD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72E4BF-F701-1EC1-9AE0-7AA22146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B09FB8-0CB6-7A4B-E76C-2423EE51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82D-DD37-4627-A4FB-52D90EF08FC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597C92-5DDE-8222-64A6-257FE728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4A18FA-1373-3BDB-5635-1417ABA9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C1D-7E3E-48EE-820A-CF7275E93F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50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FED09F-B356-8FE1-F1AB-6CA66571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6C39D7-EDAB-6EA4-F404-F43F26838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5CFA142-0B90-B953-2948-14AC8F103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6944E2-BD46-BC33-4338-298EDFB2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82D-DD37-4627-A4FB-52D90EF08FC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9B4666-9257-4C92-08B0-04D1D502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360770-E2D9-39F1-625A-78C22F25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C1D-7E3E-48EE-820A-CF7275E93F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03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75525-7944-9DD8-5306-20DE0FE2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40C4D8-8536-02D2-0468-4B9D4E80D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57096E-1A94-E00F-2803-A1FB8D103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78E39F9-2201-087E-B4A7-1A8E039D9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95409E-9ED8-F489-809E-22DAFD851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10AD87-89B3-801F-FFF6-E5DBE072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82D-DD37-4627-A4FB-52D90EF08FC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51E2C36-1AF7-6D33-E3FB-45B3F970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9FC5849-0F94-4FD0-B9EA-0AA38557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C1D-7E3E-48EE-820A-CF7275E93F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09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37890D-4781-54A4-DAEE-BDD97C06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0370A0-5B26-8A5B-679E-AB3B4C2B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82D-DD37-4627-A4FB-52D90EF08FC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7420ED-1272-9F63-943A-CFDAA4A7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E1D40ED-270C-D627-35EE-0708C143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C1D-7E3E-48EE-820A-CF7275E93F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73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17EE51-D250-FF76-7DBB-03D21E15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82D-DD37-4627-A4FB-52D90EF08FC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208A3EE-8D7F-6D3C-7B8A-23BF0B18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927D67-DECF-C6BD-91AD-97BE3A53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C1D-7E3E-48EE-820A-CF7275E93F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80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C9912B-269F-19E1-5B5E-5E62065B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650A98-95F3-90A7-2009-3C723405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200BF84-9E66-21B1-80BB-DB1879CE8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401C3-4A49-F744-9C63-27ED1D94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82D-DD37-4627-A4FB-52D90EF08FC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C8029F-1832-10FA-F84F-D39B0AAA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F24A59-AC35-638C-CE54-29290F5D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C1D-7E3E-48EE-820A-CF7275E93F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732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151DF-6428-9666-3771-37F8E17F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FB917F-D249-452C-80A4-E1B6D996B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6D1BC6-2076-BD7E-7FE4-F59CE6875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A1F77A-4D35-7341-B558-D5FD7697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682D-DD37-4627-A4FB-52D90EF08FC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B3B7BE-8673-DB56-B450-26594902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DF0E59-50E2-8C44-0FED-E013579C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C1D-7E3E-48EE-820A-CF7275E93F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42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16EB17B-149C-ACDF-9498-E0FD2187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A6D951-5230-4540-28E0-3BA6AAC4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A536A7-5A4F-704B-EB41-8501A4766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7682D-DD37-4627-A4FB-52D90EF08FC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5B5991-6E29-7523-9A19-474E23C7E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965ED8-1DA8-407D-50BA-A8E1CBD43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3CC1D-7E3E-48EE-820A-CF7275E93F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31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8C99BE-5266-5BF4-8670-581985AA5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it-IT"/>
              <a:t>Spaghetti 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77ED9F0-8E46-C558-A1D5-9821155C1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90" y="1687486"/>
            <a:ext cx="3300156" cy="3636818"/>
          </a:xfrm>
        </p:spPr>
        <p:txBody>
          <a:bodyPr anchor="ctr">
            <a:normAutofit/>
          </a:bodyPr>
          <a:lstStyle/>
          <a:p>
            <a:pPr algn="l"/>
            <a:r>
              <a:rPr lang="it-IT" dirty="0"/>
              <a:t>Roberto Mirabella</a:t>
            </a:r>
          </a:p>
        </p:txBody>
      </p:sp>
    </p:spTree>
    <p:extLst>
      <p:ext uri="{BB962C8B-B14F-4D97-AF65-F5344CB8AC3E}">
        <p14:creationId xmlns:p14="http://schemas.microsoft.com/office/powerpoint/2010/main" val="95447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FC4E23-8647-5535-E421-DD5599F0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Grazie per l’attenzione</a:t>
            </a:r>
            <a:b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8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2D1905-F7F9-0224-C224-67FBA58C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it-IT" sz="5400" dirty="0"/>
              <a:t>Primo approccio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5625E3-053A-C040-1D71-22C43E31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87" y="2283213"/>
            <a:ext cx="10128803" cy="25830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Per andare ad identificare stampe 3D difettose da stampe corrette si è pensato di sviluppare un classificatore in grado di distinguere stampe difettose da stampe corrette.</a:t>
            </a:r>
          </a:p>
          <a:p>
            <a:pPr marL="0" indent="0">
              <a:buNone/>
            </a:pPr>
            <a:r>
              <a:rPr lang="it-IT" sz="2400" dirty="0"/>
              <a:t>Per far ciò si presenta sin da subito un problema:</a:t>
            </a:r>
          </a:p>
          <a:p>
            <a:r>
              <a:rPr lang="it-IT" sz="2400" dirty="0"/>
              <a:t>Scarsa quantità di dati per allenare una rete da zero.</a:t>
            </a:r>
          </a:p>
          <a:p>
            <a:pPr marL="0" indent="0">
              <a:buNone/>
            </a:pPr>
            <a:endParaRPr lang="it-IT" sz="2400" dirty="0"/>
          </a:p>
        </p:txBody>
      </p:sp>
      <p:pic>
        <p:nvPicPr>
          <p:cNvPr id="1027" name="Immagine 1">
            <a:extLst>
              <a:ext uri="{FF2B5EF4-FFF2-40B4-BE49-F238E27FC236}">
                <a16:creationId xmlns:a16="http://schemas.microsoft.com/office/drawing/2014/main" id="{E70CE223-4313-F332-4BB4-49F93CB65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612" y="4451749"/>
            <a:ext cx="18954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magine 3" descr="Immagine che contiene bianco e nero, cavo, interno, monocromatico&#10;&#10;Descrizione generata automaticamente">
            <a:extLst>
              <a:ext uri="{FF2B5EF4-FFF2-40B4-BE49-F238E27FC236}">
                <a16:creationId xmlns:a16="http://schemas.microsoft.com/office/drawing/2014/main" id="{7DC23EAB-453D-B977-2F32-B612E49FB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250" y="4422556"/>
            <a:ext cx="18954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magine 4" descr="Immagine che contiene cavo, interno, aspirapolvere, seduto&#10;&#10;Descrizione generata automaticamente">
            <a:extLst>
              <a:ext uri="{FF2B5EF4-FFF2-40B4-BE49-F238E27FC236}">
                <a16:creationId xmlns:a16="http://schemas.microsoft.com/office/drawing/2014/main" id="{2797C2DF-11CF-F329-85C9-14F6D961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888" y="4451748"/>
            <a:ext cx="18954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4F87700F-8BA9-9B0C-B1B7-A10CCB3F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985" y="3115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8D676A-4461-AAA0-F50E-0D054863F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985" y="4535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9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E2BDA3-1B5E-60FA-A195-0A170BEB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800"/>
              <a:t>Transfer learning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7EC9AE-3A89-C62C-F9A9-771E460F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/>
              <a:t>Per mitigare le problematiche introdotte dalla scarsa quantità di dati si è utilizzato un modello di MobileNetV3 preaddestrato su cui effettuare il transfer learning.</a:t>
            </a: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9B9D61E-60D5-DDC2-1C3E-C11D0B356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201878"/>
            <a:ext cx="5150277" cy="227899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8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8759AA-FE36-B00C-50B5-41ED6FB6D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C6B85B-D1D5-6E7F-DE84-FE179C53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C1479E-CD82-98D6-08A0-0173CAB8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800" dirty="0"/>
              <a:t>Performance del Classificatore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C4D40F-0183-9D66-156C-CB44227D0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D6F053-AD90-84DA-D5AC-39DF87165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177EC3-69D5-1D66-9581-DAAA1A1DB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8CB5E53E-206E-A32B-F719-58F2E55162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128864"/>
              </p:ext>
            </p:extLst>
          </p:nvPr>
        </p:nvGraphicFramePr>
        <p:xfrm>
          <a:off x="927618" y="2780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F9C43B0E-2FF7-FB7C-39B1-4112A50B0F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722091"/>
              </p:ext>
            </p:extLst>
          </p:nvPr>
        </p:nvGraphicFramePr>
        <p:xfrm>
          <a:off x="6427236" y="27800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032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51D8D8-0388-3C92-3D7E-2A9710BFD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03588B-6F55-2C2C-6760-99EDB4E3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it-IT" sz="3600"/>
              <a:t>Rilevatore di difetti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4E177C2-9D28-F0CB-6F52-BB21EBB1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/>
              <a:t>E se volessimo individuare pure la porzione di immagine in cui si verifica l’anomalia</a:t>
            </a:r>
            <a:r>
              <a:rPr lang="en-US" sz="1800" dirty="0"/>
              <a:t>?</a:t>
            </a:r>
            <a:r>
              <a:rPr lang="it-IT" sz="1800" dirty="0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Blu elettrico, Blu cobalto, schermata, blu&#10;&#10;Descrizione generata automaticamente">
            <a:extLst>
              <a:ext uri="{FF2B5EF4-FFF2-40B4-BE49-F238E27FC236}">
                <a16:creationId xmlns:a16="http://schemas.microsoft.com/office/drawing/2014/main" id="{448E8DC1-43A0-D846-EEA8-4FC6D4BF9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79" y="650494"/>
            <a:ext cx="5391536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6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E43B6-FB2E-E480-72FC-DB1617E44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C62325-D8C0-D00F-F6A4-0D6807D5A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17B7C9-6C4C-AF0D-7E94-CC42BA91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800" dirty="0"/>
              <a:t>YOLOv8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D598F9-D5F9-1C27-8DE7-80C011D20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258965-00F9-9C74-CF42-A0D859F3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70D7D4-6D37-DBF2-0484-F2D683386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B6A70C-EB17-BB38-AA5B-F6FCA8A9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18" y="2766683"/>
            <a:ext cx="5599081" cy="23074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YOLO (</a:t>
            </a:r>
            <a:r>
              <a:rPr lang="it-IT" sz="2400" i="1" dirty="0" err="1"/>
              <a:t>You</a:t>
            </a:r>
            <a:r>
              <a:rPr lang="it-IT" sz="2400" i="1" dirty="0"/>
              <a:t> </a:t>
            </a:r>
            <a:r>
              <a:rPr lang="it-IT" sz="2400" i="1" dirty="0" err="1"/>
              <a:t>Only</a:t>
            </a:r>
            <a:r>
              <a:rPr lang="it-IT" sz="2400" i="1" dirty="0"/>
              <a:t> Look Once</a:t>
            </a:r>
            <a:r>
              <a:rPr lang="it-IT" sz="2400" dirty="0"/>
              <a:t>) è una famiglia di modelli di rilevazione di oggetti che si caratterizzano per la loro capacità di eseguire l’identificazione in tempo reale con elevate prestazioni.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D0EEA9-7B85-2B78-ADF1-316F0279A88F}"/>
              </a:ext>
            </a:extLst>
          </p:cNvPr>
          <p:cNvSpPr txBox="1"/>
          <p:nvPr/>
        </p:nvSpPr>
        <p:spPr>
          <a:xfrm>
            <a:off x="7653133" y="2608381"/>
            <a:ext cx="1903818" cy="262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</a:t>
            </a:r>
            <a:endParaRPr lang="it-IT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it-IT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imgs</a:t>
            </a:r>
            <a:endParaRPr lang="it-IT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it-IT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labels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valid</a:t>
            </a:r>
            <a:endParaRPr lang="it-IT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it-IT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imgs</a:t>
            </a:r>
            <a:endParaRPr lang="it-IT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it-IT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labels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(opzionale)</a:t>
            </a:r>
          </a:p>
          <a:p>
            <a:pPr marL="742950" lvl="1" indent="-28575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it-IT" sz="1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imgs</a:t>
            </a:r>
            <a:endParaRPr lang="it-IT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it-IT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F34FF06-DE8A-2BA6-2235-4FADBB49A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868" y="5608830"/>
            <a:ext cx="8630854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4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BBED18-D332-8439-6C8E-203922AFD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CB45AA-B517-972E-0E1C-8EA33BA0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it-IT" sz="4800"/>
              <a:t>App Android</a:t>
            </a:r>
            <a:endParaRPr lang="it-IT" sz="4800" dirty="0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799E16-6C08-CD2F-4492-D9F2014D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4160725" cy="35989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Sviluppati i modelli per </a:t>
            </a:r>
            <a:r>
              <a:rPr lang="it-IT" sz="2000" dirty="0" err="1"/>
              <a:t>classification</a:t>
            </a:r>
            <a:r>
              <a:rPr lang="it-IT" sz="2000" dirty="0"/>
              <a:t> e </a:t>
            </a:r>
            <a:r>
              <a:rPr lang="it-IT" sz="2000" dirty="0" err="1"/>
              <a:t>detection</a:t>
            </a:r>
            <a:r>
              <a:rPr lang="it-IT" sz="2000" dirty="0"/>
              <a:t> di anomalie di stampe 3D, si è passati allo sviluppo dell’applicazione Android.</a:t>
            </a:r>
          </a:p>
        </p:txBody>
      </p:sp>
      <p:pic>
        <p:nvPicPr>
          <p:cNvPr id="9" name="Immagine 8" descr="Immagine che contiene testo, Dispositivo di comunicazione, schermata, Dispositivo mobile&#10;&#10;Descrizione generata automaticamente">
            <a:extLst>
              <a:ext uri="{FF2B5EF4-FFF2-40B4-BE49-F238E27FC236}">
                <a16:creationId xmlns:a16="http://schemas.microsoft.com/office/drawing/2014/main" id="{553495D5-18BC-A88F-8A3E-410214748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" t="7767" r="9840" b="11213"/>
          <a:stretch/>
        </p:blipFill>
        <p:spPr>
          <a:xfrm>
            <a:off x="8871744" y="2203079"/>
            <a:ext cx="2085601" cy="4224308"/>
          </a:xfrm>
          <a:prstGeom prst="rect">
            <a:avLst/>
          </a:prstGeom>
        </p:spPr>
      </p:pic>
      <p:pic>
        <p:nvPicPr>
          <p:cNvPr id="6" name="Immagine 5" descr="Immagine che contiene testo, gadget, Dispositivo di comunicazione, Dispositivo mobile&#10;&#10;Descrizione generata automaticamente">
            <a:extLst>
              <a:ext uri="{FF2B5EF4-FFF2-40B4-BE49-F238E27FC236}">
                <a16:creationId xmlns:a16="http://schemas.microsoft.com/office/drawing/2014/main" id="{63D15054-29EB-3BB3-8CB2-63F85A09CC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" t="7671" r="6958" b="10905"/>
          <a:stretch/>
        </p:blipFill>
        <p:spPr>
          <a:xfrm>
            <a:off x="6355531" y="2203079"/>
            <a:ext cx="2107731" cy="4267991"/>
          </a:xfrm>
          <a:prstGeom prst="rect">
            <a:avLst/>
          </a:prstGeom>
        </p:spPr>
      </p:pic>
      <p:sp>
        <p:nvSpPr>
          <p:cNvPr id="34" name="Rectangle 2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5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86A278-2C12-3B92-1834-34AA905BB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C85779-88A7-6E6B-5FF4-809AC182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Fragment Detect</a:t>
            </a:r>
          </a:p>
        </p:txBody>
      </p:sp>
      <p:sp>
        <p:nvSpPr>
          <p:cNvPr id="2058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Immagine 1">
            <a:extLst>
              <a:ext uri="{FF2B5EF4-FFF2-40B4-BE49-F238E27FC236}">
                <a16:creationId xmlns:a16="http://schemas.microsoft.com/office/drawing/2014/main" id="{D96619FE-6C8C-74BB-F5F0-187017CF4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7" t="8102" r="8356" b="10635"/>
          <a:stretch>
            <a:fillRect/>
          </a:stretch>
        </p:blipFill>
        <p:spPr bwMode="auto">
          <a:xfrm>
            <a:off x="638881" y="2619784"/>
            <a:ext cx="1779136" cy="360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magine 2" descr="Immagine che contiene gadget, Dispositivo di comunicazione, multimediale, Dispositivo mobile&#10;&#10;Descrizione generata automaticamente">
            <a:extLst>
              <a:ext uri="{FF2B5EF4-FFF2-40B4-BE49-F238E27FC236}">
                <a16:creationId xmlns:a16="http://schemas.microsoft.com/office/drawing/2014/main" id="{3EF3C5D7-7A0F-1F12-B542-585758688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6" t="7561" r="8656" b="10612"/>
          <a:stretch>
            <a:fillRect/>
          </a:stretch>
        </p:blipFill>
        <p:spPr bwMode="auto">
          <a:xfrm>
            <a:off x="2723772" y="2619784"/>
            <a:ext cx="1727399" cy="360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magine 3" descr="Immagine che contiene multimediale, gadget, Cellulare, Dispositivo di comunicazione&#10;&#10;Descrizione generata automaticamente">
            <a:extLst>
              <a:ext uri="{FF2B5EF4-FFF2-40B4-BE49-F238E27FC236}">
                <a16:creationId xmlns:a16="http://schemas.microsoft.com/office/drawing/2014/main" id="{AC84FDC8-CEF3-CDAB-EE99-97FEAAACB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0" t="7788" r="9988" b="10207"/>
          <a:stretch>
            <a:fillRect/>
          </a:stretch>
        </p:blipFill>
        <p:spPr bwMode="auto">
          <a:xfrm>
            <a:off x="4694065" y="2619784"/>
            <a:ext cx="1800041" cy="359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72FCC6-BCF2-D767-C021-24EFA1D926CB}"/>
              </a:ext>
            </a:extLst>
          </p:cNvPr>
          <p:cNvSpPr txBox="1"/>
          <p:nvPr/>
        </p:nvSpPr>
        <p:spPr>
          <a:xfrm>
            <a:off x="2794369" y="2056457"/>
            <a:ext cx="158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Classification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79995A1-5306-0E92-C441-97A3AEC1DB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261" r="79322" b="58035"/>
          <a:stretch/>
        </p:blipFill>
        <p:spPr bwMode="auto">
          <a:xfrm>
            <a:off x="8511712" y="2663188"/>
            <a:ext cx="1727398" cy="35560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05A1CFC-467B-5E68-0879-1C7505E34354}"/>
              </a:ext>
            </a:extLst>
          </p:cNvPr>
          <p:cNvSpPr txBox="1"/>
          <p:nvPr/>
        </p:nvSpPr>
        <p:spPr>
          <a:xfrm>
            <a:off x="8671355" y="2056457"/>
            <a:ext cx="140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Detection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967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8458BC-C7AE-BFB6-DB69-BE09DF112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604E54-597D-87A8-C282-14E6B913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Archivio Stampe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AF1DDAF-D711-BBB3-DB38-FC712F8C5FCD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Per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traccia</a:t>
            </a:r>
            <a:r>
              <a:rPr lang="en-US" dirty="0"/>
              <a:t> di </a:t>
            </a:r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impostazioni</a:t>
            </a:r>
            <a:r>
              <a:rPr lang="en-US" dirty="0"/>
              <a:t> </a:t>
            </a:r>
            <a:r>
              <a:rPr lang="en-US" dirty="0" err="1"/>
              <a:t>utilizzate</a:t>
            </a:r>
            <a:r>
              <a:rPr lang="en-US" dirty="0"/>
              <a:t> per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determinata</a:t>
            </a:r>
            <a:r>
              <a:rPr lang="en-US" dirty="0"/>
              <a:t> </a:t>
            </a:r>
            <a:r>
              <a:rPr lang="en-US" dirty="0" err="1"/>
              <a:t>stampa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sviluppato</a:t>
            </a:r>
            <a:r>
              <a:rPr lang="en-US" dirty="0"/>
              <a:t> un </a:t>
            </a:r>
            <a:r>
              <a:rPr lang="en-US" dirty="0" err="1"/>
              <a:t>archivio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renderà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semplice la </a:t>
            </a:r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migliori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per la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/>
              <a:t>stampante</a:t>
            </a:r>
            <a:r>
              <a:rPr lang="en-US" dirty="0"/>
              <a:t> 3D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EC63C65E-421B-613B-42E2-A972A88E3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0711" y="650494"/>
            <a:ext cx="2662071" cy="53241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8958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219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Times New Roman</vt:lpstr>
      <vt:lpstr>Tema di Office</vt:lpstr>
      <vt:lpstr>Spaghetti Detector</vt:lpstr>
      <vt:lpstr>Primo approccio</vt:lpstr>
      <vt:lpstr>Transfer learning </vt:lpstr>
      <vt:lpstr>Performance del Classificatore</vt:lpstr>
      <vt:lpstr>Rilevatore di difetti</vt:lpstr>
      <vt:lpstr>YOLOv8</vt:lpstr>
      <vt:lpstr>App Android</vt:lpstr>
      <vt:lpstr>Fragment Detect</vt:lpstr>
      <vt:lpstr>Archivio Stampe</vt:lpstr>
      <vt:lpstr>Grazie per l’attenzione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Spaghetti Detector</dc:title>
  <dc:creator>Roberto Mirabella - roberto.mirabella2@studio.unibo.it</dc:creator>
  <cp:lastModifiedBy>Roberto Mirabella - roberto.mirabella2@studio.unibo.it</cp:lastModifiedBy>
  <cp:revision>5</cp:revision>
  <dcterms:created xsi:type="dcterms:W3CDTF">2024-02-18T13:48:18Z</dcterms:created>
  <dcterms:modified xsi:type="dcterms:W3CDTF">2024-02-20T18:02:23Z</dcterms:modified>
</cp:coreProperties>
</file>