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8" r:id="rId3"/>
    <p:sldId id="259" r:id="rId4"/>
    <p:sldId id="257" r:id="rId5"/>
    <p:sldId id="260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9"/>
  </p:normalViewPr>
  <p:slideViewPr>
    <p:cSldViewPr snapToGrid="0">
      <p:cViewPr varScale="1">
        <p:scale>
          <a:sx n="88" d="100"/>
          <a:sy n="88" d="100"/>
        </p:scale>
        <p:origin x="176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455621"/>
            <a:ext cx="9288096" cy="1435331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33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27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791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23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2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7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333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8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624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06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rmAutofit/>
          </a:bodyPr>
          <a:lstStyle>
            <a:lvl1pPr>
              <a:defRPr sz="28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371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A1E45834-53BD-4C8F-B791-CD5378F4150E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719D7796-F675-488F-AC46-C88938C80352}" type="slidenum">
              <a:rPr lang="en-US" smtClean="0"/>
              <a:t>‹N›</a:t>
            </a:fld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8689CE0-64D2-447C-9C1F-872D111D8AC3}"/>
              </a:ext>
            </a:extLst>
          </p:cNvPr>
          <p:cNvCxnSpPr>
            <a:cxnSpLocks/>
          </p:cNvCxnSpPr>
          <p:nvPr/>
        </p:nvCxnSpPr>
        <p:spPr>
          <a:xfrm>
            <a:off x="0" y="1185205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090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0" r:id="rId1"/>
    <p:sldLayoutId id="2147483741" r:id="rId2"/>
    <p:sldLayoutId id="2147483742" r:id="rId3"/>
    <p:sldLayoutId id="2147483743" r:id="rId4"/>
    <p:sldLayoutId id="2147483744" r:id="rId5"/>
    <p:sldLayoutId id="2147483750" r:id="rId6"/>
    <p:sldLayoutId id="2147483745" r:id="rId7"/>
    <p:sldLayoutId id="2147483746" r:id="rId8"/>
    <p:sldLayoutId id="2147483747" r:id="rId9"/>
    <p:sldLayoutId id="2147483749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EFFBA0-05A2-4BB2-8F28-C23DA5ECA8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C34C3DB-5E56-A8F6-AAF5-E32311FF2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983" y="3306436"/>
            <a:ext cx="9177331" cy="3335803"/>
          </a:xfrm>
        </p:spPr>
        <p:txBody>
          <a:bodyPr anchor="b">
            <a:normAutofit/>
          </a:bodyPr>
          <a:lstStyle/>
          <a:p>
            <a:pPr algn="ctr"/>
            <a:r>
              <a:rPr lang="en-GB" sz="4200" noProof="0" dirty="0"/>
              <a:t>Dimensionality Reduction:</a:t>
            </a:r>
            <a:br>
              <a:rPr lang="en-GB" sz="4200" noProof="0" dirty="0"/>
            </a:br>
            <a:r>
              <a:rPr lang="en-GB" sz="4200" noProof="0" dirty="0"/>
              <a:t>Principal Component Analysis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812851F2-2734-8E5C-2788-63CEB3BC2C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363" y="1014154"/>
            <a:ext cx="5649018" cy="1613040"/>
          </a:xfrm>
        </p:spPr>
        <p:txBody>
          <a:bodyPr>
            <a:normAutofit/>
          </a:bodyPr>
          <a:lstStyle/>
          <a:p>
            <a:r>
              <a:rPr lang="en-GB" noProof="0" dirty="0"/>
              <a:t>Roberto Pagliarini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0AA360F-DECB-4836-8FB6-22C4BC3FB0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1184800"/>
            <a:ext cx="804195" cy="0"/>
          </a:xfrm>
          <a:prstGeom prst="line">
            <a:avLst/>
          </a:prstGeom>
          <a:ln w="857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Immagine 4" descr="Immagine che contiene cerchio, simbolo, emblema, logo&#10;&#10;Il contenuto generato dall'IA potrebbe non essere corretto.">
            <a:extLst>
              <a:ext uri="{FF2B5EF4-FFF2-40B4-BE49-F238E27FC236}">
                <a16:creationId xmlns:a16="http://schemas.microsoft.com/office/drawing/2014/main" id="{FA98AA3D-51CC-1433-5091-D36E4605F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261" y="1137390"/>
            <a:ext cx="3951512" cy="3951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61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EE98A725-792D-D992-E11C-F391D0D2E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036" y="1310858"/>
            <a:ext cx="10026650" cy="5427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3035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5DE461-C4EE-C928-CE59-07E37CDB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15C240-3D89-27C8-6370-974F8F963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02"/>
            <a:ext cx="12467770" cy="1294228"/>
          </a:xfrm>
        </p:spPr>
        <p:txBody>
          <a:bodyPr/>
          <a:lstStyle/>
          <a:p>
            <a:pPr algn="ctr"/>
            <a:r>
              <a:rPr lang="en-GB" noProof="0" dirty="0"/>
              <a:t>Introduction to Dimensionality Reduction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A767E0-F902-CEC6-9D3D-0CC030668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175657"/>
            <a:ext cx="10958286" cy="5651641"/>
          </a:xfrm>
        </p:spPr>
        <p:txBody>
          <a:bodyPr>
            <a:normAutofit/>
          </a:bodyPr>
          <a:lstStyle/>
          <a:p>
            <a:pPr algn="just" fontAlgn="base"/>
            <a:r>
              <a:rPr lang="en-GB" sz="2200" noProof="0" dirty="0"/>
              <a:t>When working with mathematical models, datasets with too many features can cause issues like slow computation and overfitting.</a:t>
            </a:r>
          </a:p>
          <a:p>
            <a:pPr algn="just" fontAlgn="base"/>
            <a:endParaRPr lang="en-GB" sz="2200" noProof="0" dirty="0"/>
          </a:p>
          <a:p>
            <a:pPr algn="just" fontAlgn="base"/>
            <a:r>
              <a:rPr lang="en-GB" sz="2200" noProof="0" dirty="0"/>
              <a:t>Dimensionality reduction helps to reduce the number of features while retaining key information.</a:t>
            </a:r>
          </a:p>
          <a:p>
            <a:pPr lvl="1" algn="just" fontAlgn="base"/>
            <a:r>
              <a:rPr lang="en-GB" sz="2200" noProof="0" dirty="0"/>
              <a:t>Principal Component Analysis (PCA)</a:t>
            </a:r>
          </a:p>
          <a:p>
            <a:pPr lvl="1" algn="just" fontAlgn="base"/>
            <a:r>
              <a:rPr lang="en-GB" sz="2200" noProof="0" dirty="0"/>
              <a:t>Singular value decomposition (SVD) </a:t>
            </a:r>
          </a:p>
          <a:p>
            <a:pPr lvl="1" algn="just" fontAlgn="base"/>
            <a:r>
              <a:rPr lang="en-GB" sz="2200" noProof="0" dirty="0"/>
              <a:t>Linear discriminant analysis (LDA) </a:t>
            </a:r>
          </a:p>
          <a:p>
            <a:pPr lvl="1" algn="just" fontAlgn="base"/>
            <a:endParaRPr lang="en-GB" sz="2200" noProof="0" dirty="0"/>
          </a:p>
          <a:p>
            <a:pPr algn="just" fontAlgn="base"/>
            <a:r>
              <a:rPr lang="en-GB" sz="2200" noProof="0" dirty="0"/>
              <a:t>These techniques convert data into a lower-dimensional space while preserving important details.</a:t>
            </a:r>
          </a:p>
        </p:txBody>
      </p:sp>
    </p:spTree>
    <p:extLst>
      <p:ext uri="{BB962C8B-B14F-4D97-AF65-F5344CB8AC3E}">
        <p14:creationId xmlns:p14="http://schemas.microsoft.com/office/powerpoint/2010/main" val="239541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C03F5-8F6D-FC0B-2E35-52073E0D0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8FAA994-6C67-4DEB-D510-D30BF0093A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02"/>
            <a:ext cx="12467770" cy="1294228"/>
          </a:xfrm>
        </p:spPr>
        <p:txBody>
          <a:bodyPr/>
          <a:lstStyle/>
          <a:p>
            <a:pPr algn="ctr"/>
            <a:r>
              <a:rPr lang="en-GB" noProof="0" dirty="0"/>
              <a:t>Let us consider an example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6DE02DA-FB2A-6707-2725-09AE0825B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5086" y="1136245"/>
            <a:ext cx="11277600" cy="3087412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GB" sz="2400" noProof="0" dirty="0"/>
              <a:t>Imagine a dataset where each data point exists in a 3D space defined by axes X, Y and Z</a:t>
            </a:r>
          </a:p>
          <a:p>
            <a:pPr algn="just" fontAlgn="base"/>
            <a:r>
              <a:rPr lang="en-GB" sz="2400" noProof="0" dirty="0"/>
              <a:t>If most of the data variance occurs along X and Y then the Z-dimension may contribute very little to understanding the structure of the data.</a:t>
            </a:r>
          </a:p>
          <a:p>
            <a:pPr lvl="1" algn="just" fontAlgn="base"/>
            <a:r>
              <a:rPr lang="en-GB" sz="2400" noProof="0" dirty="0"/>
              <a:t>These new features don’t overlap with each other and the first few keep most of the important differences found in the original data.</a:t>
            </a:r>
          </a:p>
          <a:p>
            <a:pPr lvl="1" algn="just" fontAlgn="base"/>
            <a:endParaRPr lang="en-GB" sz="2400" noProof="0" dirty="0"/>
          </a:p>
          <a:p>
            <a:pPr marL="0" indent="0">
              <a:buNone/>
            </a:pPr>
            <a:endParaRPr lang="en-GB" noProof="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080D10C-7EFF-29DD-7C4D-E251D7E4F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2840" y="4091253"/>
            <a:ext cx="3682091" cy="27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2898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FBAE7BD-4803-9E86-73CD-23BAA2FE6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02"/>
            <a:ext cx="12467770" cy="1294228"/>
          </a:xfrm>
        </p:spPr>
        <p:txBody>
          <a:bodyPr/>
          <a:lstStyle/>
          <a:p>
            <a:pPr algn="ctr"/>
            <a:r>
              <a:rPr lang="en-GB" noProof="0" dirty="0"/>
              <a:t>What is Principal Component Analysis (PCA)?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346B151-A19F-8CCA-3A18-13A72678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480457"/>
            <a:ext cx="10546443" cy="4806043"/>
          </a:xfrm>
        </p:spPr>
        <p:txBody>
          <a:bodyPr>
            <a:normAutofit fontScale="92500" lnSpcReduction="20000"/>
          </a:bodyPr>
          <a:lstStyle/>
          <a:p>
            <a:pPr algn="just" fontAlgn="base"/>
            <a:r>
              <a:rPr lang="en-GB" sz="2400" noProof="0" dirty="0"/>
              <a:t> It helps you to reduce the number of features in a dataset while keeping the most important information. </a:t>
            </a:r>
          </a:p>
          <a:p>
            <a:pPr algn="just" fontAlgn="base"/>
            <a:endParaRPr lang="en-GB" sz="2400" noProof="0" dirty="0"/>
          </a:p>
          <a:p>
            <a:pPr algn="just" fontAlgn="base"/>
            <a:r>
              <a:rPr lang="en-GB" sz="2400" noProof="0" dirty="0"/>
              <a:t>It changes your original features into new features. </a:t>
            </a:r>
          </a:p>
          <a:p>
            <a:pPr lvl="1" algn="just" fontAlgn="base"/>
            <a:r>
              <a:rPr lang="en-GB" sz="2400" noProof="0" dirty="0"/>
              <a:t>These new features don’t overlap with each other and the first few keep most of the important differences found in the original data.</a:t>
            </a:r>
          </a:p>
          <a:p>
            <a:pPr lvl="1" algn="just" fontAlgn="base"/>
            <a:endParaRPr lang="en-GB" sz="2400" noProof="0" dirty="0"/>
          </a:p>
          <a:p>
            <a:pPr algn="just" fontAlgn="base"/>
            <a:r>
              <a:rPr lang="en-GB" sz="2400" noProof="0" dirty="0"/>
              <a:t>PCA is commonly used for data preprocessing for use with machine learning algorithms. It helps to remove redundancy, improve computational efficiency and make data easier to visualize and </a:t>
            </a:r>
            <a:r>
              <a:rPr lang="en-GB" sz="2400" noProof="0" dirty="0" err="1"/>
              <a:t>analyze</a:t>
            </a:r>
            <a:r>
              <a:rPr lang="en-GB" sz="2400" noProof="0" dirty="0"/>
              <a:t> especially when dealing with high-dimensional data.</a:t>
            </a:r>
          </a:p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74862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FC0C3-2C97-8216-7EC7-AB44BA6C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379A98-80A4-DA13-58A3-14A3579ED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94"/>
            <a:ext cx="12467770" cy="898211"/>
          </a:xfrm>
        </p:spPr>
        <p:txBody>
          <a:bodyPr/>
          <a:lstStyle/>
          <a:p>
            <a:pPr algn="ctr"/>
            <a:r>
              <a:rPr lang="en-GB" dirty="0"/>
              <a:t>How PCA works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14A807-AFAE-04CC-2796-F6838374C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57" y="1190171"/>
            <a:ext cx="11364686" cy="5667829"/>
          </a:xfrm>
        </p:spPr>
        <p:txBody>
          <a:bodyPr>
            <a:normAutofit lnSpcReduction="10000"/>
          </a:bodyPr>
          <a:lstStyle/>
          <a:p>
            <a:pPr algn="just" fontAlgn="base"/>
            <a:r>
              <a:rPr lang="en-GB" sz="2000" noProof="0" dirty="0"/>
              <a:t>It uses linear algebra to transform data into new features, the </a:t>
            </a:r>
            <a:r>
              <a:rPr lang="en-GB" sz="2000" b="1" noProof="0" dirty="0"/>
              <a:t>principal components</a:t>
            </a:r>
          </a:p>
          <a:p>
            <a:pPr algn="just" fontAlgn="base"/>
            <a:endParaRPr lang="en-GB" sz="2000" b="1" noProof="0" dirty="0"/>
          </a:p>
          <a:p>
            <a:pPr marL="617220" lvl="1" indent="-342900">
              <a:buFont typeface="+mj-lt"/>
              <a:buAutoNum type="arabicPeriod"/>
            </a:pPr>
            <a:r>
              <a:rPr lang="en-GB" sz="2000" b="1" i="1" noProof="0" dirty="0"/>
              <a:t>Standardize data</a:t>
            </a:r>
            <a:r>
              <a:rPr lang="en-GB" sz="2000" noProof="0" dirty="0"/>
              <a:t>: different features may have different units and scales. After that, each feature has mean 0 and standard deviation 1.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2000" b="1" i="1" dirty="0"/>
              <a:t>Calculate covariance matrix:</a:t>
            </a:r>
            <a:r>
              <a:rPr lang="en-GB" sz="2000" dirty="0"/>
              <a:t> to see how features relate to each other whether they increase or decrease together.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2000" b="1" i="1" dirty="0"/>
              <a:t>Find the principal components: </a:t>
            </a:r>
            <a:r>
              <a:rPr lang="en-GB" sz="2000" dirty="0"/>
              <a:t>PCA identifies, by solving a system of equations, new axes where the data spreads out the most (PC1 and PC2).</a:t>
            </a:r>
          </a:p>
          <a:p>
            <a:pPr marL="617220" lvl="1" indent="-342900">
              <a:buFont typeface="+mj-lt"/>
              <a:buAutoNum type="arabicPeriod"/>
            </a:pPr>
            <a:r>
              <a:rPr lang="en-GB" sz="2000" b="1" dirty="0"/>
              <a:t> Pick the top directions &amp; transform data: 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GB" sz="2000" dirty="0"/>
              <a:t>Select the top k components hat capture most of the variance like 95%.</a:t>
            </a:r>
          </a:p>
          <a:p>
            <a:pPr marL="845820" lvl="2" indent="-342900">
              <a:buFont typeface="+mj-lt"/>
              <a:buAutoNum type="arabicPeriod"/>
            </a:pPr>
            <a:r>
              <a:rPr lang="en-GB" sz="2000" dirty="0"/>
              <a:t>Transform the original dataset by projecting it onto these top components.</a:t>
            </a:r>
          </a:p>
          <a:p>
            <a:pPr marL="845820" lvl="2" indent="-342900">
              <a:buFont typeface="+mj-lt"/>
              <a:buAutoNum type="arabicPeriod"/>
            </a:pPr>
            <a:endParaRPr lang="it-IT" sz="2000" dirty="0"/>
          </a:p>
          <a:p>
            <a:r>
              <a:rPr lang="en-GB" sz="2000" noProof="0" dirty="0"/>
              <a:t>We reduced the number of features while keeping the important patterns in the data.</a:t>
            </a:r>
          </a:p>
          <a:p>
            <a:pPr marL="274320" lvl="1" indent="0">
              <a:buNone/>
            </a:pP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181473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E6209-82F3-DC1D-FAB0-EC5B93ABB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2ED69EF-752F-8D7D-5E9D-B2E7DDF18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22394"/>
            <a:ext cx="12467770" cy="898211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/>
              <a:t>Example: a dataset with two features:</a:t>
            </a:r>
            <a:br>
              <a:rPr lang="en-GB" dirty="0"/>
            </a:br>
            <a:r>
              <a:rPr lang="en-GB" dirty="0"/>
              <a:t> "Radius" and "Area"</a:t>
            </a:r>
            <a:endParaRPr lang="en-GB" noProof="0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270FCFD-0E84-1D77-CC18-5A6528910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57" y="1698171"/>
            <a:ext cx="11364686" cy="2075543"/>
          </a:xfrm>
        </p:spPr>
        <p:txBody>
          <a:bodyPr>
            <a:normAutofit/>
          </a:bodyPr>
          <a:lstStyle/>
          <a:p>
            <a:pPr algn="just" fontAlgn="base"/>
            <a:r>
              <a:rPr lang="en-GB" sz="2200" noProof="0" dirty="0"/>
              <a:t>PCA identifies two new directions: PC₁ and PC₂ which are the principal components.</a:t>
            </a:r>
            <a:endParaRPr lang="it-IT" sz="2200" dirty="0"/>
          </a:p>
          <a:p>
            <a:pPr algn="just" fontAlgn="base"/>
            <a:r>
              <a:rPr lang="en-GB" sz="2200" noProof="0" dirty="0"/>
              <a:t>These new axes are rotated versions of the original ones. PC₁ captures the maximum variance in the data meaning it holds the most information while PC₂ captures the remaining variance and is perpendicular to PC₁.</a:t>
            </a:r>
          </a:p>
          <a:p>
            <a:pPr algn="just" fontAlgn="base"/>
            <a:endParaRPr lang="en-GB" sz="2200" noProof="0" dirty="0"/>
          </a:p>
          <a:p>
            <a:pPr marL="502920" lvl="2" indent="0">
              <a:buNone/>
            </a:pPr>
            <a:endParaRPr lang="en-GB" sz="2800" noProof="0" dirty="0"/>
          </a:p>
          <a:p>
            <a:pPr marL="274320" lvl="1" indent="0">
              <a:buNone/>
            </a:pPr>
            <a:endParaRPr lang="en-GB" noProof="0" dirty="0"/>
          </a:p>
        </p:txBody>
      </p:sp>
      <p:pic>
        <p:nvPicPr>
          <p:cNvPr id="2052" name="Picture 4" descr="Principal Component Analysis - Geeksforgeeks">
            <a:extLst>
              <a:ext uri="{FF2B5EF4-FFF2-40B4-BE49-F238E27FC236}">
                <a16:creationId xmlns:a16="http://schemas.microsoft.com/office/drawing/2014/main" id="{EAAF012D-AEAF-E5AF-A588-D6966A40A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57" y="3563257"/>
            <a:ext cx="6589485" cy="3294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82348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FD12D91-6B6C-A365-7CB3-344C95E8F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2162970" cy="1294228"/>
          </a:xfrm>
        </p:spPr>
        <p:txBody>
          <a:bodyPr/>
          <a:lstStyle/>
          <a:p>
            <a:pPr algn="ctr"/>
            <a:r>
              <a:rPr lang="en-GB" dirty="0"/>
              <a:t>Advantages of Principal Component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36BBE86-CFA1-D382-9E7F-D114D55574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294228"/>
            <a:ext cx="11727543" cy="5309772"/>
          </a:xfrm>
        </p:spPr>
        <p:txBody>
          <a:bodyPr>
            <a:norm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Multicollinearity Handling: </a:t>
            </a:r>
            <a:r>
              <a:rPr lang="en-GB" sz="2400" dirty="0"/>
              <a:t>creates new, uncorrelated variables to address issues when original features are highly correlated.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Noise Reduction: </a:t>
            </a:r>
            <a:r>
              <a:rPr lang="en-GB" sz="2400" dirty="0"/>
              <a:t>eliminates components with low variance enhance data clarity.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Data Compression: </a:t>
            </a:r>
            <a:r>
              <a:rPr lang="en-GB" sz="2400" dirty="0"/>
              <a:t>represents data with fewer components reduce storage needs and speeding up processing.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Outlier Detection:</a:t>
            </a:r>
            <a:r>
              <a:rPr lang="en-GB" sz="2400" dirty="0"/>
              <a:t> identifies unusual data points by showing which ones deviate significantly in the reduced space.</a:t>
            </a:r>
          </a:p>
        </p:txBody>
      </p:sp>
    </p:spTree>
    <p:extLst>
      <p:ext uri="{BB962C8B-B14F-4D97-AF65-F5344CB8AC3E}">
        <p14:creationId xmlns:p14="http://schemas.microsoft.com/office/powerpoint/2010/main" val="1850011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9E69DC-3B34-5A3E-16A3-B6E89008C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B23CDF0-A5F0-9FE4-C035-1718CA8B4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0"/>
            <a:ext cx="12162970" cy="1294228"/>
          </a:xfrm>
        </p:spPr>
        <p:txBody>
          <a:bodyPr/>
          <a:lstStyle/>
          <a:p>
            <a:pPr algn="ctr"/>
            <a:r>
              <a:rPr lang="en-GB" dirty="0"/>
              <a:t>Disadvantages of Principal Component Analysis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C2A0EBF-360F-A539-2AAD-E23841893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857" y="1294228"/>
            <a:ext cx="11727543" cy="5563772"/>
          </a:xfrm>
        </p:spPr>
        <p:txBody>
          <a:bodyPr>
            <a:normAutofit fontScale="92500" lnSpcReduction="10000"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Interpretation Challenges: </a:t>
            </a:r>
            <a:r>
              <a:rPr lang="en-GB" sz="2400" dirty="0"/>
              <a:t>the new components are combinations of original variables which can be hard to explain.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Data Scaling Sensitivity: </a:t>
            </a:r>
            <a:r>
              <a:rPr lang="en-GB" sz="2400" dirty="0"/>
              <a:t>requires proper scaling of data before application or results may be misleading.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Information Loss: </a:t>
            </a:r>
            <a:r>
              <a:rPr lang="en-GB" sz="2400" dirty="0"/>
              <a:t>reducing dimensions may lose some important information if too few components are kept.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Assumption of Linearity: </a:t>
            </a:r>
            <a:r>
              <a:rPr lang="en-GB" sz="2400" dirty="0"/>
              <a:t>works best when relationships between variables are linear and may struggle with non-linear data.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Computational Complexity:</a:t>
            </a:r>
            <a:r>
              <a:rPr lang="en-GB" sz="2400" dirty="0"/>
              <a:t> can be slow and resource-intensive on very large datasets.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sz="2400" b="1" dirty="0"/>
              <a:t>Risk of Overfitting:</a:t>
            </a:r>
            <a:r>
              <a:rPr lang="en-GB" sz="2400" dirty="0"/>
              <a:t> using too many components or working with a small dataset might lead to models that don't generalize well.</a:t>
            </a:r>
          </a:p>
        </p:txBody>
      </p:sp>
    </p:spTree>
    <p:extLst>
      <p:ext uri="{BB962C8B-B14F-4D97-AF65-F5344CB8AC3E}">
        <p14:creationId xmlns:p14="http://schemas.microsoft.com/office/powerpoint/2010/main" val="35966733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 descr="Immagine che contiene testo, Carattere, Elementi grafici, schermata&#10;&#10;Il contenuto generato dall'IA potrebbe non essere corretto.">
            <a:extLst>
              <a:ext uri="{FF2B5EF4-FFF2-40B4-BE49-F238E27FC236}">
                <a16:creationId xmlns:a16="http://schemas.microsoft.com/office/drawing/2014/main" id="{1E560725-F7FC-3C07-E117-7D2F44BED8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5480"/>
          <a:stretch>
            <a:fillRect/>
          </a:stretch>
        </p:blipFill>
        <p:spPr>
          <a:xfrm>
            <a:off x="377371" y="1703696"/>
            <a:ext cx="11015941" cy="345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193966"/>
      </p:ext>
    </p:extLst>
  </p:cSld>
  <p:clrMapOvr>
    <a:masterClrMapping/>
  </p:clrMapOvr>
</p:sld>
</file>

<file path=ppt/theme/theme1.xml><?xml version="1.0" encoding="utf-8"?>
<a:theme xmlns:a="http://schemas.openxmlformats.org/drawingml/2006/main" name="BjornVTI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VTI" id="{D01443FD-65CF-4AEF-9B9D-4466C96F9785}" vid="{36EF4262-385E-40E6-B073-FB18FD98BF4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7436</TotalTime>
  <Words>647</Words>
  <Application>Microsoft Macintosh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BjornVTI</vt:lpstr>
      <vt:lpstr>Dimensionality Reduction: Principal Component Analysis</vt:lpstr>
      <vt:lpstr>Introduction to Dimensionality Reduction</vt:lpstr>
      <vt:lpstr>Let us consider an example</vt:lpstr>
      <vt:lpstr>What is Principal Component Analysis (PCA)?</vt:lpstr>
      <vt:lpstr>How PCA works</vt:lpstr>
      <vt:lpstr>Example: a dataset with two features:  "Radius" and "Area"</vt:lpstr>
      <vt:lpstr>Advantages of Principal Component Analysis</vt:lpstr>
      <vt:lpstr>Disadvantages of Principal Component Analysis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Pagliarini</dc:creator>
  <cp:lastModifiedBy>Roberto Pagliarini</cp:lastModifiedBy>
  <cp:revision>8</cp:revision>
  <dcterms:created xsi:type="dcterms:W3CDTF">2025-09-08T14:20:00Z</dcterms:created>
  <dcterms:modified xsi:type="dcterms:W3CDTF">2025-09-13T18:16:25Z</dcterms:modified>
</cp:coreProperties>
</file>