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6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16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EE593-D30B-47BC-B712-09A5E0186B3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15FD876-7C41-454F-8ECD-9E9F97F54EC6}">
      <dgm:prSet/>
      <dgm:spPr/>
      <dgm:t>
        <a:bodyPr/>
        <a:lstStyle/>
        <a:p>
          <a:pPr>
            <a:defRPr cap="all"/>
          </a:pPr>
          <a:r>
            <a:rPr lang="it-IT"/>
            <a:t>Omics studies = high-dimensional, small sample sizes</a:t>
          </a:r>
          <a:endParaRPr lang="en-US"/>
        </a:p>
      </dgm:t>
    </dgm:pt>
    <dgm:pt modelId="{954D3E09-2D6B-4801-88A8-F8D547436CBB}" type="parTrans" cxnId="{196A7F5F-C5D6-4147-8626-D0F472181BCF}">
      <dgm:prSet/>
      <dgm:spPr/>
      <dgm:t>
        <a:bodyPr/>
        <a:lstStyle/>
        <a:p>
          <a:endParaRPr lang="en-US"/>
        </a:p>
      </dgm:t>
    </dgm:pt>
    <dgm:pt modelId="{B0FEB809-D8FC-4C86-8414-2FA4FD2FA895}" type="sibTrans" cxnId="{196A7F5F-C5D6-4147-8626-D0F472181BCF}">
      <dgm:prSet/>
      <dgm:spPr/>
      <dgm:t>
        <a:bodyPr/>
        <a:lstStyle/>
        <a:p>
          <a:endParaRPr lang="en-US"/>
        </a:p>
      </dgm:t>
    </dgm:pt>
    <dgm:pt modelId="{FAD77CE8-2D25-44B9-8CD5-97332BBF0844}">
      <dgm:prSet/>
      <dgm:spPr/>
      <dgm:t>
        <a:bodyPr/>
        <a:lstStyle/>
        <a:p>
          <a:pPr>
            <a:defRPr cap="all"/>
          </a:pPr>
          <a:r>
            <a:rPr lang="it-IT"/>
            <a:t>Limited  reproducibility in single studies</a:t>
          </a:r>
          <a:endParaRPr lang="en-US"/>
        </a:p>
      </dgm:t>
    </dgm:pt>
    <dgm:pt modelId="{459BFC78-04B8-4D8F-A514-9890EB70AF26}" type="parTrans" cxnId="{2078E672-576F-41FC-95C7-346777B4ED13}">
      <dgm:prSet/>
      <dgm:spPr/>
      <dgm:t>
        <a:bodyPr/>
        <a:lstStyle/>
        <a:p>
          <a:endParaRPr lang="en-US"/>
        </a:p>
      </dgm:t>
    </dgm:pt>
    <dgm:pt modelId="{7BA65876-0178-4187-ACC3-1CAC470A89FC}" type="sibTrans" cxnId="{2078E672-576F-41FC-95C7-346777B4ED13}">
      <dgm:prSet/>
      <dgm:spPr/>
      <dgm:t>
        <a:bodyPr/>
        <a:lstStyle/>
        <a:p>
          <a:endParaRPr lang="en-US"/>
        </a:p>
      </dgm:t>
    </dgm:pt>
    <dgm:pt modelId="{DA05DA41-C52F-4153-8D72-422D310EFEE5}">
      <dgm:prSet/>
      <dgm:spPr/>
      <dgm:t>
        <a:bodyPr/>
        <a:lstStyle/>
        <a:p>
          <a:pPr>
            <a:defRPr cap="all"/>
          </a:pPr>
          <a:r>
            <a:rPr lang="it-IT"/>
            <a:t>Pooling → robust consensus findings</a:t>
          </a:r>
          <a:endParaRPr lang="en-US"/>
        </a:p>
      </dgm:t>
    </dgm:pt>
    <dgm:pt modelId="{A2BBD74C-58C2-48D0-AEC8-4F204B9CDC37}" type="parTrans" cxnId="{1A03B8FA-8D9A-42D8-ACE9-8F4DE6C61B73}">
      <dgm:prSet/>
      <dgm:spPr/>
      <dgm:t>
        <a:bodyPr/>
        <a:lstStyle/>
        <a:p>
          <a:endParaRPr lang="en-US"/>
        </a:p>
      </dgm:t>
    </dgm:pt>
    <dgm:pt modelId="{F9352A3A-7212-4D88-9ECB-9EC0AB896747}" type="sibTrans" cxnId="{1A03B8FA-8D9A-42D8-ACE9-8F4DE6C61B73}">
      <dgm:prSet/>
      <dgm:spPr/>
      <dgm:t>
        <a:bodyPr/>
        <a:lstStyle/>
        <a:p>
          <a:endParaRPr lang="en-US"/>
        </a:p>
      </dgm:t>
    </dgm:pt>
    <dgm:pt modelId="{546CF399-7329-41A5-9A46-F8DFA3AC3DF4}" type="pres">
      <dgm:prSet presAssocID="{471EE593-D30B-47BC-B712-09A5E0186B37}" presName="root" presStyleCnt="0">
        <dgm:presLayoutVars>
          <dgm:dir/>
          <dgm:resizeHandles val="exact"/>
        </dgm:presLayoutVars>
      </dgm:prSet>
      <dgm:spPr/>
    </dgm:pt>
    <dgm:pt modelId="{19929F92-CCEC-45DF-8444-1BFF433F04DD}" type="pres">
      <dgm:prSet presAssocID="{A15FD876-7C41-454F-8ECD-9E9F97F54EC6}" presName="compNode" presStyleCnt="0"/>
      <dgm:spPr/>
    </dgm:pt>
    <dgm:pt modelId="{311E27D2-B471-4D37-926E-2F6AAD3479D2}" type="pres">
      <dgm:prSet presAssocID="{A15FD876-7C41-454F-8ECD-9E9F97F54EC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DB7141D-1D74-4366-B2E3-EF4D7095E252}" type="pres">
      <dgm:prSet presAssocID="{A15FD876-7C41-454F-8ECD-9E9F97F54E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atica"/>
        </a:ext>
      </dgm:extLst>
    </dgm:pt>
    <dgm:pt modelId="{48AB7383-D55B-4B2F-A3D1-12ABBA84933B}" type="pres">
      <dgm:prSet presAssocID="{A15FD876-7C41-454F-8ECD-9E9F97F54EC6}" presName="spaceRect" presStyleCnt="0"/>
      <dgm:spPr/>
    </dgm:pt>
    <dgm:pt modelId="{A8882EBA-2570-43A8-80DA-42C6F88ECA2E}" type="pres">
      <dgm:prSet presAssocID="{A15FD876-7C41-454F-8ECD-9E9F97F54EC6}" presName="textRect" presStyleLbl="revTx" presStyleIdx="0" presStyleCnt="3">
        <dgm:presLayoutVars>
          <dgm:chMax val="1"/>
          <dgm:chPref val="1"/>
        </dgm:presLayoutVars>
      </dgm:prSet>
      <dgm:spPr/>
    </dgm:pt>
    <dgm:pt modelId="{1D9BE179-A9C7-4951-8B48-C1E59A6F16CD}" type="pres">
      <dgm:prSet presAssocID="{B0FEB809-D8FC-4C86-8414-2FA4FD2FA895}" presName="sibTrans" presStyleCnt="0"/>
      <dgm:spPr/>
    </dgm:pt>
    <dgm:pt modelId="{18CCFCD6-368E-4AB0-83C0-536F9567871F}" type="pres">
      <dgm:prSet presAssocID="{FAD77CE8-2D25-44B9-8CD5-97332BBF0844}" presName="compNode" presStyleCnt="0"/>
      <dgm:spPr/>
    </dgm:pt>
    <dgm:pt modelId="{D5F3EAE5-DD9D-4F7D-9805-A3201487702D}" type="pres">
      <dgm:prSet presAssocID="{FAD77CE8-2D25-44B9-8CD5-97332BBF084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7173CD-F4C5-418E-B2A4-55DA27F83F80}" type="pres">
      <dgm:prSet presAssocID="{FAD77CE8-2D25-44B9-8CD5-97332BBF08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9D25E8D-F6F8-46BC-A2F2-F3B133B2A9E3}" type="pres">
      <dgm:prSet presAssocID="{FAD77CE8-2D25-44B9-8CD5-97332BBF0844}" presName="spaceRect" presStyleCnt="0"/>
      <dgm:spPr/>
    </dgm:pt>
    <dgm:pt modelId="{BD113C6F-8DA2-4409-9684-3329230393DF}" type="pres">
      <dgm:prSet presAssocID="{FAD77CE8-2D25-44B9-8CD5-97332BBF0844}" presName="textRect" presStyleLbl="revTx" presStyleIdx="1" presStyleCnt="3">
        <dgm:presLayoutVars>
          <dgm:chMax val="1"/>
          <dgm:chPref val="1"/>
        </dgm:presLayoutVars>
      </dgm:prSet>
      <dgm:spPr/>
    </dgm:pt>
    <dgm:pt modelId="{899219B5-B454-4826-A295-63ADBF88F906}" type="pres">
      <dgm:prSet presAssocID="{7BA65876-0178-4187-ACC3-1CAC470A89FC}" presName="sibTrans" presStyleCnt="0"/>
      <dgm:spPr/>
    </dgm:pt>
    <dgm:pt modelId="{137CB2AA-1B50-4854-B3EB-73B6E030F4E4}" type="pres">
      <dgm:prSet presAssocID="{DA05DA41-C52F-4153-8D72-422D310EFEE5}" presName="compNode" presStyleCnt="0"/>
      <dgm:spPr/>
    </dgm:pt>
    <dgm:pt modelId="{8EB5BE36-FE4B-46A7-AC00-1F52441EE8F7}" type="pres">
      <dgm:prSet presAssocID="{DA05DA41-C52F-4153-8D72-422D310EFEE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23A4639-967E-4DFB-868B-AFA04AF668A6}" type="pres">
      <dgm:prSet presAssocID="{DA05DA41-C52F-4153-8D72-422D310EFE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4DB40DE5-FD4D-4CAA-BD8A-0938316672F5}" type="pres">
      <dgm:prSet presAssocID="{DA05DA41-C52F-4153-8D72-422D310EFEE5}" presName="spaceRect" presStyleCnt="0"/>
      <dgm:spPr/>
    </dgm:pt>
    <dgm:pt modelId="{B70C92C5-D014-449B-BF76-C02EB06229EC}" type="pres">
      <dgm:prSet presAssocID="{DA05DA41-C52F-4153-8D72-422D310EFE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96A7F5F-C5D6-4147-8626-D0F472181BCF}" srcId="{471EE593-D30B-47BC-B712-09A5E0186B37}" destId="{A15FD876-7C41-454F-8ECD-9E9F97F54EC6}" srcOrd="0" destOrd="0" parTransId="{954D3E09-2D6B-4801-88A8-F8D547436CBB}" sibTransId="{B0FEB809-D8FC-4C86-8414-2FA4FD2FA895}"/>
    <dgm:cxn modelId="{2078E672-576F-41FC-95C7-346777B4ED13}" srcId="{471EE593-D30B-47BC-B712-09A5E0186B37}" destId="{FAD77CE8-2D25-44B9-8CD5-97332BBF0844}" srcOrd="1" destOrd="0" parTransId="{459BFC78-04B8-4D8F-A514-9890EB70AF26}" sibTransId="{7BA65876-0178-4187-ACC3-1CAC470A89FC}"/>
    <dgm:cxn modelId="{932910A7-0ED4-42C1-8E07-5A5F38A0C627}" type="presOf" srcId="{A15FD876-7C41-454F-8ECD-9E9F97F54EC6}" destId="{A8882EBA-2570-43A8-80DA-42C6F88ECA2E}" srcOrd="0" destOrd="0" presId="urn:microsoft.com/office/officeart/2018/5/layout/IconLeafLabelList"/>
    <dgm:cxn modelId="{802AD7A7-3511-413F-AE42-94134E683EFE}" type="presOf" srcId="{471EE593-D30B-47BC-B712-09A5E0186B37}" destId="{546CF399-7329-41A5-9A46-F8DFA3AC3DF4}" srcOrd="0" destOrd="0" presId="urn:microsoft.com/office/officeart/2018/5/layout/IconLeafLabelList"/>
    <dgm:cxn modelId="{625765AD-AAB3-4EF6-B167-40F557BB7053}" type="presOf" srcId="{FAD77CE8-2D25-44B9-8CD5-97332BBF0844}" destId="{BD113C6F-8DA2-4409-9684-3329230393DF}" srcOrd="0" destOrd="0" presId="urn:microsoft.com/office/officeart/2018/5/layout/IconLeafLabelList"/>
    <dgm:cxn modelId="{210AF4C7-095A-4CAF-A29E-36BF653382D6}" type="presOf" srcId="{DA05DA41-C52F-4153-8D72-422D310EFEE5}" destId="{B70C92C5-D014-449B-BF76-C02EB06229EC}" srcOrd="0" destOrd="0" presId="urn:microsoft.com/office/officeart/2018/5/layout/IconLeafLabelList"/>
    <dgm:cxn modelId="{1A03B8FA-8D9A-42D8-ACE9-8F4DE6C61B73}" srcId="{471EE593-D30B-47BC-B712-09A5E0186B37}" destId="{DA05DA41-C52F-4153-8D72-422D310EFEE5}" srcOrd="2" destOrd="0" parTransId="{A2BBD74C-58C2-48D0-AEC8-4F204B9CDC37}" sibTransId="{F9352A3A-7212-4D88-9ECB-9EC0AB896747}"/>
    <dgm:cxn modelId="{D0BCD68D-6301-4571-9561-06BFA476707D}" type="presParOf" srcId="{546CF399-7329-41A5-9A46-F8DFA3AC3DF4}" destId="{19929F92-CCEC-45DF-8444-1BFF433F04DD}" srcOrd="0" destOrd="0" presId="urn:microsoft.com/office/officeart/2018/5/layout/IconLeafLabelList"/>
    <dgm:cxn modelId="{C0AA4D15-40BD-4AC9-B4F3-EB95030E3A71}" type="presParOf" srcId="{19929F92-CCEC-45DF-8444-1BFF433F04DD}" destId="{311E27D2-B471-4D37-926E-2F6AAD3479D2}" srcOrd="0" destOrd="0" presId="urn:microsoft.com/office/officeart/2018/5/layout/IconLeafLabelList"/>
    <dgm:cxn modelId="{528C951F-4C82-44CE-BF2B-3EBE68DFAC82}" type="presParOf" srcId="{19929F92-CCEC-45DF-8444-1BFF433F04DD}" destId="{BDB7141D-1D74-4366-B2E3-EF4D7095E252}" srcOrd="1" destOrd="0" presId="urn:microsoft.com/office/officeart/2018/5/layout/IconLeafLabelList"/>
    <dgm:cxn modelId="{508B4B00-1F94-416D-8C7B-5E8EAC83E922}" type="presParOf" srcId="{19929F92-CCEC-45DF-8444-1BFF433F04DD}" destId="{48AB7383-D55B-4B2F-A3D1-12ABBA84933B}" srcOrd="2" destOrd="0" presId="urn:microsoft.com/office/officeart/2018/5/layout/IconLeafLabelList"/>
    <dgm:cxn modelId="{DDDA4C2F-A6C6-4D92-90E3-90866EB17D22}" type="presParOf" srcId="{19929F92-CCEC-45DF-8444-1BFF433F04DD}" destId="{A8882EBA-2570-43A8-80DA-42C6F88ECA2E}" srcOrd="3" destOrd="0" presId="urn:microsoft.com/office/officeart/2018/5/layout/IconLeafLabelList"/>
    <dgm:cxn modelId="{01375344-F121-42E9-B04A-622E1F8F5541}" type="presParOf" srcId="{546CF399-7329-41A5-9A46-F8DFA3AC3DF4}" destId="{1D9BE179-A9C7-4951-8B48-C1E59A6F16CD}" srcOrd="1" destOrd="0" presId="urn:microsoft.com/office/officeart/2018/5/layout/IconLeafLabelList"/>
    <dgm:cxn modelId="{921D89D1-838B-4821-A5CA-382D753D30D3}" type="presParOf" srcId="{546CF399-7329-41A5-9A46-F8DFA3AC3DF4}" destId="{18CCFCD6-368E-4AB0-83C0-536F9567871F}" srcOrd="2" destOrd="0" presId="urn:microsoft.com/office/officeart/2018/5/layout/IconLeafLabelList"/>
    <dgm:cxn modelId="{F042CD13-0CE7-450F-89F4-06D285A8474E}" type="presParOf" srcId="{18CCFCD6-368E-4AB0-83C0-536F9567871F}" destId="{D5F3EAE5-DD9D-4F7D-9805-A3201487702D}" srcOrd="0" destOrd="0" presId="urn:microsoft.com/office/officeart/2018/5/layout/IconLeafLabelList"/>
    <dgm:cxn modelId="{F5144112-10F1-48E5-8D39-951D3D694784}" type="presParOf" srcId="{18CCFCD6-368E-4AB0-83C0-536F9567871F}" destId="{457173CD-F4C5-418E-B2A4-55DA27F83F80}" srcOrd="1" destOrd="0" presId="urn:microsoft.com/office/officeart/2018/5/layout/IconLeafLabelList"/>
    <dgm:cxn modelId="{EAC0338E-8942-4ED9-B400-FE14AA298AA8}" type="presParOf" srcId="{18CCFCD6-368E-4AB0-83C0-536F9567871F}" destId="{E9D25E8D-F6F8-46BC-A2F2-F3B133B2A9E3}" srcOrd="2" destOrd="0" presId="urn:microsoft.com/office/officeart/2018/5/layout/IconLeafLabelList"/>
    <dgm:cxn modelId="{1BB182D6-2CB8-49DA-AD32-4E9AE13172D7}" type="presParOf" srcId="{18CCFCD6-368E-4AB0-83C0-536F9567871F}" destId="{BD113C6F-8DA2-4409-9684-3329230393DF}" srcOrd="3" destOrd="0" presId="urn:microsoft.com/office/officeart/2018/5/layout/IconLeafLabelList"/>
    <dgm:cxn modelId="{28987E56-48FF-4106-A530-5C1C931BDC55}" type="presParOf" srcId="{546CF399-7329-41A5-9A46-F8DFA3AC3DF4}" destId="{899219B5-B454-4826-A295-63ADBF88F906}" srcOrd="3" destOrd="0" presId="urn:microsoft.com/office/officeart/2018/5/layout/IconLeafLabelList"/>
    <dgm:cxn modelId="{8CC337D0-7263-44BA-A152-BF1D53A918F0}" type="presParOf" srcId="{546CF399-7329-41A5-9A46-F8DFA3AC3DF4}" destId="{137CB2AA-1B50-4854-B3EB-73B6E030F4E4}" srcOrd="4" destOrd="0" presId="urn:microsoft.com/office/officeart/2018/5/layout/IconLeafLabelList"/>
    <dgm:cxn modelId="{BC80090C-E405-48C0-AD0E-66D5DDA73A89}" type="presParOf" srcId="{137CB2AA-1B50-4854-B3EB-73B6E030F4E4}" destId="{8EB5BE36-FE4B-46A7-AC00-1F52441EE8F7}" srcOrd="0" destOrd="0" presId="urn:microsoft.com/office/officeart/2018/5/layout/IconLeafLabelList"/>
    <dgm:cxn modelId="{2CD814F2-811A-4420-9924-36897A7CCF62}" type="presParOf" srcId="{137CB2AA-1B50-4854-B3EB-73B6E030F4E4}" destId="{F23A4639-967E-4DFB-868B-AFA04AF668A6}" srcOrd="1" destOrd="0" presId="urn:microsoft.com/office/officeart/2018/5/layout/IconLeafLabelList"/>
    <dgm:cxn modelId="{134DB211-F151-404F-A080-310A48D03ABE}" type="presParOf" srcId="{137CB2AA-1B50-4854-B3EB-73B6E030F4E4}" destId="{4DB40DE5-FD4D-4CAA-BD8A-0938316672F5}" srcOrd="2" destOrd="0" presId="urn:microsoft.com/office/officeart/2018/5/layout/IconLeafLabelList"/>
    <dgm:cxn modelId="{4BEC9624-E0C0-4EB0-935F-C98658DB6C4F}" type="presParOf" srcId="{137CB2AA-1B50-4854-B3EB-73B6E030F4E4}" destId="{B70C92C5-D014-449B-BF76-C02EB06229E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E27D2-B471-4D37-926E-2F6AAD3479D2}">
      <dsp:nvSpPr>
        <dsp:cNvPr id="0" name=""/>
        <dsp:cNvSpPr/>
      </dsp:nvSpPr>
      <dsp:spPr>
        <a:xfrm>
          <a:off x="430045" y="453587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7141D-1D74-4366-B2E3-EF4D7095E252}">
      <dsp:nvSpPr>
        <dsp:cNvPr id="0" name=""/>
        <dsp:cNvSpPr/>
      </dsp:nvSpPr>
      <dsp:spPr>
        <a:xfrm>
          <a:off x="715233" y="738775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82EBA-2570-43A8-80DA-42C6F88ECA2E}">
      <dsp:nvSpPr>
        <dsp:cNvPr id="0" name=""/>
        <dsp:cNvSpPr/>
      </dsp:nvSpPr>
      <dsp:spPr>
        <a:xfrm>
          <a:off x="2264" y="2208587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Omics studies = high-dimensional, small sample sizes</a:t>
          </a:r>
          <a:endParaRPr lang="en-US" sz="1700" kern="1200"/>
        </a:p>
      </dsp:txBody>
      <dsp:txXfrm>
        <a:off x="2264" y="2208587"/>
        <a:ext cx="2193750" cy="720000"/>
      </dsp:txXfrm>
    </dsp:sp>
    <dsp:sp modelId="{D5F3EAE5-DD9D-4F7D-9805-A3201487702D}">
      <dsp:nvSpPr>
        <dsp:cNvPr id="0" name=""/>
        <dsp:cNvSpPr/>
      </dsp:nvSpPr>
      <dsp:spPr>
        <a:xfrm>
          <a:off x="3007701" y="453587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173CD-F4C5-418E-B2A4-55DA27F83F80}">
      <dsp:nvSpPr>
        <dsp:cNvPr id="0" name=""/>
        <dsp:cNvSpPr/>
      </dsp:nvSpPr>
      <dsp:spPr>
        <a:xfrm>
          <a:off x="3292889" y="738775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13C6F-8DA2-4409-9684-3329230393DF}">
      <dsp:nvSpPr>
        <dsp:cNvPr id="0" name=""/>
        <dsp:cNvSpPr/>
      </dsp:nvSpPr>
      <dsp:spPr>
        <a:xfrm>
          <a:off x="2579920" y="2208587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Limited  reproducibility in single studies</a:t>
          </a:r>
          <a:endParaRPr lang="en-US" sz="1700" kern="1200"/>
        </a:p>
      </dsp:txBody>
      <dsp:txXfrm>
        <a:off x="2579920" y="2208587"/>
        <a:ext cx="2193750" cy="720000"/>
      </dsp:txXfrm>
    </dsp:sp>
    <dsp:sp modelId="{8EB5BE36-FE4B-46A7-AC00-1F52441EE8F7}">
      <dsp:nvSpPr>
        <dsp:cNvPr id="0" name=""/>
        <dsp:cNvSpPr/>
      </dsp:nvSpPr>
      <dsp:spPr>
        <a:xfrm>
          <a:off x="1718873" y="3477025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A4639-967E-4DFB-868B-AFA04AF668A6}">
      <dsp:nvSpPr>
        <dsp:cNvPr id="0" name=""/>
        <dsp:cNvSpPr/>
      </dsp:nvSpPr>
      <dsp:spPr>
        <a:xfrm>
          <a:off x="2004061" y="3762212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C92C5-D014-449B-BF76-C02EB06229EC}">
      <dsp:nvSpPr>
        <dsp:cNvPr id="0" name=""/>
        <dsp:cNvSpPr/>
      </dsp:nvSpPr>
      <dsp:spPr>
        <a:xfrm>
          <a:off x="1291092" y="52320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700" kern="1200"/>
            <a:t>Pooling → robust consensus findings</a:t>
          </a:r>
          <a:endParaRPr lang="en-US" sz="1700" kern="1200"/>
        </a:p>
      </dsp:txBody>
      <dsp:txXfrm>
        <a:off x="1291092" y="5232025"/>
        <a:ext cx="21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9C265-9CD9-664D-84A7-6838CB76493F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0735-007B-1D48-804D-C736EBD03D9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49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50735-007B-1D48-804D-C736EBD03D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91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255" y="992094"/>
            <a:ext cx="3396342" cy="2795160"/>
          </a:xfrm>
        </p:spPr>
        <p:txBody>
          <a:bodyPr>
            <a:normAutofit/>
          </a:bodyPr>
          <a:lstStyle/>
          <a:p>
            <a:r>
              <a:rPr lang="it-IT" sz="4000" b="1" dirty="0"/>
              <a:t>Meta-</a:t>
            </a:r>
            <a:r>
              <a:rPr lang="it-IT" sz="4000" b="1" dirty="0" err="1"/>
              <a:t>analysis</a:t>
            </a:r>
            <a:r>
              <a:rPr lang="it-IT" sz="4000" b="1" dirty="0"/>
              <a:t> in </a:t>
            </a:r>
            <a:r>
              <a:rPr lang="it-IT" sz="4000" b="1" dirty="0" err="1"/>
              <a:t>Bioinformatics</a:t>
            </a:r>
            <a:endParaRPr lang="it-IT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215" y="4121253"/>
            <a:ext cx="2344003" cy="1136843"/>
          </a:xfrm>
        </p:spPr>
        <p:txBody>
          <a:bodyPr>
            <a:normAutofit/>
          </a:bodyPr>
          <a:lstStyle/>
          <a:p>
            <a:r>
              <a:rPr lang="it-IT" sz="2000" b="1" i="1" dirty="0"/>
              <a:t>Roberto Pagliarini</a:t>
            </a:r>
          </a:p>
        </p:txBody>
      </p:sp>
      <p:pic>
        <p:nvPicPr>
          <p:cNvPr id="5" name="Immagine 4" descr="Immagine che contiene cerchio, simbolo, emblema, logo&#10;&#10;Il contenuto generato dall'IA potrebbe non essere corretto.">
            <a:extLst>
              <a:ext uri="{FF2B5EF4-FFF2-40B4-BE49-F238E27FC236}">
                <a16:creationId xmlns:a16="http://schemas.microsoft.com/office/drawing/2014/main" id="{27AD0E8B-5FDD-D5CB-C686-C8AE9CBF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1273269"/>
            <a:ext cx="4281487" cy="42814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it-IT" sz="4900" b="1" dirty="0">
                <a:solidFill>
                  <a:srgbClr val="FFFFFF"/>
                </a:solidFill>
              </a:rPr>
              <a:t>Step 1: Download &amp; </a:t>
            </a:r>
            <a:r>
              <a:rPr lang="it-IT" sz="4900" b="1" dirty="0" err="1">
                <a:solidFill>
                  <a:srgbClr val="FFFFFF"/>
                </a:solidFill>
              </a:rPr>
              <a:t>Inspect</a:t>
            </a:r>
            <a:endParaRPr lang="it-IT" sz="4900" b="1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library(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GEOquery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gse1 &lt;-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getGEO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('GSE2034',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GSEMatrix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=TRUE)[[1]]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expr1 &lt;-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exprs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(gse1)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pheno1 &lt;-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pData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(gse1)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0" y="381935"/>
            <a:ext cx="3146559" cy="5974414"/>
          </a:xfrm>
        </p:spPr>
        <p:txBody>
          <a:bodyPr anchor="ctr">
            <a:normAutofit/>
          </a:bodyPr>
          <a:lstStyle/>
          <a:p>
            <a:r>
              <a:rPr lang="it-IT" sz="4900" b="1" dirty="0">
                <a:solidFill>
                  <a:srgbClr val="FFFFFF"/>
                </a:solidFill>
              </a:rPr>
              <a:t>Step 2: </a:t>
            </a:r>
            <a:r>
              <a:rPr lang="it-IT" sz="4900" b="1" dirty="0" err="1">
                <a:solidFill>
                  <a:srgbClr val="FFFFFF"/>
                </a:solidFill>
              </a:rPr>
              <a:t>Differential</a:t>
            </a:r>
            <a:r>
              <a:rPr lang="it-IT" sz="4900" b="1" dirty="0">
                <a:solidFill>
                  <a:srgbClr val="FFFFFF"/>
                </a:solidFill>
              </a:rPr>
              <a:t> </a:t>
            </a:r>
            <a:r>
              <a:rPr lang="it-IT" sz="4900" b="1" dirty="0" err="1">
                <a:solidFill>
                  <a:srgbClr val="FFFFFF"/>
                </a:solidFill>
              </a:rPr>
              <a:t>Expression</a:t>
            </a:r>
            <a:br>
              <a:rPr lang="it-IT" sz="4900" b="1" dirty="0">
                <a:solidFill>
                  <a:srgbClr val="FFFFFF"/>
                </a:solidFill>
              </a:rPr>
            </a:br>
            <a:r>
              <a:rPr lang="it-IT" sz="4900" b="1" dirty="0">
                <a:solidFill>
                  <a:srgbClr val="FFFFFF"/>
                </a:solidFill>
              </a:rPr>
              <a:t>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4421076" cy="5837949"/>
          </a:xfrm>
        </p:spPr>
        <p:txBody>
          <a:bodyPr anchor="ctr">
            <a:normAutofit/>
          </a:bodyPr>
          <a:lstStyle/>
          <a:p>
            <a:r>
              <a:rPr lang="it-IT" sz="1700" dirty="0">
                <a:solidFill>
                  <a:schemeClr val="tx1">
                    <a:alpha val="80000"/>
                  </a:schemeClr>
                </a:solidFill>
              </a:rPr>
              <a:t>l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ibrary(limma) 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                                              </a:t>
            </a: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design &lt;-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model.matrix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(~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factor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(pheno1$cancer_status))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fit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&lt;-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lmFit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(expr1, design)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fit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&lt;-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eBayes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fit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res &lt;-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topTable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fit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coef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=2)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it-IT" sz="4900" b="1" dirty="0">
                <a:solidFill>
                  <a:srgbClr val="FFFFFF"/>
                </a:solidFill>
              </a:rPr>
              <a:t>Step 3: Meta-</a:t>
            </a:r>
            <a:r>
              <a:rPr lang="it-IT" sz="4900" b="1" dirty="0" err="1">
                <a:solidFill>
                  <a:srgbClr val="FFFFFF"/>
                </a:solidFill>
              </a:rPr>
              <a:t>analysis</a:t>
            </a:r>
            <a:endParaRPr lang="it-IT" sz="4900" b="1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3" y="518400"/>
            <a:ext cx="4219189" cy="5837949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library(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MetaDE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)	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data.list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&lt;- list(dataset1=list(x=expr1, y=group1),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dataset2=list(x=expr2, y=group2))	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meta.res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&lt;-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MetaDE.rawdata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data.list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meta.method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='Fisher’)	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	</a:t>
            </a:r>
          </a:p>
          <a:p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summary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(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meta.res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09" y="381935"/>
            <a:ext cx="3835730" cy="5974414"/>
          </a:xfrm>
        </p:spPr>
        <p:txBody>
          <a:bodyPr anchor="ctr">
            <a:normAutofit/>
          </a:bodyPr>
          <a:lstStyle/>
          <a:p>
            <a:r>
              <a:rPr lang="it-IT" sz="4900" b="1" dirty="0">
                <a:solidFill>
                  <a:srgbClr val="FFFFFF"/>
                </a:solidFill>
              </a:rPr>
              <a:t>Step 4: </a:t>
            </a:r>
            <a:r>
              <a:rPr lang="it-IT" sz="4900" b="1" dirty="0" err="1">
                <a:solidFill>
                  <a:srgbClr val="FFFFFF"/>
                </a:solidFill>
              </a:rPr>
              <a:t>Interpretation</a:t>
            </a:r>
            <a:endParaRPr lang="it-IT" sz="4900" b="1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3" y="518400"/>
            <a:ext cx="4088547" cy="5837949"/>
          </a:xfrm>
        </p:spPr>
        <p:txBody>
          <a:bodyPr anchor="ctr">
            <a:normAutofit/>
          </a:bodyPr>
          <a:lstStyle/>
          <a:p>
            <a:r>
              <a:rPr lang="it-IT" sz="17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Consensus DE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genes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identified</a:t>
            </a:r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Use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enrichment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analysis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clusterProfiler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)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Biological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interpretation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: pathways,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biomarkers</a:t>
            </a:r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What is Meta-analysis?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noProof="0" dirty="0"/>
              <a:t>Statistical integration of independent studies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noProof="0" dirty="0"/>
              <a:t>Applied in medicine, epidemiology, bioinformatics</a:t>
            </a:r>
          </a:p>
          <a:p>
            <a:pPr marL="0" indent="0">
              <a:buNone/>
            </a:pPr>
            <a:endParaRPr lang="en-GB" dirty="0"/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Example: combine gene expression results from several microarray studies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it-IT" sz="4200">
                <a:solidFill>
                  <a:schemeClr val="bg1"/>
                </a:solidFill>
              </a:rPr>
              <a:t>Why Meta-analysis in Omics?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F535FE0-ABBA-F190-C20E-BA6B26045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813809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it-IT" sz="3850"/>
              <a:t>Bioinformatics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1793175"/>
            <a:ext cx="5033221" cy="4222996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it-IT" sz="2100" dirty="0"/>
              <a:t> Gene </a:t>
            </a:r>
            <a:r>
              <a:rPr lang="it-IT" sz="2100" dirty="0" err="1"/>
              <a:t>expression</a:t>
            </a:r>
            <a:r>
              <a:rPr lang="it-IT" sz="2100" dirty="0"/>
              <a:t> profiling
 GWAS, </a:t>
            </a:r>
            <a:r>
              <a:rPr lang="it-IT" sz="2100" dirty="0" err="1"/>
              <a:t>proteomics</a:t>
            </a:r>
            <a:r>
              <a:rPr lang="it-IT" sz="2100" dirty="0"/>
              <a:t>, </a:t>
            </a:r>
            <a:r>
              <a:rPr lang="it-IT" sz="2100" dirty="0" err="1"/>
              <a:t>metabolomics</a:t>
            </a:r>
            <a:r>
              <a:rPr lang="it-IT" sz="2100" dirty="0"/>
              <a:t>
 Multi-study </a:t>
            </a:r>
            <a:r>
              <a:rPr lang="it-IT" sz="2100" dirty="0" err="1"/>
              <a:t>integration</a:t>
            </a:r>
            <a:r>
              <a:rPr lang="it-IT" sz="2100" dirty="0"/>
              <a:t> for systems-</a:t>
            </a:r>
            <a:r>
              <a:rPr lang="it-IT" sz="2100" dirty="0" err="1"/>
              <a:t>level</a:t>
            </a:r>
            <a:r>
              <a:rPr lang="it-IT" sz="2100" dirty="0"/>
              <a:t> insights</a:t>
            </a: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" name="Graphic 16" descr="DNA">
            <a:extLst>
              <a:ext uri="{FF2B5EF4-FFF2-40B4-BE49-F238E27FC236}">
                <a16:creationId xmlns:a16="http://schemas.microsoft.com/office/drawing/2014/main" id="{9D1D6A0E-F304-82C1-1832-CD896A6A4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it-IT" sz="3500"/>
              <a:t>Public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286000"/>
            <a:ext cx="4655126" cy="4070350"/>
          </a:xfrm>
        </p:spPr>
        <p:txBody>
          <a:bodyPr anchor="ctr">
            <a:normAutofit/>
          </a:bodyPr>
          <a:lstStyle/>
          <a:p>
            <a:r>
              <a:rPr lang="it-IT" sz="1700" dirty="0"/>
              <a:t> </a:t>
            </a:r>
            <a:r>
              <a:rPr lang="it-IT" sz="2400" dirty="0"/>
              <a:t>GEO (Gene </a:t>
            </a:r>
            <a:r>
              <a:rPr lang="it-IT" sz="2400" dirty="0" err="1"/>
              <a:t>Expression</a:t>
            </a:r>
            <a:r>
              <a:rPr lang="it-IT" sz="2400" dirty="0"/>
              <a:t> Omnibus)
 </a:t>
            </a:r>
            <a:r>
              <a:rPr lang="it-IT" sz="2400" dirty="0" err="1"/>
              <a:t>ArrayExpress</a:t>
            </a:r>
            <a:r>
              <a:rPr lang="it-IT" sz="2400" dirty="0"/>
              <a:t> (</a:t>
            </a:r>
            <a:r>
              <a:rPr lang="it-IT" sz="2400" dirty="0" err="1"/>
              <a:t>expression</a:t>
            </a:r>
            <a:r>
              <a:rPr lang="it-IT" sz="2400" dirty="0"/>
              <a:t> data)
 TCGA (</a:t>
            </a:r>
            <a:r>
              <a:rPr lang="it-IT" sz="2400" dirty="0" err="1"/>
              <a:t>cancer</a:t>
            </a:r>
            <a:r>
              <a:rPr lang="it-IT" sz="2400" dirty="0"/>
              <a:t>)
 EGA (</a:t>
            </a:r>
            <a:r>
              <a:rPr lang="it-IT" sz="2400" dirty="0" err="1"/>
              <a:t>genomics</a:t>
            </a:r>
            <a:r>
              <a:rPr lang="it-IT" sz="2400" dirty="0"/>
              <a:t> + clinical)
 </a:t>
            </a:r>
            <a:r>
              <a:rPr lang="it-IT" sz="2400" dirty="0" err="1"/>
              <a:t>Need</a:t>
            </a:r>
            <a:r>
              <a:rPr lang="it-IT" sz="2400" dirty="0"/>
              <a:t> </a:t>
            </a:r>
            <a:r>
              <a:rPr lang="it-IT" sz="2400" dirty="0" err="1"/>
              <a:t>preprocessing</a:t>
            </a:r>
            <a:r>
              <a:rPr lang="it-IT" sz="2400" dirty="0"/>
              <a:t> &amp; </a:t>
            </a:r>
            <a:r>
              <a:rPr lang="it-IT" sz="2400" dirty="0" err="1"/>
              <a:t>harmonization</a:t>
            </a:r>
            <a:endParaRPr lang="it-IT" sz="2400" dirty="0"/>
          </a:p>
        </p:txBody>
      </p:sp>
      <p:pic>
        <p:nvPicPr>
          <p:cNvPr id="5" name="Picture 4" descr="Struttura molecolare e tabella periodica su una scrivania">
            <a:extLst>
              <a:ext uri="{FF2B5EF4-FFF2-40B4-BE49-F238E27FC236}">
                <a16:creationId xmlns:a16="http://schemas.microsoft.com/office/drawing/2014/main" id="{B2907210-9EF8-2BD1-8CDF-E390618C1E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67" r="44482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500"/>
              <a:t>Challenges in Omics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5" y="2743200"/>
            <a:ext cx="4275116" cy="3613149"/>
          </a:xfrm>
        </p:spPr>
        <p:txBody>
          <a:bodyPr anchor="ctr">
            <a:normAutofit/>
          </a:bodyPr>
          <a:lstStyle/>
          <a:p>
            <a:r>
              <a:rPr lang="en-GB" sz="2400" noProof="0" dirty="0"/>
              <a:t>Batch effects across platforms</a:t>
            </a:r>
          </a:p>
          <a:p>
            <a:r>
              <a:rPr lang="en-GB" sz="2400" noProof="0" dirty="0"/>
              <a:t>Heterogeneous annotations
Missing phenotypic data
Requires robust statistical corrections</a:t>
            </a:r>
          </a:p>
        </p:txBody>
      </p:sp>
      <p:pic>
        <p:nvPicPr>
          <p:cNvPr id="5" name="Picture 4" descr="Lente di ingrandimento che mostra prestazioni in calo">
            <a:extLst>
              <a:ext uri="{FF2B5EF4-FFF2-40B4-BE49-F238E27FC236}">
                <a16:creationId xmlns:a16="http://schemas.microsoft.com/office/drawing/2014/main" id="{B5D84A60-6AA2-6D48-2584-4568F7B8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3" r="43006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3" y="329434"/>
            <a:ext cx="4332644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900" b="1" dirty="0">
                <a:solidFill>
                  <a:srgbClr val="FFFFFF"/>
                </a:solidFill>
              </a:rPr>
              <a:t>Key </a:t>
            </a:r>
            <a:r>
              <a:rPr lang="it-IT" sz="4900" b="1" dirty="0" err="1">
                <a:solidFill>
                  <a:srgbClr val="FFFFFF"/>
                </a:solidFill>
              </a:rPr>
              <a:t>R</a:t>
            </a:r>
            <a:r>
              <a:rPr lang="it-IT" sz="4900" b="1" dirty="0">
                <a:solidFill>
                  <a:srgbClr val="FFFFFF"/>
                </a:solidFill>
              </a:rPr>
              <a:t>/</a:t>
            </a:r>
            <a:r>
              <a:rPr lang="it-IT" sz="4900" b="1" dirty="0" err="1">
                <a:solidFill>
                  <a:srgbClr val="FFFFFF"/>
                </a:solidFill>
              </a:rPr>
              <a:t>Bioconductor</a:t>
            </a:r>
            <a:r>
              <a:rPr lang="it-IT" sz="4900" b="1" dirty="0">
                <a:solidFill>
                  <a:srgbClr val="FFFFFF"/>
                </a:solidFill>
              </a:rPr>
              <a:t> Packages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3" y="518401"/>
            <a:ext cx="3880547" cy="5371760"/>
          </a:xfrm>
        </p:spPr>
        <p:txBody>
          <a:bodyPr anchor="ctr">
            <a:normAutofit/>
          </a:bodyPr>
          <a:lstStyle/>
          <a:p>
            <a:r>
              <a:rPr lang="en-GB" sz="2400" noProof="0" dirty="0">
                <a:solidFill>
                  <a:schemeClr val="tx1">
                    <a:alpha val="80000"/>
                  </a:schemeClr>
                </a:solidFill>
              </a:rPr>
              <a:t>GEOquery → retrieve datasets</a:t>
            </a:r>
          </a:p>
          <a:p>
            <a:pPr marL="0" indent="0">
              <a:buNone/>
            </a:pPr>
            <a:endParaRPr lang="en-GB" sz="2400" noProof="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400" noProof="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en-GB" sz="2400" noProof="0" dirty="0" err="1">
                <a:solidFill>
                  <a:schemeClr val="tx1">
                    <a:alpha val="80000"/>
                  </a:schemeClr>
                </a:solidFill>
              </a:rPr>
              <a:t>limma</a:t>
            </a:r>
            <a:r>
              <a:rPr lang="en-GB" sz="2400" noProof="0" dirty="0">
                <a:solidFill>
                  <a:schemeClr val="tx1">
                    <a:alpha val="80000"/>
                  </a:schemeClr>
                </a:solidFill>
              </a:rPr>
              <a:t> → differential expression		</a:t>
            </a:r>
          </a:p>
          <a:p>
            <a:endParaRPr lang="en-GB" sz="2400" noProof="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400" noProof="0" dirty="0" err="1">
                <a:solidFill>
                  <a:schemeClr val="tx1">
                    <a:alpha val="80000"/>
                  </a:schemeClr>
                </a:solidFill>
              </a:rPr>
              <a:t>MetaDE</a:t>
            </a:r>
            <a:r>
              <a:rPr lang="en-GB" sz="2400" noProof="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GB" sz="2400" noProof="0" dirty="0" err="1">
                <a:solidFill>
                  <a:schemeClr val="tx1">
                    <a:alpha val="80000"/>
                  </a:schemeClr>
                </a:solidFill>
              </a:rPr>
              <a:t>RankProd</a:t>
            </a:r>
            <a:r>
              <a:rPr lang="en-GB" sz="2400" noProof="0" dirty="0">
                <a:solidFill>
                  <a:schemeClr val="tx1">
                    <a:alpha val="80000"/>
                  </a:schemeClr>
                </a:solidFill>
              </a:rPr>
              <a:t>, </a:t>
            </a:r>
            <a:r>
              <a:rPr lang="en-GB" sz="2400" noProof="0" dirty="0" err="1">
                <a:solidFill>
                  <a:schemeClr val="tx1">
                    <a:alpha val="80000"/>
                  </a:schemeClr>
                </a:solidFill>
              </a:rPr>
              <a:t>MetaOmics</a:t>
            </a:r>
            <a:r>
              <a:rPr lang="en-GB" sz="2400" noProof="0" dirty="0">
                <a:solidFill>
                  <a:schemeClr val="tx1">
                    <a:alpha val="80000"/>
                  </a:schemeClr>
                </a:solidFill>
              </a:rPr>
              <a:t> → meta-analysis			</a:t>
            </a:r>
          </a:p>
          <a:p>
            <a:pPr marL="0" indent="0">
              <a:buNone/>
            </a:pPr>
            <a:endParaRPr lang="en-GB" sz="2400" noProof="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400" noProof="0" dirty="0" err="1">
                <a:solidFill>
                  <a:schemeClr val="tx1">
                    <a:alpha val="80000"/>
                  </a:schemeClr>
                </a:solidFill>
              </a:rPr>
              <a:t>metafor</a:t>
            </a:r>
            <a:r>
              <a:rPr lang="en-GB" sz="2400" noProof="0" dirty="0">
                <a:solidFill>
                  <a:schemeClr val="tx1">
                    <a:alpha val="80000"/>
                  </a:schemeClr>
                </a:solidFill>
              </a:rPr>
              <a:t> → general meta-analysis framework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it-IT" sz="4900" b="1" dirty="0">
                <a:solidFill>
                  <a:srgbClr val="FFFFFF"/>
                </a:solidFill>
              </a:rPr>
              <a:t>Workflow </a:t>
            </a:r>
            <a:r>
              <a:rPr lang="it-IT" sz="4900" b="1" dirty="0" err="1">
                <a:solidFill>
                  <a:srgbClr val="FFFFFF"/>
                </a:solidFill>
              </a:rPr>
              <a:t>Diagram</a:t>
            </a:r>
            <a:endParaRPr lang="it-IT" sz="4900" b="1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4933" y="518400"/>
            <a:ext cx="46428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1) Download datasets	</a:t>
            </a:r>
          </a:p>
          <a:p>
            <a:pPr marL="0" indent="0">
              <a:buNone/>
            </a:pPr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2)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Preprocess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&amp;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normalize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		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
3)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Differential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expression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per dataset	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
4) Meta-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analysis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across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datasets	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
5) </a:t>
            </a:r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Interpret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consensus signatures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B3F77-63D0-CAAA-A356-BE1FE87BC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92C3A3-87EF-6B59-3A5C-041DB65BF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AF74FA-0355-370D-1B06-EC1790BE8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9494F-95A1-23AF-5D6D-9FAF87D3A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2" y="381935"/>
            <a:ext cx="3995414" cy="5974414"/>
          </a:xfrm>
        </p:spPr>
        <p:txBody>
          <a:bodyPr anchor="ctr">
            <a:normAutofit/>
          </a:bodyPr>
          <a:lstStyle/>
          <a:p>
            <a:r>
              <a:rPr lang="it-IT" sz="4900" b="1" dirty="0">
                <a:solidFill>
                  <a:srgbClr val="FFFFFF"/>
                </a:solidFill>
              </a:rPr>
              <a:t>Case-Study</a:t>
            </a:r>
            <a:br>
              <a:rPr lang="it-IT" sz="4900" b="1" dirty="0">
                <a:solidFill>
                  <a:srgbClr val="FFFFFF"/>
                </a:solidFill>
              </a:rPr>
            </a:br>
            <a:r>
              <a:rPr lang="it-IT" sz="4900" b="1" dirty="0">
                <a:solidFill>
                  <a:srgbClr val="FFFFFF"/>
                </a:solidFill>
              </a:rPr>
              <a:t>GEO </a:t>
            </a:r>
            <a:r>
              <a:rPr lang="it-IT" sz="4900" b="1" dirty="0" err="1">
                <a:solidFill>
                  <a:srgbClr val="FFFFFF"/>
                </a:solidFill>
              </a:rPr>
              <a:t>Breast</a:t>
            </a:r>
            <a:br>
              <a:rPr lang="it-IT" sz="4900" b="1" dirty="0">
                <a:solidFill>
                  <a:srgbClr val="FFFFFF"/>
                </a:solidFill>
              </a:rPr>
            </a:br>
            <a:r>
              <a:rPr lang="it-IT" sz="4900" b="1" dirty="0">
                <a:solidFill>
                  <a:srgbClr val="FFFFFF"/>
                </a:solidFill>
              </a:rPr>
              <a:t>Cancer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49506F-23D9-9AAA-E9EF-36A99B10C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B3218AFE-024A-A355-6C40-69A62A792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A9E2068F-B977-22A5-AB44-06D4D5DA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FE66197-0849-F07A-61BF-1F4E1499B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7693-CBAF-B97F-C3E3-685F8B28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it-IT" sz="2400" dirty="0" err="1">
                <a:solidFill>
                  <a:schemeClr val="tx1">
                    <a:alpha val="80000"/>
                  </a:schemeClr>
                </a:solidFill>
              </a:rPr>
              <a:t>Example</a:t>
            </a:r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datasets </a:t>
            </a:r>
          </a:p>
          <a:p>
            <a:pPr lvl="1"/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GSE2034</a:t>
            </a:r>
          </a:p>
          <a:p>
            <a:pPr lvl="1"/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GSE2990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Case vs control groups</a:t>
            </a:r>
          </a:p>
          <a:p>
            <a:endParaRPr lang="it-IT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400" dirty="0">
                <a:solidFill>
                  <a:schemeClr val="tx1">
                    <a:alpha val="80000"/>
                  </a:schemeClr>
                </a:solidFill>
              </a:rPr>
              <a:t> Goal: consensus DE gene list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200A5-2E0F-1209-191D-D56862012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17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389</Words>
  <Application>Microsoft Macintosh PowerPoint</Application>
  <PresentationFormat>Presentazione su schermo (4:3)</PresentationFormat>
  <Paragraphs>78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Meta-analysis in Bioinformatics</vt:lpstr>
      <vt:lpstr>What is Meta-analysis?</vt:lpstr>
      <vt:lpstr>Why Meta-analysis in Omics?</vt:lpstr>
      <vt:lpstr>Bioinformatics Context</vt:lpstr>
      <vt:lpstr>Public Databases</vt:lpstr>
      <vt:lpstr>Challenges in Omics Meta-analysis</vt:lpstr>
      <vt:lpstr>Key R/Bioconductor Packages</vt:lpstr>
      <vt:lpstr>Workflow Diagram</vt:lpstr>
      <vt:lpstr>Case-Study GEO Breast Cancer</vt:lpstr>
      <vt:lpstr>Step 1: Download &amp; Inspect</vt:lpstr>
      <vt:lpstr>Step 2: Differential Expression Analysis</vt:lpstr>
      <vt:lpstr>Step 3: Meta-analysis</vt:lpstr>
      <vt:lpstr>Step 4: Interpretation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Roberto Pagliarini</cp:lastModifiedBy>
  <cp:revision>5</cp:revision>
  <dcterms:created xsi:type="dcterms:W3CDTF">2013-01-27T09:14:16Z</dcterms:created>
  <dcterms:modified xsi:type="dcterms:W3CDTF">2025-09-17T13:43:49Z</dcterms:modified>
  <cp:category/>
</cp:coreProperties>
</file>