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_rels/item3.xml.rels" ContentType="application/vnd.openxmlformats-package.relationships+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customXml/item1.xml" ContentType="application/xml"/>
  <Override PartName="/customXml/item3.xml" ContentType="application/xml"/>
  <Override PartName="/docMetadata/LabelInfo.xml" ContentType="application/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microsoft.com/office/2020/02/relationships/classificationlabels" Target="docMetadata/LabelInfo.xml"/><Relationship Id="rId8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319D3A4-B287-4220-8260-1B1B6F2C3A6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02E9CA8-FC45-47C5-A37B-6ADD28C8052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009AB86-261B-4C8E-8E2E-E945FADEB37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3A7E57B-69A5-4CEA-83BD-66B874FCD7D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9638160-AB4D-4B32-B0D4-765A3BE257F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A5DCB0F-D24F-45E0-87B8-FFE924D06BE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67C3B72-D457-44E8-B2F1-E02D94E14FD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9BA25CB-E42A-4899-923C-E1075B22C5E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80881D2-1E37-4367-89ED-FEE1AC53FA6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D123F6E-3C76-4F00-95CA-289BE2909A7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0E68DA1-F839-4208-970F-8548A3445C2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EE01A79-C2EB-4280-9198-FBE5F861D75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DD56297-BE36-4F39-A9F8-E175AFB742E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3035B07-2EF1-4F2A-B9AB-A9895A35BC6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69DA419-008A-437B-B844-8B2E481DCBA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BDCEC60-D84B-4D84-942A-F46FFA1A8FC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9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097577E-2127-4B07-88DA-9C4E6F8EA97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96F76C0-4BE6-4FC3-AD81-EC4C6F948F7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3ECA7F8-26F7-43DC-8CD5-283B3F5760C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376E98A-189E-4F1E-9CBB-DAA85265307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D3E0287-9328-49A4-A858-CDE13002CAE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CF702F7-B6CA-472A-8E73-BD2DAC81DB4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529B8EE-9B6C-45FE-8029-10AE368E640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D67FA6D-6D0C-4494-A4D0-F97E270C8E6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bed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ttangolo 6" hidden="1"/>
          <p:cNvSpPr/>
          <p:nvPr/>
        </p:nvSpPr>
        <p:spPr>
          <a:xfrm>
            <a:off x="4718160" y="0"/>
            <a:ext cx="7471440" cy="685584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Rettangolo 20" hidden="1"/>
          <p:cNvSpPr/>
          <p:nvPr/>
        </p:nvSpPr>
        <p:spPr>
          <a:xfrm rot="5400000">
            <a:off x="1257120" y="3396960"/>
            <a:ext cx="6855840" cy="619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Rettangolo 51"/>
          <p:cNvSpPr/>
          <p:nvPr/>
        </p:nvSpPr>
        <p:spPr>
          <a:xfrm flipH="1">
            <a:off x="-2160" y="0"/>
            <a:ext cx="12189960" cy="68558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Rettangolo 52"/>
          <p:cNvSpPr/>
          <p:nvPr/>
        </p:nvSpPr>
        <p:spPr>
          <a:xfrm>
            <a:off x="0" y="825840"/>
            <a:ext cx="6793920" cy="2592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Rettangolo 55"/>
          <p:cNvSpPr/>
          <p:nvPr/>
        </p:nvSpPr>
        <p:spPr>
          <a:xfrm>
            <a:off x="0" y="889560"/>
            <a:ext cx="1068480" cy="2464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Rettangolo 56"/>
          <p:cNvSpPr/>
          <p:nvPr/>
        </p:nvSpPr>
        <p:spPr>
          <a:xfrm rot="5400000">
            <a:off x="-2363040" y="3396960"/>
            <a:ext cx="6855840" cy="619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Rettangolo 58"/>
          <p:cNvSpPr/>
          <p:nvPr/>
        </p:nvSpPr>
        <p:spPr>
          <a:xfrm rot="5400000">
            <a:off x="3398760" y="3396960"/>
            <a:ext cx="6855840" cy="619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PlaceHolder 1"/>
          <p:cNvSpPr>
            <a:spLocks noGrp="1"/>
          </p:cNvSpPr>
          <p:nvPr>
            <p:ph type="ftr" idx="1"/>
          </p:nvPr>
        </p:nvSpPr>
        <p:spPr>
          <a:xfrm>
            <a:off x="1635120" y="6309360"/>
            <a:ext cx="4795200" cy="45504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lstStyle>
            <a:lvl1pPr>
              <a:lnSpc>
                <a:spcPct val="100000"/>
              </a:lnSpc>
              <a:buNone/>
              <a:defRPr b="0" lang="en-GB" sz="1200" spc="134" strike="noStrike">
                <a:solidFill>
                  <a:srgbClr val="404040"/>
                </a:solidFill>
                <a:latin typeface="Meiryo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GB" sz="1200" spc="134" strike="noStrike">
                <a:solidFill>
                  <a:srgbClr val="404040"/>
                </a:solidFill>
                <a:latin typeface="Meiryo"/>
              </a:rPr>
              <a:t>&lt;footer&gt;</a:t>
            </a:r>
            <a:endParaRPr b="0" lang="it-IT" sz="1200" spc="-1" strike="noStrike"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ldNum" idx="2"/>
          </p:nvPr>
        </p:nvSpPr>
        <p:spPr>
          <a:xfrm>
            <a:off x="10569240" y="6309360"/>
            <a:ext cx="977760" cy="45504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600" spc="134" strike="noStrike">
                <a:solidFill>
                  <a:srgbClr val="ffffff"/>
                </a:solidFill>
                <a:latin typeface="Meiry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98BD793-A069-464F-A5CD-FB30387CBCD9}" type="slidenum">
              <a:rPr b="1" lang="en-US" sz="1600" spc="134" strike="noStrike">
                <a:solidFill>
                  <a:srgbClr val="ffffff"/>
                </a:solidFill>
                <a:latin typeface="Meiryo"/>
              </a:rPr>
              <a:t>&lt;number&gt;</a:t>
            </a:fld>
            <a:endParaRPr b="0" lang="it-IT" sz="1600" spc="-1" strike="noStrike"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3"/>
          </p:nvPr>
        </p:nvSpPr>
        <p:spPr>
          <a:xfrm>
            <a:off x="8197200" y="6309360"/>
            <a:ext cx="2148840" cy="45504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lstStyle>
            <a:lvl1pPr>
              <a:defRPr b="0" lang="it-IT" sz="1400" spc="-1" strike="noStrike">
                <a:latin typeface="Times New Roman"/>
              </a:defRPr>
            </a:lvl1pPr>
          </a:lstStyle>
          <a:p>
            <a:r>
              <a:rPr b="0" lang="it-IT" sz="1400" spc="-1" strike="noStrike">
                <a:latin typeface="Times New Roman"/>
              </a:rPr>
              <a:t>&lt;date/time&gt;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it-IT" sz="4400" spc="-1" strike="noStrike">
                <a:latin typeface="Arial"/>
              </a:rPr>
              <a:t>Click to edit the title text format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latin typeface="Arial"/>
              </a:rPr>
              <a:t>Click to edit the outline text format</a:t>
            </a:r>
            <a:endParaRPr b="0" lang="it-I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latin typeface="Arial"/>
              </a:rPr>
              <a:t>Second Outline Level</a:t>
            </a:r>
            <a:endParaRPr b="0" lang="it-I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latin typeface="Arial"/>
              </a:rPr>
              <a:t>Third Outline Level</a:t>
            </a:r>
            <a:endParaRPr b="0" lang="it-I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latin typeface="Arial"/>
              </a:rPr>
              <a:t>Fourth Outline Level</a:t>
            </a:r>
            <a:endParaRPr b="0" lang="it-I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Fifth Outline Level</a:t>
            </a:r>
            <a:endParaRPr b="0" lang="it-I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Sixth Outline Level</a:t>
            </a:r>
            <a:endParaRPr b="0" lang="it-I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Seventh Outline Level</a:t>
            </a:r>
            <a:endParaRPr b="0" lang="it-I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bed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tangolo 6"/>
          <p:cNvSpPr/>
          <p:nvPr/>
        </p:nvSpPr>
        <p:spPr>
          <a:xfrm>
            <a:off x="4718160" y="0"/>
            <a:ext cx="7471440" cy="685584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Rettangolo 20"/>
          <p:cNvSpPr/>
          <p:nvPr/>
        </p:nvSpPr>
        <p:spPr>
          <a:xfrm rot="5400000">
            <a:off x="1257120" y="3396960"/>
            <a:ext cx="6855840" cy="619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Rettangolo 1"/>
          <p:cNvSpPr/>
          <p:nvPr/>
        </p:nvSpPr>
        <p:spPr>
          <a:xfrm>
            <a:off x="0" y="0"/>
            <a:ext cx="12186720" cy="68558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Rettangolo 19"/>
          <p:cNvSpPr/>
          <p:nvPr/>
        </p:nvSpPr>
        <p:spPr>
          <a:xfrm>
            <a:off x="0" y="3960"/>
            <a:ext cx="12189960" cy="1345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Rettangolo 4"/>
          <p:cNvSpPr/>
          <p:nvPr/>
        </p:nvSpPr>
        <p:spPr>
          <a:xfrm>
            <a:off x="0" y="1351440"/>
            <a:ext cx="12189960" cy="474732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Rettangolo 5"/>
          <p:cNvSpPr/>
          <p:nvPr/>
        </p:nvSpPr>
        <p:spPr>
          <a:xfrm>
            <a:off x="0" y="6107760"/>
            <a:ext cx="4649040" cy="748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Rettangolo 8"/>
          <p:cNvSpPr/>
          <p:nvPr/>
        </p:nvSpPr>
        <p:spPr>
          <a:xfrm>
            <a:off x="1440" y="6101280"/>
            <a:ext cx="12186720" cy="619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Rettangolo 12"/>
          <p:cNvSpPr/>
          <p:nvPr/>
        </p:nvSpPr>
        <p:spPr>
          <a:xfrm>
            <a:off x="4633920" y="6117480"/>
            <a:ext cx="61920" cy="7383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PlaceHolder 1"/>
          <p:cNvSpPr>
            <a:spLocks noGrp="1"/>
          </p:cNvSpPr>
          <p:nvPr>
            <p:ph type="ftr" idx="4"/>
          </p:nvPr>
        </p:nvSpPr>
        <p:spPr>
          <a:xfrm>
            <a:off x="642960" y="6309360"/>
            <a:ext cx="3421800" cy="45504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lstStyle>
            <a:lvl1pPr>
              <a:lnSpc>
                <a:spcPct val="100000"/>
              </a:lnSpc>
              <a:buNone/>
              <a:defRPr b="0" lang="en-GB" sz="1200" spc="134" strike="noStrike">
                <a:solidFill>
                  <a:srgbClr val="ffffff"/>
                </a:solidFill>
                <a:latin typeface="Meiryo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GB" sz="1200" spc="134" strike="noStrike">
                <a:solidFill>
                  <a:srgbClr val="ffffff"/>
                </a:solidFill>
                <a:latin typeface="Meiryo"/>
              </a:rPr>
              <a:t>&lt;footer&gt;</a:t>
            </a:r>
            <a:endParaRPr b="0" lang="it-IT" sz="1200" spc="-1" strike="noStrike">
              <a:latin typeface="Times New Roman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ldNum" idx="5"/>
          </p:nvPr>
        </p:nvSpPr>
        <p:spPr>
          <a:xfrm>
            <a:off x="10569240" y="6309360"/>
            <a:ext cx="977760" cy="45504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600" spc="134" strike="noStrike">
                <a:solidFill>
                  <a:srgbClr val="404040"/>
                </a:solidFill>
                <a:latin typeface="Meiry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620C4F9-A6FC-432F-BF09-DFB1A676C365}" type="slidenum">
              <a:rPr b="1" lang="en-US" sz="1600" spc="134" strike="noStrike">
                <a:solidFill>
                  <a:srgbClr val="404040"/>
                </a:solidFill>
                <a:latin typeface="Meiryo"/>
              </a:rPr>
              <a:t>&lt;number&gt;</a:t>
            </a:fld>
            <a:endParaRPr b="0" lang="it-IT" sz="1600" spc="-1" strike="noStrike">
              <a:latin typeface="Times New Roman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dt" idx="6"/>
          </p:nvPr>
        </p:nvSpPr>
        <p:spPr>
          <a:xfrm>
            <a:off x="5373720" y="6309360"/>
            <a:ext cx="3409920" cy="45504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lstStyle>
            <a:lvl1pPr>
              <a:defRPr b="0" lang="it-IT" sz="1400" spc="-1" strike="noStrike">
                <a:latin typeface="Times New Roman"/>
              </a:defRPr>
            </a:lvl1pPr>
          </a:lstStyle>
          <a:p>
            <a:r>
              <a:rPr b="0" lang="it-IT" sz="1400" spc="-1" strike="noStrike">
                <a:latin typeface="Times New Roman"/>
              </a:rPr>
              <a:t>&lt;date/time&gt;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it-IT" sz="4400" spc="-1" strike="noStrike">
                <a:latin typeface="Arial"/>
              </a:rPr>
              <a:t>Click to edit the title text format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latin typeface="Arial"/>
              </a:rPr>
              <a:t>Click to edit the outline text format</a:t>
            </a:r>
            <a:endParaRPr b="0" lang="it-I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latin typeface="Arial"/>
              </a:rPr>
              <a:t>Second Outline Level</a:t>
            </a:r>
            <a:endParaRPr b="0" lang="it-I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latin typeface="Arial"/>
              </a:rPr>
              <a:t>Third Outline Level</a:t>
            </a:r>
            <a:endParaRPr b="0" lang="it-I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latin typeface="Arial"/>
              </a:rPr>
              <a:t>Fourth Outline Level</a:t>
            </a:r>
            <a:endParaRPr b="0" lang="it-I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Fifth Outline Level</a:t>
            </a:r>
            <a:endParaRPr b="0" lang="it-I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Sixth Outline Level</a:t>
            </a:r>
            <a:endParaRPr b="0" lang="it-I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Seventh Outline Level</a:t>
            </a:r>
            <a:endParaRPr b="0" lang="it-I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github.com/dfinity/idl2json" TargetMode="External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bed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34"/>
          <p:cNvSpPr/>
          <p:nvPr/>
        </p:nvSpPr>
        <p:spPr>
          <a:xfrm>
            <a:off x="7573680" y="0"/>
            <a:ext cx="4615920" cy="685584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Freeform 57"/>
          <p:cNvSpPr/>
          <p:nvPr/>
        </p:nvSpPr>
        <p:spPr>
          <a:xfrm>
            <a:off x="4456080" y="31680"/>
            <a:ext cx="360" cy="360"/>
          </a:xfrm>
          <a:custGeom>
            <a:avLst/>
            <a:gdLst/>
            <a:ahLst/>
            <a:rect l="l" t="t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Rectangle 38"/>
          <p:cNvSpPr/>
          <p:nvPr/>
        </p:nvSpPr>
        <p:spPr>
          <a:xfrm rot="5400000">
            <a:off x="4101120" y="3396960"/>
            <a:ext cx="6855840" cy="619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Rectangle 40"/>
          <p:cNvSpPr/>
          <p:nvPr/>
        </p:nvSpPr>
        <p:spPr>
          <a:xfrm flipH="1">
            <a:off x="-2160" y="0"/>
            <a:ext cx="12189960" cy="68558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Rectangle 42"/>
          <p:cNvSpPr/>
          <p:nvPr/>
        </p:nvSpPr>
        <p:spPr>
          <a:xfrm flipH="1">
            <a:off x="-2160" y="0"/>
            <a:ext cx="4424040" cy="180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2" name="Immagine 3" descr="Immagine che contiene schermata, Elementi grafici, design&#10;&#10;Descrizione generata automaticamente"/>
          <p:cNvPicPr/>
          <p:nvPr/>
        </p:nvPicPr>
        <p:blipFill>
          <a:blip r:embed="rId1"/>
          <a:srcRect l="0" t="2428" r="0" b="0"/>
          <a:stretch/>
        </p:blipFill>
        <p:spPr>
          <a:xfrm>
            <a:off x="0" y="1803960"/>
            <a:ext cx="4455720" cy="4347720"/>
          </a:xfrm>
          <a:prstGeom prst="rect">
            <a:avLst/>
          </a:prstGeom>
          <a:ln w="0">
            <a:noFill/>
          </a:ln>
        </p:spPr>
      </p:pic>
      <p:sp>
        <p:nvSpPr>
          <p:cNvPr id="103" name="Rectangle 44"/>
          <p:cNvSpPr/>
          <p:nvPr/>
        </p:nvSpPr>
        <p:spPr>
          <a:xfrm flipH="1">
            <a:off x="4424040" y="1740240"/>
            <a:ext cx="7763760" cy="442548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881960" y="2146680"/>
            <a:ext cx="6664680" cy="265608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rmAutofit/>
          </a:bodyPr>
          <a:p>
            <a:pPr>
              <a:lnSpc>
                <a:spcPct val="115000"/>
              </a:lnSpc>
              <a:buNone/>
            </a:pPr>
            <a:r>
              <a:rPr b="0" lang="en-US" sz="3200" spc="134" strike="noStrike" cap="all">
                <a:solidFill>
                  <a:srgbClr val="404040"/>
                </a:solidFill>
                <a:latin typeface="Meiryo"/>
              </a:rPr>
              <a:t>MVP DigitalTechne, AGGIORNAMENTO 17 Aprile</a:t>
            </a:r>
            <a:endParaRPr b="0" lang="it-IT" sz="3200" spc="-1" strike="noStrike">
              <a:latin typeface="Arial"/>
            </a:endParaRPr>
          </a:p>
        </p:txBody>
      </p:sp>
      <p:sp>
        <p:nvSpPr>
          <p:cNvPr id="105" name="Rectangle 46"/>
          <p:cNvSpPr/>
          <p:nvPr/>
        </p:nvSpPr>
        <p:spPr>
          <a:xfrm>
            <a:off x="1440" y="1753920"/>
            <a:ext cx="12186720" cy="619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Rectangle 48"/>
          <p:cNvSpPr/>
          <p:nvPr/>
        </p:nvSpPr>
        <p:spPr>
          <a:xfrm flipH="1">
            <a:off x="-5040" y="6167520"/>
            <a:ext cx="12189960" cy="68832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Rectangle 50"/>
          <p:cNvSpPr/>
          <p:nvPr/>
        </p:nvSpPr>
        <p:spPr>
          <a:xfrm>
            <a:off x="1440" y="6109560"/>
            <a:ext cx="12186720" cy="619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Rectangle 52"/>
          <p:cNvSpPr/>
          <p:nvPr/>
        </p:nvSpPr>
        <p:spPr>
          <a:xfrm>
            <a:off x="4394160" y="0"/>
            <a:ext cx="61920" cy="68558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PlaceHolder 2"/>
          <p:cNvSpPr>
            <a:spLocks noGrp="1"/>
          </p:cNvSpPr>
          <p:nvPr>
            <p:ph type="sldNum" idx="7"/>
          </p:nvPr>
        </p:nvSpPr>
        <p:spPr>
          <a:xfrm>
            <a:off x="10569240" y="6309360"/>
            <a:ext cx="977760" cy="45504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600" spc="134" strike="noStrike">
                <a:solidFill>
                  <a:srgbClr val="ffffff"/>
                </a:solidFill>
                <a:latin typeface="Meiry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74E402A-5A47-4E36-AE00-8C0ECFEBB190}" type="slidenum">
              <a:rPr b="1" lang="en-US" sz="1600" spc="134" strike="noStrike">
                <a:solidFill>
                  <a:srgbClr val="ffffff"/>
                </a:solidFill>
                <a:latin typeface="Meiryo"/>
              </a:rPr>
              <a:t>1</a:t>
            </a:fld>
            <a:endParaRPr b="0" lang="it-IT" sz="1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22560" y="180720"/>
            <a:ext cx="11598120" cy="93348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p>
            <a:pPr>
              <a:lnSpc>
                <a:spcPct val="150000"/>
              </a:lnSpc>
              <a:buNone/>
            </a:pPr>
            <a:r>
              <a:rPr b="1" lang="it-IT" sz="3600" spc="134" strike="noStrike">
                <a:solidFill>
                  <a:srgbClr val="ffffff"/>
                </a:solidFill>
                <a:latin typeface="Meiryo"/>
              </a:rPr>
              <a:t>Problemi nuovi</a:t>
            </a:r>
            <a:endParaRPr b="0" lang="it-IT" sz="36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sldNum" idx="16"/>
          </p:nvPr>
        </p:nvSpPr>
        <p:spPr>
          <a:xfrm>
            <a:off x="10569240" y="6309360"/>
            <a:ext cx="977760" cy="45504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600" spc="134" strike="noStrike">
                <a:solidFill>
                  <a:srgbClr val="404040"/>
                </a:solidFill>
                <a:latin typeface="Meiry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D1F58A1-1A58-401B-8EFD-82E9594F8D49}" type="slidenum">
              <a:rPr b="1" lang="en-US" sz="1600" spc="134" strike="noStrike">
                <a:solidFill>
                  <a:srgbClr val="404040"/>
                </a:solidFill>
                <a:latin typeface="Meiryo"/>
              </a:rPr>
              <a:t>1</a:t>
            </a:fld>
            <a:endParaRPr b="0" lang="it-IT" sz="1600" spc="-1" strike="noStrike">
              <a:latin typeface="Times New Roman"/>
            </a:endParaRPr>
          </a:p>
        </p:txBody>
      </p:sp>
      <p:sp>
        <p:nvSpPr>
          <p:cNvPr id="136" name="CasellaDiTesto 9"/>
          <p:cNvSpPr/>
          <p:nvPr/>
        </p:nvSpPr>
        <p:spPr>
          <a:xfrm>
            <a:off x="528840" y="1441080"/>
            <a:ext cx="11018160" cy="253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74320" indent="-228600" algn="just">
              <a:lnSpc>
                <a:spcPct val="90000"/>
              </a:lnSpc>
              <a:spcBef>
                <a:spcPts val="451"/>
              </a:spcBef>
              <a:buNone/>
              <a:tabLst>
                <a:tab algn="l" pos="0"/>
              </a:tabLst>
            </a:pPr>
            <a:endParaRPr b="0" lang="it-IT" sz="1600" spc="-1" strike="noStrike">
              <a:latin typeface="Arial"/>
            </a:endParaRPr>
          </a:p>
          <a:p>
            <a:pPr marL="274320" indent="-228600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c9211e"/>
                </a:solidFill>
                <a:latin typeface="Meiryo"/>
                <a:ea typeface="DejaVu Sans"/>
              </a:rPr>
              <a:t>Principal restituito da whoami Rust diverso da authClient.getIdentity().getPrincipal(). Occorre ricreare agent, diverso da quello delle declarations?</a:t>
            </a:r>
            <a:endParaRPr b="0" lang="it-IT" sz="2400" spc="-1" strike="noStrike">
              <a:latin typeface="Arial"/>
            </a:endParaRPr>
          </a:p>
          <a:p>
            <a:pPr marL="274320" indent="-228600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c9211e"/>
                </a:solidFill>
                <a:latin typeface="Meiryo"/>
                <a:ea typeface="DejaVu Sans"/>
              </a:rPr>
              <a:t>Asset canister su mainnet contenuto sparito dopo poco??</a:t>
            </a:r>
            <a:endParaRPr b="0" lang="it-IT" sz="2400" spc="-1" strike="noStrike">
              <a:latin typeface="Arial"/>
            </a:endParaRPr>
          </a:p>
          <a:p>
            <a:pPr marL="274320" indent="-228600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c9211e"/>
                </a:solidFill>
                <a:latin typeface="Meiryo"/>
                <a:ea typeface="DejaVu Sans"/>
              </a:rPr>
              <a:t>Esiste qualcosa per usare direttamente Fiat money (tipo Alchemy)?</a:t>
            </a:r>
            <a:endParaRPr b="0" lang="it-IT" sz="2400" spc="-1" strike="noStrike">
              <a:latin typeface="Arial"/>
            </a:endParaRPr>
          </a:p>
          <a:p>
            <a:pPr marL="274320" indent="-228600">
              <a:lnSpc>
                <a:spcPct val="90000"/>
              </a:lnSpc>
              <a:spcBef>
                <a:spcPts val="451"/>
              </a:spcBef>
              <a:buNone/>
              <a:tabLst>
                <a:tab algn="l" pos="0"/>
              </a:tabLst>
            </a:pPr>
            <a:endParaRPr b="0" lang="it-I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322560" y="180720"/>
            <a:ext cx="11598120" cy="93348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p>
            <a:pPr>
              <a:lnSpc>
                <a:spcPct val="150000"/>
              </a:lnSpc>
              <a:buNone/>
            </a:pPr>
            <a:r>
              <a:rPr b="1" lang="it-IT" sz="3600" spc="134" strike="noStrike">
                <a:solidFill>
                  <a:srgbClr val="ffffff"/>
                </a:solidFill>
                <a:latin typeface="Meiryo"/>
              </a:rPr>
              <a:t>Curiosità</a:t>
            </a:r>
            <a:endParaRPr b="0" lang="it-IT" sz="36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sldNum" idx="17"/>
          </p:nvPr>
        </p:nvSpPr>
        <p:spPr>
          <a:xfrm>
            <a:off x="10569240" y="6309360"/>
            <a:ext cx="977760" cy="45504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600" spc="134" strike="noStrike">
                <a:solidFill>
                  <a:srgbClr val="404040"/>
                </a:solidFill>
                <a:latin typeface="Meiry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3EDE7C8-95FF-4DE3-A073-2996D8614E69}" type="slidenum">
              <a:rPr b="1" lang="en-US" sz="1600" spc="134" strike="noStrike">
                <a:solidFill>
                  <a:srgbClr val="404040"/>
                </a:solidFill>
                <a:latin typeface="Meiryo"/>
              </a:rPr>
              <a:t>1</a:t>
            </a:fld>
            <a:endParaRPr b="0" lang="it-IT" sz="1600" spc="-1" strike="noStrike">
              <a:latin typeface="Times New Roman"/>
            </a:endParaRPr>
          </a:p>
        </p:txBody>
      </p:sp>
      <p:sp>
        <p:nvSpPr>
          <p:cNvPr id="139" name="CasellaDiTesto 8"/>
          <p:cNvSpPr/>
          <p:nvPr/>
        </p:nvSpPr>
        <p:spPr>
          <a:xfrm>
            <a:off x="528840" y="1441080"/>
            <a:ext cx="11018160" cy="296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74320" indent="-228600" algn="just">
              <a:lnSpc>
                <a:spcPct val="90000"/>
              </a:lnSpc>
              <a:spcBef>
                <a:spcPts val="451"/>
              </a:spcBef>
              <a:buNone/>
              <a:tabLst>
                <a:tab algn="l" pos="0"/>
              </a:tabLst>
            </a:pPr>
            <a:endParaRPr b="0" lang="it-IT" sz="1600" spc="-1" strike="noStrike">
              <a:latin typeface="Arial"/>
            </a:endParaRPr>
          </a:p>
          <a:p>
            <a:pPr marL="274320" indent="-2286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c9211e"/>
                </a:solidFill>
                <a:latin typeface="Meiryo"/>
                <a:ea typeface="DejaVu Sans"/>
              </a:rPr>
              <a:t>Creazione canister su Mainnet di default alloca 3T cycles per ogni canister (usare deploy –cycles per ridurre)</a:t>
            </a:r>
            <a:endParaRPr b="0" lang="it-IT" sz="2400" spc="-1" strike="noStrike">
              <a:latin typeface="Arial"/>
            </a:endParaRPr>
          </a:p>
          <a:p>
            <a:pPr marL="274320" indent="-2286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c9211e"/>
                </a:solidFill>
                <a:latin typeface="Meiryo"/>
                <a:ea typeface="DejaVu Sans"/>
              </a:rPr>
              <a:t>Per convertire in json l’output delle query ai canister da commandline, usare idl2json: </a:t>
            </a:r>
            <a:r>
              <a:rPr b="0" lang="it-IT" sz="2400" spc="-1" strike="noStrike" u="sng">
                <a:solidFill>
                  <a:srgbClr val="cc9900"/>
                </a:solidFill>
                <a:uFillTx/>
                <a:latin typeface="Meiryo"/>
                <a:ea typeface="DejaVu Sans"/>
                <a:hlinkClick r:id="rId1"/>
              </a:rPr>
              <a:t>https://github.com/dfinity/idl2json</a:t>
            </a:r>
            <a:endParaRPr b="0" lang="it-IT" sz="2400" spc="-1" strike="noStrike">
              <a:latin typeface="Arial"/>
            </a:endParaRPr>
          </a:p>
          <a:p>
            <a:pPr marL="274320" indent="-2286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c9211e"/>
                </a:solidFill>
                <a:latin typeface="Meiryo"/>
                <a:ea typeface="DejaVu Sans"/>
              </a:rPr>
              <a:t>Provato a usare cycles ledger invece di wallet ledger, ma senza successo</a:t>
            </a:r>
            <a:endParaRPr b="0" lang="it-IT" sz="2400" spc="-1" strike="noStrike">
              <a:latin typeface="Arial"/>
            </a:endParaRPr>
          </a:p>
          <a:p>
            <a:pPr marL="502920" indent="-228600" algn="just">
              <a:lnSpc>
                <a:spcPct val="90000"/>
              </a:lnSpc>
              <a:spcBef>
                <a:spcPts val="451"/>
              </a:spcBef>
              <a:buNone/>
              <a:tabLst>
                <a:tab algn="l" pos="0"/>
              </a:tabLst>
            </a:pPr>
            <a:endParaRPr b="0" lang="it-IT" sz="2400" spc="-1" strike="noStrike">
              <a:latin typeface="Arial"/>
            </a:endParaRPr>
          </a:p>
          <a:p>
            <a:pPr marL="502920" indent="-228600" algn="just">
              <a:lnSpc>
                <a:spcPct val="90000"/>
              </a:lnSpc>
              <a:spcBef>
                <a:spcPts val="451"/>
              </a:spcBef>
              <a:buNone/>
              <a:tabLst>
                <a:tab algn="l" pos="0"/>
              </a:tabLst>
            </a:pPr>
            <a:endParaRPr b="0" lang="it-I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322560" y="180720"/>
            <a:ext cx="11598120" cy="93348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p>
            <a:pPr>
              <a:lnSpc>
                <a:spcPct val="150000"/>
              </a:lnSpc>
              <a:buNone/>
            </a:pPr>
            <a:r>
              <a:rPr b="1" lang="it-IT" sz="3600" spc="134" strike="noStrike">
                <a:solidFill>
                  <a:srgbClr val="ffffff"/>
                </a:solidFill>
                <a:latin typeface="Meiryo"/>
              </a:rPr>
              <a:t>What now</a:t>
            </a:r>
            <a:endParaRPr b="0" lang="it-IT" sz="36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sldNum" idx="18"/>
          </p:nvPr>
        </p:nvSpPr>
        <p:spPr>
          <a:xfrm>
            <a:off x="10569240" y="6309360"/>
            <a:ext cx="977760" cy="45504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600" spc="134" strike="noStrike">
                <a:solidFill>
                  <a:srgbClr val="404040"/>
                </a:solidFill>
                <a:latin typeface="Meiry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DC501D3-E403-474F-A5A1-579514E7D59E}" type="slidenum">
              <a:rPr b="1" lang="en-US" sz="1600" spc="134" strike="noStrike">
                <a:solidFill>
                  <a:srgbClr val="404040"/>
                </a:solidFill>
                <a:latin typeface="Meiryo"/>
              </a:rPr>
              <a:t>&lt;number&gt;</a:t>
            </a:fld>
            <a:endParaRPr b="0" lang="it-IT" sz="1600" spc="-1" strike="noStrike">
              <a:latin typeface="Times New Roman"/>
            </a:endParaRPr>
          </a:p>
        </p:txBody>
      </p:sp>
      <p:sp>
        <p:nvSpPr>
          <p:cNvPr id="142" name="CasellaDiTesto 10"/>
          <p:cNvSpPr/>
          <p:nvPr/>
        </p:nvSpPr>
        <p:spPr>
          <a:xfrm>
            <a:off x="528840" y="1441080"/>
            <a:ext cx="11018160" cy="265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74320" indent="-228600" algn="just">
              <a:lnSpc>
                <a:spcPct val="90000"/>
              </a:lnSpc>
              <a:spcBef>
                <a:spcPts val="451"/>
              </a:spcBef>
              <a:buNone/>
              <a:tabLst>
                <a:tab algn="l" pos="0"/>
              </a:tabLst>
            </a:pPr>
            <a:endParaRPr b="0" lang="it-IT" sz="1600" spc="-1" strike="noStrike">
              <a:latin typeface="Arial"/>
            </a:endParaRPr>
          </a:p>
          <a:p>
            <a:pPr marL="274320" indent="-2286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c9211e"/>
                </a:solidFill>
                <a:latin typeface="Meiryo"/>
                <a:ea typeface="DejaVu Sans"/>
              </a:rPr>
              <a:t>KYC (NFID?)</a:t>
            </a:r>
            <a:endParaRPr b="0" lang="it-IT" sz="2400" spc="-1" strike="noStrike">
              <a:latin typeface="Arial"/>
            </a:endParaRPr>
          </a:p>
          <a:p>
            <a:pPr marL="274320" indent="-2286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c9211e"/>
                </a:solidFill>
                <a:latin typeface="Meiryo"/>
                <a:ea typeface="DejaVu Sans"/>
              </a:rPr>
              <a:t>Laboratorio: Inserimento DNA (id opaco cartuccia, txt e pdf dell’analisi DNA)</a:t>
            </a:r>
            <a:endParaRPr b="0" lang="it-IT" sz="2400" spc="-1" strike="noStrike">
              <a:latin typeface="Arial"/>
            </a:endParaRPr>
          </a:p>
          <a:p>
            <a:pPr marL="274320" indent="-2286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c9211e"/>
                </a:solidFill>
                <a:latin typeface="Meiryo"/>
                <a:ea typeface="DejaVu Sans"/>
              </a:rPr>
              <a:t>Acquisto cartucce DNA</a:t>
            </a:r>
            <a:endParaRPr b="0" lang="it-IT" sz="2400" spc="-1" strike="noStrike">
              <a:latin typeface="Arial"/>
            </a:endParaRPr>
          </a:p>
          <a:p>
            <a:pPr marL="274320" indent="-2286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c9211e"/>
                </a:solidFill>
                <a:latin typeface="Meiryo"/>
                <a:ea typeface="DejaVu Sans"/>
              </a:rPr>
              <a:t>Marcatura (id cartucce, eventualmente posizioni su opera, immagini)</a:t>
            </a:r>
            <a:endParaRPr b="0" lang="it-IT" sz="2400" spc="-1" strike="noStrike">
              <a:latin typeface="Arial"/>
            </a:endParaRPr>
          </a:p>
          <a:p>
            <a:pPr marL="274320" indent="-2286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c9211e"/>
                </a:solidFill>
                <a:latin typeface="Meiryo"/>
                <a:ea typeface="DejaVu Sans"/>
              </a:rPr>
              <a:t>Verifica DNA (upload txt del tampone e eventualmente posizioni)</a:t>
            </a:r>
            <a:endParaRPr b="0" lang="it-IT" sz="2400" spc="-1" strike="noStrike">
              <a:latin typeface="Arial"/>
            </a:endParaRPr>
          </a:p>
          <a:p>
            <a:pPr marL="502920" indent="-228600" algn="just">
              <a:lnSpc>
                <a:spcPct val="90000"/>
              </a:lnSpc>
              <a:spcBef>
                <a:spcPts val="451"/>
              </a:spcBef>
              <a:buNone/>
              <a:tabLst>
                <a:tab algn="l" pos="0"/>
              </a:tabLst>
            </a:pPr>
            <a:endParaRPr b="0" lang="it-I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22560" y="180720"/>
            <a:ext cx="11598120" cy="93348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p>
            <a:pPr>
              <a:lnSpc>
                <a:spcPct val="150000"/>
              </a:lnSpc>
              <a:buNone/>
            </a:pPr>
            <a:r>
              <a:rPr b="1" lang="it-IT" sz="3600" spc="134" strike="noStrike">
                <a:solidFill>
                  <a:srgbClr val="ffffff"/>
                </a:solidFill>
                <a:latin typeface="Meiryo"/>
              </a:rPr>
              <a:t>Argomenti</a:t>
            </a:r>
            <a:endParaRPr b="0" lang="it-IT" sz="36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sldNum" idx="8"/>
          </p:nvPr>
        </p:nvSpPr>
        <p:spPr>
          <a:xfrm>
            <a:off x="10569240" y="6309360"/>
            <a:ext cx="977760" cy="45504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600" spc="134" strike="noStrike">
                <a:solidFill>
                  <a:srgbClr val="404040"/>
                </a:solidFill>
                <a:latin typeface="Meiry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A029A76-A15B-4762-A56F-649EBDC35906}" type="slidenum">
              <a:rPr b="1" lang="en-US" sz="1600" spc="134" strike="noStrike">
                <a:solidFill>
                  <a:srgbClr val="404040"/>
                </a:solidFill>
                <a:latin typeface="Meiryo"/>
              </a:rPr>
              <a:t>1</a:t>
            </a:fld>
            <a:endParaRPr b="0" lang="it-IT" sz="1600" spc="-1" strike="noStrike">
              <a:latin typeface="Times New Roman"/>
            </a:endParaRPr>
          </a:p>
        </p:txBody>
      </p:sp>
      <p:sp>
        <p:nvSpPr>
          <p:cNvPr id="112" name="CasellaDiTesto 3"/>
          <p:cNvSpPr/>
          <p:nvPr/>
        </p:nvSpPr>
        <p:spPr>
          <a:xfrm>
            <a:off x="528840" y="1891440"/>
            <a:ext cx="11018160" cy="29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74320" indent="-228600" algn="just">
              <a:lnSpc>
                <a:spcPct val="90000"/>
              </a:lnSpc>
              <a:spcBef>
                <a:spcPts val="451"/>
              </a:spcBef>
              <a:buNone/>
              <a:tabLst>
                <a:tab algn="l" pos="0"/>
              </a:tabLst>
            </a:pPr>
            <a:endParaRPr b="0" lang="it-IT" sz="1600" spc="-1" strike="noStrike">
              <a:latin typeface="Arial"/>
            </a:endParaRPr>
          </a:p>
          <a:p>
            <a:pPr lvl="1" marL="502920" indent="-2286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80000"/>
              <a:buFont typeface="Wingdings" charset="2"/>
              <a:buChar char=""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r>
              <a:rPr b="0" lang="it-IT" sz="2400" spc="-1" strike="noStrike">
                <a:solidFill>
                  <a:srgbClr val="595959"/>
                </a:solidFill>
                <a:latin typeface="Meiryo"/>
                <a:ea typeface="DejaVu Sans"/>
              </a:rPr>
              <a:t>Scopo MVP</a:t>
            </a:r>
            <a:endParaRPr b="0" lang="it-IT" sz="2400" spc="-1" strike="noStrike">
              <a:latin typeface="Arial"/>
            </a:endParaRPr>
          </a:p>
          <a:p>
            <a:pPr lvl="1" marL="502920" indent="-2286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80000"/>
              <a:buFont typeface="Wingdings" charset="2"/>
              <a:buChar char=""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r>
              <a:rPr b="0" lang="it-IT" sz="2400" spc="-1" strike="noStrike">
                <a:solidFill>
                  <a:srgbClr val="595959"/>
                </a:solidFill>
                <a:latin typeface="Meiryo"/>
                <a:ea typeface="DejaVu Sans"/>
              </a:rPr>
              <a:t>Cosa c’è</a:t>
            </a:r>
            <a:endParaRPr b="0" lang="it-IT" sz="2400" spc="-1" strike="noStrike">
              <a:latin typeface="Arial"/>
            </a:endParaRPr>
          </a:p>
          <a:p>
            <a:pPr lvl="1" marL="502920" indent="-2286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80000"/>
              <a:buFont typeface="Wingdings" charset="2"/>
              <a:buChar char=""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r>
              <a:rPr b="0" lang="it-IT" sz="2400" spc="-1" strike="noStrike">
                <a:solidFill>
                  <a:srgbClr val="595959"/>
                </a:solidFill>
                <a:latin typeface="Meiryo"/>
                <a:ea typeface="DejaVu Sans"/>
              </a:rPr>
              <a:t>Cosa non c’è ancora</a:t>
            </a:r>
            <a:endParaRPr b="0" lang="it-IT" sz="2400" spc="-1" strike="noStrike">
              <a:latin typeface="Arial"/>
            </a:endParaRPr>
          </a:p>
          <a:p>
            <a:pPr lvl="1" marL="502920" indent="-2286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80000"/>
              <a:buFont typeface="Wingdings" charset="2"/>
              <a:buChar char=""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r>
              <a:rPr b="0" lang="it-IT" sz="2400" spc="-1" strike="noStrike">
                <a:solidFill>
                  <a:srgbClr val="595959"/>
                </a:solidFill>
                <a:latin typeface="Meiryo"/>
                <a:ea typeface="DejaVu Sans"/>
              </a:rPr>
              <a:t>Cosa non ci sarà</a:t>
            </a:r>
            <a:endParaRPr b="0" lang="it-IT" sz="2400" spc="-1" strike="noStrike">
              <a:latin typeface="Arial"/>
            </a:endParaRPr>
          </a:p>
          <a:p>
            <a:pPr lvl="1" marL="502920" indent="-2286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80000"/>
              <a:buFont typeface="Wingdings" charset="2"/>
              <a:buChar char=""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r>
              <a:rPr b="0" lang="it-IT" sz="2400" spc="-1" strike="noStrike">
                <a:solidFill>
                  <a:srgbClr val="595959"/>
                </a:solidFill>
                <a:latin typeface="Meiryo"/>
                <a:ea typeface="DejaVu Sans"/>
              </a:rPr>
              <a:t>Problemi</a:t>
            </a:r>
            <a:endParaRPr b="0" lang="it-IT" sz="2400" spc="-1" strike="noStrike">
              <a:latin typeface="Arial"/>
            </a:endParaRPr>
          </a:p>
          <a:p>
            <a:pPr lvl="1" marL="502920" indent="-2286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80000"/>
              <a:buFont typeface="Wingdings" charset="2"/>
              <a:buChar char=""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r>
              <a:rPr b="0" lang="it-IT" sz="2400" spc="-1" strike="noStrike">
                <a:solidFill>
                  <a:srgbClr val="c9211e"/>
                </a:solidFill>
                <a:latin typeface="Meiryo"/>
                <a:ea typeface="DejaVu Sans"/>
              </a:rPr>
              <a:t>Curiosità</a:t>
            </a:r>
            <a:endParaRPr b="0" lang="it-IT" sz="2400" spc="-1" strike="noStrike">
              <a:latin typeface="Arial"/>
            </a:endParaRPr>
          </a:p>
          <a:p>
            <a:pPr marL="502920" indent="-228600" algn="just">
              <a:lnSpc>
                <a:spcPct val="90000"/>
              </a:lnSpc>
              <a:spcBef>
                <a:spcPts val="451"/>
              </a:spcBef>
              <a:buNone/>
              <a:tabLst>
                <a:tab algn="l" pos="0"/>
              </a:tabLst>
            </a:pPr>
            <a:endParaRPr b="0" lang="it-IT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322560" y="180720"/>
            <a:ext cx="11598120" cy="93348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p>
            <a:pPr>
              <a:lnSpc>
                <a:spcPct val="150000"/>
              </a:lnSpc>
              <a:buNone/>
            </a:pPr>
            <a:r>
              <a:rPr b="1" lang="it-IT" sz="3600" spc="134" strike="noStrike">
                <a:solidFill>
                  <a:srgbClr val="ffffff"/>
                </a:solidFill>
                <a:latin typeface="Meiryo"/>
              </a:rPr>
              <a:t>Scopo MVP</a:t>
            </a:r>
            <a:endParaRPr b="0" lang="it-IT" sz="36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sldNum" idx="9"/>
          </p:nvPr>
        </p:nvSpPr>
        <p:spPr>
          <a:xfrm>
            <a:off x="10569240" y="6309360"/>
            <a:ext cx="977760" cy="45504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600" spc="134" strike="noStrike">
                <a:solidFill>
                  <a:srgbClr val="404040"/>
                </a:solidFill>
                <a:latin typeface="Meiry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9F02FFE-4F02-4B2B-90C5-2003731118A4}" type="slidenum">
              <a:rPr b="1" lang="en-US" sz="1600" spc="134" strike="noStrike">
                <a:solidFill>
                  <a:srgbClr val="404040"/>
                </a:solidFill>
                <a:latin typeface="Meiryo"/>
              </a:rPr>
              <a:t>1</a:t>
            </a:fld>
            <a:endParaRPr b="0" lang="it-IT" sz="1600" spc="-1" strike="noStrike">
              <a:latin typeface="Times New Roman"/>
            </a:endParaRPr>
          </a:p>
        </p:txBody>
      </p:sp>
      <p:sp>
        <p:nvSpPr>
          <p:cNvPr id="115" name="CasellaDiTesto 3"/>
          <p:cNvSpPr/>
          <p:nvPr/>
        </p:nvSpPr>
        <p:spPr>
          <a:xfrm>
            <a:off x="528840" y="1441080"/>
            <a:ext cx="11018160" cy="220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74320" indent="-228600" algn="just">
              <a:lnSpc>
                <a:spcPct val="90000"/>
              </a:lnSpc>
              <a:spcBef>
                <a:spcPts val="451"/>
              </a:spcBef>
              <a:buNone/>
              <a:tabLst>
                <a:tab algn="l" pos="0"/>
              </a:tabLst>
            </a:pPr>
            <a:endParaRPr b="0" lang="it-IT" sz="1600" spc="-1" strike="noStrike">
              <a:latin typeface="Arial"/>
            </a:endParaRPr>
          </a:p>
          <a:p>
            <a:pPr lvl="1" marL="502920" indent="-2286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80000"/>
              <a:buFont typeface="Wingdings" charset="2"/>
              <a:buChar char=""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r>
              <a:rPr b="0" lang="it-IT" sz="2400" spc="-1" strike="noStrike">
                <a:solidFill>
                  <a:srgbClr val="595959"/>
                </a:solidFill>
                <a:latin typeface="Meiryo"/>
                <a:ea typeface="DejaVu Sans"/>
              </a:rPr>
              <a:t>Adattamento di progetto esistente fatto con React, Solidity, Python, Postgres</a:t>
            </a:r>
            <a:endParaRPr b="0" lang="it-IT" sz="2400" spc="-1" strike="noStrike">
              <a:latin typeface="Arial"/>
            </a:endParaRPr>
          </a:p>
          <a:p>
            <a:pPr lvl="1" marL="502920" indent="-2286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80000"/>
              <a:buFont typeface="Wingdings" charset="2"/>
              <a:buChar char=""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r>
              <a:rPr b="0" lang="it-IT" sz="2400" spc="-1" strike="noStrike">
                <a:solidFill>
                  <a:srgbClr val="595959"/>
                </a:solidFill>
                <a:latin typeface="Meiryo"/>
                <a:ea typeface="DejaVu Sans"/>
              </a:rPr>
              <a:t>All In  su Internet computer, senza appoggiarsi a risorse esterne</a:t>
            </a:r>
            <a:endParaRPr b="0" lang="it-IT" sz="2400" spc="-1" strike="noStrike">
              <a:latin typeface="Arial"/>
            </a:endParaRPr>
          </a:p>
          <a:p>
            <a:pPr lvl="1" marL="502920" indent="-2286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80000"/>
              <a:buFont typeface="Wingdings" charset="2"/>
              <a:buChar char=""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r>
              <a:rPr b="0" lang="it-IT" sz="2400" spc="-1" strike="noStrike">
                <a:solidFill>
                  <a:srgbClr val="595959"/>
                </a:solidFill>
                <a:latin typeface="Meiryo"/>
                <a:ea typeface="DejaVu Sans"/>
              </a:rPr>
              <a:t>Pesanti semplificazioni funzionali e compromessi sul codice</a:t>
            </a:r>
            <a:endParaRPr b="0" lang="it-IT" sz="2400" spc="-1" strike="noStrike">
              <a:latin typeface="Arial"/>
            </a:endParaRPr>
          </a:p>
          <a:p>
            <a:pPr marL="502920" indent="-228600" algn="just">
              <a:lnSpc>
                <a:spcPct val="90000"/>
              </a:lnSpc>
              <a:spcBef>
                <a:spcPts val="451"/>
              </a:spcBef>
              <a:buNone/>
              <a:tabLst>
                <a:tab algn="l" pos="0"/>
              </a:tabLst>
            </a:pPr>
            <a:endParaRPr b="0" lang="it-I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22560" y="180720"/>
            <a:ext cx="11598120" cy="93348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p>
            <a:pPr>
              <a:lnSpc>
                <a:spcPct val="150000"/>
              </a:lnSpc>
              <a:buNone/>
            </a:pPr>
            <a:r>
              <a:rPr b="1" lang="it-IT" sz="3600" spc="134" strike="noStrike">
                <a:solidFill>
                  <a:srgbClr val="ffffff"/>
                </a:solidFill>
                <a:latin typeface="Meiryo"/>
              </a:rPr>
              <a:t>Cosa c’è</a:t>
            </a:r>
            <a:endParaRPr b="0" lang="it-IT" sz="36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ldNum" idx="10"/>
          </p:nvPr>
        </p:nvSpPr>
        <p:spPr>
          <a:xfrm>
            <a:off x="10569240" y="6309360"/>
            <a:ext cx="977760" cy="45504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600" spc="134" strike="noStrike">
                <a:solidFill>
                  <a:srgbClr val="404040"/>
                </a:solidFill>
                <a:latin typeface="Meiry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A4FB9F4-B3FC-4339-A6FC-6214A3183DAA}" type="slidenum">
              <a:rPr b="1" lang="en-US" sz="1600" spc="134" strike="noStrike">
                <a:solidFill>
                  <a:srgbClr val="404040"/>
                </a:solidFill>
                <a:latin typeface="Meiryo"/>
              </a:rPr>
              <a:t>1</a:t>
            </a:fld>
            <a:endParaRPr b="0" lang="it-IT" sz="1600" spc="-1" strike="noStrike">
              <a:latin typeface="Times New Roman"/>
            </a:endParaRPr>
          </a:p>
        </p:txBody>
      </p:sp>
      <p:sp>
        <p:nvSpPr>
          <p:cNvPr id="118" name="CasellaDiTesto 1"/>
          <p:cNvSpPr/>
          <p:nvPr/>
        </p:nvSpPr>
        <p:spPr>
          <a:xfrm>
            <a:off x="528840" y="1441080"/>
            <a:ext cx="11018160" cy="342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74320" indent="-228600" algn="just">
              <a:lnSpc>
                <a:spcPct val="90000"/>
              </a:lnSpc>
              <a:spcBef>
                <a:spcPts val="451"/>
              </a:spcBef>
              <a:buNone/>
              <a:tabLst>
                <a:tab algn="l" pos="0"/>
              </a:tabLst>
            </a:pPr>
            <a:endParaRPr b="0" lang="it-IT" sz="1600" spc="-1" strike="noStrike">
              <a:latin typeface="Arial"/>
            </a:endParaRPr>
          </a:p>
          <a:p>
            <a:pPr marL="216000" indent="-2160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80000"/>
              <a:buFont typeface="Wingdings" charset="2"/>
              <a:buChar char=""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r>
              <a:rPr b="0" lang="it-IT" sz="2400" spc="-1" strike="noStrike">
                <a:solidFill>
                  <a:srgbClr val="595959"/>
                </a:solidFill>
                <a:latin typeface="Meiryo"/>
                <a:ea typeface="DejaVu Sans"/>
              </a:rPr>
              <a:t>In unico dfx.json:</a:t>
            </a:r>
            <a:endParaRPr b="0" lang="it-IT" sz="2400" spc="-1" strike="noStrike">
              <a:latin typeface="Arial"/>
            </a:endParaRPr>
          </a:p>
          <a:p>
            <a:pPr lvl="1" marL="432000" indent="-2160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r>
              <a:rPr b="0" lang="it-IT" sz="2400" spc="-1" strike="noStrike">
                <a:solidFill>
                  <a:srgbClr val="595959"/>
                </a:solidFill>
                <a:latin typeface="Meiryo"/>
                <a:ea typeface="DejaVu Sans"/>
              </a:rPr>
              <a:t>Integrato alcuni canister di esempio (photo storage, autenticazione)</a:t>
            </a:r>
            <a:endParaRPr b="0" lang="it-IT" sz="2400" spc="-1" strike="noStrike">
              <a:latin typeface="Arial"/>
            </a:endParaRPr>
          </a:p>
          <a:p>
            <a:pPr lvl="1" marL="432000" indent="-2160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r>
              <a:rPr b="0" lang="it-IT" sz="2400" spc="-1" strike="noStrike">
                <a:solidFill>
                  <a:srgbClr val="595959"/>
                </a:solidFill>
                <a:latin typeface="Meiryo"/>
                <a:ea typeface="DejaVu Sans"/>
              </a:rPr>
              <a:t>Backend e frontend di applicazione</a:t>
            </a:r>
            <a:endParaRPr b="0" lang="it-IT" sz="2400" spc="-1" strike="noStrike">
              <a:latin typeface="Arial"/>
            </a:endParaRPr>
          </a:p>
          <a:p>
            <a:pPr marL="216000" indent="-2160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80000"/>
              <a:buFont typeface="Wingdings" charset="2"/>
              <a:buChar char=""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r>
              <a:rPr b="0" lang="it-IT" sz="2400" spc="-1" strike="noStrike">
                <a:solidFill>
                  <a:srgbClr val="c9211e"/>
                </a:solidFill>
                <a:latin typeface="Meiryo"/>
                <a:ea typeface="DejaVu Sans"/>
              </a:rPr>
              <a:t>Ripartito da pulito (dfx new), aggiungendo il codice esistente</a:t>
            </a:r>
            <a:endParaRPr b="0" lang="it-IT" sz="2400" spc="-1" strike="noStrike">
              <a:latin typeface="Arial"/>
            </a:endParaRPr>
          </a:p>
          <a:p>
            <a:pPr marL="216000" indent="-2160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80000"/>
              <a:buFont typeface="Wingdings" charset="2"/>
              <a:buChar char=""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r>
              <a:rPr b="0" lang="it-IT" sz="2400" spc="-1" strike="noStrike">
                <a:solidFill>
                  <a:srgbClr val="c9211e"/>
                </a:solidFill>
                <a:latin typeface="Meiryo"/>
                <a:ea typeface="DejaVu Sans"/>
              </a:rPr>
              <a:t>Internet Identity (con canister locale e II remota)</a:t>
            </a:r>
            <a:endParaRPr b="0" lang="it-IT" sz="24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451"/>
              </a:spcBef>
              <a:buNone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endParaRPr b="0" lang="it-IT" sz="24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451"/>
              </a:spcBef>
              <a:buNone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endParaRPr b="0" lang="it-IT" sz="2400" spc="-1" strike="noStrike">
              <a:latin typeface="Arial"/>
            </a:endParaRPr>
          </a:p>
          <a:p>
            <a:pPr marL="502920" indent="-228600" algn="just">
              <a:lnSpc>
                <a:spcPct val="90000"/>
              </a:lnSpc>
              <a:spcBef>
                <a:spcPts val="451"/>
              </a:spcBef>
              <a:buNone/>
              <a:tabLst>
                <a:tab algn="l" pos="0"/>
              </a:tabLst>
            </a:pPr>
            <a:endParaRPr b="0" lang="it-I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322560" y="180720"/>
            <a:ext cx="11598120" cy="93348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p>
            <a:pPr>
              <a:lnSpc>
                <a:spcPct val="150000"/>
              </a:lnSpc>
              <a:buNone/>
            </a:pPr>
            <a:r>
              <a:rPr b="1" lang="it-IT" sz="3600" spc="134" strike="noStrike">
                <a:solidFill>
                  <a:srgbClr val="ffffff"/>
                </a:solidFill>
                <a:latin typeface="Meiryo"/>
              </a:rPr>
              <a:t>Cosa c’è (Backend)</a:t>
            </a:r>
            <a:endParaRPr b="0" lang="it-IT" sz="36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ldNum" idx="11"/>
          </p:nvPr>
        </p:nvSpPr>
        <p:spPr>
          <a:xfrm>
            <a:off x="10569240" y="6309360"/>
            <a:ext cx="977760" cy="45504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600" spc="134" strike="noStrike">
                <a:solidFill>
                  <a:srgbClr val="404040"/>
                </a:solidFill>
                <a:latin typeface="Meiry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EE3D7BC-70E8-48A4-A2CB-EBB0B8930CC1}" type="slidenum">
              <a:rPr b="1" lang="en-US" sz="1600" spc="134" strike="noStrike">
                <a:solidFill>
                  <a:srgbClr val="404040"/>
                </a:solidFill>
                <a:latin typeface="Meiryo"/>
              </a:rPr>
              <a:t>1</a:t>
            </a:fld>
            <a:endParaRPr b="0" lang="it-IT" sz="1600" spc="-1" strike="noStrike">
              <a:latin typeface="Times New Roman"/>
            </a:endParaRPr>
          </a:p>
        </p:txBody>
      </p:sp>
      <p:sp>
        <p:nvSpPr>
          <p:cNvPr id="121" name="CasellaDiTesto 6"/>
          <p:cNvSpPr/>
          <p:nvPr/>
        </p:nvSpPr>
        <p:spPr>
          <a:xfrm>
            <a:off x="528840" y="1441080"/>
            <a:ext cx="11018160" cy="303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74320" indent="-228600" algn="just">
              <a:lnSpc>
                <a:spcPct val="90000"/>
              </a:lnSpc>
              <a:spcBef>
                <a:spcPts val="451"/>
              </a:spcBef>
              <a:buNone/>
              <a:tabLst>
                <a:tab algn="l" pos="0"/>
              </a:tabLst>
            </a:pPr>
            <a:endParaRPr b="0" lang="it-IT" sz="1600" spc="-1" strike="noStrike">
              <a:latin typeface="Arial"/>
            </a:endParaRPr>
          </a:p>
          <a:p>
            <a:pPr marL="216000" indent="-2160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80000"/>
              <a:buFont typeface="Wingdings" charset="2"/>
              <a:buChar char=""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r>
              <a:rPr b="0" lang="it-IT" sz="2400" spc="-1" strike="noStrike">
                <a:solidFill>
                  <a:srgbClr val="595959"/>
                </a:solidFill>
                <a:latin typeface="Meiryo"/>
                <a:ea typeface="DejaVu Sans"/>
              </a:rPr>
              <a:t>Rust</a:t>
            </a:r>
            <a:endParaRPr b="0" lang="it-IT" sz="2400" spc="-1" strike="noStrike">
              <a:latin typeface="Arial"/>
            </a:endParaRPr>
          </a:p>
          <a:p>
            <a:pPr marL="216000" indent="-2160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80000"/>
              <a:buFont typeface="Wingdings" charset="2"/>
              <a:buChar char=""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r>
              <a:rPr b="0" lang="it-IT" sz="2400" spc="-1" strike="noStrike">
                <a:solidFill>
                  <a:srgbClr val="595959"/>
                </a:solidFill>
                <a:latin typeface="Meiryo"/>
                <a:ea typeface="DejaVu Sans"/>
              </a:rPr>
              <a:t>Sqlite con due tavole principali dossier e documenti</a:t>
            </a:r>
            <a:endParaRPr b="0" lang="it-IT" sz="2400" spc="-1" strike="noStrike">
              <a:latin typeface="Arial"/>
            </a:endParaRPr>
          </a:p>
          <a:p>
            <a:pPr marL="216000" indent="-2160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80000"/>
              <a:buFont typeface="Wingdings" charset="2"/>
              <a:buChar char=""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r>
              <a:rPr b="0" lang="it-IT" sz="2400" spc="-1" strike="noStrike">
                <a:solidFill>
                  <a:srgbClr val="595959"/>
                </a:solidFill>
                <a:latin typeface="Meiryo"/>
                <a:ea typeface="DejaVu Sans"/>
              </a:rPr>
              <a:t>Fn inserimento e query dossier e query documenti</a:t>
            </a:r>
            <a:endParaRPr b="0" lang="it-IT" sz="2400" spc="-1" strike="noStrike">
              <a:latin typeface="Arial"/>
            </a:endParaRPr>
          </a:p>
          <a:p>
            <a:pPr marL="216000" indent="-2160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80000"/>
              <a:buFont typeface="Wingdings" charset="2"/>
              <a:buChar char=""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r>
              <a:rPr b="0" lang="it-IT" sz="2400" spc="-1" strike="noStrike">
                <a:solidFill>
                  <a:srgbClr val="595959"/>
                </a:solidFill>
                <a:latin typeface="Meiryo"/>
                <a:ea typeface="DejaVu Sans"/>
              </a:rPr>
              <a:t>Fn recuperate da canister autenticazione (whoami per avere il principal)</a:t>
            </a:r>
            <a:endParaRPr b="0" lang="it-IT" sz="2400" spc="-1" strike="noStrike">
              <a:latin typeface="Arial"/>
            </a:endParaRPr>
          </a:p>
          <a:p>
            <a:pPr marL="216000" indent="-2160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80000"/>
              <a:buFont typeface="Wingdings" charset="2"/>
              <a:buChar char=""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r>
              <a:rPr b="0" lang="it-IT" sz="2400" spc="-1" strike="noStrike">
                <a:solidFill>
                  <a:srgbClr val="595959"/>
                </a:solidFill>
                <a:latin typeface="Meiryo"/>
                <a:ea typeface="DejaVu Sans"/>
              </a:rPr>
              <a:t>Candid-extractor</a:t>
            </a:r>
            <a:endParaRPr b="0" lang="it-IT" sz="24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451"/>
              </a:spcBef>
              <a:buNone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endParaRPr b="0" lang="it-IT" sz="2400" spc="-1" strike="noStrike">
              <a:latin typeface="Arial"/>
            </a:endParaRPr>
          </a:p>
          <a:p>
            <a:pPr marL="502920" indent="-228600" algn="just">
              <a:lnSpc>
                <a:spcPct val="90000"/>
              </a:lnSpc>
              <a:spcBef>
                <a:spcPts val="451"/>
              </a:spcBef>
              <a:buNone/>
              <a:tabLst>
                <a:tab algn="l" pos="0"/>
              </a:tabLst>
            </a:pPr>
            <a:endParaRPr b="0" lang="it-I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322560" y="180720"/>
            <a:ext cx="11598120" cy="93348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p>
            <a:pPr>
              <a:lnSpc>
                <a:spcPct val="150000"/>
              </a:lnSpc>
              <a:buNone/>
            </a:pPr>
            <a:r>
              <a:rPr b="1" lang="it-IT" sz="3600" spc="134" strike="noStrike">
                <a:solidFill>
                  <a:srgbClr val="ffffff"/>
                </a:solidFill>
                <a:latin typeface="Meiryo"/>
              </a:rPr>
              <a:t>Cosa c’è (Frontend)</a:t>
            </a:r>
            <a:endParaRPr b="0" lang="it-IT" sz="36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ldNum" idx="12"/>
          </p:nvPr>
        </p:nvSpPr>
        <p:spPr>
          <a:xfrm>
            <a:off x="10569240" y="6309360"/>
            <a:ext cx="977760" cy="45504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600" spc="134" strike="noStrike">
                <a:solidFill>
                  <a:srgbClr val="404040"/>
                </a:solidFill>
                <a:latin typeface="Meiry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76584C8-9DA2-4495-B25D-1BAC965A18D7}" type="slidenum">
              <a:rPr b="1" lang="en-US" sz="1600" spc="134" strike="noStrike">
                <a:solidFill>
                  <a:srgbClr val="404040"/>
                </a:solidFill>
                <a:latin typeface="Meiryo"/>
              </a:rPr>
              <a:t>1</a:t>
            </a:fld>
            <a:endParaRPr b="0" lang="it-IT" sz="1600" spc="-1" strike="noStrike">
              <a:latin typeface="Times New Roman"/>
            </a:endParaRPr>
          </a:p>
        </p:txBody>
      </p:sp>
      <p:sp>
        <p:nvSpPr>
          <p:cNvPr id="124" name="CasellaDiTesto 7"/>
          <p:cNvSpPr/>
          <p:nvPr/>
        </p:nvSpPr>
        <p:spPr>
          <a:xfrm>
            <a:off x="528840" y="1441080"/>
            <a:ext cx="11018160" cy="419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74320" indent="-228600" algn="just">
              <a:lnSpc>
                <a:spcPct val="90000"/>
              </a:lnSpc>
              <a:spcBef>
                <a:spcPts val="451"/>
              </a:spcBef>
              <a:buNone/>
              <a:tabLst>
                <a:tab algn="l" pos="0"/>
              </a:tabLst>
            </a:pPr>
            <a:endParaRPr b="0" lang="it-IT" sz="1600" spc="-1" strike="noStrike">
              <a:latin typeface="Arial"/>
            </a:endParaRPr>
          </a:p>
          <a:p>
            <a:pPr marL="216000" indent="-2160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80000"/>
              <a:buFont typeface="Wingdings" charset="2"/>
              <a:buChar char=""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r>
              <a:rPr b="0" lang="it-IT" sz="2400" spc="-1" strike="noStrike">
                <a:solidFill>
                  <a:srgbClr val="595959"/>
                </a:solidFill>
                <a:latin typeface="Meiryo"/>
                <a:ea typeface="DejaVu Sans"/>
              </a:rPr>
              <a:t>Adattato vecchio codice React</a:t>
            </a:r>
            <a:endParaRPr b="0" lang="it-IT" sz="2400" spc="-1" strike="noStrike">
              <a:latin typeface="Arial"/>
            </a:endParaRPr>
          </a:p>
          <a:p>
            <a:pPr lvl="1" marL="502920" indent="-2286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80000"/>
              <a:buFont typeface="Wingdings" charset="2"/>
              <a:buChar char=""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r>
              <a:rPr b="0" lang="it-IT" sz="2400" spc="-1" strike="noStrike">
                <a:solidFill>
                  <a:srgbClr val="595959"/>
                </a:solidFill>
                <a:latin typeface="Meiryo"/>
                <a:ea typeface="DejaVu Sans"/>
              </a:rPr>
              <a:t>Elenco Dossier</a:t>
            </a:r>
            <a:endParaRPr b="0" lang="it-IT" sz="2400" spc="-1" strike="noStrike">
              <a:latin typeface="Arial"/>
            </a:endParaRPr>
          </a:p>
          <a:p>
            <a:pPr lvl="1" marL="502920" indent="-2286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80000"/>
              <a:buFont typeface="Wingdings" charset="2"/>
              <a:buChar char=""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r>
              <a:rPr b="0" lang="it-IT" sz="2400" spc="-1" strike="noStrike">
                <a:solidFill>
                  <a:srgbClr val="595959"/>
                </a:solidFill>
                <a:latin typeface="Meiryo"/>
                <a:ea typeface="DejaVu Sans"/>
              </a:rPr>
              <a:t>Inserimento Dossier</a:t>
            </a:r>
            <a:endParaRPr b="0" lang="it-IT" sz="2400" spc="-1" strike="noStrike">
              <a:latin typeface="Arial"/>
            </a:endParaRPr>
          </a:p>
          <a:p>
            <a:pPr lvl="1" marL="502920" indent="-2286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80000"/>
              <a:buFont typeface="Wingdings" charset="2"/>
              <a:buChar char=""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r>
              <a:rPr b="0" lang="it-IT" sz="2400" spc="-1" strike="noStrike">
                <a:solidFill>
                  <a:srgbClr val="595959"/>
                </a:solidFill>
                <a:latin typeface="Meiryo"/>
                <a:ea typeface="DejaVu Sans"/>
              </a:rPr>
              <a:t>Dettaglio Dossier</a:t>
            </a:r>
            <a:endParaRPr b="0" lang="it-IT" sz="2400" spc="-1" strike="noStrike">
              <a:latin typeface="Arial"/>
            </a:endParaRPr>
          </a:p>
          <a:p>
            <a:pPr marL="216000" indent="-2160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80000"/>
              <a:buFont typeface="Wingdings" charset="2"/>
              <a:buChar char=""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r>
              <a:rPr b="0" lang="it-IT" sz="2400" spc="-1" strike="noStrike">
                <a:solidFill>
                  <a:srgbClr val="595959"/>
                </a:solidFill>
                <a:latin typeface="Meiryo"/>
                <a:ea typeface="DejaVu Sans"/>
              </a:rPr>
              <a:t>Asset Canister acceduto tramite AssetManager (@dfinity/assets)</a:t>
            </a:r>
            <a:endParaRPr b="0" lang="it-IT" sz="2400" spc="-1" strike="noStrike">
              <a:latin typeface="Arial"/>
            </a:endParaRPr>
          </a:p>
          <a:p>
            <a:pPr marL="216000" indent="-2160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80000"/>
              <a:buFont typeface="Wingdings" charset="2"/>
              <a:buChar char=""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r>
              <a:rPr b="0" lang="it-IT" sz="2400" spc="-1" strike="noStrike">
                <a:solidFill>
                  <a:srgbClr val="c9211e"/>
                </a:solidFill>
                <a:latin typeface="Meiryo"/>
                <a:ea typeface="DejaVu Sans"/>
              </a:rPr>
              <a:t>React 17 →18</a:t>
            </a:r>
            <a:endParaRPr b="0" lang="it-IT" sz="2400" spc="-1" strike="noStrike">
              <a:latin typeface="Arial"/>
            </a:endParaRPr>
          </a:p>
          <a:p>
            <a:pPr marL="216000" indent="-2160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80000"/>
              <a:buFont typeface="Wingdings" charset="2"/>
              <a:buChar char=""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r>
              <a:rPr b="0" lang="it-IT" sz="2400" spc="-1" strike="noStrike">
                <a:solidFill>
                  <a:srgbClr val="c9211e"/>
                </a:solidFill>
                <a:latin typeface="Meiryo"/>
                <a:ea typeface="DejaVu Sans"/>
              </a:rPr>
              <a:t>Aggiornato MUI, GlobalHook, useStyles, …</a:t>
            </a:r>
            <a:endParaRPr b="0" lang="it-IT" sz="2400" spc="-1" strike="noStrike">
              <a:latin typeface="Arial"/>
            </a:endParaRPr>
          </a:p>
          <a:p>
            <a:pPr marL="216000" indent="-2160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80000"/>
              <a:buFont typeface="Wingdings" charset="2"/>
              <a:buChar char=""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r>
              <a:rPr b="0" lang="it-IT" sz="2400" spc="-1" strike="noStrike">
                <a:solidFill>
                  <a:srgbClr val="c9211e"/>
                </a:solidFill>
                <a:latin typeface="Meiryo"/>
                <a:ea typeface="DejaVu Sans"/>
              </a:rPr>
              <a:t>Route autenticate (@dfinity/auth-client)</a:t>
            </a:r>
            <a:endParaRPr b="0" lang="it-IT" sz="24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451"/>
              </a:spcBef>
              <a:buNone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endParaRPr b="0" lang="it-IT" sz="2400" spc="-1" strike="noStrike">
              <a:latin typeface="Arial"/>
            </a:endParaRPr>
          </a:p>
          <a:p>
            <a:pPr marL="502920" indent="-228600" algn="just">
              <a:lnSpc>
                <a:spcPct val="90000"/>
              </a:lnSpc>
              <a:spcBef>
                <a:spcPts val="451"/>
              </a:spcBef>
              <a:buNone/>
              <a:tabLst>
                <a:tab algn="l" pos="0"/>
              </a:tabLst>
            </a:pPr>
            <a:endParaRPr b="0" lang="it-I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322560" y="180720"/>
            <a:ext cx="11598120" cy="93348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p>
            <a:pPr>
              <a:lnSpc>
                <a:spcPct val="150000"/>
              </a:lnSpc>
              <a:buNone/>
            </a:pPr>
            <a:r>
              <a:rPr b="1" lang="it-IT" sz="3600" spc="134" strike="noStrike">
                <a:solidFill>
                  <a:srgbClr val="ffffff"/>
                </a:solidFill>
                <a:latin typeface="Meiryo"/>
              </a:rPr>
              <a:t>Cosa non c’è (ancora)</a:t>
            </a:r>
            <a:endParaRPr b="0" lang="it-IT" sz="36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ldNum" idx="13"/>
          </p:nvPr>
        </p:nvSpPr>
        <p:spPr>
          <a:xfrm>
            <a:off x="10569240" y="6309360"/>
            <a:ext cx="977760" cy="45504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600" spc="134" strike="noStrike">
                <a:solidFill>
                  <a:srgbClr val="404040"/>
                </a:solidFill>
                <a:latin typeface="Meiry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65E0B8-296E-4B38-8534-7C02BC6D6261}" type="slidenum">
              <a:rPr b="1" lang="en-US" sz="1600" spc="134" strike="noStrike">
                <a:solidFill>
                  <a:srgbClr val="404040"/>
                </a:solidFill>
                <a:latin typeface="Meiryo"/>
              </a:rPr>
              <a:t>1</a:t>
            </a:fld>
            <a:endParaRPr b="0" lang="it-IT" sz="1600" spc="-1" strike="noStrike">
              <a:latin typeface="Times New Roman"/>
            </a:endParaRPr>
          </a:p>
        </p:txBody>
      </p:sp>
      <p:sp>
        <p:nvSpPr>
          <p:cNvPr id="127" name="CasellaDiTesto 2"/>
          <p:cNvSpPr/>
          <p:nvPr/>
        </p:nvSpPr>
        <p:spPr>
          <a:xfrm>
            <a:off x="528840" y="1441080"/>
            <a:ext cx="11018160" cy="389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74320" indent="-2286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80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595959"/>
                </a:solidFill>
                <a:latin typeface="Meiryo"/>
                <a:ea typeface="DejaVu Sans"/>
              </a:rPr>
              <a:t>Deploy su Mainnet </a:t>
            </a:r>
            <a:r>
              <a:rPr b="0" lang="it-IT" sz="2400" spc="-1" strike="noStrike">
                <a:solidFill>
                  <a:srgbClr val="c9211e"/>
                </a:solidFill>
                <a:latin typeface="Meiryo"/>
                <a:ea typeface="DejaVu Sans"/>
              </a:rPr>
              <a:t>FATTO</a:t>
            </a:r>
            <a:endParaRPr b="0" lang="it-IT" sz="2400" spc="-1" strike="noStrike">
              <a:latin typeface="Arial"/>
            </a:endParaRPr>
          </a:p>
          <a:p>
            <a:pPr marL="274320" indent="-2286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80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595959"/>
                </a:solidFill>
                <a:latin typeface="Meiryo"/>
                <a:ea typeface="DejaVu Sans"/>
              </a:rPr>
              <a:t>Integrazione con Marketplace Yumi </a:t>
            </a:r>
            <a:r>
              <a:rPr b="0" lang="it-IT" sz="2400" spc="-1" strike="noStrike">
                <a:solidFill>
                  <a:srgbClr val="c9211e"/>
                </a:solidFill>
                <a:latin typeface="Meiryo"/>
                <a:ea typeface="DejaVu Sans"/>
              </a:rPr>
              <a:t>(non serve)</a:t>
            </a:r>
            <a:endParaRPr b="0" lang="it-IT" sz="2400" spc="-1" strike="noStrike">
              <a:latin typeface="Arial"/>
            </a:endParaRPr>
          </a:p>
          <a:p>
            <a:pPr marL="274320" indent="-2286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80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595959"/>
                </a:solidFill>
                <a:latin typeface="Meiryo"/>
                <a:ea typeface="DejaVu Sans"/>
              </a:rPr>
              <a:t>FE, BE:</a:t>
            </a:r>
            <a:endParaRPr b="0" lang="it-IT" sz="2400" spc="-1" strike="noStrike">
              <a:latin typeface="Arial"/>
            </a:endParaRPr>
          </a:p>
          <a:p>
            <a:pPr lvl="1" marL="502920" indent="-2286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80000"/>
              <a:buFont typeface="Wingdings" charset="2"/>
              <a:buChar char=""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r>
              <a:rPr b="0" lang="it-IT" sz="2400" spc="-1" strike="noStrike">
                <a:solidFill>
                  <a:srgbClr val="595959"/>
                </a:solidFill>
                <a:latin typeface="Meiryo"/>
                <a:ea typeface="DejaVu Sans"/>
              </a:rPr>
              <a:t>KYC</a:t>
            </a:r>
            <a:endParaRPr b="0" lang="it-IT" sz="2400" spc="-1" strike="noStrike">
              <a:latin typeface="Arial"/>
            </a:endParaRPr>
          </a:p>
          <a:p>
            <a:pPr lvl="1" marL="502920" indent="-2286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80000"/>
              <a:buFont typeface="Wingdings" charset="2"/>
              <a:buChar char=""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r>
              <a:rPr b="0" lang="it-IT" sz="2400" spc="-1" strike="noStrike">
                <a:solidFill>
                  <a:srgbClr val="595959"/>
                </a:solidFill>
                <a:latin typeface="Meiryo"/>
                <a:ea typeface="DejaVu Sans"/>
              </a:rPr>
              <a:t>Gestione DNA</a:t>
            </a:r>
            <a:endParaRPr b="0" lang="it-IT" sz="2400" spc="-1" strike="noStrike">
              <a:latin typeface="Arial"/>
            </a:endParaRPr>
          </a:p>
          <a:p>
            <a:pPr lvl="1" marL="502920" indent="-2286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80000"/>
              <a:buFont typeface="Wingdings" charset="2"/>
              <a:buChar char=""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r>
              <a:rPr b="0" lang="it-IT" sz="2400" spc="-1" strike="noStrike">
                <a:solidFill>
                  <a:srgbClr val="595959"/>
                </a:solidFill>
                <a:latin typeface="Meiryo"/>
                <a:ea typeface="DejaVu Sans"/>
              </a:rPr>
              <a:t>Inserimento documenti </a:t>
            </a:r>
            <a:r>
              <a:rPr b="0" lang="it-IT" sz="2400" spc="-1" strike="noStrike">
                <a:solidFill>
                  <a:srgbClr val="c9211e"/>
                </a:solidFill>
                <a:latin typeface="Meiryo"/>
                <a:ea typeface="DejaVu Sans"/>
              </a:rPr>
              <a:t>FATTO</a:t>
            </a:r>
            <a:endParaRPr b="0" lang="it-IT" sz="2400" spc="-1" strike="noStrike">
              <a:latin typeface="Arial"/>
            </a:endParaRPr>
          </a:p>
          <a:p>
            <a:pPr lvl="1" marL="502920" indent="-2286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80000"/>
              <a:buFont typeface="Wingdings" charset="2"/>
              <a:buChar char=""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r>
              <a:rPr b="0" lang="it-IT" sz="2400" spc="-1" strike="noStrike">
                <a:solidFill>
                  <a:srgbClr val="595959"/>
                </a:solidFill>
                <a:latin typeface="Meiryo"/>
                <a:ea typeface="DejaVu Sans"/>
              </a:rPr>
              <a:t>Internet Identity </a:t>
            </a:r>
            <a:r>
              <a:rPr b="0" lang="it-IT" sz="2400" spc="-1" strike="noStrike">
                <a:solidFill>
                  <a:srgbClr val="c9211e"/>
                </a:solidFill>
                <a:latin typeface="Meiryo"/>
                <a:ea typeface="DejaVu Sans"/>
              </a:rPr>
              <a:t>FATTO</a:t>
            </a:r>
            <a:endParaRPr b="0" lang="it-IT" sz="2400" spc="-1" strike="noStrike">
              <a:latin typeface="Arial"/>
            </a:endParaRPr>
          </a:p>
          <a:p>
            <a:pPr lvl="1" marL="502920" indent="-2286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80000"/>
              <a:buFont typeface="Wingdings" charset="2"/>
              <a:buChar char=""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r>
              <a:rPr b="0" lang="it-IT" sz="2400" spc="-1" strike="noStrike">
                <a:solidFill>
                  <a:srgbClr val="595959"/>
                </a:solidFill>
                <a:latin typeface="Meiryo"/>
                <a:ea typeface="DejaVu Sans"/>
              </a:rPr>
              <a:t>tavole per utenti e ruoli</a:t>
            </a:r>
            <a:endParaRPr b="0" lang="it-IT" sz="24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451"/>
              </a:spcBef>
              <a:buNone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endParaRPr b="0" lang="it-IT" sz="2400" spc="-1" strike="noStrike">
              <a:latin typeface="Arial"/>
            </a:endParaRPr>
          </a:p>
          <a:p>
            <a:pPr marL="502920" indent="-228600" algn="just">
              <a:lnSpc>
                <a:spcPct val="90000"/>
              </a:lnSpc>
              <a:spcBef>
                <a:spcPts val="451"/>
              </a:spcBef>
              <a:buNone/>
              <a:tabLst>
                <a:tab algn="l" pos="0"/>
              </a:tabLst>
            </a:pPr>
            <a:endParaRPr b="0" lang="it-I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322560" y="180720"/>
            <a:ext cx="11598120" cy="93348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p>
            <a:pPr>
              <a:lnSpc>
                <a:spcPct val="150000"/>
              </a:lnSpc>
              <a:buNone/>
            </a:pPr>
            <a:r>
              <a:rPr b="1" lang="it-IT" sz="3600" spc="134" strike="noStrike">
                <a:solidFill>
                  <a:srgbClr val="ffffff"/>
                </a:solidFill>
                <a:latin typeface="Meiryo"/>
              </a:rPr>
              <a:t>Cosa non ci sarà</a:t>
            </a:r>
            <a:endParaRPr b="0" lang="it-IT" sz="36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ldNum" idx="14"/>
          </p:nvPr>
        </p:nvSpPr>
        <p:spPr>
          <a:xfrm>
            <a:off x="10569240" y="6309360"/>
            <a:ext cx="977760" cy="45504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600" spc="134" strike="noStrike">
                <a:solidFill>
                  <a:srgbClr val="404040"/>
                </a:solidFill>
                <a:latin typeface="Meiry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CDAAF45-E3C0-43FB-908C-5E54490174E6}" type="slidenum">
              <a:rPr b="1" lang="en-US" sz="1600" spc="134" strike="noStrike">
                <a:solidFill>
                  <a:srgbClr val="404040"/>
                </a:solidFill>
                <a:latin typeface="Meiryo"/>
              </a:rPr>
              <a:t>1</a:t>
            </a:fld>
            <a:endParaRPr b="0" lang="it-IT" sz="1600" spc="-1" strike="noStrike">
              <a:latin typeface="Times New Roman"/>
            </a:endParaRPr>
          </a:p>
        </p:txBody>
      </p:sp>
      <p:sp>
        <p:nvSpPr>
          <p:cNvPr id="130" name="CasellaDiTesto 4"/>
          <p:cNvSpPr/>
          <p:nvPr/>
        </p:nvSpPr>
        <p:spPr>
          <a:xfrm>
            <a:off x="528840" y="1441080"/>
            <a:ext cx="11018160" cy="29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74320" indent="-228600" algn="just">
              <a:lnSpc>
                <a:spcPct val="90000"/>
              </a:lnSpc>
              <a:spcBef>
                <a:spcPts val="451"/>
              </a:spcBef>
              <a:buNone/>
              <a:tabLst>
                <a:tab algn="l" pos="0"/>
              </a:tabLst>
            </a:pPr>
            <a:endParaRPr b="0" lang="it-IT" sz="1600" spc="-1" strike="noStrike">
              <a:latin typeface="Arial"/>
            </a:endParaRPr>
          </a:p>
          <a:p>
            <a:pPr lvl="1" marL="502920" indent="-2286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80000"/>
              <a:buFont typeface="Wingdings" charset="2"/>
              <a:buChar char=""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r>
              <a:rPr b="0" lang="it-IT" sz="2400" spc="-1" strike="noStrike">
                <a:solidFill>
                  <a:srgbClr val="595959"/>
                </a:solidFill>
                <a:latin typeface="Meiryo"/>
                <a:ea typeface="DejaVu Sans"/>
              </a:rPr>
              <a:t>Encryption e riservatezza</a:t>
            </a:r>
            <a:endParaRPr b="0" lang="it-IT" sz="2400" spc="-1" strike="noStrike">
              <a:latin typeface="Arial"/>
            </a:endParaRPr>
          </a:p>
          <a:p>
            <a:pPr lvl="1" marL="502920" indent="-2286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80000"/>
              <a:buFont typeface="Wingdings" charset="2"/>
              <a:buChar char=""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r>
              <a:rPr b="0" lang="it-IT" sz="2400" spc="-1" strike="noStrike">
                <a:solidFill>
                  <a:srgbClr val="595959"/>
                </a:solidFill>
                <a:latin typeface="Meiryo"/>
                <a:ea typeface="DejaVu Sans"/>
              </a:rPr>
              <a:t>Cessione e prestito dossier</a:t>
            </a:r>
            <a:endParaRPr b="0" lang="it-IT" sz="2400" spc="-1" strike="noStrike">
              <a:latin typeface="Arial"/>
            </a:endParaRPr>
          </a:p>
          <a:p>
            <a:pPr lvl="1" marL="502920" indent="-2286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80000"/>
              <a:buFont typeface="Wingdings" charset="2"/>
              <a:buChar char=""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r>
              <a:rPr b="0" lang="it-IT" sz="2400" spc="-1" strike="noStrike">
                <a:solidFill>
                  <a:srgbClr val="595959"/>
                </a:solidFill>
                <a:latin typeface="Meiryo"/>
                <a:ea typeface="DejaVu Sans"/>
              </a:rPr>
              <a:t>Personalizzazioni Codice per postproduzione immagini (tokenizzazione e signature)</a:t>
            </a:r>
            <a:endParaRPr b="0" lang="it-IT" sz="2400" spc="-1" strike="noStrike">
              <a:latin typeface="Arial"/>
            </a:endParaRPr>
          </a:p>
          <a:p>
            <a:pPr lvl="1" marL="502920" indent="-2286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80000"/>
              <a:buFont typeface="Wingdings" charset="2"/>
              <a:buChar char=""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r>
              <a:rPr b="0" lang="it-IT" sz="2400" spc="-1" strike="noStrike">
                <a:solidFill>
                  <a:srgbClr val="595959"/>
                </a:solidFill>
                <a:latin typeface="Meiryo"/>
                <a:ea typeface="PingFang SC"/>
              </a:rPr>
              <a:t>Tavole di servizio </a:t>
            </a:r>
            <a:r>
              <a:rPr b="0" lang="it-IT" sz="2400" spc="-1" strike="noStrike">
                <a:solidFill>
                  <a:srgbClr val="595959"/>
                </a:solidFill>
                <a:latin typeface="Meiryo"/>
                <a:ea typeface="DejaVu Sans"/>
              </a:rPr>
              <a:t>(autore, luogo, tipologie di documento) specifiche per utente </a:t>
            </a:r>
            <a:endParaRPr b="0" lang="it-IT" sz="2400" spc="-1" strike="noStrike">
              <a:latin typeface="Arial"/>
            </a:endParaRPr>
          </a:p>
          <a:p>
            <a:pPr marL="502920" indent="-228600" algn="just">
              <a:lnSpc>
                <a:spcPct val="90000"/>
              </a:lnSpc>
              <a:spcBef>
                <a:spcPts val="451"/>
              </a:spcBef>
              <a:buNone/>
              <a:tabLst>
                <a:tab algn="l" pos="0"/>
              </a:tabLst>
            </a:pPr>
            <a:endParaRPr b="0" lang="it-I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322560" y="180720"/>
            <a:ext cx="11598120" cy="93348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p>
            <a:pPr>
              <a:lnSpc>
                <a:spcPct val="150000"/>
              </a:lnSpc>
              <a:buNone/>
            </a:pPr>
            <a:r>
              <a:rPr b="1" lang="it-IT" sz="3600" spc="134" strike="noStrike">
                <a:solidFill>
                  <a:srgbClr val="ffffff"/>
                </a:solidFill>
                <a:latin typeface="Meiryo"/>
              </a:rPr>
              <a:t>Problemi</a:t>
            </a:r>
            <a:endParaRPr b="0" lang="it-IT" sz="36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ldNum" idx="15"/>
          </p:nvPr>
        </p:nvSpPr>
        <p:spPr>
          <a:xfrm>
            <a:off x="10569240" y="6309360"/>
            <a:ext cx="977760" cy="45504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600" spc="134" strike="noStrike">
                <a:solidFill>
                  <a:srgbClr val="404040"/>
                </a:solidFill>
                <a:latin typeface="Meiry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01279F9-0933-4357-AD85-A22E44C2A72B}" type="slidenum">
              <a:rPr b="1" lang="en-US" sz="1600" spc="134" strike="noStrike">
                <a:solidFill>
                  <a:srgbClr val="404040"/>
                </a:solidFill>
                <a:latin typeface="Meiryo"/>
              </a:rPr>
              <a:t>1</a:t>
            </a:fld>
            <a:endParaRPr b="0" lang="it-IT" sz="1600" spc="-1" strike="noStrike">
              <a:latin typeface="Times New Roman"/>
            </a:endParaRPr>
          </a:p>
        </p:txBody>
      </p:sp>
      <p:sp>
        <p:nvSpPr>
          <p:cNvPr id="133" name="CasellaDiTesto 5"/>
          <p:cNvSpPr/>
          <p:nvPr/>
        </p:nvSpPr>
        <p:spPr>
          <a:xfrm>
            <a:off x="528840" y="1441080"/>
            <a:ext cx="11018160" cy="36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74320" indent="-228600" algn="just">
              <a:lnSpc>
                <a:spcPct val="90000"/>
              </a:lnSpc>
              <a:spcBef>
                <a:spcPts val="451"/>
              </a:spcBef>
              <a:buNone/>
              <a:tabLst>
                <a:tab algn="l" pos="0"/>
              </a:tabLst>
            </a:pPr>
            <a:endParaRPr b="0" lang="it-IT" sz="1600" spc="-1" strike="noStrike">
              <a:latin typeface="Arial"/>
            </a:endParaRPr>
          </a:p>
          <a:p>
            <a:pPr marL="274320" indent="-228600" algn="just">
              <a:lnSpc>
                <a:spcPct val="90000"/>
              </a:lnSpc>
              <a:spcBef>
                <a:spcPts val="451"/>
              </a:spcBef>
              <a:buNone/>
              <a:tabLst>
                <a:tab algn="l" pos="0"/>
              </a:tabLst>
            </a:pPr>
            <a:r>
              <a:rPr b="0" lang="it-IT" sz="2400" spc="-1" strike="noStrike">
                <a:solidFill>
                  <a:srgbClr val="595959"/>
                </a:solidFill>
                <a:latin typeface="Meiryo"/>
                <a:ea typeface="DejaVu Sans"/>
              </a:rPr>
              <a:t>Recupero canister id nel codice React (webpack, process.env, REACT_APP_.., e in alcuni esempi CANISTER_ID è suffisso e non prefisso):</a:t>
            </a:r>
            <a:r>
              <a:rPr b="0" lang="it-IT" sz="2400" spc="-1" strike="noStrike">
                <a:solidFill>
                  <a:srgbClr val="c9211e"/>
                </a:solidFill>
                <a:latin typeface="Meiryo"/>
                <a:ea typeface="DejaVu Sans"/>
              </a:rPr>
              <a:t> nel codice: import.meta.env.VITE_CANISTER_ID_*</a:t>
            </a:r>
            <a:endParaRPr b="0" lang="it-IT" sz="2400" spc="-1" strike="noStrike">
              <a:latin typeface="Arial"/>
            </a:endParaRPr>
          </a:p>
          <a:p>
            <a:pPr lvl="1" marL="502920" indent="-2286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80000"/>
              <a:buFont typeface="Wingdings" charset="2"/>
              <a:buChar char=""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r>
              <a:rPr b="0" lang="it-IT" sz="2400" spc="-1" strike="noStrike">
                <a:solidFill>
                  <a:srgbClr val="595959"/>
                </a:solidFill>
                <a:latin typeface="Meiryo"/>
                <a:ea typeface="DejaVu Sans"/>
              </a:rPr>
              <a:t>Persistenza asset su deploy </a:t>
            </a:r>
            <a:r>
              <a:rPr b="0" lang="it-IT" sz="2400" spc="-1" strike="noStrike">
                <a:solidFill>
                  <a:srgbClr val="c9211e"/>
                </a:solidFill>
                <a:latin typeface="Meiryo"/>
                <a:ea typeface="DejaVu Sans"/>
              </a:rPr>
              <a:t>Asset canister indipendente da FE</a:t>
            </a:r>
            <a:endParaRPr b="0" lang="it-IT" sz="2400" spc="-1" strike="noStrike">
              <a:latin typeface="Arial"/>
            </a:endParaRPr>
          </a:p>
          <a:p>
            <a:pPr lvl="1" marL="502920" indent="-2286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80000"/>
              <a:buFont typeface="Wingdings" charset="2"/>
              <a:buChar char=""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r>
              <a:rPr b="0" lang="it-IT" sz="2400" spc="-1" strike="noStrike">
                <a:solidFill>
                  <a:srgbClr val="595959"/>
                </a:solidFill>
                <a:latin typeface="Meiryo"/>
                <a:ea typeface="DejaVu Sans"/>
              </a:rPr>
              <a:t>Automatizzazione build (dfx deploy non fa la build React) </a:t>
            </a:r>
            <a:r>
              <a:rPr b="0" lang="it-IT" sz="2400" spc="-1" strike="noStrike">
                <a:solidFill>
                  <a:srgbClr val="c9211e"/>
                </a:solidFill>
                <a:latin typeface="Meiryo"/>
                <a:ea typeface="DejaVu Sans"/>
              </a:rPr>
              <a:t>OK</a:t>
            </a:r>
            <a:endParaRPr b="0" lang="it-IT" sz="2400" spc="-1" strike="noStrike">
              <a:latin typeface="Arial"/>
            </a:endParaRPr>
          </a:p>
          <a:p>
            <a:pPr lvl="1" marL="502920" indent="-2286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80000"/>
              <a:buFont typeface="Wingdings" charset="2"/>
              <a:buChar char=""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r>
              <a:rPr b="0" lang="it-IT" sz="2400" spc="-1" strike="noStrike">
                <a:solidFill>
                  <a:srgbClr val="595959"/>
                </a:solidFill>
                <a:latin typeface="Meiryo"/>
                <a:ea typeface="DejaVu Sans"/>
              </a:rPr>
              <a:t>Preview modifiche FrontEnd (serve –s build o npm start) </a:t>
            </a:r>
            <a:r>
              <a:rPr b="0" lang="it-IT" sz="2400" spc="-1" strike="noStrike">
                <a:solidFill>
                  <a:srgbClr val="c9211e"/>
                </a:solidFill>
                <a:latin typeface="Meiryo"/>
                <a:ea typeface="DejaVu Sans"/>
              </a:rPr>
              <a:t>OK con dfx new</a:t>
            </a:r>
            <a:endParaRPr b="0" lang="it-IT" sz="2400" spc="-1" strike="noStrike">
              <a:latin typeface="Arial"/>
            </a:endParaRPr>
          </a:p>
          <a:p>
            <a:pPr lvl="1" marL="502920" indent="-2286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80000"/>
              <a:buFont typeface="Wingdings" charset="2"/>
              <a:buChar char=""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r>
              <a:rPr b="0" lang="it-IT" sz="2400" spc="-1" strike="noStrike">
                <a:solidFill>
                  <a:srgbClr val="595959"/>
                </a:solidFill>
                <a:latin typeface="Meiryo"/>
                <a:ea typeface="DejaVu Sans"/>
              </a:rPr>
              <a:t>Problemi CORS, route e in genere di URL con i vari browser: </a:t>
            </a:r>
            <a:endParaRPr b="0" lang="it-IT" sz="2400" spc="-1" strike="noStrike">
              <a:latin typeface="Arial"/>
            </a:endParaRPr>
          </a:p>
          <a:p>
            <a:pPr lvl="2" marL="648000" indent="-2160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r>
              <a:rPr b="0" lang="it-IT" sz="2400" spc="-1" strike="noStrike">
                <a:solidFill>
                  <a:srgbClr val="c9211e"/>
                </a:solidFill>
                <a:latin typeface="Meiryo"/>
                <a:ea typeface="DejaVu Sans"/>
              </a:rPr>
              <a:t>Per Brave disabiltare il privcy shield</a:t>
            </a:r>
            <a:endParaRPr b="0" lang="it-IT" sz="2400" spc="-1" strike="noStrike">
              <a:latin typeface="Arial"/>
            </a:endParaRPr>
          </a:p>
          <a:p>
            <a:pPr lvl="1" marL="502920" indent="-2286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80000"/>
              <a:buFont typeface="Wingdings" charset="2"/>
              <a:buChar char=""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r>
              <a:rPr b="0" lang="it-IT" sz="2400" spc="-1" strike="noStrike">
                <a:solidFill>
                  <a:srgbClr val="595959"/>
                </a:solidFill>
                <a:latin typeface="Meiryo"/>
                <a:ea typeface="DejaVu Sans"/>
              </a:rPr>
              <a:t>Manca UUID </a:t>
            </a:r>
            <a:r>
              <a:rPr b="0" lang="it-IT" sz="2400" spc="-1" strike="noStrike">
                <a:solidFill>
                  <a:srgbClr val="c9211e"/>
                </a:solidFill>
                <a:latin typeface="Meiryo"/>
                <a:ea typeface="DejaVu Sans"/>
              </a:rPr>
              <a:t>(uso sequence nel DB)</a:t>
            </a:r>
            <a:endParaRPr b="0" lang="it-I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6B374A7-2E79-4FEF-822D-2492B9AD907B}">
  <ds:schemaRefs>
    <ds:schemaRef ds:uri="http://schemas.microsoft.com/office/2006/metadata/properties"/>
    <ds:schemaRef ds:uri="http://www.w3.org/2000/xmlns/"/>
    <ds:schemaRef ds:uri="71af3243-3dd4-4a8d-8c0d-dd76da1f02a5"/>
    <ds:schemaRef ds:uri="http://schemas.microsoft.com/sharepoint/v3"/>
    <ds:schemaRef ds:uri="http://www.w3.org/2001/XMLSchema-instance"/>
    <ds:schemaRef ds:uri="http://schemas.microsoft.com/office/infopath/2007/PartnerControls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093A0A0-A69C-47FE-9FE5-21F06181BF4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A6507DE-E02C-4320-873D-704EA2AB6C24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sharepoint/v3"/>
    <ds:schemaRef ds:uri="71af3243-3dd4-4a8d-8c0d-dd76da1f02a5"/>
    <ds:schemaRef ds:uri="16c05727-aa75-4e4a-9b5f-8a80a1165891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2823</TotalTime>
  <Application>LibreOffice/7.3.4.2$MacOSX_AARCH64 LibreOffice_project/728fec16bd5f605073805c3c9e7c4212a0120dc5</Application>
  <AppVersion>15.0000</AppVersion>
  <Words>1048</Words>
  <Paragraphs>99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2021-01-27T10:29:50Z</dcterms:created>
  <dc:creator/>
  <dc:description/>
  <dc:language>it-IT</dc:language>
  <cp:lastModifiedBy>roberto pirrone</cp:lastModifiedBy>
  <dcterms:modified xsi:type="dcterms:W3CDTF">2024-04-18T17:57:55Z</dcterms:modified>
  <cp:revision>22</cp:revision>
  <dc:subject/>
  <dc:title>Presentazione aziendale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Notes">
    <vt:i4>3</vt:i4>
  </property>
  <property fmtid="{D5CDD505-2E9C-101B-9397-08002B2CF9AE}" pid="4" name="PresentationFormat">
    <vt:lpwstr>Widescreen</vt:lpwstr>
  </property>
  <property fmtid="{D5CDD505-2E9C-101B-9397-08002B2CF9AE}" pid="5" name="Slides">
    <vt:i4>11</vt:i4>
  </property>
</Properties>
</file>