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_rels/item3.xml.rels" ContentType="application/vnd.openxmlformats-package.relationship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customXml/item1.xml" ContentType="application/xml"/>
  <Override PartName="/customXml/item3.xml" ContentType="application/xml"/>
  <Override PartName="/docMetadata/LabelInfo.xml" ContentType="application/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microsoft.com/office/2020/02/relationships/classificationlabels" Target="docMetadata/LabelInfo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D33AA6-865B-4F22-BD13-C8AEA108B87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ADB59B-96E2-4344-90B8-341444BCCA9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0DF67E-C52E-422E-86BB-E193F962BF3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2A4E26-28F5-4215-9198-9B1969A76DD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1A9842-3570-4C05-87C7-36FEC828447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6F4CB2-7AA5-4970-9BBC-B413CCDFC0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98DD8C-9282-49D6-94FF-95FB653AF8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2D966A-2AD4-424A-B78D-E838ABDBA85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564C7E-6A6A-48FA-A3DA-283853ACF6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84FB68-12E4-4ADC-B63B-9CFDD001D0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27F9BC-7D1A-411C-86FC-B1D30629D0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296283-ED2A-4576-B740-C45C8C26BB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DE49E74-E14E-48C9-9225-A81C77C3E1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C07C89-3ABC-4E7C-BA47-63C162DC7F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F51AC8F-E0DF-4F15-AEEB-D047D1BF66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C04646F-532F-4177-A19D-502410CF7E8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D6349C-C9C6-4949-A566-8C74294A2EB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FEA8D9-947C-4B79-B7EE-505089642C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5371B8-655F-4E00-A0AD-DECF792B521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B631FC-383B-4348-BA09-15EFDBC39A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4A3E4E-8F79-402B-96D1-FB0C605404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B245C0-778F-46BE-B3DE-5A53C1DB8C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0D94DF-243B-4AC1-BF13-66007361E7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F456AB-0EC2-4CF9-9C35-4628C8EAC2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b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ttangolo 6" hidden="1"/>
          <p:cNvSpPr/>
          <p:nvPr/>
        </p:nvSpPr>
        <p:spPr>
          <a:xfrm>
            <a:off x="4718160" y="0"/>
            <a:ext cx="7472880" cy="685728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ttangolo 20" hidden="1"/>
          <p:cNvSpPr/>
          <p:nvPr/>
        </p:nvSpPr>
        <p:spPr>
          <a:xfrm rot="5400000">
            <a:off x="1257120" y="3396960"/>
            <a:ext cx="6857280" cy="633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Rettangolo 51"/>
          <p:cNvSpPr/>
          <p:nvPr/>
        </p:nvSpPr>
        <p:spPr>
          <a:xfrm flipH="1">
            <a:off x="-72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ettangolo 52"/>
          <p:cNvSpPr/>
          <p:nvPr/>
        </p:nvSpPr>
        <p:spPr>
          <a:xfrm>
            <a:off x="0" y="825840"/>
            <a:ext cx="6795360" cy="2593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ttangolo 55"/>
          <p:cNvSpPr/>
          <p:nvPr/>
        </p:nvSpPr>
        <p:spPr>
          <a:xfrm>
            <a:off x="0" y="889560"/>
            <a:ext cx="1069920" cy="2465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ttangolo 56"/>
          <p:cNvSpPr/>
          <p:nvPr/>
        </p:nvSpPr>
        <p:spPr>
          <a:xfrm rot="5400000">
            <a:off x="-2364480" y="3396960"/>
            <a:ext cx="6857280" cy="633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Rettangolo 58"/>
          <p:cNvSpPr/>
          <p:nvPr/>
        </p:nvSpPr>
        <p:spPr>
          <a:xfrm rot="5400000">
            <a:off x="3398760" y="3396960"/>
            <a:ext cx="6857280" cy="633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1"/>
          <p:cNvSpPr>
            <a:spLocks noGrp="1"/>
          </p:cNvSpPr>
          <p:nvPr>
            <p:ph type="ftr" idx="1"/>
          </p:nvPr>
        </p:nvSpPr>
        <p:spPr>
          <a:xfrm>
            <a:off x="1635120" y="6309360"/>
            <a:ext cx="4796640" cy="45648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lstStyle>
            <a:lvl1pPr>
              <a:lnSpc>
                <a:spcPct val="100000"/>
              </a:lnSpc>
              <a:buNone/>
              <a:defRPr b="0" lang="en-GB" sz="1200" spc="145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200" spc="145" strike="noStrike">
                <a:solidFill>
                  <a:srgbClr val="404040"/>
                </a:solidFill>
                <a:latin typeface="Meiryo"/>
              </a:rPr>
              <a:t>&lt;footer&gt;</a:t>
            </a:r>
            <a:endParaRPr b="0" lang="it-IT" sz="1200" spc="-1" strike="noStrike"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2"/>
          </p:nvPr>
        </p:nvSpPr>
        <p:spPr>
          <a:xfrm>
            <a:off x="10569240" y="6309360"/>
            <a:ext cx="979200" cy="45648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45" strike="noStrike">
                <a:solidFill>
                  <a:srgbClr val="ffffff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437D8E-4C12-412A-9A03-FE584B6DE6D7}" type="slidenum">
              <a:rPr b="1" lang="en-US" sz="1600" spc="145" strike="noStrike">
                <a:solidFill>
                  <a:srgbClr val="ffffff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3"/>
          </p:nvPr>
        </p:nvSpPr>
        <p:spPr>
          <a:xfrm>
            <a:off x="8197200" y="6309360"/>
            <a:ext cx="2150280" cy="45648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lstStyle>
            <a:lvl1pPr>
              <a:defRPr b="0" lang="it-IT" sz="1400" spc="-1" strike="noStrike">
                <a:latin typeface="Times New Roman"/>
              </a:defRPr>
            </a:lvl1pPr>
          </a:lstStyle>
          <a:p>
            <a:r>
              <a:rPr b="0" lang="it-IT" sz="1400" spc="-1" strike="noStrike">
                <a:latin typeface="Times New Roman"/>
              </a:rPr>
              <a:t>&lt;date/time&gt;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it-IT" sz="4400" spc="-1" strike="noStrike">
                <a:latin typeface="Arial"/>
              </a:rPr>
              <a:t>Click to edit the title text format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Click to edit the outline text format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 Outline Level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Third Outline Level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Fourth Outline Level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Fifth Outline Level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Sixth Outline Level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Seventh Outline Level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b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6"/>
          <p:cNvSpPr/>
          <p:nvPr/>
        </p:nvSpPr>
        <p:spPr>
          <a:xfrm>
            <a:off x="4718160" y="0"/>
            <a:ext cx="7472880" cy="685728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Rettangolo 20"/>
          <p:cNvSpPr/>
          <p:nvPr/>
        </p:nvSpPr>
        <p:spPr>
          <a:xfrm rot="5400000">
            <a:off x="1257120" y="3396960"/>
            <a:ext cx="6857280" cy="633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Rettangolo 1"/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Rettangolo 19"/>
          <p:cNvSpPr/>
          <p:nvPr/>
        </p:nvSpPr>
        <p:spPr>
          <a:xfrm>
            <a:off x="0" y="3960"/>
            <a:ext cx="12191400" cy="1347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Rettangolo 4"/>
          <p:cNvSpPr/>
          <p:nvPr/>
        </p:nvSpPr>
        <p:spPr>
          <a:xfrm>
            <a:off x="0" y="1351440"/>
            <a:ext cx="12191400" cy="47487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Rettangolo 5"/>
          <p:cNvSpPr/>
          <p:nvPr/>
        </p:nvSpPr>
        <p:spPr>
          <a:xfrm>
            <a:off x="0" y="6107760"/>
            <a:ext cx="4650480" cy="749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Rettangolo 8"/>
          <p:cNvSpPr/>
          <p:nvPr/>
        </p:nvSpPr>
        <p:spPr>
          <a:xfrm>
            <a:off x="1440" y="6101280"/>
            <a:ext cx="12188160" cy="633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Rettangolo 12"/>
          <p:cNvSpPr/>
          <p:nvPr/>
        </p:nvSpPr>
        <p:spPr>
          <a:xfrm>
            <a:off x="4633920" y="6117480"/>
            <a:ext cx="63360" cy="73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PlaceHolder 1"/>
          <p:cNvSpPr>
            <a:spLocks noGrp="1"/>
          </p:cNvSpPr>
          <p:nvPr>
            <p:ph type="ftr" idx="4"/>
          </p:nvPr>
        </p:nvSpPr>
        <p:spPr>
          <a:xfrm>
            <a:off x="642960" y="6309360"/>
            <a:ext cx="3423240" cy="45648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lstStyle>
            <a:lvl1pPr>
              <a:lnSpc>
                <a:spcPct val="100000"/>
              </a:lnSpc>
              <a:buNone/>
              <a:defRPr b="0" lang="en-GB" sz="1200" spc="145" strike="noStrike">
                <a:solidFill>
                  <a:srgbClr val="ffffff"/>
                </a:solidFill>
                <a:latin typeface="Meiry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200" spc="145" strike="noStrike">
                <a:solidFill>
                  <a:srgbClr val="ffffff"/>
                </a:solidFill>
                <a:latin typeface="Meiryo"/>
              </a:rPr>
              <a:t>&lt;footer&gt;</a:t>
            </a:r>
            <a:endParaRPr b="0" lang="it-IT" sz="1200" spc="-1" strike="noStrike">
              <a:latin typeface="Times New Roman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ldNum" idx="5"/>
          </p:nvPr>
        </p:nvSpPr>
        <p:spPr>
          <a:xfrm>
            <a:off x="10569240" y="6309360"/>
            <a:ext cx="979200" cy="45648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45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93D1FB-64D5-4113-9586-0F297AA784FE}" type="slidenum">
              <a:rPr b="1" lang="en-US" sz="1600" spc="145" strike="noStrike">
                <a:solidFill>
                  <a:srgbClr val="404040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dt" idx="6"/>
          </p:nvPr>
        </p:nvSpPr>
        <p:spPr>
          <a:xfrm>
            <a:off x="5373720" y="6309360"/>
            <a:ext cx="3411360" cy="45648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lstStyle>
            <a:lvl1pPr>
              <a:defRPr b="0" lang="it-IT" sz="1400" spc="-1" strike="noStrike">
                <a:latin typeface="Times New Roman"/>
              </a:defRPr>
            </a:lvl1pPr>
          </a:lstStyle>
          <a:p>
            <a:r>
              <a:rPr b="0" lang="it-IT" sz="1400" spc="-1" strike="noStrike">
                <a:latin typeface="Times New Roman"/>
              </a:rPr>
              <a:t>&lt;date/time&gt;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it-IT" sz="4400" spc="-1" strike="noStrike">
                <a:latin typeface="Arial"/>
              </a:rPr>
              <a:t>Cli</a:t>
            </a:r>
            <a:r>
              <a:rPr b="0" lang="it-IT" sz="4400" spc="-1" strike="noStrike">
                <a:latin typeface="Arial"/>
              </a:rPr>
              <a:t>ck </a:t>
            </a:r>
            <a:r>
              <a:rPr b="0" lang="it-IT" sz="4400" spc="-1" strike="noStrike">
                <a:latin typeface="Arial"/>
              </a:rPr>
              <a:t>to </a:t>
            </a:r>
            <a:r>
              <a:rPr b="0" lang="it-IT" sz="4400" spc="-1" strike="noStrike">
                <a:latin typeface="Arial"/>
              </a:rPr>
              <a:t>edi</a:t>
            </a:r>
            <a:r>
              <a:rPr b="0" lang="it-IT" sz="4400" spc="-1" strike="noStrike">
                <a:latin typeface="Arial"/>
              </a:rPr>
              <a:t>t </a:t>
            </a:r>
            <a:r>
              <a:rPr b="0" lang="it-IT" sz="4400" spc="-1" strike="noStrike">
                <a:latin typeface="Arial"/>
              </a:rPr>
              <a:t>th</a:t>
            </a:r>
            <a:r>
              <a:rPr b="0" lang="it-IT" sz="4400" spc="-1" strike="noStrike">
                <a:latin typeface="Arial"/>
              </a:rPr>
              <a:t>e </a:t>
            </a:r>
            <a:r>
              <a:rPr b="0" lang="it-IT" sz="4400" spc="-1" strike="noStrike">
                <a:latin typeface="Arial"/>
              </a:rPr>
              <a:t>titl</a:t>
            </a:r>
            <a:r>
              <a:rPr b="0" lang="it-IT" sz="4400" spc="-1" strike="noStrike">
                <a:latin typeface="Arial"/>
              </a:rPr>
              <a:t>e </a:t>
            </a:r>
            <a:r>
              <a:rPr b="0" lang="it-IT" sz="4400" spc="-1" strike="noStrike">
                <a:latin typeface="Arial"/>
              </a:rPr>
              <a:t>tex</a:t>
            </a:r>
            <a:r>
              <a:rPr b="0" lang="it-IT" sz="4400" spc="-1" strike="noStrike">
                <a:latin typeface="Arial"/>
              </a:rPr>
              <a:t>t </a:t>
            </a:r>
            <a:r>
              <a:rPr b="0" lang="it-IT" sz="4400" spc="-1" strike="noStrike">
                <a:latin typeface="Arial"/>
              </a:rPr>
              <a:t>for</a:t>
            </a:r>
            <a:r>
              <a:rPr b="0" lang="it-IT" sz="4400" spc="-1" strike="noStrike">
                <a:latin typeface="Arial"/>
              </a:rPr>
              <a:t>m</a:t>
            </a:r>
            <a:r>
              <a:rPr b="0" lang="it-IT" sz="4400" spc="-1" strike="noStrike">
                <a:latin typeface="Arial"/>
              </a:rPr>
              <a:t>at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Click to edit the outline text format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 Outline Level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Third Outline Level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Fourth Outline Level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Fifth Outline Level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Sixth Outline Level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Seventh Outline Level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b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34"/>
          <p:cNvSpPr/>
          <p:nvPr/>
        </p:nvSpPr>
        <p:spPr>
          <a:xfrm>
            <a:off x="7573680" y="0"/>
            <a:ext cx="4617360" cy="685728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Freeform 57"/>
          <p:cNvSpPr/>
          <p:nvPr/>
        </p:nvSpPr>
        <p:spPr>
          <a:xfrm>
            <a:off x="4456080" y="31680"/>
            <a:ext cx="360" cy="720"/>
          </a:xfrm>
          <a:custGeom>
            <a:avLst/>
            <a:gdLst/>
            <a:ahLst/>
            <a:rect l="l" t="t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Rectangle 38"/>
          <p:cNvSpPr/>
          <p:nvPr/>
        </p:nvSpPr>
        <p:spPr>
          <a:xfrm rot="5400000">
            <a:off x="4101120" y="3396960"/>
            <a:ext cx="6857280" cy="633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Rectangle 40"/>
          <p:cNvSpPr/>
          <p:nvPr/>
        </p:nvSpPr>
        <p:spPr>
          <a:xfrm flipH="1">
            <a:off x="-72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Rectangle 42"/>
          <p:cNvSpPr/>
          <p:nvPr/>
        </p:nvSpPr>
        <p:spPr>
          <a:xfrm flipH="1">
            <a:off x="-720" y="0"/>
            <a:ext cx="4425480" cy="1803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2" name="Immagine 3" descr="Immagine che contiene schermata, Elementi grafici, design&#10;&#10;Descrizione generata automaticamente"/>
          <p:cNvPicPr/>
          <p:nvPr/>
        </p:nvPicPr>
        <p:blipFill>
          <a:blip r:embed="rId1"/>
          <a:srcRect l="0" t="2428" r="0" b="0"/>
          <a:stretch/>
        </p:blipFill>
        <p:spPr>
          <a:xfrm>
            <a:off x="0" y="1803960"/>
            <a:ext cx="4457160" cy="4349160"/>
          </a:xfrm>
          <a:prstGeom prst="rect">
            <a:avLst/>
          </a:prstGeom>
          <a:ln w="0">
            <a:noFill/>
          </a:ln>
        </p:spPr>
      </p:pic>
      <p:sp>
        <p:nvSpPr>
          <p:cNvPr id="103" name="Rectangle 44"/>
          <p:cNvSpPr/>
          <p:nvPr/>
        </p:nvSpPr>
        <p:spPr>
          <a:xfrm flipH="1">
            <a:off x="4425480" y="1740240"/>
            <a:ext cx="7765200" cy="442692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881960" y="2146680"/>
            <a:ext cx="6666120" cy="26575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rmAutofit/>
          </a:bodyPr>
          <a:p>
            <a:pPr>
              <a:lnSpc>
                <a:spcPct val="115000"/>
              </a:lnSpc>
              <a:buNone/>
            </a:pPr>
            <a:r>
              <a:rPr b="0" lang="en-US" sz="4200" spc="145" strike="noStrike" cap="all">
                <a:solidFill>
                  <a:srgbClr val="404040"/>
                </a:solidFill>
                <a:latin typeface="Meiryo"/>
              </a:rPr>
              <a:t>MVP DigitalTechne, Stato al 3 Aprile</a:t>
            </a:r>
            <a:endParaRPr b="0" lang="it-IT" sz="4200" spc="-1" strike="noStrike">
              <a:latin typeface="Arial"/>
            </a:endParaRPr>
          </a:p>
        </p:txBody>
      </p:sp>
      <p:sp>
        <p:nvSpPr>
          <p:cNvPr id="105" name="Rectangle 46"/>
          <p:cNvSpPr/>
          <p:nvPr/>
        </p:nvSpPr>
        <p:spPr>
          <a:xfrm>
            <a:off x="1440" y="1753920"/>
            <a:ext cx="12188160" cy="633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Rectangle 48"/>
          <p:cNvSpPr/>
          <p:nvPr/>
        </p:nvSpPr>
        <p:spPr>
          <a:xfrm flipH="1">
            <a:off x="-3600" y="6167520"/>
            <a:ext cx="12191400" cy="68976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Rectangle 50"/>
          <p:cNvSpPr/>
          <p:nvPr/>
        </p:nvSpPr>
        <p:spPr>
          <a:xfrm>
            <a:off x="1440" y="6109560"/>
            <a:ext cx="12188160" cy="633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Rectangle 52"/>
          <p:cNvSpPr/>
          <p:nvPr/>
        </p:nvSpPr>
        <p:spPr>
          <a:xfrm>
            <a:off x="4394160" y="0"/>
            <a:ext cx="6336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PlaceHolder 2"/>
          <p:cNvSpPr>
            <a:spLocks noGrp="1"/>
          </p:cNvSpPr>
          <p:nvPr>
            <p:ph type="sldNum" idx="7"/>
          </p:nvPr>
        </p:nvSpPr>
        <p:spPr>
          <a:xfrm>
            <a:off x="10569240" y="6309360"/>
            <a:ext cx="979200" cy="45648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45" strike="noStrike">
                <a:solidFill>
                  <a:srgbClr val="ffffff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45D81A-56B5-48F0-8AA8-0F4AEC3B374A}" type="slidenum">
              <a:rPr b="1" lang="en-US" sz="1600" spc="145" strike="noStrike">
                <a:solidFill>
                  <a:srgbClr val="ffffff"/>
                </a:solidFill>
                <a:latin typeface="Meiryo"/>
              </a:rPr>
              <a:t>1</a:t>
            </a:fld>
            <a:endParaRPr b="0" lang="it-IT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9560" cy="9349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45" strike="noStrike">
                <a:solidFill>
                  <a:srgbClr val="ffffff"/>
                </a:solidFill>
                <a:latin typeface="Meiryo"/>
              </a:rPr>
              <a:t>Argomenti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ldNum" idx="8"/>
          </p:nvPr>
        </p:nvSpPr>
        <p:spPr>
          <a:xfrm>
            <a:off x="10569240" y="6309360"/>
            <a:ext cx="979200" cy="45648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45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2C3C2D-38D9-43BD-AF57-7D9714502A61}" type="slidenum">
              <a:rPr b="1" lang="en-US" sz="1600" spc="145" strike="noStrike">
                <a:solidFill>
                  <a:srgbClr val="404040"/>
                </a:solidFill>
                <a:latin typeface="Meiryo"/>
              </a:rPr>
              <a:t>1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12" name="CasellaDiTesto 3"/>
          <p:cNvSpPr/>
          <p:nvPr/>
        </p:nvSpPr>
        <p:spPr>
          <a:xfrm>
            <a:off x="528840" y="1891440"/>
            <a:ext cx="11019600" cy="254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Scopo MVP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Cosa c’è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Cosa non c’è ancora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Cosa non ci sarà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Problemi</a:t>
            </a:r>
            <a:endParaRPr b="0" lang="it-IT" sz="24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9560" cy="9349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45" strike="noStrike">
                <a:solidFill>
                  <a:srgbClr val="ffffff"/>
                </a:solidFill>
                <a:latin typeface="Meiryo"/>
              </a:rPr>
              <a:t>Scopo MVP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ldNum" idx="9"/>
          </p:nvPr>
        </p:nvSpPr>
        <p:spPr>
          <a:xfrm>
            <a:off x="10569240" y="6309360"/>
            <a:ext cx="979200" cy="45648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45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361BB3-A6B1-4608-86F5-640FA7E2B57E}" type="slidenum">
              <a:rPr b="1" lang="en-US" sz="1600" spc="145" strike="noStrike">
                <a:solidFill>
                  <a:srgbClr val="404040"/>
                </a:solidFill>
                <a:latin typeface="Meiryo"/>
              </a:rPr>
              <a:t>1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15" name="CasellaDiTesto 3"/>
          <p:cNvSpPr/>
          <p:nvPr/>
        </p:nvSpPr>
        <p:spPr>
          <a:xfrm>
            <a:off x="528840" y="1441080"/>
            <a:ext cx="11019600" cy="22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Adattamento di progetto esistente fatto con React, Solidity, Python, Postgres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All In  su Internet computer, senza appoggiarsi a risorse esterne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Pesanti semplificazioni funzionali e compromessi sul codice</a:t>
            </a:r>
            <a:endParaRPr b="0" lang="it-IT" sz="24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9560" cy="9349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45" strike="noStrike">
                <a:solidFill>
                  <a:srgbClr val="ffffff"/>
                </a:solidFill>
                <a:latin typeface="Meiryo"/>
              </a:rPr>
              <a:t>Cosa c’è (dfx)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ldNum" idx="10"/>
          </p:nvPr>
        </p:nvSpPr>
        <p:spPr>
          <a:xfrm>
            <a:off x="10569240" y="6309360"/>
            <a:ext cx="979200" cy="45648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45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053B7A-11D4-4093-8424-3DFE4CCFFECD}" type="slidenum">
              <a:rPr b="1" lang="en-US" sz="1600" spc="145" strike="noStrike">
                <a:solidFill>
                  <a:srgbClr val="404040"/>
                </a:solidFill>
                <a:latin typeface="Meiryo"/>
              </a:rPr>
              <a:t>1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18" name="CasellaDiTesto 1"/>
          <p:cNvSpPr/>
          <p:nvPr/>
        </p:nvSpPr>
        <p:spPr>
          <a:xfrm>
            <a:off x="528840" y="1441080"/>
            <a:ext cx="11019600" cy="303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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In unico dfx.json:</a:t>
            </a:r>
            <a:endParaRPr b="0" lang="it-IT" sz="2400" spc="-1" strike="noStrike">
              <a:latin typeface="Arial"/>
            </a:endParaRPr>
          </a:p>
          <a:p>
            <a:pPr lvl="1" marL="432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Integrato alcuni canister di esempio (photo storage, autenticazione)</a:t>
            </a:r>
            <a:endParaRPr b="0" lang="it-IT" sz="2400" spc="-1" strike="noStrike">
              <a:latin typeface="Arial"/>
            </a:endParaRPr>
          </a:p>
          <a:p>
            <a:pPr lvl="1" marL="432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Backend e frontend di applicazione</a:t>
            </a:r>
            <a:endParaRPr b="0" lang="it-IT" sz="2400" spc="-1" strike="noStrike"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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Adattamenti per fare convivere più canister insieme</a:t>
            </a:r>
            <a:endParaRPr b="0" lang="it-IT" sz="24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endParaRPr b="0" lang="it-IT" sz="24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endParaRPr b="0" lang="it-IT" sz="24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9560" cy="9349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45" strike="noStrike">
                <a:solidFill>
                  <a:srgbClr val="ffffff"/>
                </a:solidFill>
                <a:latin typeface="Meiryo"/>
              </a:rPr>
              <a:t>Cosa c’è (Backend)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Num" idx="11"/>
          </p:nvPr>
        </p:nvSpPr>
        <p:spPr>
          <a:xfrm>
            <a:off x="10569240" y="6309360"/>
            <a:ext cx="979200" cy="45648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45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E65D0C-981A-4748-9DB9-B8B57A80E462}" type="slidenum">
              <a:rPr b="1" lang="en-US" sz="1600" spc="145" strike="noStrike">
                <a:solidFill>
                  <a:srgbClr val="404040"/>
                </a:solidFill>
                <a:latin typeface="Meiryo"/>
              </a:rPr>
              <a:t>1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21" name="CasellaDiTesto 6"/>
          <p:cNvSpPr/>
          <p:nvPr/>
        </p:nvSpPr>
        <p:spPr>
          <a:xfrm>
            <a:off x="528840" y="1441080"/>
            <a:ext cx="11019600" cy="303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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Rust</a:t>
            </a:r>
            <a:endParaRPr b="0" lang="it-IT" sz="2400" spc="-1" strike="noStrike"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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Sqlite con due tavole principali dossier e documenti</a:t>
            </a:r>
            <a:endParaRPr b="0" lang="it-IT" sz="2400" spc="-1" strike="noStrike"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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Fn inserimento e query dossier e query documenti</a:t>
            </a:r>
            <a:endParaRPr b="0" lang="it-IT" sz="2400" spc="-1" strike="noStrike"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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Fn recuperate da canister autenticazione (whoami per avere il principal)</a:t>
            </a:r>
            <a:endParaRPr b="0" lang="it-IT" sz="2400" spc="-1" strike="noStrike"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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Candid-extractor</a:t>
            </a:r>
            <a:endParaRPr b="0" lang="it-IT" sz="24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endParaRPr b="0" lang="it-IT" sz="24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9560" cy="9349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45" strike="noStrike">
                <a:solidFill>
                  <a:srgbClr val="ffffff"/>
                </a:solidFill>
                <a:latin typeface="Meiryo"/>
              </a:rPr>
              <a:t>Cosa c’è (Frontend)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ldNum" idx="12"/>
          </p:nvPr>
        </p:nvSpPr>
        <p:spPr>
          <a:xfrm>
            <a:off x="10569240" y="6309360"/>
            <a:ext cx="979200" cy="45648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45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7230AA-BD28-4105-ACDE-DAF8AE7F875C}" type="slidenum">
              <a:rPr b="1" lang="en-US" sz="1600" spc="145" strike="noStrike">
                <a:solidFill>
                  <a:srgbClr val="404040"/>
                </a:solidFill>
                <a:latin typeface="Meiryo"/>
              </a:rPr>
              <a:t>1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24" name="CasellaDiTesto 7"/>
          <p:cNvSpPr/>
          <p:nvPr/>
        </p:nvSpPr>
        <p:spPr>
          <a:xfrm>
            <a:off x="528840" y="1441080"/>
            <a:ext cx="11019600" cy="303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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Adattato vecchio codice React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Elenco Dossier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Inserimento Dossier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Dettaglio Dossier</a:t>
            </a:r>
            <a:endParaRPr b="0" lang="it-IT" sz="2400" spc="-1" strike="noStrike"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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Asset Canister acceduto tramite AssetManager (@dfinity/assets)</a:t>
            </a:r>
            <a:endParaRPr b="0" lang="it-IT" sz="24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endParaRPr b="0" lang="it-IT" sz="24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9560" cy="9349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45" strike="noStrike">
                <a:solidFill>
                  <a:srgbClr val="ffffff"/>
                </a:solidFill>
                <a:latin typeface="Meiryo"/>
              </a:rPr>
              <a:t>Cosa non c’è (ancora)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ldNum" idx="13"/>
          </p:nvPr>
        </p:nvSpPr>
        <p:spPr>
          <a:xfrm>
            <a:off x="10569240" y="6309360"/>
            <a:ext cx="979200" cy="45648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45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8869E3-ADE8-4BB2-90DC-0073824D06CF}" type="slidenum">
              <a:rPr b="1" lang="en-US" sz="1600" spc="145" strike="noStrike">
                <a:solidFill>
                  <a:srgbClr val="404040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27" name="CasellaDiTesto 2"/>
          <p:cNvSpPr/>
          <p:nvPr/>
        </p:nvSpPr>
        <p:spPr>
          <a:xfrm>
            <a:off x="528840" y="1441080"/>
            <a:ext cx="11019600" cy="31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Deploy su Mainnet</a:t>
            </a:r>
            <a:endParaRPr b="0" lang="it-IT" sz="24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Integrazione con Marketplace Yumi</a:t>
            </a:r>
            <a:endParaRPr b="0" lang="it-IT" sz="24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FE, BE: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Gestione DNA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Inserimento documenti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Internet Identity, tavole per utenti e ruoli</a:t>
            </a:r>
            <a:endParaRPr b="0" lang="it-IT" sz="24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endParaRPr b="0" lang="it-IT" sz="24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9560" cy="9349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45" strike="noStrike">
                <a:solidFill>
                  <a:srgbClr val="ffffff"/>
                </a:solidFill>
                <a:latin typeface="Meiryo"/>
              </a:rPr>
              <a:t>Cosa non ci sarà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ldNum" idx="14"/>
          </p:nvPr>
        </p:nvSpPr>
        <p:spPr>
          <a:xfrm>
            <a:off x="10569240" y="6309360"/>
            <a:ext cx="979200" cy="45648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45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A26523-906D-4D00-918E-1041A6F5AE53}" type="slidenum">
              <a:rPr b="1" lang="en-US" sz="1600" spc="145" strike="noStrike">
                <a:solidFill>
                  <a:srgbClr val="404040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30" name="CasellaDiTesto 4"/>
          <p:cNvSpPr/>
          <p:nvPr/>
        </p:nvSpPr>
        <p:spPr>
          <a:xfrm>
            <a:off x="528840" y="1441080"/>
            <a:ext cx="11019600" cy="29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Encryption e riservatezza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Cessione e prestito dossier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Personalizzazioni Codice per postproduzione immagini (tokenizzazione e signature)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PingFang SC"/>
              </a:rPr>
              <a:t>Tavole di servizio </a:t>
            </a: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(autore, luogo, tipologie di documento) specifiche per utente </a:t>
            </a:r>
            <a:endParaRPr b="0" lang="it-IT" sz="24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9560" cy="9349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45" strike="noStrike">
                <a:solidFill>
                  <a:srgbClr val="ffffff"/>
                </a:solidFill>
                <a:latin typeface="Meiryo"/>
              </a:rPr>
              <a:t>Problemi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ldNum" idx="15"/>
          </p:nvPr>
        </p:nvSpPr>
        <p:spPr>
          <a:xfrm>
            <a:off x="10569240" y="6309360"/>
            <a:ext cx="979200" cy="45648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45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0CFB3A-B86E-4AEF-9336-5AB7018BA277}" type="slidenum">
              <a:rPr b="1" lang="en-US" sz="1600" spc="145" strike="noStrike">
                <a:solidFill>
                  <a:srgbClr val="404040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33" name="CasellaDiTesto 5"/>
          <p:cNvSpPr/>
          <p:nvPr/>
        </p:nvSpPr>
        <p:spPr>
          <a:xfrm>
            <a:off x="528840" y="1441080"/>
            <a:ext cx="11019600" cy="336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Recupero canister id nel codice React (webpack, process.env, REACT_APP_.., e in alcuni esempi CANISTER_ID è suffisso e non prefisso)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Persistenza asset su deploy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Automatizzazione build (dfx deploy non fa la build React)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Preview modifiche FrontEnd (serve –s build o npm start)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Problemi CORS, route e in genere di URL con i vari browser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Manca UUID</a:t>
            </a:r>
            <a:endParaRPr b="0" lang="it-IT" sz="24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B374A7-2E79-4FEF-822D-2492B9AD907B}">
  <ds:schemaRefs>
    <ds:schemaRef ds:uri="http://schemas.microsoft.com/office/2006/metadata/properties"/>
    <ds:schemaRef ds:uri="http://www.w3.org/2000/xmlns/"/>
    <ds:schemaRef ds:uri="71af3243-3dd4-4a8d-8c0d-dd76da1f02a5"/>
    <ds:schemaRef ds:uri="http://schemas.microsoft.com/sharepoint/v3"/>
    <ds:schemaRef ds:uri="http://www.w3.org/2001/XMLSchema-instance"/>
    <ds:schemaRef ds:uri="http://schemas.microsoft.com/office/infopath/2007/PartnerControls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093A0A0-A69C-47FE-9FE5-21F06181BF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6507DE-E02C-4320-873D-704EA2AB6C2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1210</TotalTime>
  <Application>LibreOffice/7.3.4.2$MacOSX_AARCH64 LibreOffice_project/728fec16bd5f605073805c3c9e7c4212a0120dc5</Application>
  <AppVersion>15.0000</AppVersion>
  <Words>1048</Words>
  <Paragraphs>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2021-01-27T10:29:50Z</dcterms:created>
  <dc:creator/>
  <dc:description/>
  <dc:language>it-IT</dc:language>
  <cp:lastModifiedBy>roberto pirrone</cp:lastModifiedBy>
  <dcterms:modified xsi:type="dcterms:W3CDTF">2024-04-04T10:24:48Z</dcterms:modified>
  <cp:revision>11</cp:revision>
  <dc:subject/>
  <dc:title>Presentazione aziendale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3</vt:i4>
  </property>
  <property fmtid="{D5CDD505-2E9C-101B-9397-08002B2CF9AE}" pid="4" name="PresentationFormat">
    <vt:lpwstr>Widescreen</vt:lpwstr>
  </property>
  <property fmtid="{D5CDD505-2E9C-101B-9397-08002B2CF9AE}" pid="5" name="Slides">
    <vt:i4>11</vt:i4>
  </property>
</Properties>
</file>