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_rels/item3.xml.rels" ContentType="application/vnd.openxmlformats-package.relationships+xml"/>
  <Override PartName="/customXml/_rels/item1.xml.rels" ContentType="application/vnd.openxmlformats-package.relationships+xml"/>
  <Override PartName="/customXml/_rels/item2.xml.rels" ContentType="application/vnd.openxmlformats-package.relationship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customXml/item2.xml" ContentType="application/xml"/>
  <Override PartName="/customXml/itemProps2.xml" ContentType="application/vnd.openxmlformats-officedocument.customXmlProperties+xml"/>
  <Override PartName="/customXml/item1.xml" ContentType="application/xml"/>
  <Override PartName="/customXml/item3.xml" ContentType="application/xml"/>
  <Override PartName="/docMetadata/LabelInfo.xml" ContentType="application/xml"/>
  <Override PartName="/_rels/.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microsoft.com/office/2020/02/relationships/classificationlabels" Target="docMetadata/LabelInfo.xml"/><Relationship Id="rId8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B7C9BE0-3282-47C3-A989-97D0FE4C9C6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C4A0BF7-75C4-4E37-B183-35AF037E827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8457D3B-592A-4071-8CDA-CA9B4A0F7A6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80D4047-DEB6-4A55-A1C6-4489ACE4642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836E0F5-0E64-4781-869E-50D7CA88571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222DD41-62D1-4FC4-84FB-D36AA8FD287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AEFAF26-D68E-4385-BA9A-5D6CA4DA163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B715BCB-6A4A-480A-ADB1-64B8E890125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4676877-4352-4A6C-ABBB-51DCE4A5BBB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3D8836F-A72A-4E5E-A651-81C3D0434AE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2DE3592-269A-4126-84A6-8F708991ADE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A4B1AE2-740B-4C85-ABD3-82CC3BEA322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CA71C33-56E8-43CA-AD87-57BA089DC9C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F3850B5-EE8E-4E5C-A610-E827A7B4209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B65D9C3-1431-4A69-B6E8-1BD85E0F5E3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DB5E9B6-A061-4DA1-891A-4BFDA32D074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94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95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96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B546A62-61D3-468E-9742-84177327B94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7D59BAC-216E-4061-A79D-F9F644EE78C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02E56B0-CA9E-436F-9367-4058DFB0318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A5B3BED-32E5-4C3E-A788-845B5094CE6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85B2920-1E9E-4D13-AC20-362AC1B2326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7D32856-84C5-4C06-A1D7-053A5B54946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533E6B5-F395-4420-82BA-4FA96DBE810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7618181-19CA-4397-BD1E-0952CF690F6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bed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ttangolo 6" hidden="1"/>
          <p:cNvSpPr/>
          <p:nvPr/>
        </p:nvSpPr>
        <p:spPr>
          <a:xfrm>
            <a:off x="4718160" y="0"/>
            <a:ext cx="7470720" cy="685512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Rettangolo 20" hidden="1"/>
          <p:cNvSpPr/>
          <p:nvPr/>
        </p:nvSpPr>
        <p:spPr>
          <a:xfrm rot="5400000">
            <a:off x="1257120" y="3396960"/>
            <a:ext cx="6855120" cy="61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Rettangolo 51"/>
          <p:cNvSpPr/>
          <p:nvPr/>
        </p:nvSpPr>
        <p:spPr>
          <a:xfrm flipH="1">
            <a:off x="-2880" y="0"/>
            <a:ext cx="12189240" cy="68551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Rettangolo 52"/>
          <p:cNvSpPr/>
          <p:nvPr/>
        </p:nvSpPr>
        <p:spPr>
          <a:xfrm>
            <a:off x="0" y="825840"/>
            <a:ext cx="6793200" cy="25912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Rettangolo 55"/>
          <p:cNvSpPr/>
          <p:nvPr/>
        </p:nvSpPr>
        <p:spPr>
          <a:xfrm>
            <a:off x="0" y="889560"/>
            <a:ext cx="1067760" cy="2463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Rettangolo 56"/>
          <p:cNvSpPr/>
          <p:nvPr/>
        </p:nvSpPr>
        <p:spPr>
          <a:xfrm rot="5400000">
            <a:off x="-2362320" y="3396960"/>
            <a:ext cx="6855120" cy="61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Rettangolo 58"/>
          <p:cNvSpPr/>
          <p:nvPr/>
        </p:nvSpPr>
        <p:spPr>
          <a:xfrm rot="5400000">
            <a:off x="3398760" y="3396960"/>
            <a:ext cx="6855120" cy="61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PlaceHolder 1"/>
          <p:cNvSpPr>
            <a:spLocks noGrp="1"/>
          </p:cNvSpPr>
          <p:nvPr>
            <p:ph type="ftr" idx="1"/>
          </p:nvPr>
        </p:nvSpPr>
        <p:spPr>
          <a:xfrm>
            <a:off x="1635120" y="6309360"/>
            <a:ext cx="4794480" cy="45432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ctr">
            <a:noAutofit/>
          </a:bodyPr>
          <a:lstStyle>
            <a:lvl1pPr>
              <a:lnSpc>
                <a:spcPct val="100000"/>
              </a:lnSpc>
              <a:buNone/>
              <a:defRPr b="0" lang="en-GB" sz="1200" spc="128" strike="noStrike">
                <a:solidFill>
                  <a:srgbClr val="404040"/>
                </a:solidFill>
                <a:latin typeface="Meiryo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GB" sz="1200" spc="128" strike="noStrike">
                <a:solidFill>
                  <a:srgbClr val="404040"/>
                </a:solidFill>
                <a:latin typeface="Meiryo"/>
              </a:rPr>
              <a:t>&lt;footer&gt;</a:t>
            </a:r>
            <a:endParaRPr b="0" lang="it-IT" sz="1200" spc="-1" strike="noStrike">
              <a:latin typeface="Times New Roman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ldNum" idx="2"/>
          </p:nvPr>
        </p:nvSpPr>
        <p:spPr>
          <a:xfrm>
            <a:off x="10569240" y="6309360"/>
            <a:ext cx="977040" cy="45432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b">
            <a:noAutofit/>
          </a:bodyPr>
          <a:lstStyle>
            <a:lvl1pPr algn="r">
              <a:lnSpc>
                <a:spcPct val="100000"/>
              </a:lnSpc>
              <a:buNone/>
              <a:defRPr b="1" lang="en-US" sz="1600" spc="128" strike="noStrike">
                <a:solidFill>
                  <a:srgbClr val="ffffff"/>
                </a:solidFill>
                <a:latin typeface="Meiryo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1997083-4CEE-42B5-A322-54080DDBDC88}" type="slidenum">
              <a:rPr b="1" lang="en-US" sz="1600" spc="128" strike="noStrike">
                <a:solidFill>
                  <a:srgbClr val="ffffff"/>
                </a:solidFill>
                <a:latin typeface="Meiryo"/>
              </a:rPr>
              <a:t>&lt;number&gt;</a:t>
            </a:fld>
            <a:endParaRPr b="0" lang="it-IT" sz="1600" spc="-1" strike="noStrike">
              <a:latin typeface="Times New Roman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dt" idx="3"/>
          </p:nvPr>
        </p:nvSpPr>
        <p:spPr>
          <a:xfrm>
            <a:off x="8197200" y="6309360"/>
            <a:ext cx="2148120" cy="45432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ctr">
            <a:noAutofit/>
          </a:bodyPr>
          <a:lstStyle>
            <a:lvl1pPr>
              <a:defRPr b="0" lang="it-IT" sz="1400" spc="-1" strike="noStrike">
                <a:latin typeface="Times New Roman"/>
              </a:defRPr>
            </a:lvl1pPr>
          </a:lstStyle>
          <a:p>
            <a:r>
              <a:rPr b="0" lang="it-IT" sz="1400" spc="-1" strike="noStrike">
                <a:latin typeface="Times New Roman"/>
              </a:rPr>
              <a:t>&lt;date/time&gt;</a:t>
            </a:r>
            <a:endParaRPr b="0" lang="it-IT" sz="1400" spc="-1" strike="noStrike">
              <a:latin typeface="Times New Roman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it-IT" sz="4400" spc="-1" strike="noStrike">
                <a:latin typeface="Arial"/>
              </a:rPr>
              <a:t>Click to edit the title text format</a:t>
            </a:r>
            <a:endParaRPr b="0" lang="it-IT" sz="4400" spc="-1" strike="noStrike">
              <a:latin typeface="Arial"/>
            </a:endParaRPr>
          </a:p>
        </p:txBody>
      </p:sp>
      <p:sp>
        <p:nvSpPr>
          <p:cNvPr id="11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3200" spc="-1" strike="noStrike">
                <a:latin typeface="Arial"/>
              </a:rPr>
              <a:t>Click to edit the outline text format</a:t>
            </a:r>
            <a:endParaRPr b="0" lang="it-I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800" spc="-1" strike="noStrike">
                <a:latin typeface="Arial"/>
              </a:rPr>
              <a:t>Second Outline Level</a:t>
            </a:r>
            <a:endParaRPr b="0" lang="it-I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latin typeface="Arial"/>
              </a:rPr>
              <a:t>Third Outline Level</a:t>
            </a:r>
            <a:endParaRPr b="0" lang="it-I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000" spc="-1" strike="noStrike">
                <a:latin typeface="Arial"/>
              </a:rPr>
              <a:t>Fourth Outline Level</a:t>
            </a:r>
            <a:endParaRPr b="0" lang="it-I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Fifth Outline Level</a:t>
            </a:r>
            <a:endParaRPr b="0" lang="it-I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Sixth Outline Level</a:t>
            </a:r>
            <a:endParaRPr b="0" lang="it-I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Seventh Outline Level</a:t>
            </a:r>
            <a:endParaRPr b="0" lang="it-I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bed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ttangolo 6"/>
          <p:cNvSpPr/>
          <p:nvPr/>
        </p:nvSpPr>
        <p:spPr>
          <a:xfrm>
            <a:off x="4718160" y="0"/>
            <a:ext cx="7470720" cy="685512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Rettangolo 20"/>
          <p:cNvSpPr/>
          <p:nvPr/>
        </p:nvSpPr>
        <p:spPr>
          <a:xfrm rot="5400000">
            <a:off x="1257120" y="3396960"/>
            <a:ext cx="6855120" cy="61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Rettangolo 1"/>
          <p:cNvSpPr/>
          <p:nvPr/>
        </p:nvSpPr>
        <p:spPr>
          <a:xfrm>
            <a:off x="0" y="0"/>
            <a:ext cx="12186000" cy="68551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Rettangolo 19"/>
          <p:cNvSpPr/>
          <p:nvPr/>
        </p:nvSpPr>
        <p:spPr>
          <a:xfrm>
            <a:off x="0" y="3960"/>
            <a:ext cx="12189240" cy="13449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Rettangolo 4"/>
          <p:cNvSpPr/>
          <p:nvPr/>
        </p:nvSpPr>
        <p:spPr>
          <a:xfrm>
            <a:off x="0" y="1351440"/>
            <a:ext cx="12189240" cy="47466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" name="Rettangolo 5"/>
          <p:cNvSpPr/>
          <p:nvPr/>
        </p:nvSpPr>
        <p:spPr>
          <a:xfrm>
            <a:off x="0" y="6107760"/>
            <a:ext cx="4648320" cy="7473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" name="Rettangolo 8"/>
          <p:cNvSpPr/>
          <p:nvPr/>
        </p:nvSpPr>
        <p:spPr>
          <a:xfrm>
            <a:off x="1440" y="6101280"/>
            <a:ext cx="12186000" cy="61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" name="Rettangolo 12"/>
          <p:cNvSpPr/>
          <p:nvPr/>
        </p:nvSpPr>
        <p:spPr>
          <a:xfrm>
            <a:off x="4633920" y="6117480"/>
            <a:ext cx="61200" cy="737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" name="PlaceHolder 1"/>
          <p:cNvSpPr>
            <a:spLocks noGrp="1"/>
          </p:cNvSpPr>
          <p:nvPr>
            <p:ph type="ftr" idx="4"/>
          </p:nvPr>
        </p:nvSpPr>
        <p:spPr>
          <a:xfrm>
            <a:off x="642960" y="6309360"/>
            <a:ext cx="3421080" cy="45432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ctr">
            <a:noAutofit/>
          </a:bodyPr>
          <a:lstStyle>
            <a:lvl1pPr>
              <a:lnSpc>
                <a:spcPct val="100000"/>
              </a:lnSpc>
              <a:buNone/>
              <a:defRPr b="0" lang="en-GB" sz="1200" spc="128" strike="noStrike">
                <a:solidFill>
                  <a:srgbClr val="ffffff"/>
                </a:solidFill>
                <a:latin typeface="Meiryo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GB" sz="1200" spc="128" strike="noStrike">
                <a:solidFill>
                  <a:srgbClr val="ffffff"/>
                </a:solidFill>
                <a:latin typeface="Meiryo"/>
              </a:rPr>
              <a:t>&lt;footer&gt;</a:t>
            </a:r>
            <a:endParaRPr b="0" lang="it-IT" sz="1200" spc="-1" strike="noStrike">
              <a:latin typeface="Times New Roman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ldNum" idx="5"/>
          </p:nvPr>
        </p:nvSpPr>
        <p:spPr>
          <a:xfrm>
            <a:off x="10569240" y="6309360"/>
            <a:ext cx="977040" cy="45432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b">
            <a:noAutofit/>
          </a:bodyPr>
          <a:lstStyle>
            <a:lvl1pPr algn="r">
              <a:lnSpc>
                <a:spcPct val="100000"/>
              </a:lnSpc>
              <a:buNone/>
              <a:defRPr b="1" lang="en-US" sz="1600" spc="128" strike="noStrike">
                <a:solidFill>
                  <a:srgbClr val="404040"/>
                </a:solidFill>
                <a:latin typeface="Meiryo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7AC084A-2EF5-4C4D-B0E8-8A90424B847F}" type="slidenum">
              <a:rPr b="1" lang="en-US" sz="1600" spc="128" strike="noStrike">
                <a:solidFill>
                  <a:srgbClr val="404040"/>
                </a:solidFill>
                <a:latin typeface="Meiryo"/>
              </a:rPr>
              <a:t>&lt;number&gt;</a:t>
            </a:fld>
            <a:endParaRPr b="0" lang="it-IT" sz="1600" spc="-1" strike="noStrike">
              <a:latin typeface="Times New Roman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dt" idx="6"/>
          </p:nvPr>
        </p:nvSpPr>
        <p:spPr>
          <a:xfrm>
            <a:off x="5373720" y="6309360"/>
            <a:ext cx="3409200" cy="45432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ctr">
            <a:noAutofit/>
          </a:bodyPr>
          <a:lstStyle>
            <a:lvl1pPr>
              <a:defRPr b="0" lang="it-IT" sz="1400" spc="-1" strike="noStrike">
                <a:latin typeface="Times New Roman"/>
              </a:defRPr>
            </a:lvl1pPr>
          </a:lstStyle>
          <a:p>
            <a:r>
              <a:rPr b="0" lang="it-IT" sz="1400" spc="-1" strike="noStrike">
                <a:latin typeface="Times New Roman"/>
              </a:rPr>
              <a:t>&lt;date/time&gt;</a:t>
            </a:r>
            <a:endParaRPr b="0" lang="it-IT" sz="1400" spc="-1" strike="noStrike">
              <a:latin typeface="Times New Roman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it-IT" sz="4400" spc="-1" strike="noStrike">
                <a:latin typeface="Arial"/>
              </a:rPr>
              <a:t>Click to edit the title text format</a:t>
            </a:r>
            <a:endParaRPr b="0" lang="it-IT" sz="4400" spc="-1" strike="noStrike">
              <a:latin typeface="Arial"/>
            </a:endParaRPr>
          </a:p>
        </p:txBody>
      </p:sp>
      <p:sp>
        <p:nvSpPr>
          <p:cNvPr id="60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3200" spc="-1" strike="noStrike">
                <a:latin typeface="Arial"/>
              </a:rPr>
              <a:t>Click to edit the outline text format</a:t>
            </a:r>
            <a:endParaRPr b="0" lang="it-I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800" spc="-1" strike="noStrike">
                <a:latin typeface="Arial"/>
              </a:rPr>
              <a:t>Second Outline Level</a:t>
            </a:r>
            <a:endParaRPr b="0" lang="it-I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latin typeface="Arial"/>
              </a:rPr>
              <a:t>Third Outline Level</a:t>
            </a:r>
            <a:endParaRPr b="0" lang="it-I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000" spc="-1" strike="noStrike">
                <a:latin typeface="Arial"/>
              </a:rPr>
              <a:t>Fourth Outline Level</a:t>
            </a:r>
            <a:endParaRPr b="0" lang="it-I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Fifth Outline Level</a:t>
            </a:r>
            <a:endParaRPr b="0" lang="it-I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Sixth Outline Level</a:t>
            </a:r>
            <a:endParaRPr b="0" lang="it-I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Seventh Outline Level</a:t>
            </a:r>
            <a:endParaRPr b="0" lang="it-I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bed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34"/>
          <p:cNvSpPr/>
          <p:nvPr/>
        </p:nvSpPr>
        <p:spPr>
          <a:xfrm>
            <a:off x="7573680" y="0"/>
            <a:ext cx="4615200" cy="685512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Freeform 57"/>
          <p:cNvSpPr/>
          <p:nvPr/>
        </p:nvSpPr>
        <p:spPr>
          <a:xfrm>
            <a:off x="4456080" y="31680"/>
            <a:ext cx="360" cy="360"/>
          </a:xfrm>
          <a:custGeom>
            <a:avLst/>
            <a:gdLst/>
            <a:ahLst/>
            <a:rect l="l" t="t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Rectangle 38"/>
          <p:cNvSpPr/>
          <p:nvPr/>
        </p:nvSpPr>
        <p:spPr>
          <a:xfrm rot="5400000">
            <a:off x="4101120" y="3396960"/>
            <a:ext cx="6855120" cy="61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Rectangle 40"/>
          <p:cNvSpPr/>
          <p:nvPr/>
        </p:nvSpPr>
        <p:spPr>
          <a:xfrm flipH="1">
            <a:off x="719280" y="-540000"/>
            <a:ext cx="12189240" cy="68551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Rectangle 42"/>
          <p:cNvSpPr/>
          <p:nvPr/>
        </p:nvSpPr>
        <p:spPr>
          <a:xfrm flipH="1">
            <a:off x="-2880" y="0"/>
            <a:ext cx="4423320" cy="18010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2" name="Immagine 3" descr="Immagine che contiene schermata, Elementi grafici, design&#10;&#10;Descrizione generata automaticamente"/>
          <p:cNvPicPr/>
          <p:nvPr/>
        </p:nvPicPr>
        <p:blipFill>
          <a:blip r:embed="rId1"/>
          <a:srcRect l="0" t="2428" r="0" b="0"/>
          <a:stretch/>
        </p:blipFill>
        <p:spPr>
          <a:xfrm>
            <a:off x="0" y="1803960"/>
            <a:ext cx="4455000" cy="4347000"/>
          </a:xfrm>
          <a:prstGeom prst="rect">
            <a:avLst/>
          </a:prstGeom>
          <a:ln w="0">
            <a:noFill/>
          </a:ln>
        </p:spPr>
      </p:pic>
      <p:sp>
        <p:nvSpPr>
          <p:cNvPr id="103" name="Rectangle 44"/>
          <p:cNvSpPr/>
          <p:nvPr/>
        </p:nvSpPr>
        <p:spPr>
          <a:xfrm flipH="1">
            <a:off x="4423320" y="1740240"/>
            <a:ext cx="7763040" cy="442476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881960" y="2146680"/>
            <a:ext cx="6663960" cy="265536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b">
            <a:normAutofit/>
          </a:bodyPr>
          <a:p>
            <a:pPr>
              <a:lnSpc>
                <a:spcPct val="115000"/>
              </a:lnSpc>
              <a:buNone/>
            </a:pPr>
            <a:r>
              <a:rPr b="0" lang="en-US" sz="3200" spc="128" strike="noStrike" cap="all">
                <a:solidFill>
                  <a:srgbClr val="404040"/>
                </a:solidFill>
                <a:latin typeface="Meiryo"/>
              </a:rPr>
              <a:t>DigitalTechne MVP, 8 May UPDATE</a:t>
            </a:r>
            <a:endParaRPr b="0" lang="it-IT" sz="3200" spc="-1" strike="noStrike">
              <a:latin typeface="Arial"/>
            </a:endParaRPr>
          </a:p>
        </p:txBody>
      </p:sp>
      <p:sp>
        <p:nvSpPr>
          <p:cNvPr id="105" name="Rectangle 46"/>
          <p:cNvSpPr/>
          <p:nvPr/>
        </p:nvSpPr>
        <p:spPr>
          <a:xfrm>
            <a:off x="1440" y="1753920"/>
            <a:ext cx="12186000" cy="61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Rectangle 48"/>
          <p:cNvSpPr/>
          <p:nvPr/>
        </p:nvSpPr>
        <p:spPr>
          <a:xfrm flipH="1">
            <a:off x="-5760" y="6167520"/>
            <a:ext cx="12189240" cy="6876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Rectangle 50"/>
          <p:cNvSpPr/>
          <p:nvPr/>
        </p:nvSpPr>
        <p:spPr>
          <a:xfrm>
            <a:off x="1440" y="6109560"/>
            <a:ext cx="12186000" cy="61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Rectangle 52"/>
          <p:cNvSpPr/>
          <p:nvPr/>
        </p:nvSpPr>
        <p:spPr>
          <a:xfrm>
            <a:off x="4394160" y="0"/>
            <a:ext cx="61200" cy="68551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PlaceHolder 2"/>
          <p:cNvSpPr>
            <a:spLocks noGrp="1"/>
          </p:cNvSpPr>
          <p:nvPr>
            <p:ph type="sldNum" idx="7"/>
          </p:nvPr>
        </p:nvSpPr>
        <p:spPr>
          <a:xfrm>
            <a:off x="10569240" y="6309360"/>
            <a:ext cx="977040" cy="45432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b">
            <a:noAutofit/>
          </a:bodyPr>
          <a:lstStyle>
            <a:lvl1pPr algn="r">
              <a:lnSpc>
                <a:spcPct val="100000"/>
              </a:lnSpc>
              <a:buNone/>
              <a:defRPr b="1" lang="en-US" sz="1600" spc="128" strike="noStrike">
                <a:solidFill>
                  <a:srgbClr val="ffffff"/>
                </a:solidFill>
                <a:latin typeface="Meiryo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E36EB86-2CB2-4838-BD6B-FEB3595C7A73}" type="slidenum">
              <a:rPr b="1" lang="en-US" sz="1600" spc="128" strike="noStrike">
                <a:solidFill>
                  <a:srgbClr val="ffffff"/>
                </a:solidFill>
                <a:latin typeface="Meiryo"/>
              </a:rPr>
              <a:t>1</a:t>
            </a:fld>
            <a:endParaRPr b="0" lang="it-IT" sz="16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322560" y="180720"/>
            <a:ext cx="11597400" cy="93276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ctr">
            <a:noAutofit/>
          </a:bodyPr>
          <a:p>
            <a:pPr>
              <a:lnSpc>
                <a:spcPct val="150000"/>
              </a:lnSpc>
              <a:buNone/>
            </a:pPr>
            <a:r>
              <a:rPr b="1" lang="it-IT" sz="3600" spc="128" strike="noStrike">
                <a:solidFill>
                  <a:srgbClr val="ffffff"/>
                </a:solidFill>
                <a:latin typeface="Meiryo"/>
              </a:rPr>
              <a:t>Company Mission and MVP Goal</a:t>
            </a:r>
            <a:endParaRPr b="0" lang="it-IT" sz="36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sldNum" idx="8"/>
          </p:nvPr>
        </p:nvSpPr>
        <p:spPr>
          <a:xfrm>
            <a:off x="10569240" y="6309360"/>
            <a:ext cx="977040" cy="45432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b">
            <a:noAutofit/>
          </a:bodyPr>
          <a:lstStyle>
            <a:lvl1pPr algn="r">
              <a:lnSpc>
                <a:spcPct val="100000"/>
              </a:lnSpc>
              <a:buNone/>
              <a:defRPr b="1" lang="en-US" sz="1600" spc="128" strike="noStrike">
                <a:solidFill>
                  <a:srgbClr val="404040"/>
                </a:solidFill>
                <a:latin typeface="Meiryo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1077375-667A-47B3-BBBF-AC78E9E34588}" type="slidenum">
              <a:rPr b="1" lang="en-US" sz="1600" spc="128" strike="noStrike">
                <a:solidFill>
                  <a:srgbClr val="404040"/>
                </a:solidFill>
                <a:latin typeface="Meiryo"/>
              </a:rPr>
              <a:t>1</a:t>
            </a:fld>
            <a:endParaRPr b="0" lang="it-IT" sz="1600" spc="-1" strike="noStrike">
              <a:latin typeface="Times New Roman"/>
            </a:endParaRPr>
          </a:p>
        </p:txBody>
      </p:sp>
      <p:sp>
        <p:nvSpPr>
          <p:cNvPr id="112" name="CasellaDiTesto 3"/>
          <p:cNvSpPr/>
          <p:nvPr/>
        </p:nvSpPr>
        <p:spPr>
          <a:xfrm>
            <a:off x="528840" y="1441080"/>
            <a:ext cx="11017440" cy="215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74320" indent="-228600" algn="just">
              <a:lnSpc>
                <a:spcPct val="90000"/>
              </a:lnSpc>
              <a:spcBef>
                <a:spcPts val="451"/>
              </a:spcBef>
              <a:buNone/>
              <a:tabLst>
                <a:tab algn="l" pos="0"/>
              </a:tabLst>
            </a:pPr>
            <a:endParaRPr b="0" lang="it-IT" sz="1600" spc="-1" strike="noStrike">
              <a:latin typeface="Arial"/>
            </a:endParaRPr>
          </a:p>
          <a:p>
            <a:pPr lvl="1" marL="502920" indent="-228600" algn="just">
              <a:lnSpc>
                <a:spcPct val="90000"/>
              </a:lnSpc>
              <a:spcBef>
                <a:spcPts val="451"/>
              </a:spcBef>
              <a:buClr>
                <a:srgbClr val="000000"/>
              </a:buClr>
              <a:buSzPct val="80000"/>
              <a:buFont typeface="Wingdings" charset="2"/>
              <a:buChar char=""/>
              <a:tabLst>
                <a:tab algn="l" pos="446040"/>
                <a:tab algn="l" pos="895320"/>
                <a:tab algn="l" pos="1344600"/>
                <a:tab algn="l" pos="1793880"/>
                <a:tab algn="l" pos="2243160"/>
                <a:tab algn="l" pos="2692440"/>
                <a:tab algn="l" pos="3141720"/>
                <a:tab algn="l" pos="3591000"/>
                <a:tab algn="l" pos="4040280"/>
                <a:tab algn="l" pos="4489560"/>
                <a:tab algn="l" pos="4938840"/>
                <a:tab algn="l" pos="5388120"/>
                <a:tab algn="l" pos="5837400"/>
                <a:tab algn="l" pos="628668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</a:tabLst>
            </a:pPr>
            <a:r>
              <a:rPr b="0" lang="it-IT" sz="2400" spc="-1" strike="noStrike">
                <a:solidFill>
                  <a:srgbClr val="595959"/>
                </a:solidFill>
                <a:latin typeface="Meiryo"/>
                <a:ea typeface="DejaVu Sans"/>
              </a:rPr>
              <a:t>Arwork forgery is a big concern. Our aim is to create an unbreakable and unique bond between the physical artwork and its digital representation, that will help to fight fakes</a:t>
            </a:r>
            <a:endParaRPr b="0" lang="it-IT" sz="2400" spc="-1" strike="noStrike">
              <a:latin typeface="Arial"/>
            </a:endParaRPr>
          </a:p>
          <a:p>
            <a:pPr lvl="1" marL="502920" indent="-228600" algn="just">
              <a:lnSpc>
                <a:spcPct val="90000"/>
              </a:lnSpc>
              <a:spcBef>
                <a:spcPts val="451"/>
              </a:spcBef>
              <a:buClr>
                <a:srgbClr val="000000"/>
              </a:buClr>
              <a:buSzPct val="80000"/>
              <a:buFont typeface="Wingdings" charset="2"/>
              <a:buChar char=""/>
              <a:tabLst>
                <a:tab algn="l" pos="446040"/>
                <a:tab algn="l" pos="895320"/>
                <a:tab algn="l" pos="1344600"/>
                <a:tab algn="l" pos="1793880"/>
                <a:tab algn="l" pos="2243160"/>
                <a:tab algn="l" pos="2692440"/>
                <a:tab algn="l" pos="3141720"/>
                <a:tab algn="l" pos="3591000"/>
                <a:tab algn="l" pos="4040280"/>
                <a:tab algn="l" pos="4489560"/>
                <a:tab algn="l" pos="4938840"/>
                <a:tab algn="l" pos="5388120"/>
                <a:tab algn="l" pos="5837400"/>
                <a:tab algn="l" pos="628668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</a:tabLst>
            </a:pPr>
            <a:r>
              <a:rPr b="0" lang="it-IT" sz="2400" spc="-1" strike="noStrike">
                <a:solidFill>
                  <a:srgbClr val="595959"/>
                </a:solidFill>
                <a:latin typeface="Meiryo"/>
                <a:ea typeface="DejaVu Sans"/>
              </a:rPr>
              <a:t>The MVP will focus on the application logic of this solution</a:t>
            </a:r>
            <a:endParaRPr b="0" lang="it-IT" sz="2400" spc="-1" strike="noStrike">
              <a:latin typeface="Arial"/>
            </a:endParaRPr>
          </a:p>
          <a:p>
            <a:pPr marL="502920" indent="-228600" algn="just">
              <a:lnSpc>
                <a:spcPct val="90000"/>
              </a:lnSpc>
              <a:spcBef>
                <a:spcPts val="451"/>
              </a:spcBef>
              <a:buNone/>
              <a:tabLst>
                <a:tab algn="l" pos="0"/>
              </a:tabLst>
            </a:pPr>
            <a:endParaRPr b="0" lang="it-IT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322560" y="180720"/>
            <a:ext cx="11597400" cy="93276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ctr">
            <a:noAutofit/>
          </a:bodyPr>
          <a:p>
            <a:pPr>
              <a:lnSpc>
                <a:spcPct val="150000"/>
              </a:lnSpc>
              <a:buNone/>
            </a:pPr>
            <a:r>
              <a:rPr b="1" lang="it-IT" sz="3600" spc="128" strike="noStrike">
                <a:solidFill>
                  <a:srgbClr val="ffffff"/>
                </a:solidFill>
                <a:latin typeface="Meiryo"/>
              </a:rPr>
              <a:t>Solution Flow</a:t>
            </a:r>
            <a:endParaRPr b="0" lang="it-IT" sz="36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sldNum" idx="9"/>
          </p:nvPr>
        </p:nvSpPr>
        <p:spPr>
          <a:xfrm>
            <a:off x="10569240" y="6309360"/>
            <a:ext cx="977040" cy="45432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b">
            <a:noAutofit/>
          </a:bodyPr>
          <a:lstStyle>
            <a:lvl1pPr algn="r">
              <a:lnSpc>
                <a:spcPct val="100000"/>
              </a:lnSpc>
              <a:buNone/>
              <a:defRPr b="1" lang="en-US" sz="1600" spc="128" strike="noStrike">
                <a:solidFill>
                  <a:srgbClr val="404040"/>
                </a:solidFill>
                <a:latin typeface="Meiryo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0455D58-B737-4985-BCA1-56B21392A5D6}" type="slidenum">
              <a:rPr b="1" lang="en-US" sz="1600" spc="128" strike="noStrike">
                <a:solidFill>
                  <a:srgbClr val="404040"/>
                </a:solidFill>
                <a:latin typeface="Meiryo"/>
              </a:rPr>
              <a:t>1</a:t>
            </a:fld>
            <a:endParaRPr b="0" lang="it-IT" sz="1600" spc="-1" strike="noStrike">
              <a:latin typeface="Times New Roman"/>
            </a:endParaRPr>
          </a:p>
        </p:txBody>
      </p:sp>
      <p:sp>
        <p:nvSpPr>
          <p:cNvPr id="115" name="CasellaDiTesto 1"/>
          <p:cNvSpPr/>
          <p:nvPr/>
        </p:nvSpPr>
        <p:spPr>
          <a:xfrm>
            <a:off x="528840" y="1441080"/>
            <a:ext cx="11017440" cy="36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74320" indent="-228600" algn="just">
              <a:lnSpc>
                <a:spcPct val="90000"/>
              </a:lnSpc>
              <a:spcBef>
                <a:spcPts val="451"/>
              </a:spcBef>
              <a:buNone/>
              <a:tabLst>
                <a:tab algn="l" pos="0"/>
              </a:tabLst>
            </a:pPr>
            <a:endParaRPr b="0" lang="it-IT" sz="1600" spc="-1" strike="noStrike">
              <a:latin typeface="Arial"/>
            </a:endParaRPr>
          </a:p>
          <a:p>
            <a:pPr marL="216000" indent="-216000" algn="just">
              <a:lnSpc>
                <a:spcPct val="90000"/>
              </a:lnSpc>
              <a:spcBef>
                <a:spcPts val="451"/>
              </a:spcBef>
              <a:buClr>
                <a:srgbClr val="000000"/>
              </a:buClr>
              <a:buSzPct val="80000"/>
              <a:buFont typeface="Wingdings" charset="2"/>
              <a:buChar char=""/>
              <a:tabLst>
                <a:tab algn="l" pos="446040"/>
                <a:tab algn="l" pos="895320"/>
                <a:tab algn="l" pos="1344600"/>
                <a:tab algn="l" pos="1793880"/>
                <a:tab algn="l" pos="2243160"/>
                <a:tab algn="l" pos="2692440"/>
                <a:tab algn="l" pos="3141720"/>
                <a:tab algn="l" pos="3591000"/>
                <a:tab algn="l" pos="4040280"/>
                <a:tab algn="l" pos="4489560"/>
                <a:tab algn="l" pos="4938840"/>
                <a:tab algn="l" pos="5388120"/>
                <a:tab algn="l" pos="5837400"/>
                <a:tab algn="l" pos="628668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</a:tabLst>
            </a:pPr>
            <a:r>
              <a:rPr b="0" lang="it-IT" sz="2400" spc="-1" strike="noStrike">
                <a:solidFill>
                  <a:srgbClr val="595959"/>
                </a:solidFill>
                <a:latin typeface="Meiryo"/>
                <a:ea typeface="DejaVu Sans"/>
              </a:rPr>
              <a:t>Create Cartridge of ink containing a unique DNA, and analyze it</a:t>
            </a:r>
            <a:endParaRPr b="0" lang="it-IT" sz="2400" spc="-1" strike="noStrike">
              <a:latin typeface="Arial"/>
            </a:endParaRPr>
          </a:p>
          <a:p>
            <a:pPr marL="216000" indent="-216000" algn="just">
              <a:lnSpc>
                <a:spcPct val="90000"/>
              </a:lnSpc>
              <a:spcBef>
                <a:spcPts val="451"/>
              </a:spcBef>
              <a:buClr>
                <a:srgbClr val="000000"/>
              </a:buClr>
              <a:buSzPct val="80000"/>
              <a:buFont typeface="Wingdings" charset="2"/>
              <a:buChar char=""/>
              <a:tabLst>
                <a:tab algn="l" pos="446040"/>
                <a:tab algn="l" pos="895320"/>
                <a:tab algn="l" pos="1344600"/>
                <a:tab algn="l" pos="1793880"/>
                <a:tab algn="l" pos="2243160"/>
                <a:tab algn="l" pos="2692440"/>
                <a:tab algn="l" pos="3141720"/>
                <a:tab algn="l" pos="3591000"/>
                <a:tab algn="l" pos="4040280"/>
                <a:tab algn="l" pos="4489560"/>
                <a:tab algn="l" pos="4938840"/>
                <a:tab algn="l" pos="5388120"/>
                <a:tab algn="l" pos="5837400"/>
                <a:tab algn="l" pos="628668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</a:tabLst>
            </a:pPr>
            <a:r>
              <a:rPr b="0" lang="it-IT" sz="2400" spc="-1" strike="noStrike">
                <a:solidFill>
                  <a:srgbClr val="595959"/>
                </a:solidFill>
                <a:latin typeface="Meiryo"/>
                <a:ea typeface="DejaVu Sans"/>
              </a:rPr>
              <a:t>Place a drop of ink on the physical artwork: </a:t>
            </a:r>
            <a:endParaRPr b="0" lang="it-IT" sz="2400" spc="-1" strike="noStrike">
              <a:latin typeface="Arial"/>
            </a:endParaRPr>
          </a:p>
          <a:p>
            <a:pPr marL="216000" indent="-216000" algn="just">
              <a:lnSpc>
                <a:spcPct val="90000"/>
              </a:lnSpc>
              <a:spcBef>
                <a:spcPts val="451"/>
              </a:spcBef>
              <a:buClr>
                <a:srgbClr val="000000"/>
              </a:buClr>
              <a:buSzPct val="80000"/>
              <a:buFont typeface="Wingdings" charset="2"/>
              <a:buChar char=""/>
              <a:tabLst>
                <a:tab algn="l" pos="446040"/>
                <a:tab algn="l" pos="895320"/>
                <a:tab algn="l" pos="1344600"/>
                <a:tab algn="l" pos="1793880"/>
                <a:tab algn="l" pos="2243160"/>
                <a:tab algn="l" pos="2692440"/>
                <a:tab algn="l" pos="3141720"/>
                <a:tab algn="l" pos="3591000"/>
                <a:tab algn="l" pos="4040280"/>
                <a:tab algn="l" pos="4489560"/>
                <a:tab algn="l" pos="4938840"/>
                <a:tab algn="l" pos="5388120"/>
                <a:tab algn="l" pos="5837400"/>
                <a:tab algn="l" pos="628668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</a:tabLst>
            </a:pPr>
            <a:r>
              <a:rPr b="0" lang="it-IT" sz="2400" spc="-1" strike="noStrike">
                <a:solidFill>
                  <a:srgbClr val="595959"/>
                </a:solidFill>
                <a:latin typeface="Meiryo"/>
                <a:ea typeface="DejaVu Sans"/>
              </a:rPr>
              <a:t>Create on the Blockchain a digital folder of documents and images related to the artwork</a:t>
            </a:r>
            <a:endParaRPr b="0" lang="it-IT" sz="2400" spc="-1" strike="noStrike">
              <a:latin typeface="Arial"/>
            </a:endParaRPr>
          </a:p>
          <a:p>
            <a:pPr marL="216000" indent="-216000" algn="just">
              <a:lnSpc>
                <a:spcPct val="90000"/>
              </a:lnSpc>
              <a:spcBef>
                <a:spcPts val="451"/>
              </a:spcBef>
              <a:buClr>
                <a:srgbClr val="000000"/>
              </a:buClr>
              <a:buSzPct val="80000"/>
              <a:buFont typeface="Wingdings" charset="2"/>
              <a:buChar char=""/>
              <a:tabLst>
                <a:tab algn="l" pos="446040"/>
                <a:tab algn="l" pos="895320"/>
                <a:tab algn="l" pos="1344600"/>
                <a:tab algn="l" pos="1793880"/>
                <a:tab algn="l" pos="2243160"/>
                <a:tab algn="l" pos="2692440"/>
                <a:tab algn="l" pos="3141720"/>
                <a:tab algn="l" pos="3591000"/>
                <a:tab algn="l" pos="4040280"/>
                <a:tab algn="l" pos="4489560"/>
                <a:tab algn="l" pos="4938840"/>
                <a:tab algn="l" pos="5388120"/>
                <a:tab algn="l" pos="5837400"/>
                <a:tab algn="l" pos="628668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</a:tabLst>
            </a:pPr>
            <a:r>
              <a:rPr b="0" lang="it-IT" sz="2400" spc="-1" strike="noStrike">
                <a:solidFill>
                  <a:srgbClr val="595959"/>
                </a:solidFill>
                <a:latin typeface="Meiryo"/>
                <a:ea typeface="DejaVu Sans"/>
              </a:rPr>
              <a:t>Add the DNA analysis to the folder </a:t>
            </a:r>
            <a:endParaRPr b="0" lang="it-IT" sz="2400" spc="-1" strike="noStrike">
              <a:latin typeface="Arial"/>
            </a:endParaRPr>
          </a:p>
          <a:p>
            <a:pPr marL="216000" indent="-216000" algn="just">
              <a:lnSpc>
                <a:spcPct val="90000"/>
              </a:lnSpc>
              <a:spcBef>
                <a:spcPts val="451"/>
              </a:spcBef>
              <a:buClr>
                <a:srgbClr val="000000"/>
              </a:buClr>
              <a:buSzPct val="80000"/>
              <a:buFont typeface="Wingdings" charset="2"/>
              <a:buChar char=""/>
              <a:tabLst>
                <a:tab algn="l" pos="446040"/>
                <a:tab algn="l" pos="895320"/>
                <a:tab algn="l" pos="1344600"/>
                <a:tab algn="l" pos="1793880"/>
                <a:tab algn="l" pos="2243160"/>
                <a:tab algn="l" pos="2692440"/>
                <a:tab algn="l" pos="3141720"/>
                <a:tab algn="l" pos="3591000"/>
                <a:tab algn="l" pos="4040280"/>
                <a:tab algn="l" pos="4489560"/>
                <a:tab algn="l" pos="4938840"/>
                <a:tab algn="l" pos="5388120"/>
                <a:tab algn="l" pos="5837400"/>
                <a:tab algn="l" pos="628668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</a:tabLst>
            </a:pPr>
            <a:r>
              <a:rPr b="0" lang="it-IT" sz="2400" spc="-1" strike="noStrike">
                <a:solidFill>
                  <a:srgbClr val="595959"/>
                </a:solidFill>
                <a:latin typeface="Meiryo"/>
                <a:ea typeface="DejaVu Sans"/>
              </a:rPr>
              <a:t>Verify that the DNA on the artwork (collected with a swab) is the same registered on the blockchain</a:t>
            </a:r>
            <a:endParaRPr b="0" lang="it-IT" sz="2400" spc="-1" strike="noStrike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451"/>
              </a:spcBef>
              <a:buNone/>
              <a:tabLst>
                <a:tab algn="l" pos="446040"/>
                <a:tab algn="l" pos="895320"/>
                <a:tab algn="l" pos="1344600"/>
                <a:tab algn="l" pos="1793880"/>
                <a:tab algn="l" pos="2243160"/>
                <a:tab algn="l" pos="2692440"/>
                <a:tab algn="l" pos="3141720"/>
                <a:tab algn="l" pos="3591000"/>
                <a:tab algn="l" pos="4040280"/>
                <a:tab algn="l" pos="4489560"/>
                <a:tab algn="l" pos="4938840"/>
                <a:tab algn="l" pos="5388120"/>
                <a:tab algn="l" pos="5837400"/>
                <a:tab algn="l" pos="628668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</a:tabLst>
            </a:pPr>
            <a:endParaRPr b="0" lang="it-IT" sz="2400" spc="-1" strike="noStrike">
              <a:latin typeface="Arial"/>
            </a:endParaRPr>
          </a:p>
          <a:p>
            <a:pPr marL="502920" indent="-228600" algn="just">
              <a:lnSpc>
                <a:spcPct val="90000"/>
              </a:lnSpc>
              <a:spcBef>
                <a:spcPts val="451"/>
              </a:spcBef>
              <a:buNone/>
              <a:tabLst>
                <a:tab algn="l" pos="0"/>
              </a:tabLst>
            </a:pPr>
            <a:endParaRPr b="0" lang="it-IT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322560" y="180720"/>
            <a:ext cx="11597400" cy="93276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ctr">
            <a:noAutofit/>
          </a:bodyPr>
          <a:p>
            <a:pPr>
              <a:lnSpc>
                <a:spcPct val="150000"/>
              </a:lnSpc>
              <a:buNone/>
            </a:pPr>
            <a:r>
              <a:rPr b="1" lang="it-IT" sz="3600" spc="128" strike="noStrike">
                <a:solidFill>
                  <a:srgbClr val="ffffff"/>
                </a:solidFill>
                <a:latin typeface="Meiryo"/>
              </a:rPr>
              <a:t>MVP Contents (Software only)</a:t>
            </a:r>
            <a:endParaRPr b="0" lang="it-IT" sz="36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ldNum" idx="10"/>
          </p:nvPr>
        </p:nvSpPr>
        <p:spPr>
          <a:xfrm>
            <a:off x="10569240" y="6309360"/>
            <a:ext cx="977040" cy="45432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b">
            <a:noAutofit/>
          </a:bodyPr>
          <a:lstStyle>
            <a:lvl1pPr algn="r">
              <a:lnSpc>
                <a:spcPct val="100000"/>
              </a:lnSpc>
              <a:buNone/>
              <a:defRPr b="1" lang="en-US" sz="1600" spc="128" strike="noStrike">
                <a:solidFill>
                  <a:srgbClr val="404040"/>
                </a:solidFill>
                <a:latin typeface="Meiryo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F2BE321-4ECA-4B85-BDCA-BD31A52D251C}" type="slidenum">
              <a:rPr b="1" lang="en-US" sz="1600" spc="128" strike="noStrike">
                <a:solidFill>
                  <a:srgbClr val="404040"/>
                </a:solidFill>
                <a:latin typeface="Meiryo"/>
              </a:rPr>
              <a:t>1</a:t>
            </a:fld>
            <a:endParaRPr b="0" lang="it-IT" sz="1600" spc="-1" strike="noStrike">
              <a:latin typeface="Times New Roman"/>
            </a:endParaRPr>
          </a:p>
        </p:txBody>
      </p:sp>
      <p:sp>
        <p:nvSpPr>
          <p:cNvPr id="118" name="CasellaDiTesto 10"/>
          <p:cNvSpPr/>
          <p:nvPr/>
        </p:nvSpPr>
        <p:spPr>
          <a:xfrm>
            <a:off x="528840" y="1441080"/>
            <a:ext cx="11017440" cy="2939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74320" indent="-228600" algn="just">
              <a:lnSpc>
                <a:spcPct val="90000"/>
              </a:lnSpc>
              <a:spcBef>
                <a:spcPts val="451"/>
              </a:spcBef>
              <a:buNone/>
              <a:tabLst>
                <a:tab algn="l" pos="0"/>
              </a:tabLst>
            </a:pPr>
            <a:endParaRPr b="0" lang="it-IT" sz="1600" spc="-1" strike="noStrike">
              <a:latin typeface="Arial"/>
            </a:endParaRPr>
          </a:p>
          <a:p>
            <a:pPr marL="274320" indent="-228600" algn="just">
              <a:lnSpc>
                <a:spcPct val="90000"/>
              </a:lnSpc>
              <a:spcBef>
                <a:spcPts val="45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Meiryo"/>
                <a:ea typeface="DejaVu Sans"/>
              </a:rPr>
              <a:t>Laboratory: Insert the DNA analysis (both xls and pdf) in BlockChain</a:t>
            </a:r>
            <a:endParaRPr b="0" lang="it-IT" sz="2400" spc="-1" strike="noStrike">
              <a:latin typeface="Arial"/>
            </a:endParaRPr>
          </a:p>
          <a:p>
            <a:pPr marL="274320" indent="-228600" algn="just">
              <a:lnSpc>
                <a:spcPct val="90000"/>
              </a:lnSpc>
              <a:spcBef>
                <a:spcPts val="45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Meiryo"/>
                <a:ea typeface="DejaVu Sans"/>
              </a:rPr>
              <a:t>Artwork Owner: Purchase cartridges</a:t>
            </a:r>
            <a:endParaRPr b="0" lang="it-IT" sz="2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Meiryo"/>
                <a:ea typeface="DejaVu Sans"/>
              </a:rPr>
              <a:t>Artwork Owner: Insert Mark in blockchain  (cartridge id and ink position on the artwork)</a:t>
            </a:r>
            <a:endParaRPr b="0" lang="it-IT" sz="2400" spc="-1" strike="noStrike">
              <a:latin typeface="Arial"/>
            </a:endParaRPr>
          </a:p>
          <a:p>
            <a:pPr marL="274320" indent="-228600" algn="just">
              <a:lnSpc>
                <a:spcPct val="90000"/>
              </a:lnSpc>
              <a:spcBef>
                <a:spcPts val="45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Meiryo"/>
                <a:ea typeface="DejaVu Sans"/>
              </a:rPr>
              <a:t>Artwork Stakeholder: DNA verify (xls analysis of the swab and ink position are checked against the Blockchain record)</a:t>
            </a:r>
            <a:endParaRPr b="0" lang="it-IT" sz="2400" spc="-1" strike="noStrike">
              <a:latin typeface="Arial"/>
            </a:endParaRPr>
          </a:p>
          <a:p>
            <a:pPr marL="502920" indent="-228600" algn="just">
              <a:lnSpc>
                <a:spcPct val="90000"/>
              </a:lnSpc>
              <a:spcBef>
                <a:spcPts val="451"/>
              </a:spcBef>
              <a:buNone/>
              <a:tabLst>
                <a:tab algn="l" pos="0"/>
              </a:tabLst>
            </a:pPr>
            <a:endParaRPr b="0" lang="it-IT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322560" y="180720"/>
            <a:ext cx="11597400" cy="93276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ctr">
            <a:noAutofit/>
          </a:bodyPr>
          <a:p>
            <a:pPr>
              <a:lnSpc>
                <a:spcPct val="150000"/>
              </a:lnSpc>
              <a:buNone/>
            </a:pPr>
            <a:r>
              <a:rPr b="1" lang="it-IT" sz="3600" spc="128" strike="noStrike">
                <a:solidFill>
                  <a:srgbClr val="ffffff"/>
                </a:solidFill>
                <a:latin typeface="Meiryo"/>
              </a:rPr>
              <a:t>MVP Must Have</a:t>
            </a:r>
            <a:endParaRPr b="0" lang="it-IT" sz="36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sldNum" idx="11"/>
          </p:nvPr>
        </p:nvSpPr>
        <p:spPr>
          <a:xfrm>
            <a:off x="10569240" y="6309360"/>
            <a:ext cx="977040" cy="45432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b">
            <a:noAutofit/>
          </a:bodyPr>
          <a:lstStyle>
            <a:lvl1pPr algn="r">
              <a:lnSpc>
                <a:spcPct val="100000"/>
              </a:lnSpc>
              <a:buNone/>
              <a:defRPr b="1" lang="en-US" sz="1600" spc="128" strike="noStrike">
                <a:solidFill>
                  <a:srgbClr val="404040"/>
                </a:solidFill>
                <a:latin typeface="Meiryo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C805BE0-5DCA-46B7-BABF-87E1392A7229}" type="slidenum">
              <a:rPr b="1" lang="en-US" sz="1600" spc="128" strike="noStrike">
                <a:solidFill>
                  <a:srgbClr val="404040"/>
                </a:solidFill>
                <a:latin typeface="Meiryo"/>
              </a:rPr>
              <a:t>&lt;number&gt;</a:t>
            </a:fld>
            <a:endParaRPr b="0" lang="it-IT" sz="1600" spc="-1" strike="noStrike">
              <a:latin typeface="Times New Roman"/>
            </a:endParaRPr>
          </a:p>
        </p:txBody>
      </p:sp>
      <p:sp>
        <p:nvSpPr>
          <p:cNvPr id="121" name="CasellaDiTesto 2"/>
          <p:cNvSpPr/>
          <p:nvPr/>
        </p:nvSpPr>
        <p:spPr>
          <a:xfrm>
            <a:off x="528840" y="1441080"/>
            <a:ext cx="11017440" cy="110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74320" indent="-228600" algn="just">
              <a:lnSpc>
                <a:spcPct val="90000"/>
              </a:lnSpc>
              <a:spcBef>
                <a:spcPts val="451"/>
              </a:spcBef>
              <a:buNone/>
              <a:tabLst>
                <a:tab algn="l" pos="0"/>
              </a:tabLst>
            </a:pPr>
            <a:endParaRPr b="0" lang="it-IT" sz="1600" spc="-1" strike="noStrike">
              <a:latin typeface="Arial"/>
            </a:endParaRPr>
          </a:p>
          <a:p>
            <a:pPr marL="274320" indent="-228600" algn="just">
              <a:lnSpc>
                <a:spcPct val="90000"/>
              </a:lnSpc>
              <a:spcBef>
                <a:spcPts val="45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Meiryo"/>
                <a:ea typeface="DejaVu Sans"/>
              </a:rPr>
              <a:t>Use authenticated calls to the Internet Computer</a:t>
            </a:r>
            <a:endParaRPr b="0" lang="it-IT" sz="2400" spc="-1" strike="noStrike">
              <a:latin typeface="Arial"/>
            </a:endParaRPr>
          </a:p>
          <a:p>
            <a:pPr marL="502920" indent="-228600" algn="just">
              <a:lnSpc>
                <a:spcPct val="90000"/>
              </a:lnSpc>
              <a:spcBef>
                <a:spcPts val="451"/>
              </a:spcBef>
              <a:buNone/>
              <a:tabLst>
                <a:tab algn="l" pos="0"/>
              </a:tabLst>
            </a:pPr>
            <a:endParaRPr b="0" lang="it-IT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322560" y="180720"/>
            <a:ext cx="11597400" cy="93276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ctr">
            <a:noAutofit/>
          </a:bodyPr>
          <a:p>
            <a:pPr>
              <a:lnSpc>
                <a:spcPct val="150000"/>
              </a:lnSpc>
              <a:buNone/>
            </a:pPr>
            <a:r>
              <a:rPr b="1" lang="it-IT" sz="3600" spc="128" strike="noStrike">
                <a:solidFill>
                  <a:srgbClr val="ffffff"/>
                </a:solidFill>
                <a:latin typeface="Meiryo"/>
              </a:rPr>
              <a:t>Real Product needs</a:t>
            </a:r>
            <a:endParaRPr b="0" lang="it-IT" sz="36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sldNum" idx="12"/>
          </p:nvPr>
        </p:nvSpPr>
        <p:spPr>
          <a:xfrm>
            <a:off x="10569240" y="6309360"/>
            <a:ext cx="977040" cy="45432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b">
            <a:noAutofit/>
          </a:bodyPr>
          <a:lstStyle>
            <a:lvl1pPr algn="r">
              <a:lnSpc>
                <a:spcPct val="100000"/>
              </a:lnSpc>
              <a:buNone/>
              <a:defRPr b="1" lang="en-US" sz="1600" spc="128" strike="noStrike">
                <a:solidFill>
                  <a:srgbClr val="404040"/>
                </a:solidFill>
                <a:latin typeface="Meiryo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82B6421-9373-4B9A-89A6-49E1094A9458}" type="slidenum">
              <a:rPr b="1" lang="en-US" sz="1600" spc="128" strike="noStrike">
                <a:solidFill>
                  <a:srgbClr val="404040"/>
                </a:solidFill>
                <a:latin typeface="Meiryo"/>
              </a:rPr>
              <a:t>&lt;number&gt;</a:t>
            </a:fld>
            <a:endParaRPr b="0" lang="it-IT" sz="1600" spc="-1" strike="noStrike">
              <a:latin typeface="Times New Roman"/>
            </a:endParaRPr>
          </a:p>
        </p:txBody>
      </p:sp>
      <p:sp>
        <p:nvSpPr>
          <p:cNvPr id="124" name="CasellaDiTesto 4"/>
          <p:cNvSpPr/>
          <p:nvPr/>
        </p:nvSpPr>
        <p:spPr>
          <a:xfrm>
            <a:off x="528840" y="1441080"/>
            <a:ext cx="11017440" cy="303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74320" indent="-228600" algn="just">
              <a:lnSpc>
                <a:spcPct val="90000"/>
              </a:lnSpc>
              <a:spcBef>
                <a:spcPts val="451"/>
              </a:spcBef>
              <a:buNone/>
              <a:tabLst>
                <a:tab algn="l" pos="0"/>
              </a:tabLst>
            </a:pPr>
            <a:endParaRPr b="0" lang="it-IT" sz="1600" spc="-1" strike="noStrike">
              <a:latin typeface="Arial"/>
            </a:endParaRPr>
          </a:p>
          <a:p>
            <a:pPr marL="274320" indent="-228600" algn="just">
              <a:lnSpc>
                <a:spcPct val="90000"/>
              </a:lnSpc>
              <a:spcBef>
                <a:spcPts val="45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Meiryo"/>
                <a:ea typeface="DejaVu Sans"/>
              </a:rPr>
              <a:t>Reduce adoption friction:</a:t>
            </a:r>
            <a:endParaRPr b="0" lang="it-IT" sz="2400" spc="-1" strike="noStrike">
              <a:latin typeface="Arial"/>
            </a:endParaRPr>
          </a:p>
          <a:p>
            <a:pPr lvl="2" marL="648000" indent="-216000" algn="just">
              <a:lnSpc>
                <a:spcPct val="90000"/>
              </a:lnSpc>
              <a:spcBef>
                <a:spcPts val="45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Meiryo"/>
                <a:ea typeface="DejaVu Sans"/>
              </a:rPr>
              <a:t>NFID authentication</a:t>
            </a:r>
            <a:endParaRPr b="0" lang="it-IT" sz="2400" spc="-1" strike="noStrike">
              <a:latin typeface="Arial"/>
            </a:endParaRPr>
          </a:p>
          <a:p>
            <a:pPr lvl="2" marL="648000" indent="-216000" algn="just">
              <a:lnSpc>
                <a:spcPct val="90000"/>
              </a:lnSpc>
              <a:spcBef>
                <a:spcPts val="45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Meiryo"/>
                <a:ea typeface="DejaVu Sans"/>
              </a:rPr>
              <a:t>Cartridge Purchase: prefer Fiat money over crypto (ICME Labs, Quark)</a:t>
            </a:r>
            <a:endParaRPr b="0" lang="it-IT" sz="2400" spc="-1" strike="noStrike">
              <a:latin typeface="Arial"/>
            </a:endParaRPr>
          </a:p>
          <a:p>
            <a:pPr lvl="2" marL="648000" indent="-216000" algn="just">
              <a:lnSpc>
                <a:spcPct val="90000"/>
              </a:lnSpc>
              <a:spcBef>
                <a:spcPts val="45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Meiryo"/>
                <a:ea typeface="DejaVu Sans"/>
              </a:rPr>
              <a:t>KYC</a:t>
            </a:r>
            <a:endParaRPr b="0" lang="it-IT" sz="2400" spc="-1" strike="noStrike">
              <a:latin typeface="Arial"/>
            </a:endParaRPr>
          </a:p>
          <a:p>
            <a:pPr marL="274320" indent="-228600" algn="just">
              <a:lnSpc>
                <a:spcPct val="90000"/>
              </a:lnSpc>
              <a:spcBef>
                <a:spcPts val="45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Meiryo"/>
                <a:ea typeface="DejaVu Sans"/>
              </a:rPr>
              <a:t>Enpower financial operations:</a:t>
            </a:r>
            <a:endParaRPr b="0" lang="it-IT" sz="2400" spc="-1" strike="noStrike">
              <a:latin typeface="Arial"/>
            </a:endParaRPr>
          </a:p>
          <a:p>
            <a:pPr lvl="2" marL="648000" indent="-216000" algn="just">
              <a:lnSpc>
                <a:spcPct val="90000"/>
              </a:lnSpc>
              <a:spcBef>
                <a:spcPts val="45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Meiryo"/>
                <a:ea typeface="DejaVu Sans"/>
              </a:rPr>
              <a:t>Mint NFT of each artwork</a:t>
            </a:r>
            <a:endParaRPr b="0" lang="it-IT" sz="2400" spc="-1" strike="noStrike">
              <a:latin typeface="Arial"/>
            </a:endParaRPr>
          </a:p>
          <a:p>
            <a:pPr marL="502920" indent="-228600" algn="just">
              <a:lnSpc>
                <a:spcPct val="90000"/>
              </a:lnSpc>
              <a:spcBef>
                <a:spcPts val="451"/>
              </a:spcBef>
              <a:buNone/>
              <a:tabLst>
                <a:tab algn="l" pos="0"/>
              </a:tabLst>
            </a:pPr>
            <a:endParaRPr b="0" lang="it-IT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460"/>
      </a:dk2>
      <a:lt2>
        <a:srgbClr val="ebedeb"/>
      </a:lt2>
      <a:accent1>
        <a:srgbClr val="97a7b8"/>
      </a:accent1>
      <a:accent2>
        <a:srgbClr val="a5b592"/>
      </a:accent2>
      <a:accent3>
        <a:srgbClr val="ced228"/>
      </a:accent3>
      <a:accent4>
        <a:srgbClr val="d1c499"/>
      </a:accent4>
      <a:accent5>
        <a:srgbClr val="bdb3b6"/>
      </a:accent5>
      <a:accent6>
        <a:srgbClr val="c5a98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460"/>
      </a:dk2>
      <a:lt2>
        <a:srgbClr val="ebedeb"/>
      </a:lt2>
      <a:accent1>
        <a:srgbClr val="97a7b8"/>
      </a:accent1>
      <a:accent2>
        <a:srgbClr val="a5b592"/>
      </a:accent2>
      <a:accent3>
        <a:srgbClr val="ced228"/>
      </a:accent3>
      <a:accent4>
        <a:srgbClr val="d1c499"/>
      </a:accent4>
      <a:accent5>
        <a:srgbClr val="bdb3b6"/>
      </a:accent5>
      <a:accent6>
        <a:srgbClr val="c5a98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6B374A7-2E79-4FEF-822D-2492B9AD907B}">
  <ds:schemaRefs>
    <ds:schemaRef ds:uri="http://schemas.microsoft.com/office/2006/metadata/properties"/>
    <ds:schemaRef ds:uri="http://www.w3.org/2000/xmlns/"/>
    <ds:schemaRef ds:uri="71af3243-3dd4-4a8d-8c0d-dd76da1f02a5"/>
    <ds:schemaRef ds:uri="http://schemas.microsoft.com/sharepoint/v3"/>
    <ds:schemaRef ds:uri="http://www.w3.org/2001/XMLSchema-instance"/>
    <ds:schemaRef ds:uri="http://schemas.microsoft.com/office/infopath/2007/PartnerControls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093A0A0-A69C-47FE-9FE5-21F06181BF4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A6507DE-E02C-4320-873D-704EA2AB6C24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http://schemas.microsoft.com/sharepoint/v3"/>
    <ds:schemaRef ds:uri="71af3243-3dd4-4a8d-8c0d-dd76da1f02a5"/>
    <ds:schemaRef ds:uri="16c05727-aa75-4e4a-9b5f-8a80a1165891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72f988bf-86f1-41af-91ab-2d7cd011db47}" enabled="0" method="" siteId="{72f988bf-86f1-41af-91ab-2d7cd011db4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3008</TotalTime>
  <Application>LibreOffice/7.3.4.2$MacOSX_AARCH64 LibreOffice_project/728fec16bd5f605073805c3c9e7c4212a0120dc5</Application>
  <AppVersion>15.0000</AppVersion>
  <Words>1048</Words>
  <Paragraphs>99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2021-01-27T10:29:50Z</dcterms:created>
  <dc:creator/>
  <dc:description/>
  <dc:language>it-IT</dc:language>
  <cp:lastModifiedBy>roberto pirrone</cp:lastModifiedBy>
  <dcterms:modified xsi:type="dcterms:W3CDTF">2024-05-08T15:37:12Z</dcterms:modified>
  <cp:revision>29</cp:revision>
  <dc:subject/>
  <dc:title>Presentazione aziendale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Notes">
    <vt:i4>3</vt:i4>
  </property>
  <property fmtid="{D5CDD505-2E9C-101B-9397-08002B2CF9AE}" pid="4" name="PresentationFormat">
    <vt:lpwstr>Widescreen</vt:lpwstr>
  </property>
  <property fmtid="{D5CDD505-2E9C-101B-9397-08002B2CF9AE}" pid="5" name="Slides">
    <vt:i4>11</vt:i4>
  </property>
</Properties>
</file>