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_rels/item3.xml.rels" ContentType="application/vnd.openxmlformats-package.relationship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item1.xml" ContentType="application/xml"/>
  <Override PartName="/customXml/item3.xml" ContentType="application/xml"/>
  <Override PartName="/docMetadata/LabelInfo.xml" ContentType="application/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3E653F-020F-4F83-8C87-3714D54741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AF9F48-E029-45C5-AC3F-2135BED282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CF131A-2E0D-4596-9CB6-EA586B7350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DAF94C-E4BB-4115-B44D-49BE0E33B5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220CBA-C854-42A6-BF12-6061A18115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32ED60-13EA-4871-AC13-E9241160FA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137BAF-43A0-4823-BF6B-2184D69C56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D530EF-0542-4934-A5F7-26D087130B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4525DB-E80D-4224-9157-0A6D8DA778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76AD69-4430-4A26-9DEC-BEA43CF4FE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3DF665-66E6-4830-926E-9FC2414C97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C3C18F-64F3-40EA-98E5-4F4173235B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886626-AB71-47AF-B619-E6F59335DC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2A3DE1-5CF1-4663-BF8A-84E473E894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F8A2E5-D789-4E8B-9D73-C83C976709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718EDB-79D3-4021-97BD-A313F7511B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CCE4A2-8E42-4A3F-A0B7-62A339C472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37FC7D-7E3E-4AB0-AB57-BF83016086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926940-2841-4D28-BC0E-763C8B1DD5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AF488B-5212-4A98-BBC3-0896CC5880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74DF92-851A-4EAD-A157-1D6C9A6400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0CA6F5-3933-493B-AA56-E01797F16B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5229B2-B0BF-46EF-A625-C6BA045EBA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B875FA-34C4-4279-A889-87ECC9AA2F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tangolo 6" hidden="1"/>
          <p:cNvSpPr/>
          <p:nvPr/>
        </p:nvSpPr>
        <p:spPr>
          <a:xfrm>
            <a:off x="4718160" y="0"/>
            <a:ext cx="7470360" cy="685476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ttangolo 20" hidden="1"/>
          <p:cNvSpPr/>
          <p:nvPr/>
        </p:nvSpPr>
        <p:spPr>
          <a:xfrm rot="5400000">
            <a:off x="1257120" y="3396960"/>
            <a:ext cx="6854760" cy="60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ttangolo 51"/>
          <p:cNvSpPr/>
          <p:nvPr/>
        </p:nvSpPr>
        <p:spPr>
          <a:xfrm flipH="1">
            <a:off x="-2880" y="0"/>
            <a:ext cx="12188880" cy="6854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ttangolo 52"/>
          <p:cNvSpPr/>
          <p:nvPr/>
        </p:nvSpPr>
        <p:spPr>
          <a:xfrm>
            <a:off x="0" y="825840"/>
            <a:ext cx="6792840" cy="2590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ttangolo 55"/>
          <p:cNvSpPr/>
          <p:nvPr/>
        </p:nvSpPr>
        <p:spPr>
          <a:xfrm>
            <a:off x="0" y="889560"/>
            <a:ext cx="1067400" cy="2463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ttangolo 56"/>
          <p:cNvSpPr/>
          <p:nvPr/>
        </p:nvSpPr>
        <p:spPr>
          <a:xfrm rot="5400000">
            <a:off x="-2361960" y="3396960"/>
            <a:ext cx="6854760" cy="60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ettangolo 58"/>
          <p:cNvSpPr/>
          <p:nvPr/>
        </p:nvSpPr>
        <p:spPr>
          <a:xfrm rot="5400000">
            <a:off x="3398760" y="3396960"/>
            <a:ext cx="6854760" cy="60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1635120" y="6309360"/>
            <a:ext cx="4794120" cy="453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126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126" strike="noStrike">
                <a:solidFill>
                  <a:srgbClr val="404040"/>
                </a:solidFill>
                <a:latin typeface="Meiryo"/>
              </a:rPr>
              <a:t> 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2"/>
          </p:nvPr>
        </p:nvSpPr>
        <p:spPr>
          <a:xfrm>
            <a:off x="10569240" y="6309360"/>
            <a:ext cx="976680" cy="453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6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5672DB-C00D-48EF-9C01-8D0EC42E2A67}" type="slidenum">
              <a:rPr b="1" lang="en-US" sz="1600" spc="126" strike="noStrike">
                <a:solidFill>
                  <a:srgbClr val="ffffff"/>
                </a:solidFill>
                <a:latin typeface="Meiryo"/>
              </a:rPr>
              <a:t>6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3"/>
          </p:nvPr>
        </p:nvSpPr>
        <p:spPr>
          <a:xfrm>
            <a:off x="8197200" y="6309360"/>
            <a:ext cx="2147760" cy="453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 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6"/>
          <p:cNvSpPr/>
          <p:nvPr/>
        </p:nvSpPr>
        <p:spPr>
          <a:xfrm>
            <a:off x="4718160" y="0"/>
            <a:ext cx="7470360" cy="685476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Rettangolo 20"/>
          <p:cNvSpPr/>
          <p:nvPr/>
        </p:nvSpPr>
        <p:spPr>
          <a:xfrm rot="5400000">
            <a:off x="1257120" y="3396960"/>
            <a:ext cx="6854760" cy="60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ttangolo 1"/>
          <p:cNvSpPr/>
          <p:nvPr/>
        </p:nvSpPr>
        <p:spPr>
          <a:xfrm>
            <a:off x="0" y="0"/>
            <a:ext cx="12185640" cy="6854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Rettangolo 19"/>
          <p:cNvSpPr/>
          <p:nvPr/>
        </p:nvSpPr>
        <p:spPr>
          <a:xfrm>
            <a:off x="0" y="3960"/>
            <a:ext cx="12188880" cy="1344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Rettangolo 4"/>
          <p:cNvSpPr/>
          <p:nvPr/>
        </p:nvSpPr>
        <p:spPr>
          <a:xfrm>
            <a:off x="0" y="1351440"/>
            <a:ext cx="12188880" cy="474624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Rettangolo 5"/>
          <p:cNvSpPr/>
          <p:nvPr/>
        </p:nvSpPr>
        <p:spPr>
          <a:xfrm>
            <a:off x="0" y="6107760"/>
            <a:ext cx="4647960" cy="74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Rettangolo 8"/>
          <p:cNvSpPr/>
          <p:nvPr/>
        </p:nvSpPr>
        <p:spPr>
          <a:xfrm>
            <a:off x="1440" y="6101280"/>
            <a:ext cx="12185640" cy="60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Rettangolo 12"/>
          <p:cNvSpPr/>
          <p:nvPr/>
        </p:nvSpPr>
        <p:spPr>
          <a:xfrm>
            <a:off x="4633920" y="6117480"/>
            <a:ext cx="60840" cy="73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PlaceHolder 1"/>
          <p:cNvSpPr>
            <a:spLocks noGrp="1"/>
          </p:cNvSpPr>
          <p:nvPr>
            <p:ph type="ftr" idx="4"/>
          </p:nvPr>
        </p:nvSpPr>
        <p:spPr>
          <a:xfrm>
            <a:off x="642960" y="6309360"/>
            <a:ext cx="3420720" cy="453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126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126" strike="noStrike">
                <a:solidFill>
                  <a:srgbClr val="ffffff"/>
                </a:solidFill>
                <a:latin typeface="Meiryo"/>
              </a:rPr>
              <a:t>&lt;footer&gt;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5"/>
          </p:nvPr>
        </p:nvSpPr>
        <p:spPr>
          <a:xfrm>
            <a:off x="10569240" y="6309360"/>
            <a:ext cx="976680" cy="453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6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27FF1-4FAB-45CB-832A-465A13196E39}" type="slidenum">
              <a:rPr b="1" lang="en-US" sz="1600" spc="126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6"/>
          </p:nvPr>
        </p:nvSpPr>
        <p:spPr>
          <a:xfrm>
            <a:off x="5373720" y="6309360"/>
            <a:ext cx="3408840" cy="453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34"/>
          <p:cNvSpPr/>
          <p:nvPr/>
        </p:nvSpPr>
        <p:spPr>
          <a:xfrm>
            <a:off x="7573680" y="0"/>
            <a:ext cx="4614840" cy="685476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Freeform 57"/>
          <p:cNvSpPr/>
          <p:nvPr/>
        </p:nvSpPr>
        <p:spPr>
          <a:xfrm>
            <a:off x="4456080" y="31680"/>
            <a:ext cx="360" cy="360"/>
          </a:xfrm>
          <a:custGeom>
            <a:avLst/>
            <a:gdLst/>
            <a:ahLst/>
            <a:rect l="l" t="t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Rectangle 38"/>
          <p:cNvSpPr/>
          <p:nvPr/>
        </p:nvSpPr>
        <p:spPr>
          <a:xfrm rot="5400000">
            <a:off x="4101120" y="3396960"/>
            <a:ext cx="6854760" cy="60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Rectangle 40"/>
          <p:cNvSpPr/>
          <p:nvPr/>
        </p:nvSpPr>
        <p:spPr>
          <a:xfrm flipH="1">
            <a:off x="719280" y="-540000"/>
            <a:ext cx="12188880" cy="6854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tangle 42"/>
          <p:cNvSpPr/>
          <p:nvPr/>
        </p:nvSpPr>
        <p:spPr>
          <a:xfrm flipH="1">
            <a:off x="-2880" y="0"/>
            <a:ext cx="4422960" cy="1800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" name="Immagine 3" descr="Immagine che contiene schermata, Elementi grafici, design&#10;&#10;Descrizione generata automaticamente"/>
          <p:cNvPicPr/>
          <p:nvPr/>
        </p:nvPicPr>
        <p:blipFill>
          <a:blip r:embed="rId1"/>
          <a:srcRect l="0" t="2428" r="0" b="0"/>
          <a:stretch/>
        </p:blipFill>
        <p:spPr>
          <a:xfrm>
            <a:off x="0" y="1803960"/>
            <a:ext cx="4454640" cy="4346640"/>
          </a:xfrm>
          <a:prstGeom prst="rect">
            <a:avLst/>
          </a:prstGeom>
          <a:ln w="0">
            <a:noFill/>
          </a:ln>
        </p:spPr>
      </p:pic>
      <p:sp>
        <p:nvSpPr>
          <p:cNvPr id="103" name="Rectangle 44"/>
          <p:cNvSpPr/>
          <p:nvPr/>
        </p:nvSpPr>
        <p:spPr>
          <a:xfrm flipH="1">
            <a:off x="4836960" y="1335600"/>
            <a:ext cx="7762680" cy="4424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81960" y="2146680"/>
            <a:ext cx="6663600" cy="26550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rmAutofit/>
          </a:bodyPr>
          <a:p>
            <a:pPr>
              <a:lnSpc>
                <a:spcPct val="115000"/>
              </a:lnSpc>
              <a:buNone/>
            </a:pPr>
            <a:r>
              <a:rPr b="0" lang="en-US" sz="3200" spc="126" strike="noStrike" cap="all">
                <a:solidFill>
                  <a:srgbClr val="404040"/>
                </a:solidFill>
                <a:latin typeface="Meiryo"/>
              </a:rPr>
              <a:t>DigitalTechne MVP</a:t>
            </a:r>
            <a:br>
              <a:rPr sz="3200"/>
            </a:br>
            <a:r>
              <a:rPr b="0" lang="en-US" sz="3200" spc="126" strike="noStrike" cap="all">
                <a:solidFill>
                  <a:srgbClr val="404040"/>
                </a:solidFill>
                <a:latin typeface="Meiryo"/>
              </a:rPr>
              <a:t>May 21, 2024</a:t>
            </a:r>
            <a:endParaRPr b="0" lang="it-IT" sz="3200" spc="-1" strike="noStrike">
              <a:latin typeface="Arial"/>
            </a:endParaRPr>
          </a:p>
        </p:txBody>
      </p:sp>
      <p:sp>
        <p:nvSpPr>
          <p:cNvPr id="105" name="Rectangle 46"/>
          <p:cNvSpPr/>
          <p:nvPr/>
        </p:nvSpPr>
        <p:spPr>
          <a:xfrm>
            <a:off x="1440" y="1753920"/>
            <a:ext cx="12185640" cy="60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 48"/>
          <p:cNvSpPr/>
          <p:nvPr/>
        </p:nvSpPr>
        <p:spPr>
          <a:xfrm flipH="1">
            <a:off x="-5760" y="6167520"/>
            <a:ext cx="12188880" cy="68724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 50"/>
          <p:cNvSpPr/>
          <p:nvPr/>
        </p:nvSpPr>
        <p:spPr>
          <a:xfrm>
            <a:off x="1440" y="6109560"/>
            <a:ext cx="12185640" cy="60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Rectangle 52"/>
          <p:cNvSpPr/>
          <p:nvPr/>
        </p:nvSpPr>
        <p:spPr>
          <a:xfrm>
            <a:off x="4394160" y="0"/>
            <a:ext cx="60840" cy="6854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PlaceHolder 2"/>
          <p:cNvSpPr>
            <a:spLocks noGrp="1"/>
          </p:cNvSpPr>
          <p:nvPr>
            <p:ph type="sldNum" idx="7"/>
          </p:nvPr>
        </p:nvSpPr>
        <p:spPr>
          <a:xfrm>
            <a:off x="10569240" y="6309360"/>
            <a:ext cx="976680" cy="453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6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2F731E-54A5-42E7-91E3-988AE1503D6F}" type="slidenum">
              <a:rPr b="1" lang="en-US" sz="1600" spc="126" strike="noStrike">
                <a:solidFill>
                  <a:srgbClr val="ffffff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7040" cy="9324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26" strike="noStrike">
                <a:solidFill>
                  <a:srgbClr val="ffffff"/>
                </a:solidFill>
                <a:latin typeface="Meiryo"/>
              </a:rPr>
              <a:t>Company Mission and MVP Goal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8"/>
          </p:nvPr>
        </p:nvSpPr>
        <p:spPr>
          <a:xfrm>
            <a:off x="10569240" y="6309360"/>
            <a:ext cx="976680" cy="453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6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672E59-3DF7-4C46-B7FC-EA4509BC7F1D}" type="slidenum">
              <a:rPr b="1" lang="en-US" sz="1600" spc="126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2" name="CasellaDiTesto 3"/>
          <p:cNvSpPr/>
          <p:nvPr/>
        </p:nvSpPr>
        <p:spPr>
          <a:xfrm>
            <a:off x="528840" y="1441080"/>
            <a:ext cx="11017080" cy="21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Arwork forgery is a big concern. Our aim is to create an unbreakable and unique bond between the physical artwork and its digital representation, that will help to fight fakes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The MVP will focus on the application logic of this solution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7040" cy="9324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26" strike="noStrike">
                <a:solidFill>
                  <a:srgbClr val="ffffff"/>
                </a:solidFill>
                <a:latin typeface="Meiryo"/>
              </a:rPr>
              <a:t>Solution Flow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Num" idx="9"/>
          </p:nvPr>
        </p:nvSpPr>
        <p:spPr>
          <a:xfrm>
            <a:off x="10569240" y="6309360"/>
            <a:ext cx="976680" cy="453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6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AA9902-3C33-418C-8CB8-F8B7A7AADB2D}" type="slidenum">
              <a:rPr b="1" lang="en-US" sz="1600" spc="126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5" name="CasellaDiTesto 1"/>
          <p:cNvSpPr/>
          <p:nvPr/>
        </p:nvSpPr>
        <p:spPr>
          <a:xfrm>
            <a:off x="528840" y="1441080"/>
            <a:ext cx="11017080" cy="36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Create Cartridge of ink containing a unique DNA, and analyze it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Place a drop of ink on the physical artwork 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Create on the Blockchain a digital folder of documents and images related to the artwork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Add the DNA analysis to the folder </a:t>
            </a:r>
            <a:endParaRPr b="0" lang="it-IT" sz="2400" spc="-1" strike="noStrike"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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Verify that the DNA on the artwork (collected with a swab) is the same registered on the blockchain</a:t>
            </a:r>
            <a:endParaRPr b="0" lang="it-IT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7040" cy="9324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26" strike="noStrike">
                <a:solidFill>
                  <a:srgbClr val="ffffff"/>
                </a:solidFill>
                <a:latin typeface="Meiryo"/>
              </a:rPr>
              <a:t>MVP Contents (Software only)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10"/>
          </p:nvPr>
        </p:nvSpPr>
        <p:spPr>
          <a:xfrm>
            <a:off x="10569240" y="6309360"/>
            <a:ext cx="976680" cy="453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6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9DD5F4-470E-4EDF-B118-713B97BE2726}" type="slidenum">
              <a:rPr b="1" lang="en-US" sz="1600" spc="126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8" name="CasellaDiTesto 10"/>
          <p:cNvSpPr/>
          <p:nvPr/>
        </p:nvSpPr>
        <p:spPr>
          <a:xfrm>
            <a:off x="528840" y="1441080"/>
            <a:ext cx="11017080" cy="29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Laboratory: Insert the DNA analysis (both xls and pdf) in BlockChain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Artwork Owner: Purchase cartridges</a:t>
            </a:r>
            <a:endParaRPr b="0" lang="it-IT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Artwork Owner: Insert Mark in blockchain  (cartridge identifier and ink position on the artwork)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Artwork Stakeholder: DNA verify (xls analysis of the swab and ink position are checked against the Blockchain record)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7040" cy="9324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26" strike="noStrike">
                <a:solidFill>
                  <a:srgbClr val="ffffff"/>
                </a:solidFill>
                <a:latin typeface="Meiryo"/>
              </a:rPr>
              <a:t>MVP Architecure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11"/>
          </p:nvPr>
        </p:nvSpPr>
        <p:spPr>
          <a:xfrm>
            <a:off x="10569240" y="6309360"/>
            <a:ext cx="976680" cy="453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6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FC3D9F-80D6-44BD-9D1A-194C09AD58E2}" type="slidenum">
              <a:rPr b="1" lang="en-US" sz="1600" spc="126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21" name="CasellaDiTesto 2"/>
          <p:cNvSpPr/>
          <p:nvPr/>
        </p:nvSpPr>
        <p:spPr>
          <a:xfrm>
            <a:off x="528840" y="1441080"/>
            <a:ext cx="11017080" cy="7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744280" y="342360"/>
            <a:ext cx="67028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7040" cy="9324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26" strike="noStrike">
                <a:solidFill>
                  <a:srgbClr val="ffffff"/>
                </a:solidFill>
                <a:latin typeface="Meiryo"/>
              </a:rPr>
              <a:t>Final Product needs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2"/>
          </p:nvPr>
        </p:nvSpPr>
        <p:spPr>
          <a:xfrm>
            <a:off x="10569240" y="6309360"/>
            <a:ext cx="976680" cy="4539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26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489399-D800-4C1C-8B07-306DB5513744}" type="slidenum">
              <a:rPr b="1" lang="en-US" sz="1600" spc="126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25" name="CasellaDiTesto 4"/>
          <p:cNvSpPr/>
          <p:nvPr/>
        </p:nvSpPr>
        <p:spPr>
          <a:xfrm>
            <a:off x="528840" y="1441080"/>
            <a:ext cx="11017080" cy="49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Reduce adoption friction: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NFID authentication?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Cartridge and Services Purchase: prefer Fiat money over crypto using </a:t>
            </a:r>
            <a:r>
              <a:rPr b="0" i="1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on ramp</a:t>
            </a: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 solutions (alchemy, banxa, onramp.money), like Yuku.io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KYC for physical delivery of cardridges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Enforce Trust and Privacy:</a:t>
            </a:r>
            <a:endParaRPr b="0" lang="it-IT" sz="2400" spc="-1" strike="noStrike">
              <a:latin typeface="Arial"/>
            </a:endParaRPr>
          </a:p>
          <a:p>
            <a:pPr lvl="1" marL="432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IC Certified Assets</a:t>
            </a:r>
            <a:endParaRPr b="0" lang="it-IT" sz="2400" spc="-1" strike="noStrike">
              <a:latin typeface="Arial"/>
            </a:endParaRPr>
          </a:p>
          <a:p>
            <a:pPr lvl="1" marL="432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Encryption (Vet keys?)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Enpower financial operations: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Mint NFT of each artwork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B374A7-2E79-4FEF-822D-2492B9AD907B}">
  <ds:schemaRefs>
    <ds:schemaRef ds:uri="http://schemas.microsoft.com/office/2006/metadata/properties"/>
    <ds:schemaRef ds:uri="http://www.w3.org/2000/xmlns/"/>
    <ds:schemaRef ds:uri="71af3243-3dd4-4a8d-8c0d-dd76da1f02a5"/>
    <ds:schemaRef ds:uri="http://schemas.microsoft.com/sharepoint/v3"/>
    <ds:schemaRef ds:uri="http://www.w3.org/2001/XMLSchema-instance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093A0A0-A69C-47FE-9FE5-21F06181BF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6507DE-E02C-4320-873D-704EA2AB6C2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3025</TotalTime>
  <Application>LibreOffice/7.3.4.2$MacOSX_AARCH64 LibreOffice_project/728fec16bd5f605073805c3c9e7c4212a0120dc5</Application>
  <AppVersion>15.0000</AppVersion>
  <Words>1048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2021-01-27T10:29:50Z</dcterms:created>
  <dc:creator/>
  <dc:description/>
  <dc:language>it-IT</dc:language>
  <cp:lastModifiedBy>roberto pirrone</cp:lastModifiedBy>
  <dcterms:modified xsi:type="dcterms:W3CDTF">2024-05-10T19:46:21Z</dcterms:modified>
  <cp:revision>32</cp:revision>
  <dc:subject/>
  <dc:title>Presentazione aziendale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11</vt:i4>
  </property>
</Properties>
</file>