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2.png" ContentType="image/png"/>
  <Override PartName="/ppt/media/image9.jpeg" ContentType="image/jpeg"/>
  <Override PartName="/ppt/media/image7.png" ContentType="image/png"/>
  <Override PartName="/ppt/media/image5.png" ContentType="image/png"/>
  <Override PartName="/ppt/media/image10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519FEB-57EE-4E8D-A37D-DFAF614397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C1C728-FC60-49E4-AEFA-C92D619E40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BA606F-316E-49F9-B446-E926D7EF56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83E599-62DE-4FFA-9688-8AB96E8630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44AF25-5BA4-43A8-9338-B42D0F3C3E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6EAFAA-C3E3-4366-B1D5-0DE76D25CD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3AD253-B33D-40C1-8574-FCF835E134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100D60-9112-44C8-A146-340351528B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302645-A8DA-4159-9540-0803996148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4EFC64-9B9C-45B1-BDFE-B5B00F909A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D13587-0B5D-4CCB-9D53-BF71CD3DF8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F419F0-1629-438B-8BC5-17B567C214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FCCACC-F906-4F18-8882-1E0743176F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B826E8-F134-4629-87B4-7E5960E937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740EBF-BD8D-4C8D-89A2-4547A0ED64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E0F36F-FAAA-4094-83EC-943800E74E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BB123E-F4D4-4AC2-AEF8-330B52E915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9274FD-D0EF-4A44-9AA9-947CF155AF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B44CA8-62EF-4970-B3CA-65B2F411D8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B830B5-B638-488C-B49D-2F6CC5B2B2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7D445F-71C6-41E9-8E17-6F5DE494A2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DD3208-4EE7-43F4-A64D-A9AB24A679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468A21-A6BF-4EE9-AD6C-C24B2E261F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413265-F1A2-4400-BB6D-3DAF339529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tangolo 6" hidden="1"/>
          <p:cNvSpPr/>
          <p:nvPr/>
        </p:nvSpPr>
        <p:spPr>
          <a:xfrm>
            <a:off x="4718160" y="0"/>
            <a:ext cx="7467840" cy="685224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Rettangolo 20" hidden="1"/>
          <p:cNvSpPr/>
          <p:nvPr/>
        </p:nvSpPr>
        <p:spPr>
          <a:xfrm rot="5400000">
            <a:off x="1257120" y="3396960"/>
            <a:ext cx="6852240" cy="5832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ettangolo 51"/>
          <p:cNvSpPr/>
          <p:nvPr/>
        </p:nvSpPr>
        <p:spPr>
          <a:xfrm flipH="1">
            <a:off x="-6480" y="0"/>
            <a:ext cx="12186360" cy="6852240"/>
          </a:xfrm>
          <a:prstGeom prst="rect">
            <a:avLst/>
          </a:prstGeom>
          <a:solidFill>
            <a:srgbClr val="ebede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Rettangolo 52"/>
          <p:cNvSpPr/>
          <p:nvPr/>
        </p:nvSpPr>
        <p:spPr>
          <a:xfrm>
            <a:off x="0" y="825840"/>
            <a:ext cx="6790320" cy="258840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ttangolo 55"/>
          <p:cNvSpPr/>
          <p:nvPr/>
        </p:nvSpPr>
        <p:spPr>
          <a:xfrm>
            <a:off x="0" y="889560"/>
            <a:ext cx="1064880" cy="2460600"/>
          </a:xfrm>
          <a:prstGeom prst="rect">
            <a:avLst/>
          </a:prstGeom>
          <a:solidFill>
            <a:srgbClr val="97a7b8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ttangolo 56"/>
          <p:cNvSpPr/>
          <p:nvPr/>
        </p:nvSpPr>
        <p:spPr>
          <a:xfrm rot="5400000">
            <a:off x="-2359440" y="3396960"/>
            <a:ext cx="6852240" cy="5832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ttangolo 58"/>
          <p:cNvSpPr/>
          <p:nvPr/>
        </p:nvSpPr>
        <p:spPr>
          <a:xfrm rot="5400000">
            <a:off x="3398760" y="3396960"/>
            <a:ext cx="6852240" cy="5832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1635120" y="6309360"/>
            <a:ext cx="4791600" cy="4514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0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06" strike="noStrike">
                <a:solidFill>
                  <a:srgbClr val="404040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10569240" y="6309360"/>
            <a:ext cx="974160" cy="4514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6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458693-F2AA-4129-BFCE-CB37F0F1E9E9}" type="slidenum">
              <a:rPr b="1" lang="en-US" sz="1600" spc="106" strike="noStrike">
                <a:solidFill>
                  <a:srgbClr val="ffffff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8197200" y="6309360"/>
            <a:ext cx="2145240" cy="4514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6"/>
          <p:cNvSpPr/>
          <p:nvPr/>
        </p:nvSpPr>
        <p:spPr>
          <a:xfrm>
            <a:off x="4718160" y="0"/>
            <a:ext cx="7467840" cy="685224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Rettangolo 20"/>
          <p:cNvSpPr/>
          <p:nvPr/>
        </p:nvSpPr>
        <p:spPr>
          <a:xfrm rot="5400000">
            <a:off x="1257120" y="3396960"/>
            <a:ext cx="6852240" cy="5832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Rettangolo 1"/>
          <p:cNvSpPr/>
          <p:nvPr/>
        </p:nvSpPr>
        <p:spPr>
          <a:xfrm>
            <a:off x="0" y="0"/>
            <a:ext cx="12183120" cy="6852240"/>
          </a:xfrm>
          <a:prstGeom prst="rect">
            <a:avLst/>
          </a:prstGeom>
          <a:solidFill>
            <a:srgbClr val="ebede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Rettangolo 19"/>
          <p:cNvSpPr/>
          <p:nvPr/>
        </p:nvSpPr>
        <p:spPr>
          <a:xfrm>
            <a:off x="0" y="3960"/>
            <a:ext cx="12186360" cy="134208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Rettangolo 4"/>
          <p:cNvSpPr/>
          <p:nvPr/>
        </p:nvSpPr>
        <p:spPr>
          <a:xfrm>
            <a:off x="0" y="1351440"/>
            <a:ext cx="12186360" cy="4743720"/>
          </a:xfrm>
          <a:prstGeom prst="rect">
            <a:avLst/>
          </a:prstGeom>
          <a:solidFill>
            <a:srgbClr val="ffffff">
              <a:alpha val="6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Rettangolo 5"/>
          <p:cNvSpPr/>
          <p:nvPr/>
        </p:nvSpPr>
        <p:spPr>
          <a:xfrm>
            <a:off x="0" y="6107760"/>
            <a:ext cx="4645440" cy="744480"/>
          </a:xfrm>
          <a:prstGeom prst="rect">
            <a:avLst/>
          </a:prstGeom>
          <a:solidFill>
            <a:srgbClr val="97a7b8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Rettangolo 8"/>
          <p:cNvSpPr/>
          <p:nvPr/>
        </p:nvSpPr>
        <p:spPr>
          <a:xfrm>
            <a:off x="1440" y="6101280"/>
            <a:ext cx="12183120" cy="5832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Rettangolo 12"/>
          <p:cNvSpPr/>
          <p:nvPr/>
        </p:nvSpPr>
        <p:spPr>
          <a:xfrm>
            <a:off x="4633920" y="6117480"/>
            <a:ext cx="58320" cy="73476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1"/>
          <p:cNvSpPr>
            <a:spLocks noGrp="1"/>
          </p:cNvSpPr>
          <p:nvPr>
            <p:ph type="ftr" idx="4"/>
          </p:nvPr>
        </p:nvSpPr>
        <p:spPr>
          <a:xfrm>
            <a:off x="642960" y="6309360"/>
            <a:ext cx="3418200" cy="4514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06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06" strike="noStrike">
                <a:solidFill>
                  <a:srgbClr val="ffffff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5"/>
          </p:nvPr>
        </p:nvSpPr>
        <p:spPr>
          <a:xfrm>
            <a:off x="10569240" y="6309360"/>
            <a:ext cx="974160" cy="4514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576B53-826E-4646-8B47-BFF60EBF615B}" type="slidenum">
              <a:rPr b="1" lang="en-US" sz="1600" spc="10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6"/>
          </p:nvPr>
        </p:nvSpPr>
        <p:spPr>
          <a:xfrm>
            <a:off x="5373720" y="6309360"/>
            <a:ext cx="3406320" cy="4514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4"/>
          <p:cNvSpPr/>
          <p:nvPr/>
        </p:nvSpPr>
        <p:spPr>
          <a:xfrm>
            <a:off x="7573680" y="0"/>
            <a:ext cx="4612320" cy="685224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Freeform 57"/>
          <p:cNvSpPr/>
          <p:nvPr/>
        </p:nvSpPr>
        <p:spPr>
          <a:xfrm>
            <a:off x="4456080" y="31680"/>
            <a:ext cx="360" cy="360"/>
          </a:xfrm>
          <a:custGeom>
            <a:avLst/>
            <a:gdLst/>
            <a:ahLst/>
            <a:rect l="l" t="t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Rectangle 38"/>
          <p:cNvSpPr/>
          <p:nvPr/>
        </p:nvSpPr>
        <p:spPr>
          <a:xfrm rot="5400000">
            <a:off x="4101120" y="3396960"/>
            <a:ext cx="6852240" cy="5832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Rectangle 40"/>
          <p:cNvSpPr/>
          <p:nvPr/>
        </p:nvSpPr>
        <p:spPr>
          <a:xfrm flipH="1">
            <a:off x="-180720" y="-540000"/>
            <a:ext cx="12186360" cy="6852240"/>
          </a:xfrm>
          <a:prstGeom prst="rect">
            <a:avLst/>
          </a:prstGeom>
          <a:solidFill>
            <a:srgbClr val="ebede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Rectangle 42"/>
          <p:cNvSpPr/>
          <p:nvPr/>
        </p:nvSpPr>
        <p:spPr>
          <a:xfrm flipH="1">
            <a:off x="-6480" y="0"/>
            <a:ext cx="4420440" cy="1798200"/>
          </a:xfrm>
          <a:prstGeom prst="rect">
            <a:avLst/>
          </a:prstGeom>
          <a:solidFill>
            <a:srgbClr val="97a7b8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Immagine 3" descr="Immagine che contiene schermata, Elementi grafici, design&#10;&#10;Descrizione generata automaticamente"/>
          <p:cNvPicPr/>
          <p:nvPr/>
        </p:nvPicPr>
        <p:blipFill>
          <a:blip r:embed="rId1"/>
          <a:srcRect l="0" t="2428" r="0" b="0"/>
          <a:stretch/>
        </p:blipFill>
        <p:spPr>
          <a:xfrm>
            <a:off x="0" y="1803960"/>
            <a:ext cx="4452120" cy="434412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44"/>
          <p:cNvSpPr/>
          <p:nvPr/>
        </p:nvSpPr>
        <p:spPr>
          <a:xfrm flipH="1">
            <a:off x="4452480" y="1260000"/>
            <a:ext cx="7760160" cy="442188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81960" y="2146680"/>
            <a:ext cx="6661080" cy="2652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>
              <a:lnSpc>
                <a:spcPct val="115000"/>
              </a:lnSpc>
              <a:buNone/>
            </a:pPr>
            <a:r>
              <a:rPr b="0" lang="en-US" sz="3200" spc="106" strike="noStrike" cap="all">
                <a:solidFill>
                  <a:srgbClr val="404040"/>
                </a:solidFill>
                <a:latin typeface="Meiryo"/>
              </a:rPr>
              <a:t>DigitalTechne MVP</a:t>
            </a:r>
            <a:br>
              <a:rPr sz="3200"/>
            </a:br>
            <a:r>
              <a:rPr b="0" lang="en-US" sz="3200" spc="106" strike="noStrike" cap="all">
                <a:solidFill>
                  <a:srgbClr val="404040"/>
                </a:solidFill>
                <a:latin typeface="Meiryo"/>
              </a:rPr>
              <a:t>May 21, 2024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105" name="Rectangle 46"/>
          <p:cNvSpPr/>
          <p:nvPr/>
        </p:nvSpPr>
        <p:spPr>
          <a:xfrm>
            <a:off x="1440" y="1753920"/>
            <a:ext cx="12183120" cy="5832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Rectangle 48"/>
          <p:cNvSpPr/>
          <p:nvPr/>
        </p:nvSpPr>
        <p:spPr>
          <a:xfrm flipH="1">
            <a:off x="-9360" y="6167520"/>
            <a:ext cx="12186360" cy="68472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Rectangle 50"/>
          <p:cNvSpPr/>
          <p:nvPr/>
        </p:nvSpPr>
        <p:spPr>
          <a:xfrm>
            <a:off x="1440" y="6109560"/>
            <a:ext cx="12183120" cy="5832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Rectangle 52"/>
          <p:cNvSpPr/>
          <p:nvPr/>
        </p:nvSpPr>
        <p:spPr>
          <a:xfrm>
            <a:off x="4394160" y="0"/>
            <a:ext cx="58320" cy="685224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2"/>
          <p:cNvSpPr>
            <a:spLocks noGrp="1"/>
          </p:cNvSpPr>
          <p:nvPr>
            <p:ph type="sldNum" idx="7"/>
          </p:nvPr>
        </p:nvSpPr>
        <p:spPr>
          <a:xfrm>
            <a:off x="10569240" y="6309360"/>
            <a:ext cx="974160" cy="4514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6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F02641-C193-4A43-88D8-E6320B97A52D}" type="slidenum">
              <a:rPr b="1" lang="en-US" sz="1600" spc="106" strike="noStrike">
                <a:solidFill>
                  <a:srgbClr val="ffffff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520" cy="9298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06" strike="noStrike">
                <a:solidFill>
                  <a:srgbClr val="ffffff"/>
                </a:solidFill>
                <a:latin typeface="Meiryo"/>
              </a:rPr>
              <a:t>Basic Roles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8"/>
          </p:nvPr>
        </p:nvSpPr>
        <p:spPr>
          <a:xfrm>
            <a:off x="10569240" y="6309360"/>
            <a:ext cx="974160" cy="4514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586DE1-D206-4272-996B-E7FB2DF70059}" type="slidenum">
              <a:rPr b="1" lang="en-US" sz="1600" spc="10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2" name="CasellaDiTesto 10"/>
          <p:cNvSpPr/>
          <p:nvPr/>
        </p:nvSpPr>
        <p:spPr>
          <a:xfrm>
            <a:off x="540000" y="1111680"/>
            <a:ext cx="11014560" cy="52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Laboratory: 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Create DNA Cartridge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Insert the DNA analysis (both xls and pdf) in BlockChain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Owner: 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create the opera folder in BC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Purchase cartridges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Place DNA ink on the artwork</a:t>
            </a:r>
            <a:endParaRPr b="0" lang="it-IT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Insert Dna data in blockchain  (cartridge identifier and ink position on the artwork)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Stakeholder: 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DNA verify (analysis of the swab and ink position are checked against the Blockchain record)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520" cy="9298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06" strike="noStrike">
                <a:solidFill>
                  <a:srgbClr val="ffffff"/>
                </a:solidFill>
                <a:latin typeface="Meiryo"/>
              </a:rPr>
              <a:t>Laboratory: Create Cartridge, Analyze, Load in BC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9"/>
          </p:nvPr>
        </p:nvSpPr>
        <p:spPr>
          <a:xfrm>
            <a:off x="10569240" y="6309360"/>
            <a:ext cx="974160" cy="4514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A21FB0-6344-492C-97E0-AD4F0805CB90}" type="slidenum">
              <a:rPr b="1" lang="en-US" sz="1600" spc="10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5" name="CasellaDiTesto 5"/>
          <p:cNvSpPr/>
          <p:nvPr/>
        </p:nvSpPr>
        <p:spPr>
          <a:xfrm>
            <a:off x="528840" y="1441080"/>
            <a:ext cx="11014560" cy="40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0" y="1343520"/>
            <a:ext cx="3115080" cy="349884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818080" y="2517840"/>
            <a:ext cx="5821560" cy="27018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8280000" y="3297960"/>
            <a:ext cx="3911760" cy="282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520" cy="9298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06" strike="noStrike">
                <a:solidFill>
                  <a:srgbClr val="ffffff"/>
                </a:solidFill>
                <a:latin typeface="Meiryo"/>
              </a:rPr>
              <a:t>Owner: Create Archive, documents and images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10"/>
          </p:nvPr>
        </p:nvSpPr>
        <p:spPr>
          <a:xfrm>
            <a:off x="10569240" y="6309360"/>
            <a:ext cx="974160" cy="4514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8616D8-03A3-45C3-8E6B-A2A497091B1E}" type="slidenum">
              <a:rPr b="1" lang="en-US" sz="1600" spc="10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1" name="CasellaDiTesto 1"/>
          <p:cNvSpPr/>
          <p:nvPr/>
        </p:nvSpPr>
        <p:spPr>
          <a:xfrm>
            <a:off x="528840" y="1441080"/>
            <a:ext cx="11014560" cy="40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0" y="1440000"/>
            <a:ext cx="6659640" cy="466308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6705360" y="1456560"/>
            <a:ext cx="5534280" cy="448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520" cy="9298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2400" spc="106" strike="noStrike">
                <a:solidFill>
                  <a:srgbClr val="ffffff"/>
                </a:solidFill>
                <a:latin typeface="Meiryo"/>
              </a:rPr>
              <a:t>Owner, using the Signature Kit: put the genetic ink on the opera and in BC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1"/>
          </p:nvPr>
        </p:nvSpPr>
        <p:spPr>
          <a:xfrm>
            <a:off x="10569240" y="6309360"/>
            <a:ext cx="974160" cy="4514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177EE6-2DB5-4F0E-A587-4981DE711C1F}" type="slidenum">
              <a:rPr b="1" lang="en-US" sz="1600" spc="10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6" name="CasellaDiTesto 12"/>
          <p:cNvSpPr/>
          <p:nvPr/>
        </p:nvSpPr>
        <p:spPr>
          <a:xfrm>
            <a:off x="528840" y="1441080"/>
            <a:ext cx="11014560" cy="40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5360040" cy="467964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5760000" y="1430640"/>
            <a:ext cx="5632200" cy="468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520" cy="9298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2400" spc="106" strike="noStrike">
                <a:solidFill>
                  <a:srgbClr val="ffffff"/>
                </a:solidFill>
                <a:latin typeface="Meiryo"/>
              </a:rPr>
              <a:t>Verify Authenticity: Pick the DNA with a swab and analyze it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ldNum" idx="12"/>
          </p:nvPr>
        </p:nvSpPr>
        <p:spPr>
          <a:xfrm>
            <a:off x="10569240" y="6309360"/>
            <a:ext cx="974160" cy="4514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D67E5A-8F06-4850-A26F-0D9484F17AD6}" type="slidenum">
              <a:rPr b="1" lang="en-US" sz="1600" spc="10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1" name="CasellaDiTesto 13"/>
          <p:cNvSpPr/>
          <p:nvPr/>
        </p:nvSpPr>
        <p:spPr>
          <a:xfrm>
            <a:off x="528840" y="1441080"/>
            <a:ext cx="11014560" cy="40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 rot="5411400">
            <a:off x="-370800" y="1967760"/>
            <a:ext cx="4529880" cy="339696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4212000" y="1441080"/>
            <a:ext cx="7846560" cy="440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520" cy="9298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06" strike="noStrike">
                <a:solidFill>
                  <a:srgbClr val="ffffff"/>
                </a:solidFill>
                <a:latin typeface="Meiryo"/>
              </a:rPr>
              <a:t>Verify: Compare analysis with DNA in BC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Num" idx="13"/>
          </p:nvPr>
        </p:nvSpPr>
        <p:spPr>
          <a:xfrm>
            <a:off x="10569240" y="6309360"/>
            <a:ext cx="974160" cy="4514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A1AC6B-C740-4362-BBEB-2B1F54997FF7}" type="slidenum">
              <a:rPr b="1" lang="en-US" sz="1600" spc="10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6" name="CasellaDiTesto 11"/>
          <p:cNvSpPr/>
          <p:nvPr/>
        </p:nvSpPr>
        <p:spPr>
          <a:xfrm>
            <a:off x="528840" y="1441080"/>
            <a:ext cx="11014560" cy="40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020000" y="1441080"/>
            <a:ext cx="4318560" cy="466812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80000" y="1440000"/>
            <a:ext cx="5399640" cy="458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520" cy="9298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06" strike="noStrike">
                <a:solidFill>
                  <a:srgbClr val="ffffff"/>
                </a:solidFill>
                <a:latin typeface="Meiryo"/>
              </a:rPr>
              <a:t>MVP Architecure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14"/>
          </p:nvPr>
        </p:nvSpPr>
        <p:spPr>
          <a:xfrm>
            <a:off x="10569240" y="6309360"/>
            <a:ext cx="974160" cy="4514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60A05A-5BFB-4541-A816-363F2721AD98}" type="slidenum">
              <a:rPr b="1" lang="en-US" sz="1600" spc="10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41" name="CasellaDiTesto 2"/>
          <p:cNvSpPr/>
          <p:nvPr/>
        </p:nvSpPr>
        <p:spPr>
          <a:xfrm>
            <a:off x="528840" y="1441080"/>
            <a:ext cx="1101456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490000" y="343080"/>
            <a:ext cx="6701040" cy="6855840"/>
          </a:xfrm>
          <a:prstGeom prst="rect">
            <a:avLst/>
          </a:prstGeom>
          <a:ln w="0">
            <a:noFill/>
          </a:ln>
        </p:spPr>
      </p:pic>
      <p:sp>
        <p:nvSpPr>
          <p:cNvPr id="143" name=""/>
          <p:cNvSpPr/>
          <p:nvPr/>
        </p:nvSpPr>
        <p:spPr>
          <a:xfrm>
            <a:off x="384840" y="5220000"/>
            <a:ext cx="465408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MVP in mainnet: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https://way7l-iqaaa-aaaan-qmfoa-cai.icp0.io/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3242</TotalTime>
  <Application>LibreOffice/7.3.4.2$MacOSX_AARCH64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2021-01-27T10:29:50Z</dcterms:created>
  <dc:creator/>
  <dc:description/>
  <dc:language>it-IT</dc:language>
  <cp:lastModifiedBy>roberto pirrone</cp:lastModifiedBy>
  <dcterms:modified xsi:type="dcterms:W3CDTF">2024-05-20T16:02:43Z</dcterms:modified>
  <cp:revision>56</cp:revision>
  <dc:subject/>
  <dc:title>Presentazione aziendale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r8>3</vt:r8>
  </property>
  <property fmtid="{D5CDD505-2E9C-101B-9397-08002B2CF9AE}" pid="4" name="PresentationFormat">
    <vt:lpwstr>Widescreen</vt:lpwstr>
  </property>
  <property fmtid="{D5CDD505-2E9C-101B-9397-08002B2CF9AE}" pid="5" name="Slides">
    <vt:r8>11</vt:r8>
  </property>
</Properties>
</file>