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2.png" ContentType="image/png"/>
  <Override PartName="/ppt/media/image9.jpeg" ContentType="image/jpeg"/>
  <Override PartName="/ppt/media/image7.png" ContentType="image/png"/>
  <Override PartName="/ppt/media/image5.png" ContentType="image/png"/>
  <Override PartName="/ppt/media/image10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3074E0-455A-45E4-A354-D8232BBCA6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7065D8-B522-4C86-80E6-BA7CC687B0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7D9513-6C92-4C4B-AA6F-4010684E4E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140B2F-0F1E-4232-AEF3-C03C16C419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0664BC-C803-4602-8E73-AAD2AC0964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EB849E-8441-4ADE-9B1A-4A464F7D15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289B67-D973-4F48-849D-7B53412DC9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ED8464-97DD-41F3-BE8A-4900ABCF37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67D1FA-B83A-4277-9B56-0E07AFDD2B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2D766E-F64D-427F-8169-368476A8E6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D98493-705D-4973-853C-5E892B44DD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39432A-841C-442F-B64B-29438E1016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EE6D0F-75A1-40B0-BC38-8F6020EA9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11FB06-6BF0-430F-91D7-71546D069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3E20CD-0893-4FC8-B8E7-7A278B707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AC26EC-761D-4ABF-B075-EAEA26B302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07CE1D-7DCE-404A-A5CA-4E10749C8E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343A0B-3F10-4651-A98B-B1F4209E99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E3F986-3196-48A8-B0C6-842C9395A3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23D78E-E08E-4C5A-9978-358FC5F02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2B166-5F57-49EC-B520-49A67391E4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B6174-BB28-40BC-A98C-B9FBC742DD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0AE545-962F-4046-A7BB-E7E51E521E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C77698-AEF8-4256-90F2-77903F708B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6" hidden="1"/>
          <p:cNvSpPr/>
          <p:nvPr/>
        </p:nvSpPr>
        <p:spPr>
          <a:xfrm>
            <a:off x="4718160" y="0"/>
            <a:ext cx="7468200" cy="685260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ttangolo 20" hidden="1"/>
          <p:cNvSpPr/>
          <p:nvPr/>
        </p:nvSpPr>
        <p:spPr>
          <a:xfrm rot="5400000">
            <a:off x="1257120" y="3396960"/>
            <a:ext cx="685260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ttangolo 51"/>
          <p:cNvSpPr/>
          <p:nvPr/>
        </p:nvSpPr>
        <p:spPr>
          <a:xfrm flipH="1">
            <a:off x="-5760" y="0"/>
            <a:ext cx="12186720" cy="685260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ttangolo 52"/>
          <p:cNvSpPr/>
          <p:nvPr/>
        </p:nvSpPr>
        <p:spPr>
          <a:xfrm>
            <a:off x="0" y="825840"/>
            <a:ext cx="6790680" cy="258876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ttangolo 55"/>
          <p:cNvSpPr/>
          <p:nvPr/>
        </p:nvSpPr>
        <p:spPr>
          <a:xfrm>
            <a:off x="0" y="889560"/>
            <a:ext cx="1065240" cy="246096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Rettangolo 56"/>
          <p:cNvSpPr/>
          <p:nvPr/>
        </p:nvSpPr>
        <p:spPr>
          <a:xfrm rot="5400000">
            <a:off x="-2359800" y="3396960"/>
            <a:ext cx="685260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ttangolo 58"/>
          <p:cNvSpPr/>
          <p:nvPr/>
        </p:nvSpPr>
        <p:spPr>
          <a:xfrm rot="5400000">
            <a:off x="3398760" y="3396960"/>
            <a:ext cx="685260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1635120" y="6309360"/>
            <a:ext cx="479196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09" strike="noStrike">
                <a:solidFill>
                  <a:srgbClr val="404040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72A8B-4167-4B54-A3EC-2CB1EE6F8FEE}" type="slidenum">
              <a:rPr b="1" lang="en-US" sz="1600" spc="109" strike="noStrike">
                <a:solidFill>
                  <a:srgbClr val="ffffff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8197200" y="6309360"/>
            <a:ext cx="214560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6"/>
          <p:cNvSpPr/>
          <p:nvPr/>
        </p:nvSpPr>
        <p:spPr>
          <a:xfrm>
            <a:off x="4718160" y="0"/>
            <a:ext cx="7468200" cy="685260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Rettangolo 20"/>
          <p:cNvSpPr/>
          <p:nvPr/>
        </p:nvSpPr>
        <p:spPr>
          <a:xfrm rot="5400000">
            <a:off x="1257120" y="3396960"/>
            <a:ext cx="685260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Rettangolo 1"/>
          <p:cNvSpPr/>
          <p:nvPr/>
        </p:nvSpPr>
        <p:spPr>
          <a:xfrm>
            <a:off x="0" y="0"/>
            <a:ext cx="12183480" cy="685260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Rettangolo 19"/>
          <p:cNvSpPr/>
          <p:nvPr/>
        </p:nvSpPr>
        <p:spPr>
          <a:xfrm>
            <a:off x="0" y="3960"/>
            <a:ext cx="12186720" cy="134244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Rettangolo 4"/>
          <p:cNvSpPr/>
          <p:nvPr/>
        </p:nvSpPr>
        <p:spPr>
          <a:xfrm>
            <a:off x="0" y="1351440"/>
            <a:ext cx="12186720" cy="4744080"/>
          </a:xfrm>
          <a:prstGeom prst="rect">
            <a:avLst/>
          </a:pr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Rettangolo 5"/>
          <p:cNvSpPr/>
          <p:nvPr/>
        </p:nvSpPr>
        <p:spPr>
          <a:xfrm>
            <a:off x="0" y="6107760"/>
            <a:ext cx="4645800" cy="74484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ttangolo 8"/>
          <p:cNvSpPr/>
          <p:nvPr/>
        </p:nvSpPr>
        <p:spPr>
          <a:xfrm>
            <a:off x="1440" y="6101280"/>
            <a:ext cx="1218348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Rettangolo 12"/>
          <p:cNvSpPr/>
          <p:nvPr/>
        </p:nvSpPr>
        <p:spPr>
          <a:xfrm>
            <a:off x="4633920" y="6117480"/>
            <a:ext cx="58680" cy="73512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PlaceHolder 1"/>
          <p:cNvSpPr>
            <a:spLocks noGrp="1"/>
          </p:cNvSpPr>
          <p:nvPr>
            <p:ph type="ftr" idx="4"/>
          </p:nvPr>
        </p:nvSpPr>
        <p:spPr>
          <a:xfrm>
            <a:off x="642960" y="6309360"/>
            <a:ext cx="341856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109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109" strike="noStrike">
                <a:solidFill>
                  <a:srgbClr val="ffffff"/>
                </a:solidFill>
                <a:latin typeface="Meiryo"/>
              </a:rPr>
              <a:t>&lt;footer&gt;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5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0DF351-64E7-4FFA-9ED4-B78D51716064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6"/>
          </p:nvPr>
        </p:nvSpPr>
        <p:spPr>
          <a:xfrm>
            <a:off x="5373720" y="6309360"/>
            <a:ext cx="340668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lstStyle>
            <a:lvl1pPr>
              <a:defRPr b="0" lang="it-IT" sz="1400" spc="-1" strike="noStrike">
                <a:latin typeface="Times New Roman"/>
              </a:defRPr>
            </a:lvl1pPr>
          </a:lstStyle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4"/>
          <p:cNvSpPr/>
          <p:nvPr/>
        </p:nvSpPr>
        <p:spPr>
          <a:xfrm>
            <a:off x="7573680" y="0"/>
            <a:ext cx="4612680" cy="685260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Freeform 57"/>
          <p:cNvSpPr/>
          <p:nvPr/>
        </p:nvSpPr>
        <p:spPr>
          <a:xfrm>
            <a:off x="4456080" y="31680"/>
            <a:ext cx="360" cy="360"/>
          </a:xfrm>
          <a:custGeom>
            <a:avLst/>
            <a:gdLst/>
            <a:ahLst/>
            <a:rect l="l" t="t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Rectangle 38"/>
          <p:cNvSpPr/>
          <p:nvPr/>
        </p:nvSpPr>
        <p:spPr>
          <a:xfrm rot="5400000">
            <a:off x="4101120" y="3396960"/>
            <a:ext cx="685260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ctangle 40"/>
          <p:cNvSpPr/>
          <p:nvPr/>
        </p:nvSpPr>
        <p:spPr>
          <a:xfrm flipH="1">
            <a:off x="-180000" y="-540000"/>
            <a:ext cx="12186720" cy="6852600"/>
          </a:xfrm>
          <a:prstGeom prst="rect">
            <a:avLst/>
          </a:prstGeom>
          <a:solidFill>
            <a:srgbClr val="ebede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Rectangle 42"/>
          <p:cNvSpPr/>
          <p:nvPr/>
        </p:nvSpPr>
        <p:spPr>
          <a:xfrm flipH="1">
            <a:off x="-5760" y="0"/>
            <a:ext cx="4420800" cy="1798560"/>
          </a:xfrm>
          <a:prstGeom prst="rect">
            <a:avLst/>
          </a:prstGeom>
          <a:solidFill>
            <a:srgbClr val="97a7b8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Immagine 3" descr="Immagine che contiene schermata, Elementi grafici, design&#10;&#10;Descrizione generata automaticamente"/>
          <p:cNvPicPr/>
          <p:nvPr/>
        </p:nvPicPr>
        <p:blipFill>
          <a:blip r:embed="rId1"/>
          <a:srcRect l="0" t="2428" r="0" b="0"/>
          <a:stretch/>
        </p:blipFill>
        <p:spPr>
          <a:xfrm>
            <a:off x="0" y="1803960"/>
            <a:ext cx="4452480" cy="434448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44"/>
          <p:cNvSpPr/>
          <p:nvPr/>
        </p:nvSpPr>
        <p:spPr>
          <a:xfrm flipH="1">
            <a:off x="4452480" y="1260000"/>
            <a:ext cx="7760520" cy="442224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81960" y="2146680"/>
            <a:ext cx="6661440" cy="26528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rmAutofit/>
          </a:bodyPr>
          <a:p>
            <a:pPr>
              <a:lnSpc>
                <a:spcPct val="115000"/>
              </a:lnSpc>
              <a:buNone/>
            </a:pPr>
            <a:r>
              <a:rPr b="0" lang="en-US" sz="3200" spc="109" strike="noStrike" cap="all">
                <a:solidFill>
                  <a:srgbClr val="404040"/>
                </a:solidFill>
                <a:latin typeface="Meiryo"/>
              </a:rPr>
              <a:t>DigitalTechne MVP</a:t>
            </a:r>
            <a:br>
              <a:rPr sz="3200"/>
            </a:br>
            <a:r>
              <a:rPr b="0" lang="en-US" sz="3200" spc="109" strike="noStrike" cap="all">
                <a:solidFill>
                  <a:srgbClr val="404040"/>
                </a:solidFill>
                <a:latin typeface="Meiryo"/>
              </a:rPr>
              <a:t>May 21, 2024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105" name="Rectangle 46"/>
          <p:cNvSpPr/>
          <p:nvPr/>
        </p:nvSpPr>
        <p:spPr>
          <a:xfrm>
            <a:off x="1440" y="1753920"/>
            <a:ext cx="1218348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48"/>
          <p:cNvSpPr/>
          <p:nvPr/>
        </p:nvSpPr>
        <p:spPr>
          <a:xfrm flipH="1">
            <a:off x="-8640" y="6167520"/>
            <a:ext cx="12186720" cy="685080"/>
          </a:xfrm>
          <a:prstGeom prst="rect">
            <a:avLst/>
          </a:prstGeom>
          <a:solidFill>
            <a:srgbClr val="ffffff">
              <a:alpha val="75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Rectangle 50"/>
          <p:cNvSpPr/>
          <p:nvPr/>
        </p:nvSpPr>
        <p:spPr>
          <a:xfrm>
            <a:off x="1440" y="6109560"/>
            <a:ext cx="12183480" cy="5868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Rectangle 52"/>
          <p:cNvSpPr/>
          <p:nvPr/>
        </p:nvSpPr>
        <p:spPr>
          <a:xfrm>
            <a:off x="4394160" y="0"/>
            <a:ext cx="58680" cy="6852600"/>
          </a:xfrm>
          <a:prstGeom prst="rect">
            <a:avLst/>
          </a:prstGeom>
          <a:solidFill>
            <a:srgbClr val="59546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2"/>
          <p:cNvSpPr>
            <a:spLocks noGrp="1"/>
          </p:cNvSpPr>
          <p:nvPr>
            <p:ph type="sldNum" idx="7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ffffff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240508-0E5A-41C6-9A50-C8F413D307D2}" type="slidenum">
              <a:rPr b="1" lang="en-US" sz="1600" spc="109" strike="noStrike">
                <a:solidFill>
                  <a:srgbClr val="ffffff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Final Product needs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6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7A112B-B687-4809-B6FB-C052926D557B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&lt;number&gt;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9" name="CasellaDiTesto 4"/>
          <p:cNvSpPr/>
          <p:nvPr/>
        </p:nvSpPr>
        <p:spPr>
          <a:xfrm>
            <a:off x="528840" y="1441080"/>
            <a:ext cx="11014920" cy="52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Reduce adoption friction: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NFID authentication?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Cartridge and Services Purchase: </a:t>
            </a:r>
            <a:r>
              <a:rPr b="0" i="1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on ramp</a:t>
            </a: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 solutions (alchemy, banxa, ...), or even pure Fiat, off chain money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KYC for physical delivery of cardridges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Enforce Trust and Privacy: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IC Certified Assets</a:t>
            </a:r>
            <a:endParaRPr b="0" lang="it-IT" sz="2400" spc="-1" strike="noStrike">
              <a:latin typeface="Arial"/>
            </a:endParaRPr>
          </a:p>
          <a:p>
            <a:pPr lvl="1" marL="432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Encryption (Vet keys?) for data and documents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Enpower financial operations: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Mint NFT of each artwork (enrich image with custom EXIF/XMP tags for DNA strings)</a:t>
            </a:r>
            <a:endParaRPr b="0" lang="it-IT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Company Mission and MVP Goal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8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9BFA1C-FC9A-4FE7-80A1-061623BAA89A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2" name="CasellaDiTesto 3"/>
          <p:cNvSpPr/>
          <p:nvPr/>
        </p:nvSpPr>
        <p:spPr>
          <a:xfrm>
            <a:off x="528840" y="1441080"/>
            <a:ext cx="11014920" cy="28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Artwork forgery is a big concern. Our aim is to create an unbreakable and unique bond between the physical artwork and its digital representation, that will help to fight fakes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bond (our </a:t>
            </a:r>
            <a:r>
              <a:rPr b="1" i="1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Signature Kit</a:t>
            </a: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) is made up of two elements: the genetic ink on the artwork and its digital representation on the IC Blockchain</a:t>
            </a:r>
            <a:endParaRPr b="0" lang="it-IT" sz="2400" spc="-1" strike="noStrike">
              <a:latin typeface="Arial"/>
            </a:endParaRPr>
          </a:p>
          <a:p>
            <a:pPr lvl="1" marL="5029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it-IT" sz="2400" spc="-1" strike="noStrike">
                <a:solidFill>
                  <a:srgbClr val="595959"/>
                </a:solidFill>
                <a:latin typeface="Meiryo"/>
                <a:ea typeface="DejaVu Sans"/>
              </a:rPr>
              <a:t>The MVP will focus on the application logic of this solution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Simplified Solution Flow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9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544BD-A3ED-4081-9B3A-54181E826474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5" name="CasellaDiTesto 10"/>
          <p:cNvSpPr/>
          <p:nvPr/>
        </p:nvSpPr>
        <p:spPr>
          <a:xfrm>
            <a:off x="540000" y="1111680"/>
            <a:ext cx="11014920" cy="52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Laboratory: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DNA Cartridge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the DNA analysis (both xls and pdf) in BlockChain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Owner: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create the opera folder in BC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Purchase cartridges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Place DNA ink on the artwork</a:t>
            </a:r>
            <a:endParaRPr b="0" lang="it-IT" sz="2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Insert Dna data in blockchain  (cartridge identifier and ink position on the artwork)</a:t>
            </a:r>
            <a:endParaRPr b="0" lang="it-IT" sz="2400" spc="-1" strike="noStrike">
              <a:latin typeface="Arial"/>
            </a:endParaRPr>
          </a:p>
          <a:p>
            <a:pPr marL="274320" indent="-2286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Artwork Stakeholder: </a:t>
            </a:r>
            <a:endParaRPr b="0" lang="it-IT" sz="2400" spc="-1" strike="noStrike">
              <a:latin typeface="Arial"/>
            </a:endParaRPr>
          </a:p>
          <a:p>
            <a:pPr lvl="2" marL="648000" indent="-216000" algn="just">
              <a:lnSpc>
                <a:spcPct val="90000"/>
              </a:lnSpc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Meiryo"/>
                <a:ea typeface="DejaVu Sans"/>
              </a:rPr>
              <a:t>DNA verify (analysis of the swab and ink position are checked against the Blockchain record)</a:t>
            </a:r>
            <a:endParaRPr b="0" lang="it-IT" sz="24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Laboratory: Create Cartridge, Analyze, Load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0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52F90-BF6A-4992-9FBA-C787A39840DF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18" name="CasellaDiTesto 5"/>
          <p:cNvSpPr/>
          <p:nvPr/>
        </p:nvSpPr>
        <p:spPr>
          <a:xfrm>
            <a:off x="528840" y="1441080"/>
            <a:ext cx="11014920" cy="40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1343520"/>
            <a:ext cx="3115440" cy="34992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818080" y="2517840"/>
            <a:ext cx="5821920" cy="27021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8280000" y="3297960"/>
            <a:ext cx="3912120" cy="28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Owner: Create Archive, documents and images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1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5055F-3598-4B8B-9FD3-159BA2323D0F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4" name="CasellaDiTesto 8"/>
          <p:cNvSpPr/>
          <p:nvPr/>
        </p:nvSpPr>
        <p:spPr>
          <a:xfrm>
            <a:off x="528840" y="1441080"/>
            <a:ext cx="11014920" cy="40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6660000" cy="46634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6705360" y="1456560"/>
            <a:ext cx="5534640" cy="44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09" strike="noStrike">
                <a:solidFill>
                  <a:srgbClr val="ffffff"/>
                </a:solidFill>
                <a:latin typeface="Meiryo"/>
              </a:rPr>
              <a:t>Owner, using the Signature Kit: put the genetic ink on the opera and in BC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2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13E6CA-B558-4616-8228-C0F08A0532EC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29" name="CasellaDiTesto 12"/>
          <p:cNvSpPr/>
          <p:nvPr/>
        </p:nvSpPr>
        <p:spPr>
          <a:xfrm>
            <a:off x="528840" y="1441080"/>
            <a:ext cx="11014920" cy="40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360400" cy="46800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760000" y="1430640"/>
            <a:ext cx="5632560" cy="46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2400" spc="109" strike="noStrike">
                <a:solidFill>
                  <a:srgbClr val="ffffff"/>
                </a:solidFill>
                <a:latin typeface="Meiryo"/>
              </a:rPr>
              <a:t>Verify Authenticity: Pick the DNA with a swab and analyze it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3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49FCB-9801-4B14-B909-C591A9CCC124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4" name="CasellaDiTesto 13"/>
          <p:cNvSpPr/>
          <p:nvPr/>
        </p:nvSpPr>
        <p:spPr>
          <a:xfrm>
            <a:off x="528840" y="1441080"/>
            <a:ext cx="11014920" cy="40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 rot="5411400">
            <a:off x="-371160" y="1968120"/>
            <a:ext cx="4530240" cy="339732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212000" y="1441080"/>
            <a:ext cx="7846920" cy="44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Verify: Compare analysis with DNA in BC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4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75B41-1A58-4890-834C-885F7BE11FF6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39" name="CasellaDiTesto 11"/>
          <p:cNvSpPr/>
          <p:nvPr/>
        </p:nvSpPr>
        <p:spPr>
          <a:xfrm>
            <a:off x="528840" y="1441080"/>
            <a:ext cx="11014920" cy="40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020000" y="1441080"/>
            <a:ext cx="4318920" cy="46684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80000" y="1440000"/>
            <a:ext cx="5400000" cy="458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2560" y="180720"/>
            <a:ext cx="11594880" cy="93024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it-IT" sz="3600" spc="109" strike="noStrike">
                <a:solidFill>
                  <a:srgbClr val="ffffff"/>
                </a:solidFill>
                <a:latin typeface="Meiryo"/>
              </a:rPr>
              <a:t>MVP Architecure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5"/>
          </p:nvPr>
        </p:nvSpPr>
        <p:spPr>
          <a:xfrm>
            <a:off x="10569240" y="6309360"/>
            <a:ext cx="974520" cy="451800"/>
          </a:xfrm>
          <a:prstGeom prst="rect">
            <a:avLst/>
          </a:prstGeom>
          <a:noFill/>
          <a:ln w="0">
            <a:noFill/>
          </a:ln>
        </p:spPr>
        <p:txBody>
          <a:bodyPr lIns="109800" rIns="109800" tIns="109800" bIns="9144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600" spc="109" strike="noStrike">
                <a:solidFill>
                  <a:srgbClr val="404040"/>
                </a:solidFill>
                <a:latin typeface="Meiry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0F5142-9B8D-441E-A93F-DEAC1D97FCDF}" type="slidenum">
              <a:rPr b="1" lang="en-US" sz="1600" spc="109" strike="noStrike">
                <a:solidFill>
                  <a:srgbClr val="404040"/>
                </a:solidFill>
                <a:latin typeface="Meiryo"/>
              </a:rPr>
              <a:t>1</a:t>
            </a:fld>
            <a:endParaRPr b="0" lang="it-IT" sz="1600" spc="-1" strike="noStrike">
              <a:latin typeface="Times New Roman"/>
            </a:endParaRPr>
          </a:p>
        </p:txBody>
      </p:sp>
      <p:sp>
        <p:nvSpPr>
          <p:cNvPr id="144" name="CasellaDiTesto 2"/>
          <p:cNvSpPr/>
          <p:nvPr/>
        </p:nvSpPr>
        <p:spPr>
          <a:xfrm>
            <a:off x="528840" y="1441080"/>
            <a:ext cx="1101492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743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  <a:p>
            <a:pPr marL="502920" indent="-228600" algn="just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</a:tabLst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490000" y="343080"/>
            <a:ext cx="6701400" cy="685620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384840" y="5220000"/>
            <a:ext cx="46544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MVP in mainnet: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https://way7l-iqaaa-aaaan-qmfoa-cai.icp0.io/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</TotalTime>
  <Application>LibreOffice/7.3.4.2$MacOSX_AARCH64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2021-01-27T10:29:50Z</dcterms:created>
  <dc:creator/>
  <dc:description/>
  <dc:language>it-IT</dc:language>
  <cp:lastModifiedBy>roberto pirrone</cp:lastModifiedBy>
  <dcterms:modified xsi:type="dcterms:W3CDTF">2024-05-16T19:42:17Z</dcterms:modified>
  <cp:revision>55</cp:revision>
  <dc:subject/>
  <dc:title>Presentazione aziendale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3</vt:r8>
  </property>
  <property fmtid="{D5CDD505-2E9C-101B-9397-08002B2CF9AE}" pid="4" name="PresentationFormat">
    <vt:lpwstr>Widescreen</vt:lpwstr>
  </property>
  <property fmtid="{D5CDD505-2E9C-101B-9397-08002B2CF9AE}" pid="5" name="Slides">
    <vt:r8>11</vt:r8>
  </property>
</Properties>
</file>