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_rels/item3.xml.rels" ContentType="application/vnd.openxmlformats-package.relationship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3.xml" ContentType="application/xml"/>
  <Override PartName="/docMetadata/LabelInfo.xml" ContentType="application/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EB8668-16C9-4082-9937-86B4B4BDAE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E7F892-1838-4C73-81E9-6EF70F73E2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7407A8-6F5B-45AE-8872-765FF74E75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1300BC-D91D-48D3-8843-15F4B53CCD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0014B5-F78D-425B-B025-C371F7B81A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B54A25-3AE7-4DA1-93F4-BB854E51C4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4EE76E-C4F8-4233-BA4F-EE7FAD58E7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9776FF-B0CF-4EBC-9740-53758D62EF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28877A-C4B8-4C58-A777-BBC095501A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537161-0517-45E8-ADAE-811B70E19E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6513D2-45B1-4F3B-922B-42322FDFE1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D299E0-47DE-4706-8D98-2873784659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BBC044-A866-4490-842E-3BF2FCBE04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17AA8F-42B0-41DE-A02C-6357B13280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BBA52D-8830-4B07-87C8-FD9569588F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C48882-E278-4137-B527-6DB4F79D6E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EC868C-FD9C-4038-ACFE-BD2619A117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46C029-AB1E-40E7-AB43-FDDB8E2A7E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6E48A1-A93F-4DC9-A608-F54C400DCF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C43043-B775-49B5-9D33-453022ADA5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374148-A62F-45B7-A5A1-673773CCE0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574019-3138-49C0-A599-7D26826C60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56662C-2770-4CAD-9530-2D8A104DF7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1ABC20-6C91-413F-84B8-2AE3BB42EB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tangolo 6" hidden="1"/>
          <p:cNvSpPr/>
          <p:nvPr/>
        </p:nvSpPr>
        <p:spPr>
          <a:xfrm>
            <a:off x="4718160" y="0"/>
            <a:ext cx="7469640" cy="685404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ttangolo 20" hidden="1"/>
          <p:cNvSpPr/>
          <p:nvPr/>
        </p:nvSpPr>
        <p:spPr>
          <a:xfrm rot="5400000">
            <a:off x="1257120" y="3396960"/>
            <a:ext cx="6854040" cy="60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ttangolo 51"/>
          <p:cNvSpPr/>
          <p:nvPr/>
        </p:nvSpPr>
        <p:spPr>
          <a:xfrm flipH="1">
            <a:off x="-3600" y="0"/>
            <a:ext cx="12188160" cy="6854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ttangolo 52"/>
          <p:cNvSpPr/>
          <p:nvPr/>
        </p:nvSpPr>
        <p:spPr>
          <a:xfrm>
            <a:off x="0" y="825840"/>
            <a:ext cx="6792120" cy="259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ttangolo 55"/>
          <p:cNvSpPr/>
          <p:nvPr/>
        </p:nvSpPr>
        <p:spPr>
          <a:xfrm>
            <a:off x="0" y="889560"/>
            <a:ext cx="1066680" cy="24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ttangolo 56"/>
          <p:cNvSpPr/>
          <p:nvPr/>
        </p:nvSpPr>
        <p:spPr>
          <a:xfrm rot="5400000">
            <a:off x="-2361240" y="3396960"/>
            <a:ext cx="6854040" cy="60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ettangolo 58"/>
          <p:cNvSpPr/>
          <p:nvPr/>
        </p:nvSpPr>
        <p:spPr>
          <a:xfrm rot="5400000">
            <a:off x="3398760" y="3396960"/>
            <a:ext cx="6854040" cy="60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1635120" y="6309360"/>
            <a:ext cx="4793400" cy="453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20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20" strike="noStrike">
                <a:solidFill>
                  <a:srgbClr val="404040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10569240" y="6309360"/>
            <a:ext cx="975960" cy="453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0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B5B8A3-50E6-421E-B0E5-1D45B3D49FE6}" type="slidenum">
              <a:rPr b="1" lang="en-US" sz="1600" spc="120" strike="noStrike">
                <a:solidFill>
                  <a:srgbClr val="ffffff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8197200" y="6309360"/>
            <a:ext cx="2147040" cy="453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6"/>
          <p:cNvSpPr/>
          <p:nvPr/>
        </p:nvSpPr>
        <p:spPr>
          <a:xfrm>
            <a:off x="4718160" y="0"/>
            <a:ext cx="7469640" cy="685404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Rettangolo 20"/>
          <p:cNvSpPr/>
          <p:nvPr/>
        </p:nvSpPr>
        <p:spPr>
          <a:xfrm rot="5400000">
            <a:off x="1257120" y="3396960"/>
            <a:ext cx="6854040" cy="60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ttangolo 1"/>
          <p:cNvSpPr/>
          <p:nvPr/>
        </p:nvSpPr>
        <p:spPr>
          <a:xfrm>
            <a:off x="0" y="0"/>
            <a:ext cx="12184920" cy="6854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ettangolo 19"/>
          <p:cNvSpPr/>
          <p:nvPr/>
        </p:nvSpPr>
        <p:spPr>
          <a:xfrm>
            <a:off x="0" y="3960"/>
            <a:ext cx="12188160" cy="1343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Rettangolo 4"/>
          <p:cNvSpPr/>
          <p:nvPr/>
        </p:nvSpPr>
        <p:spPr>
          <a:xfrm>
            <a:off x="0" y="1351440"/>
            <a:ext cx="12188160" cy="4745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ttangolo 5"/>
          <p:cNvSpPr/>
          <p:nvPr/>
        </p:nvSpPr>
        <p:spPr>
          <a:xfrm>
            <a:off x="0" y="6107760"/>
            <a:ext cx="4647240" cy="746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ttangolo 8"/>
          <p:cNvSpPr/>
          <p:nvPr/>
        </p:nvSpPr>
        <p:spPr>
          <a:xfrm>
            <a:off x="1440" y="6101280"/>
            <a:ext cx="12184920" cy="60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ttangolo 12"/>
          <p:cNvSpPr/>
          <p:nvPr/>
        </p:nvSpPr>
        <p:spPr>
          <a:xfrm>
            <a:off x="4633920" y="6117480"/>
            <a:ext cx="60120" cy="73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PlaceHolder 1"/>
          <p:cNvSpPr>
            <a:spLocks noGrp="1"/>
          </p:cNvSpPr>
          <p:nvPr>
            <p:ph type="ftr" idx="4"/>
          </p:nvPr>
        </p:nvSpPr>
        <p:spPr>
          <a:xfrm>
            <a:off x="642960" y="6309360"/>
            <a:ext cx="3420000" cy="453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20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20" strike="noStrike">
                <a:solidFill>
                  <a:srgbClr val="ffffff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5"/>
          </p:nvPr>
        </p:nvSpPr>
        <p:spPr>
          <a:xfrm>
            <a:off x="10569240" y="6309360"/>
            <a:ext cx="975960" cy="453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0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6858B0-701D-43BC-8BA9-B57CB158EB0A}" type="slidenum">
              <a:rPr b="1" lang="en-US" sz="1600" spc="120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6"/>
          </p:nvPr>
        </p:nvSpPr>
        <p:spPr>
          <a:xfrm>
            <a:off x="5373720" y="6309360"/>
            <a:ext cx="3408120" cy="453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34"/>
          <p:cNvSpPr/>
          <p:nvPr/>
        </p:nvSpPr>
        <p:spPr>
          <a:xfrm>
            <a:off x="7573680" y="0"/>
            <a:ext cx="4614120" cy="685404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Freeform 57"/>
          <p:cNvSpPr/>
          <p:nvPr/>
        </p:nvSpPr>
        <p:spPr>
          <a:xfrm>
            <a:off x="4456080" y="31680"/>
            <a:ext cx="360" cy="360"/>
          </a:xfrm>
          <a:custGeom>
            <a:avLst/>
            <a:gdLst/>
            <a:ahLst/>
            <a:rect l="l" t="t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Rectangle 38"/>
          <p:cNvSpPr/>
          <p:nvPr/>
        </p:nvSpPr>
        <p:spPr>
          <a:xfrm rot="5400000">
            <a:off x="4101120" y="3396960"/>
            <a:ext cx="6854040" cy="60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Rectangle 40"/>
          <p:cNvSpPr/>
          <p:nvPr/>
        </p:nvSpPr>
        <p:spPr>
          <a:xfrm flipH="1">
            <a:off x="718560" y="-540000"/>
            <a:ext cx="12188160" cy="6854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42"/>
          <p:cNvSpPr/>
          <p:nvPr/>
        </p:nvSpPr>
        <p:spPr>
          <a:xfrm flipH="1">
            <a:off x="-3600" y="0"/>
            <a:ext cx="442224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" name="Immagine 3" descr="Immagine che contiene schermata, Elementi grafici, design&#10;&#10;Descrizione generata automaticamente"/>
          <p:cNvPicPr/>
          <p:nvPr/>
        </p:nvPicPr>
        <p:blipFill>
          <a:blip r:embed="rId1"/>
          <a:srcRect l="0" t="2428" r="0" b="0"/>
          <a:stretch/>
        </p:blipFill>
        <p:spPr>
          <a:xfrm>
            <a:off x="0" y="1803960"/>
            <a:ext cx="4453920" cy="4345920"/>
          </a:xfrm>
          <a:prstGeom prst="rect">
            <a:avLst/>
          </a:prstGeom>
          <a:ln w="0">
            <a:noFill/>
          </a:ln>
        </p:spPr>
      </p:pic>
      <p:sp>
        <p:nvSpPr>
          <p:cNvPr id="103" name="Rectangle 44"/>
          <p:cNvSpPr/>
          <p:nvPr/>
        </p:nvSpPr>
        <p:spPr>
          <a:xfrm flipH="1">
            <a:off x="4836240" y="1335600"/>
            <a:ext cx="7761960" cy="44236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81960" y="2146680"/>
            <a:ext cx="6662880" cy="26542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/>
          </a:bodyPr>
          <a:p>
            <a:pPr>
              <a:lnSpc>
                <a:spcPct val="115000"/>
              </a:lnSpc>
              <a:buNone/>
            </a:pPr>
            <a:r>
              <a:rPr b="0" lang="en-US" sz="3200" spc="120" strike="noStrike" cap="all">
                <a:solidFill>
                  <a:srgbClr val="404040"/>
                </a:solidFill>
                <a:latin typeface="Meiryo"/>
              </a:rPr>
              <a:t>DigitalTechne MVP</a:t>
            </a:r>
            <a:br>
              <a:rPr sz="3200"/>
            </a:br>
            <a:r>
              <a:rPr b="0" lang="en-US" sz="3200" spc="120" strike="noStrike" cap="all">
                <a:solidFill>
                  <a:srgbClr val="404040"/>
                </a:solidFill>
                <a:latin typeface="Meiryo"/>
              </a:rPr>
              <a:t>May 21, 2024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105" name="Rectangle 46"/>
          <p:cNvSpPr/>
          <p:nvPr/>
        </p:nvSpPr>
        <p:spPr>
          <a:xfrm>
            <a:off x="1440" y="1753920"/>
            <a:ext cx="12184920" cy="60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48"/>
          <p:cNvSpPr/>
          <p:nvPr/>
        </p:nvSpPr>
        <p:spPr>
          <a:xfrm flipH="1">
            <a:off x="-6480" y="6167520"/>
            <a:ext cx="12188160" cy="68652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50"/>
          <p:cNvSpPr/>
          <p:nvPr/>
        </p:nvSpPr>
        <p:spPr>
          <a:xfrm>
            <a:off x="1440" y="6109560"/>
            <a:ext cx="12184920" cy="60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Rectangle 52"/>
          <p:cNvSpPr/>
          <p:nvPr/>
        </p:nvSpPr>
        <p:spPr>
          <a:xfrm>
            <a:off x="4394160" y="0"/>
            <a:ext cx="60120" cy="6854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PlaceHolder 2"/>
          <p:cNvSpPr>
            <a:spLocks noGrp="1"/>
          </p:cNvSpPr>
          <p:nvPr>
            <p:ph type="sldNum" idx="7"/>
          </p:nvPr>
        </p:nvSpPr>
        <p:spPr>
          <a:xfrm>
            <a:off x="10569240" y="6309360"/>
            <a:ext cx="975960" cy="453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0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8F67D5-A81A-4798-89E4-265403EA992B}" type="slidenum">
              <a:rPr b="1" lang="en-US" sz="1600" spc="120" strike="noStrike">
                <a:solidFill>
                  <a:srgbClr val="ffffff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6320" cy="9316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0" strike="noStrike">
                <a:solidFill>
                  <a:srgbClr val="ffffff"/>
                </a:solidFill>
                <a:latin typeface="Meiryo"/>
              </a:rPr>
              <a:t>Company Mission and MVP Goal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8"/>
          </p:nvPr>
        </p:nvSpPr>
        <p:spPr>
          <a:xfrm>
            <a:off x="10569240" y="6309360"/>
            <a:ext cx="975960" cy="453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0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8BCD73-806F-41C5-94DF-C79C99E8D4B1}" type="slidenum">
              <a:rPr b="1" lang="en-US" sz="1600" spc="120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2" name="CasellaDiTesto 3"/>
          <p:cNvSpPr/>
          <p:nvPr/>
        </p:nvSpPr>
        <p:spPr>
          <a:xfrm>
            <a:off x="528840" y="1441080"/>
            <a:ext cx="11016360" cy="21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Arwork forgery is a big concern. Our aim is to create an unbreakable and unique bond between the physical artwork and its digital representation, that will help to fight fakes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The MVP will focus on the application logic of this solution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6320" cy="9316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0" strike="noStrike">
                <a:solidFill>
                  <a:srgbClr val="ffffff"/>
                </a:solidFill>
                <a:latin typeface="Meiryo"/>
              </a:rPr>
              <a:t>Solution Flow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9"/>
          </p:nvPr>
        </p:nvSpPr>
        <p:spPr>
          <a:xfrm>
            <a:off x="10569240" y="6309360"/>
            <a:ext cx="975960" cy="453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0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F49607-41B3-4CF2-8E8B-D2A14536FAA6}" type="slidenum">
              <a:rPr b="1" lang="en-US" sz="1600" spc="120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5" name="CasellaDiTesto 1"/>
          <p:cNvSpPr/>
          <p:nvPr/>
        </p:nvSpPr>
        <p:spPr>
          <a:xfrm>
            <a:off x="528840" y="1441080"/>
            <a:ext cx="11016360" cy="36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Create Cartridge of ink containing a unique DNA, and analyze it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Place a drop of ink on the physical artwork 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Create on the Blockchain a digital folder of documents and images related to the artwork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Add the DNA analysis to the folder 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Verify that the DNA on the artwork (collected with a swab) is the same registered on the blockchain</a:t>
            </a: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6320" cy="9316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0" strike="noStrike">
                <a:solidFill>
                  <a:srgbClr val="ffffff"/>
                </a:solidFill>
                <a:latin typeface="Meiryo"/>
              </a:rPr>
              <a:t>MVP Contents (Software only)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10"/>
          </p:nvPr>
        </p:nvSpPr>
        <p:spPr>
          <a:xfrm>
            <a:off x="10569240" y="6309360"/>
            <a:ext cx="975960" cy="453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0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D42884-8521-42F6-BB88-3081773BF74D}" type="slidenum">
              <a:rPr b="1" lang="en-US" sz="1600" spc="120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8" name="CasellaDiTesto 10"/>
          <p:cNvSpPr/>
          <p:nvPr/>
        </p:nvSpPr>
        <p:spPr>
          <a:xfrm>
            <a:off x="528840" y="1441080"/>
            <a:ext cx="11016360" cy="29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Laboratory: Insert the DNA analysis (both xls and pdf) in BlockChain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Owner: Purchase cartridges</a:t>
            </a:r>
            <a:endParaRPr b="0" lang="it-I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Owner: Insert Mark in blockchain  (cartridge identifier and ink position on the artwork)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Stakeholder: DNA verify (xls analysis of the swab and ink position are checked against the Blockchain record)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6320" cy="9316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0" strike="noStrike">
                <a:solidFill>
                  <a:srgbClr val="ffffff"/>
                </a:solidFill>
                <a:latin typeface="Meiryo"/>
              </a:rPr>
              <a:t>MVP Architecure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11"/>
          </p:nvPr>
        </p:nvSpPr>
        <p:spPr>
          <a:xfrm>
            <a:off x="10569240" y="6309360"/>
            <a:ext cx="975960" cy="453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0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D0E61E-6193-4D1A-9983-2F892FEE64D9}" type="slidenum">
              <a:rPr b="1" lang="en-US" sz="1600" spc="120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1" name="CasellaDiTesto 2"/>
          <p:cNvSpPr/>
          <p:nvPr/>
        </p:nvSpPr>
        <p:spPr>
          <a:xfrm>
            <a:off x="528840" y="1441080"/>
            <a:ext cx="1101636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557160" y="342360"/>
            <a:ext cx="67028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6320" cy="9316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0" strike="noStrike">
                <a:solidFill>
                  <a:srgbClr val="ffffff"/>
                </a:solidFill>
                <a:latin typeface="Meiryo"/>
              </a:rPr>
              <a:t>Final Product needs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2"/>
          </p:nvPr>
        </p:nvSpPr>
        <p:spPr>
          <a:xfrm>
            <a:off x="10569240" y="6309360"/>
            <a:ext cx="975960" cy="453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0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05FA7E-BFD3-42EA-B7F4-1705D5123DB9}" type="slidenum">
              <a:rPr b="1" lang="en-US" sz="1600" spc="120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5" name="CasellaDiTesto 4"/>
          <p:cNvSpPr/>
          <p:nvPr/>
        </p:nvSpPr>
        <p:spPr>
          <a:xfrm>
            <a:off x="528840" y="1441080"/>
            <a:ext cx="11016360" cy="52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Reduce adoption friction: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NFID authentication?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Cartridge and Services Purchase: </a:t>
            </a:r>
            <a:r>
              <a:rPr b="0" i="1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on ramp</a:t>
            </a: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 solutions (alchemy, banxa, ...), or even pure Fiat, off chain money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KYC for physical delivery of cardridges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Enforce Trust and Privacy:</a:t>
            </a:r>
            <a:endParaRPr b="0" lang="it-IT" sz="2400" spc="-1" strike="noStrike">
              <a:latin typeface="Arial"/>
            </a:endParaRPr>
          </a:p>
          <a:p>
            <a:pPr lvl="1" marL="432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IC Certified Assets</a:t>
            </a:r>
            <a:endParaRPr b="0" lang="it-IT" sz="2400" spc="-1" strike="noStrike">
              <a:latin typeface="Arial"/>
            </a:endParaRPr>
          </a:p>
          <a:p>
            <a:pPr lvl="1" marL="432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Encryption (Vet keys?) for data and documents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Enpower financial operations: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Mint NFT of each artwork (enrich image with custom EXIF/XMP tags for DNA strings)</a:t>
            </a: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www.w3.org/2000/xmlns/"/>
    <ds:schemaRef ds:uri="71af3243-3dd4-4a8d-8c0d-dd76da1f02a5"/>
    <ds:schemaRef ds:uri="http://schemas.microsoft.com/sharepoint/v3"/>
    <ds:schemaRef ds:uri="http://www.w3.org/2001/XMLSchema-instance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6507DE-E02C-4320-873D-704EA2AB6C2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3043</TotalTime>
  <Application>LibreOffice/7.3.4.2$MacOSX_AARCH64 LibreOffice_project/728fec16bd5f605073805c3c9e7c4212a0120dc5</Application>
  <AppVersion>15.0000</AppVersion>
  <Words>1048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2021-01-27T10:29:50Z</dcterms:created>
  <dc:creator/>
  <dc:description/>
  <dc:language>it-IT</dc:language>
  <cp:lastModifiedBy>roberto pirrone</cp:lastModifiedBy>
  <dcterms:modified xsi:type="dcterms:W3CDTF">2024-05-12T17:58:00Z</dcterms:modified>
  <cp:revision>35</cp:revision>
  <dc:subject/>
  <dc:title>Presentazione aziendale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11</vt:i4>
  </property>
</Properties>
</file>