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37"/>
  </p:notesMasterIdLst>
  <p:sldIdLst>
    <p:sldId id="257" r:id="rId3"/>
    <p:sldId id="258" r:id="rId4"/>
    <p:sldId id="282" r:id="rId5"/>
    <p:sldId id="259" r:id="rId6"/>
    <p:sldId id="260" r:id="rId7"/>
    <p:sldId id="261" r:id="rId8"/>
    <p:sldId id="262" r:id="rId9"/>
    <p:sldId id="265" r:id="rId10"/>
    <p:sldId id="266" r:id="rId11"/>
    <p:sldId id="267" r:id="rId12"/>
    <p:sldId id="268" r:id="rId13"/>
    <p:sldId id="269" r:id="rId14"/>
    <p:sldId id="272" r:id="rId15"/>
    <p:sldId id="273" r:id="rId16"/>
    <p:sldId id="274" r:id="rId17"/>
    <p:sldId id="275" r:id="rId18"/>
    <p:sldId id="276" r:id="rId19"/>
    <p:sldId id="277" r:id="rId20"/>
    <p:sldId id="278" r:id="rId21"/>
    <p:sldId id="283" r:id="rId22"/>
    <p:sldId id="280" r:id="rId23"/>
    <p:sldId id="281" r:id="rId24"/>
    <p:sldId id="297" r:id="rId25"/>
    <p:sldId id="310" r:id="rId26"/>
    <p:sldId id="299" r:id="rId27"/>
    <p:sldId id="300" r:id="rId28"/>
    <p:sldId id="301" r:id="rId29"/>
    <p:sldId id="302" r:id="rId30"/>
    <p:sldId id="304" r:id="rId31"/>
    <p:sldId id="311" r:id="rId32"/>
    <p:sldId id="307" r:id="rId33"/>
    <p:sldId id="312" r:id="rId34"/>
    <p:sldId id="308" r:id="rId35"/>
    <p:sldId id="30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60" autoAdjust="0"/>
  </p:normalViewPr>
  <p:slideViewPr>
    <p:cSldViewPr showGuides="1">
      <p:cViewPr>
        <p:scale>
          <a:sx n="90" d="100"/>
          <a:sy n="90" d="100"/>
        </p:scale>
        <p:origin x="-1224" y="-58"/>
      </p:cViewPr>
      <p:guideLst>
        <p:guide orient="horz" pos="2160"/>
        <p:guide pos="2880"/>
        <p:guide pos="192"/>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System 44 </c:v>
                </c:pt>
              </c:strCache>
            </c:strRef>
          </c:tx>
          <c:spPr>
            <a:solidFill>
              <a:srgbClr val="00E302"/>
            </a:solidFill>
            <a:ln>
              <a:solidFill>
                <a:schemeClr val="tx1"/>
              </a:solidFill>
            </a:ln>
          </c:spPr>
          <c:invertIfNegative val="0"/>
          <c:dPt>
            <c:idx val="3"/>
            <c:invertIfNegative val="0"/>
            <c:bubble3D val="0"/>
            <c:spPr>
              <a:solidFill>
                <a:srgbClr val="002060"/>
              </a:solidFill>
              <a:ln>
                <a:solidFill>
                  <a:schemeClr val="tx1"/>
                </a:solidFill>
              </a:ln>
            </c:spPr>
          </c:dPt>
          <c:dPt>
            <c:idx val="4"/>
            <c:invertIfNegative val="0"/>
            <c:bubble3D val="0"/>
            <c:spPr>
              <a:solidFill>
                <a:srgbClr val="002060"/>
              </a:solidFill>
              <a:ln>
                <a:solidFill>
                  <a:schemeClr val="tx1"/>
                </a:solidFill>
              </a:ln>
            </c:spPr>
          </c:dPt>
          <c:dLbls>
            <c:dLblPos val="outEnd"/>
            <c:showLegendKey val="0"/>
            <c:showVal val="1"/>
            <c:showCatName val="0"/>
            <c:showSerName val="0"/>
            <c:showPercent val="0"/>
            <c:showBubbleSize val="0"/>
            <c:showLeaderLines val="0"/>
          </c:dLbls>
          <c:cat>
            <c:strRef>
              <c:f>Sheet1!$A$2:$A$6</c:f>
              <c:strCache>
                <c:ptCount val="5"/>
                <c:pt idx="0">
                  <c:v>PI: Improved Accuracy</c:v>
                </c:pt>
                <c:pt idx="1">
                  <c:v>PI: Had Fluency Growth of 4+ Points</c:v>
                </c:pt>
                <c:pt idx="2">
                  <c:v>PI: Advancing Decoder</c:v>
                </c:pt>
                <c:pt idx="3">
                  <c:v>RI: Improved Lexile Score</c:v>
                </c:pt>
                <c:pt idx="4">
                  <c:v>RI: Exceeded Annual Growth Goal</c:v>
                </c:pt>
              </c:strCache>
            </c:strRef>
          </c:cat>
          <c:val>
            <c:numRef>
              <c:f>Sheet1!$B$2:$B$6</c:f>
              <c:numCache>
                <c:formatCode>0%</c:formatCode>
                <c:ptCount val="5"/>
                <c:pt idx="0">
                  <c:v>0.84</c:v>
                </c:pt>
                <c:pt idx="1">
                  <c:v>0.47</c:v>
                </c:pt>
                <c:pt idx="2">
                  <c:v>0.17</c:v>
                </c:pt>
                <c:pt idx="3">
                  <c:v>0.62</c:v>
                </c:pt>
                <c:pt idx="4">
                  <c:v>0.28000000000000003</c:v>
                </c:pt>
              </c:numCache>
            </c:numRef>
          </c:val>
        </c:ser>
        <c:dLbls>
          <c:showLegendKey val="0"/>
          <c:showVal val="0"/>
          <c:showCatName val="0"/>
          <c:showSerName val="0"/>
          <c:showPercent val="0"/>
          <c:showBubbleSize val="0"/>
        </c:dLbls>
        <c:gapWidth val="150"/>
        <c:axId val="307353856"/>
        <c:axId val="307359744"/>
      </c:barChart>
      <c:catAx>
        <c:axId val="307353856"/>
        <c:scaling>
          <c:orientation val="minMax"/>
        </c:scaling>
        <c:delete val="0"/>
        <c:axPos val="b"/>
        <c:majorTickMark val="out"/>
        <c:minorTickMark val="none"/>
        <c:tickLblPos val="nextTo"/>
        <c:txPr>
          <a:bodyPr/>
          <a:lstStyle/>
          <a:p>
            <a:pPr>
              <a:defRPr sz="1400" b="1"/>
            </a:pPr>
            <a:endParaRPr lang="en-US"/>
          </a:p>
        </c:txPr>
        <c:crossAx val="307359744"/>
        <c:crosses val="autoZero"/>
        <c:auto val="1"/>
        <c:lblAlgn val="ctr"/>
        <c:lblOffset val="100"/>
        <c:noMultiLvlLbl val="0"/>
      </c:catAx>
      <c:valAx>
        <c:axId val="307359744"/>
        <c:scaling>
          <c:orientation val="minMax"/>
          <c:max val="1"/>
          <c:min val="0"/>
        </c:scaling>
        <c:delete val="0"/>
        <c:axPos val="l"/>
        <c:majorGridlines/>
        <c:numFmt formatCode="0%" sourceLinked="1"/>
        <c:majorTickMark val="out"/>
        <c:minorTickMark val="none"/>
        <c:tickLblPos val="nextTo"/>
        <c:crossAx val="307353856"/>
        <c:crosses val="autoZero"/>
        <c:crossBetween val="between"/>
      </c:valAx>
      <c:spPr>
        <a:solidFill>
          <a:schemeClr val="bg1"/>
        </a:solidFill>
        <a:ln>
          <a:solidFill>
            <a:schemeClr val="tx1"/>
          </a:solidFill>
        </a:ln>
      </c:spPr>
    </c:plotArea>
    <c:plotVisOnly val="1"/>
    <c:dispBlanksAs val="gap"/>
    <c:showDLblsOverMax val="0"/>
  </c:chart>
  <c:txPr>
    <a:bodyPr/>
    <a:lstStyle/>
    <a:p>
      <a:pPr>
        <a:defRPr sz="1800"/>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63E26-B2C7-4E87-B30C-F0BED7B0D895}" type="doc">
      <dgm:prSet loTypeId="urn:microsoft.com/office/officeart/2005/8/layout/cycle8" loCatId="cycle" qsTypeId="urn:microsoft.com/office/officeart/2005/8/quickstyle/3d3" qsCatId="3D" csTypeId="urn:microsoft.com/office/officeart/2005/8/colors/colorful2" csCatId="colorful" phldr="1"/>
      <dgm:spPr/>
    </dgm:pt>
    <dgm:pt modelId="{102D6C7E-738B-415C-8A47-5F77B65ABFA9}">
      <dgm:prSet phldrT="[Text]"/>
      <dgm:spPr>
        <a:solidFill>
          <a:srgbClr val="0000FF"/>
        </a:solidFill>
      </dgm:spPr>
      <dgm:t>
        <a:bodyPr/>
        <a:lstStyle/>
        <a:p>
          <a:r>
            <a:rPr lang="en-US" b="1" i="1" dirty="0" smtClean="0"/>
            <a:t>System 44 </a:t>
          </a:r>
          <a:r>
            <a:rPr lang="en-US" b="1" dirty="0" smtClean="0"/>
            <a:t>Software</a:t>
          </a:r>
          <a:endParaRPr lang="en-US" b="1" dirty="0"/>
        </a:p>
      </dgm:t>
    </dgm:pt>
    <dgm:pt modelId="{938CB8D8-F980-47AF-8ACD-5E112708D3C6}" type="parTrans" cxnId="{0A00471A-77A2-4C1E-B0E2-D4271634F6D7}">
      <dgm:prSet/>
      <dgm:spPr/>
      <dgm:t>
        <a:bodyPr/>
        <a:lstStyle/>
        <a:p>
          <a:endParaRPr lang="en-US"/>
        </a:p>
      </dgm:t>
    </dgm:pt>
    <dgm:pt modelId="{7D643F34-9044-4102-BB8D-7D8C3F18D9E7}" type="sibTrans" cxnId="{0A00471A-77A2-4C1E-B0E2-D4271634F6D7}">
      <dgm:prSet/>
      <dgm:spPr/>
      <dgm:t>
        <a:bodyPr/>
        <a:lstStyle/>
        <a:p>
          <a:endParaRPr lang="en-US"/>
        </a:p>
      </dgm:t>
    </dgm:pt>
    <dgm:pt modelId="{AC27939F-2F34-43F8-8095-335CCF63830D}">
      <dgm:prSet phldrT="[Text]"/>
      <dgm:spPr>
        <a:solidFill>
          <a:srgbClr val="618009"/>
        </a:solidFill>
      </dgm:spPr>
      <dgm:t>
        <a:bodyPr/>
        <a:lstStyle/>
        <a:p>
          <a:r>
            <a:rPr lang="en-US" b="1" dirty="0" smtClean="0"/>
            <a:t>Small Group Instruction</a:t>
          </a:r>
          <a:endParaRPr lang="en-US" b="1" dirty="0"/>
        </a:p>
      </dgm:t>
    </dgm:pt>
    <dgm:pt modelId="{2AE70740-AA76-499D-99C5-81BE7DF09A42}" type="parTrans" cxnId="{1487FFC0-A3C9-4259-A7F0-E5E40AA87300}">
      <dgm:prSet/>
      <dgm:spPr/>
      <dgm:t>
        <a:bodyPr/>
        <a:lstStyle/>
        <a:p>
          <a:endParaRPr lang="en-US"/>
        </a:p>
      </dgm:t>
    </dgm:pt>
    <dgm:pt modelId="{EFABDB89-97BB-4263-81AD-1AC96230A474}" type="sibTrans" cxnId="{1487FFC0-A3C9-4259-A7F0-E5E40AA87300}">
      <dgm:prSet/>
      <dgm:spPr/>
      <dgm:t>
        <a:bodyPr/>
        <a:lstStyle/>
        <a:p>
          <a:endParaRPr lang="en-US"/>
        </a:p>
      </dgm:t>
    </dgm:pt>
    <dgm:pt modelId="{0CCAFB51-EF3C-4ACA-B6BF-CD4380002779}" type="pres">
      <dgm:prSet presAssocID="{CBB63E26-B2C7-4E87-B30C-F0BED7B0D895}" presName="compositeShape" presStyleCnt="0">
        <dgm:presLayoutVars>
          <dgm:chMax val="7"/>
          <dgm:dir/>
          <dgm:resizeHandles val="exact"/>
        </dgm:presLayoutVars>
      </dgm:prSet>
      <dgm:spPr/>
    </dgm:pt>
    <dgm:pt modelId="{FFF5E005-D444-402A-9176-F1664B34B40E}" type="pres">
      <dgm:prSet presAssocID="{CBB63E26-B2C7-4E87-B30C-F0BED7B0D895}" presName="wedge1" presStyleLbl="node1" presStyleIdx="0" presStyleCnt="2"/>
      <dgm:spPr/>
      <dgm:t>
        <a:bodyPr/>
        <a:lstStyle/>
        <a:p>
          <a:endParaRPr lang="en-US"/>
        </a:p>
      </dgm:t>
    </dgm:pt>
    <dgm:pt modelId="{C1313A0D-9AB4-4FB6-B4F0-CB7EBD1F4E78}" type="pres">
      <dgm:prSet presAssocID="{CBB63E26-B2C7-4E87-B30C-F0BED7B0D895}" presName="dummy1a" presStyleCnt="0"/>
      <dgm:spPr/>
    </dgm:pt>
    <dgm:pt modelId="{21BE9D13-119D-43F5-93AC-DA7099F7A781}" type="pres">
      <dgm:prSet presAssocID="{CBB63E26-B2C7-4E87-B30C-F0BED7B0D895}" presName="dummy1b" presStyleCnt="0"/>
      <dgm:spPr/>
    </dgm:pt>
    <dgm:pt modelId="{A9657948-900E-484D-BEB3-DB827B17C483}" type="pres">
      <dgm:prSet presAssocID="{CBB63E26-B2C7-4E87-B30C-F0BED7B0D895}" presName="wedge1Tx" presStyleLbl="node1" presStyleIdx="0" presStyleCnt="2">
        <dgm:presLayoutVars>
          <dgm:chMax val="0"/>
          <dgm:chPref val="0"/>
          <dgm:bulletEnabled val="1"/>
        </dgm:presLayoutVars>
      </dgm:prSet>
      <dgm:spPr/>
      <dgm:t>
        <a:bodyPr/>
        <a:lstStyle/>
        <a:p>
          <a:endParaRPr lang="en-US"/>
        </a:p>
      </dgm:t>
    </dgm:pt>
    <dgm:pt modelId="{C8CCF0B7-EBA3-4074-ACFB-68028CE5FF31}" type="pres">
      <dgm:prSet presAssocID="{CBB63E26-B2C7-4E87-B30C-F0BED7B0D895}" presName="wedge2" presStyleLbl="node1" presStyleIdx="1" presStyleCnt="2"/>
      <dgm:spPr/>
      <dgm:t>
        <a:bodyPr/>
        <a:lstStyle/>
        <a:p>
          <a:endParaRPr lang="en-US"/>
        </a:p>
      </dgm:t>
    </dgm:pt>
    <dgm:pt modelId="{5F7FFBEB-C1CA-4645-BDE2-EA21E9BC29CA}" type="pres">
      <dgm:prSet presAssocID="{CBB63E26-B2C7-4E87-B30C-F0BED7B0D895}" presName="dummy2a" presStyleCnt="0"/>
      <dgm:spPr/>
    </dgm:pt>
    <dgm:pt modelId="{BFBCFEC1-BC6B-4FF8-B80C-5AAED231A982}" type="pres">
      <dgm:prSet presAssocID="{CBB63E26-B2C7-4E87-B30C-F0BED7B0D895}" presName="dummy2b" presStyleCnt="0"/>
      <dgm:spPr/>
    </dgm:pt>
    <dgm:pt modelId="{F6FBE80C-7C8D-4ECE-8464-349B52779BCA}" type="pres">
      <dgm:prSet presAssocID="{CBB63E26-B2C7-4E87-B30C-F0BED7B0D895}" presName="wedge2Tx" presStyleLbl="node1" presStyleIdx="1" presStyleCnt="2">
        <dgm:presLayoutVars>
          <dgm:chMax val="0"/>
          <dgm:chPref val="0"/>
          <dgm:bulletEnabled val="1"/>
        </dgm:presLayoutVars>
      </dgm:prSet>
      <dgm:spPr/>
      <dgm:t>
        <a:bodyPr/>
        <a:lstStyle/>
        <a:p>
          <a:endParaRPr lang="en-US"/>
        </a:p>
      </dgm:t>
    </dgm:pt>
    <dgm:pt modelId="{CCAA7773-F949-434A-A4A7-A56132F35F3A}" type="pres">
      <dgm:prSet presAssocID="{7D643F34-9044-4102-BB8D-7D8C3F18D9E7}" presName="arrowWedge1" presStyleLbl="fgSibTrans2D1" presStyleIdx="0" presStyleCnt="2"/>
      <dgm:spPr>
        <a:solidFill>
          <a:schemeClr val="accent1">
            <a:lumMod val="60000"/>
            <a:lumOff val="40000"/>
          </a:schemeClr>
        </a:solidFill>
      </dgm:spPr>
    </dgm:pt>
    <dgm:pt modelId="{47E3E2A8-D288-4A08-B866-F3A6F6934884}" type="pres">
      <dgm:prSet presAssocID="{EFABDB89-97BB-4263-81AD-1AC96230A474}" presName="arrowWedge2" presStyleLbl="fgSibTrans2D1" presStyleIdx="1" presStyleCnt="2"/>
      <dgm:spPr>
        <a:solidFill>
          <a:schemeClr val="accent5">
            <a:lumMod val="60000"/>
            <a:lumOff val="40000"/>
          </a:schemeClr>
        </a:solidFill>
      </dgm:spPr>
    </dgm:pt>
  </dgm:ptLst>
  <dgm:cxnLst>
    <dgm:cxn modelId="{89DA2B90-EC00-44FD-86D6-1FDC46EB159B}" type="presOf" srcId="{102D6C7E-738B-415C-8A47-5F77B65ABFA9}" destId="{A9657948-900E-484D-BEB3-DB827B17C483}" srcOrd="1" destOrd="0" presId="urn:microsoft.com/office/officeart/2005/8/layout/cycle8"/>
    <dgm:cxn modelId="{1626C526-7277-467F-9A75-CA1CF41FBD84}" type="presOf" srcId="{CBB63E26-B2C7-4E87-B30C-F0BED7B0D895}" destId="{0CCAFB51-EF3C-4ACA-B6BF-CD4380002779}" srcOrd="0" destOrd="0" presId="urn:microsoft.com/office/officeart/2005/8/layout/cycle8"/>
    <dgm:cxn modelId="{263C4709-CC84-47FB-8B97-07DD80454612}" type="presOf" srcId="{102D6C7E-738B-415C-8A47-5F77B65ABFA9}" destId="{FFF5E005-D444-402A-9176-F1664B34B40E}" srcOrd="0" destOrd="0" presId="urn:microsoft.com/office/officeart/2005/8/layout/cycle8"/>
    <dgm:cxn modelId="{0A00471A-77A2-4C1E-B0E2-D4271634F6D7}" srcId="{CBB63E26-B2C7-4E87-B30C-F0BED7B0D895}" destId="{102D6C7E-738B-415C-8A47-5F77B65ABFA9}" srcOrd="0" destOrd="0" parTransId="{938CB8D8-F980-47AF-8ACD-5E112708D3C6}" sibTransId="{7D643F34-9044-4102-BB8D-7D8C3F18D9E7}"/>
    <dgm:cxn modelId="{1487FFC0-A3C9-4259-A7F0-E5E40AA87300}" srcId="{CBB63E26-B2C7-4E87-B30C-F0BED7B0D895}" destId="{AC27939F-2F34-43F8-8095-335CCF63830D}" srcOrd="1" destOrd="0" parTransId="{2AE70740-AA76-499D-99C5-81BE7DF09A42}" sibTransId="{EFABDB89-97BB-4263-81AD-1AC96230A474}"/>
    <dgm:cxn modelId="{808A1971-6AB6-4FE9-B3F7-6E27006F0DB0}" type="presOf" srcId="{AC27939F-2F34-43F8-8095-335CCF63830D}" destId="{C8CCF0B7-EBA3-4074-ACFB-68028CE5FF31}" srcOrd="0" destOrd="0" presId="urn:microsoft.com/office/officeart/2005/8/layout/cycle8"/>
    <dgm:cxn modelId="{65E95E95-6E52-4902-929A-02814B5F4DB6}" type="presOf" srcId="{AC27939F-2F34-43F8-8095-335CCF63830D}" destId="{F6FBE80C-7C8D-4ECE-8464-349B52779BCA}" srcOrd="1" destOrd="0" presId="urn:microsoft.com/office/officeart/2005/8/layout/cycle8"/>
    <dgm:cxn modelId="{B7D5DCFA-EBA2-48A1-8614-5D537DD4E425}" type="presParOf" srcId="{0CCAFB51-EF3C-4ACA-B6BF-CD4380002779}" destId="{FFF5E005-D444-402A-9176-F1664B34B40E}" srcOrd="0" destOrd="0" presId="urn:microsoft.com/office/officeart/2005/8/layout/cycle8"/>
    <dgm:cxn modelId="{457E57EC-C214-4D8D-BC30-7AE6F8D59D77}" type="presParOf" srcId="{0CCAFB51-EF3C-4ACA-B6BF-CD4380002779}" destId="{C1313A0D-9AB4-4FB6-B4F0-CB7EBD1F4E78}" srcOrd="1" destOrd="0" presId="urn:microsoft.com/office/officeart/2005/8/layout/cycle8"/>
    <dgm:cxn modelId="{31EA741A-1680-44C2-96C8-E662BCCB9D45}" type="presParOf" srcId="{0CCAFB51-EF3C-4ACA-B6BF-CD4380002779}" destId="{21BE9D13-119D-43F5-93AC-DA7099F7A781}" srcOrd="2" destOrd="0" presId="urn:microsoft.com/office/officeart/2005/8/layout/cycle8"/>
    <dgm:cxn modelId="{79FD2B76-EA98-4A91-BD5A-8B0B95617298}" type="presParOf" srcId="{0CCAFB51-EF3C-4ACA-B6BF-CD4380002779}" destId="{A9657948-900E-484D-BEB3-DB827B17C483}" srcOrd="3" destOrd="0" presId="urn:microsoft.com/office/officeart/2005/8/layout/cycle8"/>
    <dgm:cxn modelId="{697CAADE-E3E1-43A9-BD4D-BC22A1B71625}" type="presParOf" srcId="{0CCAFB51-EF3C-4ACA-B6BF-CD4380002779}" destId="{C8CCF0B7-EBA3-4074-ACFB-68028CE5FF31}" srcOrd="4" destOrd="0" presId="urn:microsoft.com/office/officeart/2005/8/layout/cycle8"/>
    <dgm:cxn modelId="{C4D6B1DC-F2F6-4CE1-86BA-24E05F31F737}" type="presParOf" srcId="{0CCAFB51-EF3C-4ACA-B6BF-CD4380002779}" destId="{5F7FFBEB-C1CA-4645-BDE2-EA21E9BC29CA}" srcOrd="5" destOrd="0" presId="urn:microsoft.com/office/officeart/2005/8/layout/cycle8"/>
    <dgm:cxn modelId="{375E428C-A950-41A5-9409-28D7D0C84BDC}" type="presParOf" srcId="{0CCAFB51-EF3C-4ACA-B6BF-CD4380002779}" destId="{BFBCFEC1-BC6B-4FF8-B80C-5AAED231A982}" srcOrd="6" destOrd="0" presId="urn:microsoft.com/office/officeart/2005/8/layout/cycle8"/>
    <dgm:cxn modelId="{75CDA312-2BC0-426A-99FF-66C9EFAD67A4}" type="presParOf" srcId="{0CCAFB51-EF3C-4ACA-B6BF-CD4380002779}" destId="{F6FBE80C-7C8D-4ECE-8464-349B52779BCA}" srcOrd="7" destOrd="0" presId="urn:microsoft.com/office/officeart/2005/8/layout/cycle8"/>
    <dgm:cxn modelId="{2E6D6A57-7D3A-448D-AB3A-AFBABA11794A}" type="presParOf" srcId="{0CCAFB51-EF3C-4ACA-B6BF-CD4380002779}" destId="{CCAA7773-F949-434A-A4A7-A56132F35F3A}" srcOrd="8" destOrd="0" presId="urn:microsoft.com/office/officeart/2005/8/layout/cycle8"/>
    <dgm:cxn modelId="{94F6E313-1499-4FB8-AB0C-D45E5526C725}" type="presParOf" srcId="{0CCAFB51-EF3C-4ACA-B6BF-CD4380002779}" destId="{47E3E2A8-D288-4A08-B866-F3A6F6934884}" srcOrd="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5E005-D444-402A-9176-F1664B34B40E}">
      <dsp:nvSpPr>
        <dsp:cNvPr id="0" name=""/>
        <dsp:cNvSpPr/>
      </dsp:nvSpPr>
      <dsp:spPr>
        <a:xfrm>
          <a:off x="939799" y="175039"/>
          <a:ext cx="2026920" cy="2026920"/>
        </a:xfrm>
        <a:prstGeom prst="pie">
          <a:avLst>
            <a:gd name="adj1" fmla="val 16200000"/>
            <a:gd name="adj2" fmla="val 5400000"/>
          </a:avLst>
        </a:prstGeom>
        <a:solidFill>
          <a:srgbClr val="0000F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i="1" kern="1200" dirty="0" smtClean="0"/>
            <a:t>System 44 </a:t>
          </a:r>
          <a:r>
            <a:rPr lang="en-US" sz="1000" b="1" kern="1200" dirty="0" smtClean="0"/>
            <a:t>Software</a:t>
          </a:r>
          <a:endParaRPr lang="en-US" sz="1000" b="1" kern="1200" dirty="0"/>
        </a:p>
      </dsp:txBody>
      <dsp:txXfrm>
        <a:off x="2047366" y="705900"/>
        <a:ext cx="723900" cy="965199"/>
      </dsp:txXfrm>
    </dsp:sp>
    <dsp:sp modelId="{C8CCF0B7-EBA3-4074-ACFB-68028CE5FF31}">
      <dsp:nvSpPr>
        <dsp:cNvPr id="0" name=""/>
        <dsp:cNvSpPr/>
      </dsp:nvSpPr>
      <dsp:spPr>
        <a:xfrm>
          <a:off x="843279" y="175039"/>
          <a:ext cx="2026920" cy="2026920"/>
        </a:xfrm>
        <a:prstGeom prst="pie">
          <a:avLst>
            <a:gd name="adj1" fmla="val 5400000"/>
            <a:gd name="adj2" fmla="val 16200000"/>
          </a:avLst>
        </a:prstGeom>
        <a:solidFill>
          <a:srgbClr val="618009"/>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Small Group Instruction</a:t>
          </a:r>
          <a:endParaRPr lang="en-US" sz="1000" b="1" kern="1200" dirty="0"/>
        </a:p>
      </dsp:txBody>
      <dsp:txXfrm>
        <a:off x="1038732" y="705900"/>
        <a:ext cx="723900" cy="965199"/>
      </dsp:txXfrm>
    </dsp:sp>
    <dsp:sp modelId="{CCAA7773-F949-434A-A4A7-A56132F35F3A}">
      <dsp:nvSpPr>
        <dsp:cNvPr id="0" name=""/>
        <dsp:cNvSpPr/>
      </dsp:nvSpPr>
      <dsp:spPr>
        <a:xfrm>
          <a:off x="814323" y="49563"/>
          <a:ext cx="2277871" cy="2277871"/>
        </a:xfrm>
        <a:prstGeom prst="circularArrow">
          <a:avLst>
            <a:gd name="adj1" fmla="val 5085"/>
            <a:gd name="adj2" fmla="val 327528"/>
            <a:gd name="adj3" fmla="val 5072472"/>
            <a:gd name="adj4" fmla="val 16200000"/>
            <a:gd name="adj5" fmla="val 5932"/>
          </a:avLst>
        </a:prstGeom>
        <a:solidFill>
          <a:schemeClr val="accent1">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7E3E2A8-D288-4A08-B866-F3A6F6934884}">
      <dsp:nvSpPr>
        <dsp:cNvPr id="0" name=""/>
        <dsp:cNvSpPr/>
      </dsp:nvSpPr>
      <dsp:spPr>
        <a:xfrm>
          <a:off x="717804" y="49563"/>
          <a:ext cx="2277871" cy="2277871"/>
        </a:xfrm>
        <a:prstGeom prst="circularArrow">
          <a:avLst>
            <a:gd name="adj1" fmla="val 5085"/>
            <a:gd name="adj2" fmla="val 327528"/>
            <a:gd name="adj3" fmla="val 15872472"/>
            <a:gd name="adj4" fmla="val 5400000"/>
            <a:gd name="adj5" fmla="val 5932"/>
          </a:avLst>
        </a:prstGeom>
        <a:solidFill>
          <a:schemeClr val="accent5">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F246-A255-4EDA-9DA4-614EEC738C6D}" type="datetimeFigureOut">
              <a:rPr lang="en-US" smtClean="0"/>
              <a:t>9/9/2016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9E23F7-B2E8-4799-AD38-4BBDB0E472D4}" type="slidenum">
              <a:rPr lang="en-US" smtClean="0"/>
              <a:t>‹#›</a:t>
            </a:fld>
            <a:endParaRPr lang="en-US"/>
          </a:p>
        </p:txBody>
      </p:sp>
    </p:spTree>
    <p:extLst>
      <p:ext uri="{BB962C8B-B14F-4D97-AF65-F5344CB8AC3E}">
        <p14:creationId xmlns:p14="http://schemas.microsoft.com/office/powerpoint/2010/main" val="384855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414990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853314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3790061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4206495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379006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2005813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727183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348156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3158238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21</a:t>
            </a:fld>
            <a:endParaRPr lang="en-US" dirty="0">
              <a:solidFill>
                <a:prstClr val="black"/>
              </a:solidFill>
            </a:endParaRPr>
          </a:p>
        </p:txBody>
      </p:sp>
    </p:spTree>
    <p:extLst>
      <p:ext uri="{BB962C8B-B14F-4D97-AF65-F5344CB8AC3E}">
        <p14:creationId xmlns:p14="http://schemas.microsoft.com/office/powerpoint/2010/main" val="1390738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val="104445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2649548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24</a:t>
            </a:fld>
            <a:endParaRPr lang="en-US" dirty="0">
              <a:solidFill>
                <a:prstClr val="black"/>
              </a:solidFill>
            </a:endParaRPr>
          </a:p>
        </p:txBody>
      </p:sp>
    </p:spTree>
    <p:extLst>
      <p:ext uri="{BB962C8B-B14F-4D97-AF65-F5344CB8AC3E}">
        <p14:creationId xmlns:p14="http://schemas.microsoft.com/office/powerpoint/2010/main" val="842075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25</a:t>
            </a:fld>
            <a:endParaRPr lang="en-US" dirty="0">
              <a:solidFill>
                <a:prstClr val="black"/>
              </a:solidFill>
            </a:endParaRPr>
          </a:p>
        </p:txBody>
      </p:sp>
    </p:spTree>
    <p:extLst>
      <p:ext uri="{BB962C8B-B14F-4D97-AF65-F5344CB8AC3E}">
        <p14:creationId xmlns:p14="http://schemas.microsoft.com/office/powerpoint/2010/main" val="574790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26</a:t>
            </a:fld>
            <a:endParaRPr lang="en-US" dirty="0">
              <a:solidFill>
                <a:prstClr val="black"/>
              </a:solidFill>
            </a:endParaRPr>
          </a:p>
        </p:txBody>
      </p:sp>
    </p:spTree>
    <p:extLst>
      <p:ext uri="{BB962C8B-B14F-4D97-AF65-F5344CB8AC3E}">
        <p14:creationId xmlns:p14="http://schemas.microsoft.com/office/powerpoint/2010/main" val="1319218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27</a:t>
            </a:fld>
            <a:endParaRPr lang="en-US" dirty="0">
              <a:solidFill>
                <a:prstClr val="black"/>
              </a:solidFill>
            </a:endParaRPr>
          </a:p>
        </p:txBody>
      </p:sp>
    </p:spTree>
    <p:extLst>
      <p:ext uri="{BB962C8B-B14F-4D97-AF65-F5344CB8AC3E}">
        <p14:creationId xmlns:p14="http://schemas.microsoft.com/office/powerpoint/2010/main" val="1658314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28</a:t>
            </a:fld>
            <a:endParaRPr lang="en-US" dirty="0">
              <a:solidFill>
                <a:prstClr val="black"/>
              </a:solidFill>
            </a:endParaRPr>
          </a:p>
        </p:txBody>
      </p:sp>
    </p:spTree>
    <p:extLst>
      <p:ext uri="{BB962C8B-B14F-4D97-AF65-F5344CB8AC3E}">
        <p14:creationId xmlns:p14="http://schemas.microsoft.com/office/powerpoint/2010/main" val="1658314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29</a:t>
            </a:fld>
            <a:endParaRPr lang="en-US" dirty="0">
              <a:solidFill>
                <a:prstClr val="black"/>
              </a:solidFill>
            </a:endParaRPr>
          </a:p>
        </p:txBody>
      </p:sp>
    </p:spTree>
    <p:extLst>
      <p:ext uri="{BB962C8B-B14F-4D97-AF65-F5344CB8AC3E}">
        <p14:creationId xmlns:p14="http://schemas.microsoft.com/office/powerpoint/2010/main" val="1831464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30</a:t>
            </a:fld>
            <a:endParaRPr lang="en-US" dirty="0">
              <a:solidFill>
                <a:prstClr val="black"/>
              </a:solidFill>
            </a:endParaRPr>
          </a:p>
        </p:txBody>
      </p:sp>
    </p:spTree>
    <p:extLst>
      <p:ext uri="{BB962C8B-B14F-4D97-AF65-F5344CB8AC3E}">
        <p14:creationId xmlns:p14="http://schemas.microsoft.com/office/powerpoint/2010/main" val="2736028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31</a:t>
            </a:fld>
            <a:endParaRPr lang="en-US" dirty="0">
              <a:solidFill>
                <a:prstClr val="black"/>
              </a:solidFill>
            </a:endParaRPr>
          </a:p>
        </p:txBody>
      </p:sp>
    </p:spTree>
    <p:extLst>
      <p:ext uri="{BB962C8B-B14F-4D97-AF65-F5344CB8AC3E}">
        <p14:creationId xmlns:p14="http://schemas.microsoft.com/office/powerpoint/2010/main" val="3448251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32</a:t>
            </a:fld>
            <a:endParaRPr lang="en-US" dirty="0">
              <a:solidFill>
                <a:prstClr val="black"/>
              </a:solidFill>
            </a:endParaRPr>
          </a:p>
        </p:txBody>
      </p:sp>
    </p:spTree>
    <p:extLst>
      <p:ext uri="{BB962C8B-B14F-4D97-AF65-F5344CB8AC3E}">
        <p14:creationId xmlns:p14="http://schemas.microsoft.com/office/powerpoint/2010/main" val="842075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33</a:t>
            </a:fld>
            <a:endParaRPr lang="en-US" dirty="0">
              <a:solidFill>
                <a:prstClr val="black"/>
              </a:solidFill>
            </a:endParaRPr>
          </a:p>
        </p:txBody>
      </p:sp>
    </p:spTree>
    <p:extLst>
      <p:ext uri="{BB962C8B-B14F-4D97-AF65-F5344CB8AC3E}">
        <p14:creationId xmlns:p14="http://schemas.microsoft.com/office/powerpoint/2010/main" val="1451357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218043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34</a:t>
            </a:fld>
            <a:endParaRPr lang="en-US" dirty="0">
              <a:solidFill>
                <a:prstClr val="black"/>
              </a:solidFill>
            </a:endParaRPr>
          </a:p>
        </p:txBody>
      </p:sp>
    </p:spTree>
    <p:extLst>
      <p:ext uri="{BB962C8B-B14F-4D97-AF65-F5344CB8AC3E}">
        <p14:creationId xmlns:p14="http://schemas.microsoft.com/office/powerpoint/2010/main" val="7850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87717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264396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3158238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414990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229780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274AAE-6C2E-9144-817A-75A4625E21CC}"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4191825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457200" y="1603390"/>
            <a:ext cx="7251192" cy="434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2" name="Title 1"/>
          <p:cNvSpPr>
            <a:spLocks noGrp="1"/>
          </p:cNvSpPr>
          <p:nvPr userDrawn="1">
            <p:ph type="ctrTitle"/>
          </p:nvPr>
        </p:nvSpPr>
        <p:spPr>
          <a:xfrm>
            <a:off x="706001" y="1662793"/>
            <a:ext cx="6400022" cy="734590"/>
          </a:xfrm>
        </p:spPr>
        <p:txBody>
          <a:bodyPr lIns="0" rIns="0" anchor="t">
            <a:noAutofit/>
          </a:bodyPr>
          <a:lstStyle>
            <a:lvl1pPr algn="l">
              <a:defRPr sz="4000" b="1">
                <a:solidFill>
                  <a:srgbClr val="FFFFFF"/>
                </a:solidFill>
              </a:defRPr>
            </a:lvl1pPr>
          </a:lstStyle>
          <a:p>
            <a:endParaRPr lang="en-US" dirty="0"/>
          </a:p>
        </p:txBody>
      </p:sp>
      <p:sp>
        <p:nvSpPr>
          <p:cNvPr id="3" name="Subtitle 2"/>
          <p:cNvSpPr>
            <a:spLocks noGrp="1"/>
          </p:cNvSpPr>
          <p:nvPr userDrawn="1">
            <p:ph type="subTitle" idx="1"/>
          </p:nvPr>
        </p:nvSpPr>
        <p:spPr>
          <a:xfrm>
            <a:off x="706001" y="2305216"/>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0880" y="442000"/>
            <a:ext cx="1652504" cy="1057778"/>
          </a:xfrm>
          <a:prstGeom prst="rect">
            <a:avLst/>
          </a:prstGeom>
        </p:spPr>
      </p:pic>
    </p:spTree>
    <p:extLst>
      <p:ext uri="{BB962C8B-B14F-4D97-AF65-F5344CB8AC3E}">
        <p14:creationId xmlns:p14="http://schemas.microsoft.com/office/powerpoint/2010/main" val="61097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370279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_Divider Golden">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0980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printer-friendly">
    <p:spTree>
      <p:nvGrpSpPr>
        <p:cNvPr id="1" name=""/>
        <p:cNvGrpSpPr/>
        <p:nvPr/>
      </p:nvGrpSpPr>
      <p:grpSpPr>
        <a:xfrm>
          <a:off x="0" y="0"/>
          <a:ext cx="0" cy="0"/>
          <a:chOff x="0" y="0"/>
          <a:chExt cx="0" cy="0"/>
        </a:xfrm>
      </p:grpSpPr>
      <p:sp>
        <p:nvSpPr>
          <p:cNvPr id="6" name="Rectangle 5"/>
          <p:cNvSpPr/>
          <p:nvPr/>
        </p:nvSpPr>
        <p:spPr>
          <a:xfrm>
            <a:off x="254306" y="260482"/>
            <a:ext cx="8645548" cy="6325353"/>
          </a:xfrm>
          <a:prstGeom prst="rect">
            <a:avLst/>
          </a:prstGeom>
          <a:noFill/>
          <a:ln w="101600" cap="flat">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78593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Divider Dark Backgroun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254306" y="260482"/>
            <a:ext cx="8645548" cy="6325353"/>
          </a:xfrm>
          <a:prstGeom prst="rect">
            <a:avLst/>
          </a:prstGeom>
          <a:noFill/>
          <a:ln w="101600" cap="flat">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907431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Purple">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18044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Fuschia">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rgbClr val="CE3D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2782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Pink">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21496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Blue">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67130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Red">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89680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Yellow Green">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77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050"/>
            </a:lvl1p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567275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457200" y="1603390"/>
            <a:ext cx="7251192" cy="434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2" name="Title 1"/>
          <p:cNvSpPr>
            <a:spLocks noGrp="1"/>
          </p:cNvSpPr>
          <p:nvPr userDrawn="1">
            <p:ph type="ctrTitle"/>
          </p:nvPr>
        </p:nvSpPr>
        <p:spPr>
          <a:xfrm>
            <a:off x="706001" y="1662793"/>
            <a:ext cx="6400022" cy="734590"/>
          </a:xfrm>
        </p:spPr>
        <p:txBody>
          <a:bodyPr lIns="0" rIns="0" anchor="t">
            <a:noAutofit/>
          </a:bodyPr>
          <a:lstStyle>
            <a:lvl1pPr algn="l">
              <a:defRPr sz="4000" b="1">
                <a:solidFill>
                  <a:srgbClr val="FFFFFF"/>
                </a:solidFill>
              </a:defRPr>
            </a:lvl1pPr>
          </a:lstStyle>
          <a:p>
            <a:endParaRPr lang="en-US" dirty="0"/>
          </a:p>
        </p:txBody>
      </p:sp>
      <p:sp>
        <p:nvSpPr>
          <p:cNvPr id="3" name="Subtitle 2"/>
          <p:cNvSpPr>
            <a:spLocks noGrp="1"/>
          </p:cNvSpPr>
          <p:nvPr userDrawn="1">
            <p:ph type="subTitle" idx="1"/>
          </p:nvPr>
        </p:nvSpPr>
        <p:spPr>
          <a:xfrm>
            <a:off x="706001" y="2305216"/>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0880" y="442000"/>
            <a:ext cx="1652504" cy="1057778"/>
          </a:xfrm>
          <a:prstGeom prst="rect">
            <a:avLst/>
          </a:prstGeom>
        </p:spPr>
      </p:pic>
    </p:spTree>
    <p:extLst>
      <p:ext uri="{BB962C8B-B14F-4D97-AF65-F5344CB8AC3E}">
        <p14:creationId xmlns:p14="http://schemas.microsoft.com/office/powerpoint/2010/main" val="3583813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050"/>
            </a:lvl1p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2613308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rinter-friend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765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w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11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Transpar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857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Gra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18213"/>
            <a:ext cx="6858000" cy="628040"/>
          </a:xfrm>
        </p:spPr>
        <p:txBody>
          <a:bodyPr/>
          <a:lstStyle>
            <a:lvl1pPr>
              <a:defRPr>
                <a:solidFill>
                  <a:schemeClr val="tx2"/>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288647"/>
            <a:ext cx="6858000" cy="4662786"/>
          </a:xfrm>
        </p:spPr>
        <p:txBody>
          <a:bodyPr/>
          <a:lstStyle>
            <a:lvl1pPr marL="0" indent="0">
              <a:buNone/>
              <a:defRPr sz="2400">
                <a:solidFill>
                  <a:schemeClr val="bg1"/>
                </a:solidFill>
              </a:defRPr>
            </a:lvl1pPr>
            <a:lvl2pPr marL="230187" indent="0">
              <a:buNone/>
              <a:defRPr sz="2400">
                <a:solidFill>
                  <a:schemeClr val="bg1"/>
                </a:solidFill>
              </a:defRPr>
            </a:lvl2pPr>
            <a:lvl3pPr marL="454025" indent="0">
              <a:buNone/>
              <a:defRPr sz="2400">
                <a:solidFill>
                  <a:schemeClr val="bg1"/>
                </a:solidFill>
              </a:defRPr>
            </a:lvl3pPr>
            <a:lvl4pPr marL="684212" indent="0">
              <a:buNone/>
              <a:defRPr sz="2400">
                <a:solidFill>
                  <a:schemeClr val="bg1"/>
                </a:solidFill>
              </a:defRPr>
            </a:lvl4pPr>
            <a:lvl5pPr marL="914400" indent="0">
              <a:buNone/>
              <a:defRPr sz="2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83E5F0D-CBDD-6347-A225-5CD5D5BCDEFD}" type="slidenum">
              <a:rPr lang="en-US" smtClean="0"/>
              <a:pPr/>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8573" y="6411450"/>
            <a:ext cx="1917646" cy="323653"/>
          </a:xfrm>
          <a:prstGeom prst="rect">
            <a:avLst/>
          </a:prstGeom>
        </p:spPr>
      </p:pic>
      <p:sp>
        <p:nvSpPr>
          <p:cNvPr id="8" name="Rectangle 7"/>
          <p:cNvSpPr/>
          <p:nvPr userDrawn="1"/>
        </p:nvSpPr>
        <p:spPr>
          <a:xfrm>
            <a:off x="0" y="0"/>
            <a:ext cx="6775704" cy="173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11" name="Rectangle 10"/>
          <p:cNvSpPr/>
          <p:nvPr userDrawn="1"/>
        </p:nvSpPr>
        <p:spPr>
          <a:xfrm>
            <a:off x="6821424" y="0"/>
            <a:ext cx="2340864" cy="1741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Tree>
    <p:extLst>
      <p:ext uri="{BB962C8B-B14F-4D97-AF65-F5344CB8AC3E}">
        <p14:creationId xmlns:p14="http://schemas.microsoft.com/office/powerpoint/2010/main" val="19454141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18213"/>
            <a:ext cx="8229600" cy="62804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6175"/>
            <a:ext cx="3994150" cy="45259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92650" y="1146175"/>
            <a:ext cx="3994150" cy="45259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0"/>
          </p:nvPr>
        </p:nvSpPr>
        <p:spPr/>
        <p:txBody>
          <a:body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14219348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46175"/>
            <a:ext cx="399415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85937"/>
            <a:ext cx="3994150"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86300" y="1146175"/>
            <a:ext cx="40005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6300" y="1785937"/>
            <a:ext cx="4000500"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9"/>
          <p:cNvSpPr>
            <a:spLocks noGrp="1"/>
          </p:cNvSpPr>
          <p:nvPr>
            <p:ph type="sldNum" sz="quarter" idx="10"/>
          </p:nvPr>
        </p:nvSpPr>
        <p:spPr/>
        <p:txBody>
          <a:body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2708841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0"/>
          </p:nvPr>
        </p:nvSpPr>
        <p:spPr/>
        <p:txBody>
          <a:body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1582298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129081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rinter-friend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018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Divider Golden">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205679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Divider printer-friendly">
    <p:spTree>
      <p:nvGrpSpPr>
        <p:cNvPr id="1" name=""/>
        <p:cNvGrpSpPr/>
        <p:nvPr/>
      </p:nvGrpSpPr>
      <p:grpSpPr>
        <a:xfrm>
          <a:off x="0" y="0"/>
          <a:ext cx="0" cy="0"/>
          <a:chOff x="0" y="0"/>
          <a:chExt cx="0" cy="0"/>
        </a:xfrm>
      </p:grpSpPr>
      <p:sp>
        <p:nvSpPr>
          <p:cNvPr id="6" name="Rectangle 5"/>
          <p:cNvSpPr/>
          <p:nvPr/>
        </p:nvSpPr>
        <p:spPr>
          <a:xfrm>
            <a:off x="254306" y="260482"/>
            <a:ext cx="8645548" cy="6325353"/>
          </a:xfrm>
          <a:prstGeom prst="rect">
            <a:avLst/>
          </a:prstGeom>
          <a:noFill/>
          <a:ln w="101600" cap="flat">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671097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Divider Dark Backgroun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254306" y="260482"/>
            <a:ext cx="8645548" cy="6325353"/>
          </a:xfrm>
          <a:prstGeom prst="rect">
            <a:avLst/>
          </a:prstGeom>
          <a:noFill/>
          <a:ln w="101600" cap="flat">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14786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Divider Purple">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5010932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ivider Fuschia">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rgbClr val="CE3D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129203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Divider Pink">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231269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Divider Blue">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525643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ivider Red">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90169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Divider Yellow Green">
    <p:spTree>
      <p:nvGrpSpPr>
        <p:cNvPr id="1" name=""/>
        <p:cNvGrpSpPr/>
        <p:nvPr/>
      </p:nvGrpSpPr>
      <p:grpSpPr>
        <a:xfrm>
          <a:off x="0" y="0"/>
          <a:ext cx="0" cy="0"/>
          <a:chOff x="0" y="0"/>
          <a:chExt cx="0" cy="0"/>
        </a:xfrm>
      </p:grpSpPr>
      <p:sp>
        <p:nvSpPr>
          <p:cNvPr id="6" name="Rectangle 5"/>
          <p:cNvSpPr/>
          <p:nvPr/>
        </p:nvSpPr>
        <p:spPr>
          <a:xfrm>
            <a:off x="203505" y="216029"/>
            <a:ext cx="8736990" cy="642594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CE3D95"/>
              </a:solidFill>
            </a:endParaRPr>
          </a:p>
        </p:txBody>
      </p:sp>
      <p:sp>
        <p:nvSpPr>
          <p:cNvPr id="2" name="Title 1"/>
          <p:cNvSpPr>
            <a:spLocks noGrp="1"/>
          </p:cNvSpPr>
          <p:nvPr>
            <p:ph type="ctrTitle"/>
          </p:nvPr>
        </p:nvSpPr>
        <p:spPr>
          <a:xfrm>
            <a:off x="701675" y="1660525"/>
            <a:ext cx="6400022" cy="734590"/>
          </a:xfrm>
        </p:spPr>
        <p:txBody>
          <a:bodyPr lIns="0" rIns="0" anchor="t">
            <a:noAutofit/>
          </a:bodyPr>
          <a:lstStyle>
            <a:lvl1pPr algn="l">
              <a:defRPr sz="4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01675" y="2302948"/>
            <a:ext cx="6400800" cy="1752600"/>
          </a:xfrm>
        </p:spPr>
        <p:txBody>
          <a:bodyPr lIns="0" rIns="0" anchor="t">
            <a:noAutofit/>
          </a:bodyPr>
          <a:lstStyle>
            <a:lvl1pPr marL="0" indent="0" algn="l">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3547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63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Transpar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7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Content Gra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18213"/>
            <a:ext cx="6858000" cy="628040"/>
          </a:xfrm>
        </p:spPr>
        <p:txBody>
          <a:bodyPr/>
          <a:lstStyle>
            <a:lvl1pPr>
              <a:defRPr>
                <a:solidFill>
                  <a:schemeClr val="tx2"/>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288647"/>
            <a:ext cx="6858000" cy="4662786"/>
          </a:xfrm>
        </p:spPr>
        <p:txBody>
          <a:bodyPr/>
          <a:lstStyle>
            <a:lvl1pPr marL="0" indent="0">
              <a:buNone/>
              <a:defRPr sz="2400">
                <a:solidFill>
                  <a:schemeClr val="bg1"/>
                </a:solidFill>
              </a:defRPr>
            </a:lvl1pPr>
            <a:lvl2pPr marL="230187" indent="0">
              <a:buNone/>
              <a:defRPr sz="2400">
                <a:solidFill>
                  <a:schemeClr val="bg1"/>
                </a:solidFill>
              </a:defRPr>
            </a:lvl2pPr>
            <a:lvl3pPr marL="454025" indent="0">
              <a:buNone/>
              <a:defRPr sz="2400">
                <a:solidFill>
                  <a:schemeClr val="bg1"/>
                </a:solidFill>
              </a:defRPr>
            </a:lvl3pPr>
            <a:lvl4pPr marL="684212" indent="0">
              <a:buNone/>
              <a:defRPr sz="2400">
                <a:solidFill>
                  <a:schemeClr val="bg1"/>
                </a:solidFill>
              </a:defRPr>
            </a:lvl4pPr>
            <a:lvl5pPr marL="914400" indent="0">
              <a:buNone/>
              <a:defRPr sz="2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83E5F0D-CBDD-6347-A225-5CD5D5BCDEFD}" type="slidenum">
              <a:rPr lang="en-US" smtClean="0"/>
              <a:pPr/>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8573" y="6411450"/>
            <a:ext cx="1917646" cy="323653"/>
          </a:xfrm>
          <a:prstGeom prst="rect">
            <a:avLst/>
          </a:prstGeom>
        </p:spPr>
      </p:pic>
      <p:sp>
        <p:nvSpPr>
          <p:cNvPr id="8" name="Rectangle 7"/>
          <p:cNvSpPr/>
          <p:nvPr userDrawn="1"/>
        </p:nvSpPr>
        <p:spPr>
          <a:xfrm>
            <a:off x="0" y="0"/>
            <a:ext cx="6775704" cy="173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11" name="Rectangle 10"/>
          <p:cNvSpPr/>
          <p:nvPr userDrawn="1"/>
        </p:nvSpPr>
        <p:spPr>
          <a:xfrm>
            <a:off x="6821424" y="0"/>
            <a:ext cx="2340864" cy="1741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Tree>
    <p:extLst>
      <p:ext uri="{BB962C8B-B14F-4D97-AF65-F5344CB8AC3E}">
        <p14:creationId xmlns:p14="http://schemas.microsoft.com/office/powerpoint/2010/main" val="192158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18213"/>
            <a:ext cx="8229600" cy="62804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6175"/>
            <a:ext cx="3994150" cy="45259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92650" y="1146175"/>
            <a:ext cx="3994150" cy="45259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0"/>
          </p:nvPr>
        </p:nvSpPr>
        <p:spPr/>
        <p:txBody>
          <a:body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186341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46175"/>
            <a:ext cx="399415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85937"/>
            <a:ext cx="3994150"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86300" y="1146175"/>
            <a:ext cx="40005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6300" y="1785937"/>
            <a:ext cx="4000500"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9"/>
          <p:cNvSpPr>
            <a:spLocks noGrp="1"/>
          </p:cNvSpPr>
          <p:nvPr>
            <p:ph type="sldNum" sz="quarter" idx="10"/>
          </p:nvPr>
        </p:nvSpPr>
        <p:spPr/>
        <p:txBody>
          <a:body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2064631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0"/>
          </p:nvPr>
        </p:nvSpPr>
        <p:spPr/>
        <p:txBody>
          <a:bodyPr/>
          <a:lstStyle/>
          <a:p>
            <a:fld id="{783E5F0D-CBDD-6347-A225-5CD5D5BCDEFD}" type="slidenum">
              <a:rPr lang="en-US" smtClean="0"/>
              <a:pPr/>
              <a:t>‹#›</a:t>
            </a:fld>
            <a:endParaRPr lang="en-US" dirty="0"/>
          </a:p>
        </p:txBody>
      </p:sp>
    </p:spTree>
    <p:extLst>
      <p:ext uri="{BB962C8B-B14F-4D97-AF65-F5344CB8AC3E}">
        <p14:creationId xmlns:p14="http://schemas.microsoft.com/office/powerpoint/2010/main" val="249820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jpe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18213"/>
            <a:ext cx="8229600" cy="628040"/>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51692"/>
            <a:ext cx="8229600" cy="4799741"/>
          </a:xfrm>
          <a:prstGeom prst="rect">
            <a:avLst/>
          </a:prstGeom>
        </p:spPr>
        <p:txBody>
          <a:bodyPr vert="horz" lIns="0" tIns="45720" rIns="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457200" y="6375025"/>
            <a:ext cx="682103" cy="365125"/>
          </a:xfrm>
          <a:prstGeom prst="rect">
            <a:avLst/>
          </a:prstGeom>
        </p:spPr>
        <p:txBody>
          <a:bodyPr vert="horz" lIns="0" tIns="45720" rIns="0" bIns="0" rtlCol="0" anchor="b" anchorCtr="0"/>
          <a:lstStyle>
            <a:lvl1pPr algn="l">
              <a:defRPr sz="1050">
                <a:solidFill>
                  <a:srgbClr val="54585A"/>
                </a:solidFill>
              </a:defRPr>
            </a:lvl1pPr>
          </a:lstStyle>
          <a:p>
            <a:pPr defTabSz="457200"/>
            <a:fld id="{783E5F0D-CBDD-6347-A225-5CD5D5BCDEFD}" type="slidenum">
              <a:rPr lang="en-US" smtClean="0"/>
              <a:pPr defTabSz="457200"/>
              <a:t>‹#›</a:t>
            </a:fld>
            <a:endParaRPr lang="en-US" dirty="0"/>
          </a:p>
        </p:txBody>
      </p:sp>
      <p:pic>
        <p:nvPicPr>
          <p:cNvPr id="9" name="Picture 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837279" y="6399660"/>
            <a:ext cx="1887463" cy="348185"/>
          </a:xfrm>
          <a:prstGeom prst="rect">
            <a:avLst/>
          </a:prstGeom>
        </p:spPr>
      </p:pic>
      <p:sp>
        <p:nvSpPr>
          <p:cNvPr id="12" name="Rectangle 11"/>
          <p:cNvSpPr/>
          <p:nvPr/>
        </p:nvSpPr>
        <p:spPr>
          <a:xfrm>
            <a:off x="0" y="0"/>
            <a:ext cx="6775704" cy="17373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13" name="Rectangle 12"/>
          <p:cNvSpPr/>
          <p:nvPr/>
        </p:nvSpPr>
        <p:spPr>
          <a:xfrm>
            <a:off x="6821424" y="0"/>
            <a:ext cx="2340864" cy="1741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8" name="Slide Number Placeholder 5"/>
          <p:cNvSpPr txBox="1">
            <a:spLocks/>
          </p:cNvSpPr>
          <p:nvPr userDrawn="1"/>
        </p:nvSpPr>
        <p:spPr>
          <a:xfrm>
            <a:off x="876820" y="6366556"/>
            <a:ext cx="3627430" cy="365125"/>
          </a:xfrm>
          <a:prstGeom prst="rect">
            <a:avLst/>
          </a:prstGeom>
        </p:spPr>
        <p:txBody>
          <a:bodyPr vert="horz" lIns="0" tIns="45720" rIns="0" bIns="0" rtlCol="0" anchor="b" anchorCtr="0"/>
          <a:lstStyle>
            <a:defPPr>
              <a:defRPr lang="en-US"/>
            </a:defPPr>
            <a:lvl1pPr marL="0" algn="l" defTabSz="457200" rtl="0" eaLnBrk="1" latinLnBrk="0" hangingPunct="1">
              <a:defRPr sz="1200" kern="1200">
                <a:solidFill>
                  <a:srgbClr val="54585A"/>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dirty="0" smtClean="0"/>
              <a:t>Academic Planning &amp; Analysis</a:t>
            </a:r>
            <a:endParaRPr lang="en-US" sz="900" dirty="0"/>
          </a:p>
        </p:txBody>
      </p:sp>
    </p:spTree>
    <p:extLst>
      <p:ext uri="{BB962C8B-B14F-4D97-AF65-F5344CB8AC3E}">
        <p14:creationId xmlns:p14="http://schemas.microsoft.com/office/powerpoint/2010/main" val="3979660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30188" indent="-230188" algn="l" defTabSz="457200" rtl="0" eaLnBrk="1" latinLnBrk="0" hangingPunct="1">
        <a:spcBef>
          <a:spcPts val="0"/>
        </a:spcBef>
        <a:spcAft>
          <a:spcPts val="0"/>
        </a:spcAft>
        <a:buSzPct val="120000"/>
        <a:buFont typeface="Arial"/>
        <a:buChar char="•"/>
        <a:defRPr sz="1800" kern="1200">
          <a:solidFill>
            <a:schemeClr val="tx1"/>
          </a:solidFill>
          <a:latin typeface="+mn-lt"/>
          <a:ea typeface="+mn-ea"/>
          <a:cs typeface="+mn-cs"/>
        </a:defRPr>
      </a:lvl1pPr>
      <a:lvl2pPr marL="454025" indent="-223838" algn="l" defTabSz="457200" rtl="0" eaLnBrk="1" latinLnBrk="0" hangingPunct="1">
        <a:spcBef>
          <a:spcPts val="0"/>
        </a:spcBef>
        <a:spcAft>
          <a:spcPts val="0"/>
        </a:spcAft>
        <a:buFont typeface="Arial"/>
        <a:buChar char="–"/>
        <a:defRPr sz="1800" kern="1200">
          <a:solidFill>
            <a:schemeClr val="tx1"/>
          </a:solidFill>
          <a:latin typeface="+mn-lt"/>
          <a:ea typeface="+mn-ea"/>
          <a:cs typeface="+mn-cs"/>
        </a:defRPr>
      </a:lvl2pPr>
      <a:lvl3pPr marL="684213" indent="-230188" algn="l" defTabSz="457200" rtl="0" eaLnBrk="1" latinLnBrk="0" hangingPunct="1">
        <a:spcBef>
          <a:spcPts val="0"/>
        </a:spcBef>
        <a:spcAft>
          <a:spcPts val="0"/>
        </a:spcAft>
        <a:buFont typeface="Arial"/>
        <a:buChar char="•"/>
        <a:defRPr sz="1800" kern="1200">
          <a:solidFill>
            <a:schemeClr val="tx1"/>
          </a:solidFill>
          <a:latin typeface="+mn-lt"/>
          <a:ea typeface="+mn-ea"/>
          <a:cs typeface="+mn-cs"/>
        </a:defRPr>
      </a:lvl3pPr>
      <a:lvl4pPr marL="914400" indent="-230188" algn="l" defTabSz="457200" rtl="0" eaLnBrk="1" latinLnBrk="0" hangingPunct="1">
        <a:spcBef>
          <a:spcPts val="0"/>
        </a:spcBef>
        <a:spcAft>
          <a:spcPts val="0"/>
        </a:spcAft>
        <a:buFont typeface="Lucida Grande"/>
        <a:buChar char="-"/>
        <a:defRPr sz="1800" kern="1200">
          <a:solidFill>
            <a:schemeClr val="tx1"/>
          </a:solidFill>
          <a:latin typeface="+mn-lt"/>
          <a:ea typeface="+mn-ea"/>
          <a:cs typeface="+mn-cs"/>
        </a:defRPr>
      </a:lvl4pPr>
      <a:lvl5pPr marL="1146175" indent="-231775" algn="l" defTabSz="457200" rtl="0" eaLnBrk="1" latinLnBrk="0" hangingPunct="1">
        <a:spcBef>
          <a:spcPts val="0"/>
        </a:spcBef>
        <a:spcAft>
          <a:spcPts val="0"/>
        </a:spcAft>
        <a:buFont typeface="Lucida Grande"/>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18213"/>
            <a:ext cx="8229600" cy="628040"/>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51692"/>
            <a:ext cx="8229600" cy="4799741"/>
          </a:xfrm>
          <a:prstGeom prst="rect">
            <a:avLst/>
          </a:prstGeom>
        </p:spPr>
        <p:txBody>
          <a:bodyPr vert="horz" lIns="0" tIns="45720" rIns="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457200" y="6375025"/>
            <a:ext cx="682103" cy="365125"/>
          </a:xfrm>
          <a:prstGeom prst="rect">
            <a:avLst/>
          </a:prstGeom>
        </p:spPr>
        <p:txBody>
          <a:bodyPr vert="horz" lIns="0" tIns="45720" rIns="0" bIns="0" rtlCol="0" anchor="b" anchorCtr="0"/>
          <a:lstStyle>
            <a:lvl1pPr algn="l">
              <a:defRPr sz="1050">
                <a:solidFill>
                  <a:srgbClr val="54585A"/>
                </a:solidFill>
              </a:defRPr>
            </a:lvl1pPr>
          </a:lstStyle>
          <a:p>
            <a:pPr defTabSz="457200"/>
            <a:fld id="{783E5F0D-CBDD-6347-A225-5CD5D5BCDEFD}" type="slidenum">
              <a:rPr lang="en-US" smtClean="0"/>
              <a:pPr defTabSz="457200"/>
              <a:t>‹#›</a:t>
            </a:fld>
            <a:endParaRPr lang="en-US" dirty="0"/>
          </a:p>
        </p:txBody>
      </p:sp>
      <p:pic>
        <p:nvPicPr>
          <p:cNvPr id="9" name="Picture 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837279" y="6399660"/>
            <a:ext cx="1887463" cy="348185"/>
          </a:xfrm>
          <a:prstGeom prst="rect">
            <a:avLst/>
          </a:prstGeom>
        </p:spPr>
      </p:pic>
      <p:sp>
        <p:nvSpPr>
          <p:cNvPr id="12" name="Rectangle 11"/>
          <p:cNvSpPr/>
          <p:nvPr/>
        </p:nvSpPr>
        <p:spPr>
          <a:xfrm>
            <a:off x="0" y="0"/>
            <a:ext cx="6775704" cy="17373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13" name="Rectangle 12"/>
          <p:cNvSpPr/>
          <p:nvPr/>
        </p:nvSpPr>
        <p:spPr>
          <a:xfrm>
            <a:off x="6821424" y="0"/>
            <a:ext cx="2340864" cy="1741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8" name="Slide Number Placeholder 5"/>
          <p:cNvSpPr txBox="1">
            <a:spLocks/>
          </p:cNvSpPr>
          <p:nvPr userDrawn="1"/>
        </p:nvSpPr>
        <p:spPr>
          <a:xfrm>
            <a:off x="876820" y="6366556"/>
            <a:ext cx="3627430" cy="365125"/>
          </a:xfrm>
          <a:prstGeom prst="rect">
            <a:avLst/>
          </a:prstGeom>
        </p:spPr>
        <p:txBody>
          <a:bodyPr vert="horz" lIns="0" tIns="45720" rIns="0" bIns="0" rtlCol="0" anchor="b" anchorCtr="0"/>
          <a:lstStyle>
            <a:defPPr>
              <a:defRPr lang="en-US"/>
            </a:defPPr>
            <a:lvl1pPr marL="0" algn="l" defTabSz="457200" rtl="0" eaLnBrk="1" latinLnBrk="0" hangingPunct="1">
              <a:defRPr sz="1200" kern="1200">
                <a:solidFill>
                  <a:srgbClr val="54585A"/>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dirty="0" smtClean="0"/>
              <a:t>Academic Planning &amp; Analysis</a:t>
            </a:r>
            <a:endParaRPr lang="en-US" sz="900" dirty="0"/>
          </a:p>
        </p:txBody>
      </p:sp>
    </p:spTree>
    <p:extLst>
      <p:ext uri="{BB962C8B-B14F-4D97-AF65-F5344CB8AC3E}">
        <p14:creationId xmlns:p14="http://schemas.microsoft.com/office/powerpoint/2010/main" val="277514660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30188" indent="-230188" algn="l" defTabSz="457200" rtl="0" eaLnBrk="1" latinLnBrk="0" hangingPunct="1">
        <a:spcBef>
          <a:spcPts val="0"/>
        </a:spcBef>
        <a:spcAft>
          <a:spcPts val="0"/>
        </a:spcAft>
        <a:buSzPct val="120000"/>
        <a:buFont typeface="Arial"/>
        <a:buChar char="•"/>
        <a:defRPr sz="1800" kern="1200">
          <a:solidFill>
            <a:schemeClr val="tx1"/>
          </a:solidFill>
          <a:latin typeface="+mn-lt"/>
          <a:ea typeface="+mn-ea"/>
          <a:cs typeface="+mn-cs"/>
        </a:defRPr>
      </a:lvl1pPr>
      <a:lvl2pPr marL="454025" indent="-223838" algn="l" defTabSz="457200" rtl="0" eaLnBrk="1" latinLnBrk="0" hangingPunct="1">
        <a:spcBef>
          <a:spcPts val="0"/>
        </a:spcBef>
        <a:spcAft>
          <a:spcPts val="0"/>
        </a:spcAft>
        <a:buFont typeface="Arial"/>
        <a:buChar char="–"/>
        <a:defRPr sz="1800" kern="1200">
          <a:solidFill>
            <a:schemeClr val="tx1"/>
          </a:solidFill>
          <a:latin typeface="+mn-lt"/>
          <a:ea typeface="+mn-ea"/>
          <a:cs typeface="+mn-cs"/>
        </a:defRPr>
      </a:lvl2pPr>
      <a:lvl3pPr marL="684213" indent="-230188" algn="l" defTabSz="457200" rtl="0" eaLnBrk="1" latinLnBrk="0" hangingPunct="1">
        <a:spcBef>
          <a:spcPts val="0"/>
        </a:spcBef>
        <a:spcAft>
          <a:spcPts val="0"/>
        </a:spcAft>
        <a:buFont typeface="Arial"/>
        <a:buChar char="•"/>
        <a:defRPr sz="1800" kern="1200">
          <a:solidFill>
            <a:schemeClr val="tx1"/>
          </a:solidFill>
          <a:latin typeface="+mn-lt"/>
          <a:ea typeface="+mn-ea"/>
          <a:cs typeface="+mn-cs"/>
        </a:defRPr>
      </a:lvl3pPr>
      <a:lvl4pPr marL="914400" indent="-230188" algn="l" defTabSz="457200" rtl="0" eaLnBrk="1" latinLnBrk="0" hangingPunct="1">
        <a:spcBef>
          <a:spcPts val="0"/>
        </a:spcBef>
        <a:spcAft>
          <a:spcPts val="0"/>
        </a:spcAft>
        <a:buFont typeface="Lucida Grande"/>
        <a:buChar char="-"/>
        <a:defRPr sz="1800" kern="1200">
          <a:solidFill>
            <a:schemeClr val="tx1"/>
          </a:solidFill>
          <a:latin typeface="+mn-lt"/>
          <a:ea typeface="+mn-ea"/>
          <a:cs typeface="+mn-cs"/>
        </a:defRPr>
      </a:lvl4pPr>
      <a:lvl5pPr marL="1146175" indent="-231775" algn="l" defTabSz="457200" rtl="0" eaLnBrk="1" latinLnBrk="0" hangingPunct="1">
        <a:spcBef>
          <a:spcPts val="0"/>
        </a:spcBef>
        <a:spcAft>
          <a:spcPts val="0"/>
        </a:spcAft>
        <a:buFont typeface="Lucida Grande"/>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0.emf"/></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4.emf"/><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Gains Analysis</a:t>
            </a:r>
            <a:endParaRPr lang="en-US" dirty="0"/>
          </a:p>
        </p:txBody>
      </p:sp>
      <p:sp>
        <p:nvSpPr>
          <p:cNvPr id="3" name="Subtitle 2"/>
          <p:cNvSpPr>
            <a:spLocks noGrp="1"/>
          </p:cNvSpPr>
          <p:nvPr>
            <p:ph type="subTitle" idx="1"/>
          </p:nvPr>
        </p:nvSpPr>
        <p:spPr>
          <a:xfrm>
            <a:off x="706000" y="2411091"/>
            <a:ext cx="6830581" cy="928883"/>
          </a:xfrm>
        </p:spPr>
        <p:txBody>
          <a:bodyPr/>
          <a:lstStyle/>
          <a:p>
            <a:r>
              <a:rPr lang="en-US" sz="3000" dirty="0" smtClean="0"/>
              <a:t>ABC </a:t>
            </a:r>
            <a:r>
              <a:rPr lang="en-US" sz="3000" dirty="0" smtClean="0"/>
              <a:t>School District</a:t>
            </a:r>
            <a:endParaRPr lang="en-US" sz="3000" dirty="0"/>
          </a:p>
        </p:txBody>
      </p:sp>
      <p:sp>
        <p:nvSpPr>
          <p:cNvPr id="4" name="Content Placeholder 3"/>
          <p:cNvSpPr>
            <a:spLocks noGrp="1"/>
          </p:cNvSpPr>
          <p:nvPr>
            <p:ph sz="quarter" idx="4294967295"/>
          </p:nvPr>
        </p:nvSpPr>
        <p:spPr>
          <a:xfrm>
            <a:off x="718829" y="4812632"/>
            <a:ext cx="6882065" cy="941053"/>
          </a:xfrm>
        </p:spPr>
        <p:txBody>
          <a:bodyPr/>
          <a:lstStyle/>
          <a:p>
            <a:pPr marL="0" indent="0">
              <a:lnSpc>
                <a:spcPct val="150000"/>
              </a:lnSpc>
              <a:buNone/>
            </a:pPr>
            <a:r>
              <a:rPr lang="en-US" b="1" dirty="0" smtClean="0">
                <a:solidFill>
                  <a:schemeClr val="bg1"/>
                </a:solidFill>
              </a:rPr>
              <a:t>Results Based On Program Data</a:t>
            </a:r>
          </a:p>
          <a:p>
            <a:pPr marL="0" indent="0">
              <a:lnSpc>
                <a:spcPct val="150000"/>
              </a:lnSpc>
              <a:buNone/>
            </a:pPr>
            <a:r>
              <a:rPr lang="en-US" b="1" dirty="0" smtClean="0">
                <a:solidFill>
                  <a:schemeClr val="bg1"/>
                </a:solidFill>
              </a:rPr>
              <a:t>08/01/15 to 05/25/16</a:t>
            </a:r>
          </a:p>
        </p:txBody>
      </p:sp>
      <p:sp>
        <p:nvSpPr>
          <p:cNvPr id="5" name="Rectangle 4"/>
          <p:cNvSpPr/>
          <p:nvPr/>
        </p:nvSpPr>
        <p:spPr>
          <a:xfrm>
            <a:off x="732685" y="3172472"/>
            <a:ext cx="6622181" cy="45719"/>
          </a:xfrm>
          <a:prstGeom prst="rect">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6" name="Subtitle 2"/>
          <p:cNvSpPr txBox="1">
            <a:spLocks/>
          </p:cNvSpPr>
          <p:nvPr/>
        </p:nvSpPr>
        <p:spPr>
          <a:xfrm>
            <a:off x="704400" y="3429741"/>
            <a:ext cx="6830581" cy="1305888"/>
          </a:xfrm>
          <a:prstGeom prst="rect">
            <a:avLst/>
          </a:prstGeom>
        </p:spPr>
        <p:txBody>
          <a:bodyPr vert="horz" lIns="0" tIns="45720" rIns="0" bIns="45720" rtlCol="0" anchor="t">
            <a:noAutofit/>
          </a:bodyPr>
          <a:lstStyle>
            <a:lvl1pPr marL="0" indent="0" algn="l" defTabSz="457200" rtl="0" eaLnBrk="1" latinLnBrk="0" hangingPunct="1">
              <a:spcBef>
                <a:spcPts val="0"/>
              </a:spcBef>
              <a:spcAft>
                <a:spcPts val="0"/>
              </a:spcAft>
              <a:buSzPct val="120000"/>
              <a:buFont typeface="Arial"/>
              <a:buNone/>
              <a:defRPr sz="2400" b="1" kern="1200">
                <a:solidFill>
                  <a:srgbClr val="FFFFFF"/>
                </a:solidFill>
                <a:latin typeface="+mn-lt"/>
                <a:ea typeface="+mn-ea"/>
                <a:cs typeface="+mn-cs"/>
              </a:defRPr>
            </a:lvl1pPr>
            <a:lvl2pPr marL="457200" indent="0" algn="ctr" defTabSz="457200" rtl="0" eaLnBrk="1" latinLnBrk="0" hangingPunct="1">
              <a:spcBef>
                <a:spcPts val="0"/>
              </a:spcBef>
              <a:spcAft>
                <a:spcPts val="0"/>
              </a:spcAft>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ts val="0"/>
              </a:spcBef>
              <a:spcAft>
                <a:spcPts val="0"/>
              </a:spcAft>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ts val="0"/>
              </a:spcBef>
              <a:spcAft>
                <a:spcPts val="0"/>
              </a:spcAft>
              <a:buFont typeface="Lucida Grande"/>
              <a:buNone/>
              <a:defRPr sz="1800" kern="1200">
                <a:solidFill>
                  <a:schemeClr val="tx1">
                    <a:tint val="75000"/>
                  </a:schemeClr>
                </a:solidFill>
                <a:latin typeface="+mn-lt"/>
                <a:ea typeface="+mn-ea"/>
                <a:cs typeface="+mn-cs"/>
              </a:defRPr>
            </a:lvl4pPr>
            <a:lvl5pPr marL="1828800" indent="0" algn="ctr" defTabSz="457200" rtl="0" eaLnBrk="1" latinLnBrk="0" hangingPunct="1">
              <a:spcBef>
                <a:spcPts val="0"/>
              </a:spcBef>
              <a:spcAft>
                <a:spcPts val="0"/>
              </a:spcAft>
              <a:buFont typeface="Lucida Grande"/>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800" i="1" dirty="0" smtClean="0"/>
              <a:t>READ 180 and System 44</a:t>
            </a:r>
          </a:p>
          <a:p>
            <a:r>
              <a:rPr lang="en-US" sz="2800" dirty="0" smtClean="0"/>
              <a:t>End-of-Year Summary Report</a:t>
            </a:r>
            <a:endParaRPr lang="en-US" sz="2800" dirty="0"/>
          </a:p>
        </p:txBody>
      </p:sp>
      <p:sp>
        <p:nvSpPr>
          <p:cNvPr id="7" name="Content Placeholder 3"/>
          <p:cNvSpPr txBox="1">
            <a:spLocks/>
          </p:cNvSpPr>
          <p:nvPr/>
        </p:nvSpPr>
        <p:spPr>
          <a:xfrm>
            <a:off x="470834" y="5986921"/>
            <a:ext cx="2635730" cy="354505"/>
          </a:xfrm>
          <a:prstGeom prst="rect">
            <a:avLst/>
          </a:prstGeom>
        </p:spPr>
        <p:txBody>
          <a:bodyPr vert="horz" lIns="0" tIns="45720" rIns="0" bIns="45720" rtlCol="0">
            <a:noAutofit/>
          </a:bodyPr>
          <a:lstStyle>
            <a:lvl1pPr marL="230188" indent="-230188" algn="l" defTabSz="457200" rtl="0" eaLnBrk="1" latinLnBrk="0" hangingPunct="1">
              <a:spcBef>
                <a:spcPts val="0"/>
              </a:spcBef>
              <a:spcAft>
                <a:spcPts val="0"/>
              </a:spcAft>
              <a:buSzPct val="120000"/>
              <a:buFont typeface="Arial"/>
              <a:buChar char="•"/>
              <a:defRPr sz="1800" kern="1200">
                <a:solidFill>
                  <a:schemeClr val="tx1"/>
                </a:solidFill>
                <a:latin typeface="+mn-lt"/>
                <a:ea typeface="+mn-ea"/>
                <a:cs typeface="+mn-cs"/>
              </a:defRPr>
            </a:lvl1pPr>
            <a:lvl2pPr marL="454025" indent="-223838" algn="l" defTabSz="457200" rtl="0" eaLnBrk="1" latinLnBrk="0" hangingPunct="1">
              <a:spcBef>
                <a:spcPts val="0"/>
              </a:spcBef>
              <a:spcAft>
                <a:spcPts val="0"/>
              </a:spcAft>
              <a:buFont typeface="Arial"/>
              <a:buChar char="–"/>
              <a:defRPr sz="1800" kern="1200">
                <a:solidFill>
                  <a:schemeClr val="tx1"/>
                </a:solidFill>
                <a:latin typeface="+mn-lt"/>
                <a:ea typeface="+mn-ea"/>
                <a:cs typeface="+mn-cs"/>
              </a:defRPr>
            </a:lvl2pPr>
            <a:lvl3pPr marL="684213" indent="-230188" algn="l" defTabSz="457200" rtl="0" eaLnBrk="1" latinLnBrk="0" hangingPunct="1">
              <a:spcBef>
                <a:spcPts val="0"/>
              </a:spcBef>
              <a:spcAft>
                <a:spcPts val="0"/>
              </a:spcAft>
              <a:buFont typeface="Arial"/>
              <a:buChar char="•"/>
              <a:defRPr sz="1800" kern="1200">
                <a:solidFill>
                  <a:schemeClr val="tx1"/>
                </a:solidFill>
                <a:latin typeface="+mn-lt"/>
                <a:ea typeface="+mn-ea"/>
                <a:cs typeface="+mn-cs"/>
              </a:defRPr>
            </a:lvl3pPr>
            <a:lvl4pPr marL="914400" indent="-230188" algn="l" defTabSz="457200" rtl="0" eaLnBrk="1" latinLnBrk="0" hangingPunct="1">
              <a:spcBef>
                <a:spcPts val="0"/>
              </a:spcBef>
              <a:spcAft>
                <a:spcPts val="0"/>
              </a:spcAft>
              <a:buFont typeface="Lucida Grande"/>
              <a:buChar char="-"/>
              <a:defRPr sz="1800" kern="1200">
                <a:solidFill>
                  <a:schemeClr val="tx1"/>
                </a:solidFill>
                <a:latin typeface="+mn-lt"/>
                <a:ea typeface="+mn-ea"/>
                <a:cs typeface="+mn-cs"/>
              </a:defRPr>
            </a:lvl4pPr>
            <a:lvl5pPr marL="1146175" indent="-231775" algn="l" defTabSz="457200" rtl="0" eaLnBrk="1" latinLnBrk="0" hangingPunct="1">
              <a:spcBef>
                <a:spcPts val="0"/>
              </a:spcBef>
              <a:spcAft>
                <a:spcPts val="0"/>
              </a:spcAft>
              <a:buFont typeface="Lucida Grande"/>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solidFill>
                  <a:srgbClr val="FFFFFF">
                    <a:lumMod val="50000"/>
                  </a:srgbClr>
                </a:solidFill>
              </a:rPr>
              <a:t>Academic Planning &amp; Analysis</a:t>
            </a:r>
          </a:p>
        </p:txBody>
      </p:sp>
    </p:spTree>
    <p:extLst>
      <p:ext uri="{BB962C8B-B14F-4D97-AF65-F5344CB8AC3E}">
        <p14:creationId xmlns:p14="http://schemas.microsoft.com/office/powerpoint/2010/main" val="3366735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5" y="198945"/>
            <a:ext cx="8229600" cy="856132"/>
          </a:xfrm>
        </p:spPr>
        <p:txBody>
          <a:bodyPr/>
          <a:lstStyle/>
          <a:p>
            <a:r>
              <a:rPr lang="en-US" i="1" dirty="0" smtClean="0"/>
              <a:t>READ 180 </a:t>
            </a:r>
            <a:r>
              <a:rPr lang="en-US" dirty="0" smtClean="0"/>
              <a:t>Super Stars</a:t>
            </a:r>
            <a:br>
              <a:rPr lang="en-US" dirty="0" smtClean="0"/>
            </a:br>
            <a:r>
              <a:rPr lang="en-US" sz="1800" dirty="0" smtClean="0"/>
              <a:t>A Selection of Students with Notable Growth and Program Use</a:t>
            </a:r>
            <a:endParaRPr lang="en-US" i="1" dirty="0"/>
          </a:p>
        </p:txBody>
      </p:sp>
      <p:sp>
        <p:nvSpPr>
          <p:cNvPr id="4" name="Content Placeholder 3"/>
          <p:cNvSpPr>
            <a:spLocks noGrp="1"/>
          </p:cNvSpPr>
          <p:nvPr>
            <p:ph sz="half" idx="2"/>
          </p:nvPr>
        </p:nvSpPr>
        <p:spPr>
          <a:xfrm>
            <a:off x="580563" y="4117030"/>
            <a:ext cx="7974049" cy="1663345"/>
          </a:xfrm>
        </p:spPr>
        <p:txBody>
          <a:bodyPr/>
          <a:lstStyle/>
          <a:p>
            <a:pPr marL="0" indent="0">
              <a:buNone/>
            </a:pPr>
            <a:r>
              <a:rPr lang="en-US" sz="1400" dirty="0" smtClean="0"/>
              <a:t>There were </a:t>
            </a:r>
            <a:r>
              <a:rPr lang="en-US" sz="1400" b="1" dirty="0" smtClean="0">
                <a:solidFill>
                  <a:srgbClr val="FF0000"/>
                </a:solidFill>
              </a:rPr>
              <a:t>41 </a:t>
            </a:r>
            <a:r>
              <a:rPr lang="en-US" sz="1400" b="1" i="1" dirty="0" smtClean="0">
                <a:solidFill>
                  <a:srgbClr val="FF0000"/>
                </a:solidFill>
              </a:rPr>
              <a:t>READ </a:t>
            </a:r>
            <a:r>
              <a:rPr lang="en-US" sz="1400" b="1" i="1" dirty="0">
                <a:solidFill>
                  <a:srgbClr val="FF0000"/>
                </a:solidFill>
              </a:rPr>
              <a:t>180 </a:t>
            </a:r>
            <a:r>
              <a:rPr lang="en-US" sz="1400" b="1" dirty="0">
                <a:solidFill>
                  <a:srgbClr val="FF0000"/>
                </a:solidFill>
              </a:rPr>
              <a:t>Super </a:t>
            </a:r>
            <a:r>
              <a:rPr lang="en-US" sz="1400" b="1" dirty="0" smtClean="0">
                <a:solidFill>
                  <a:srgbClr val="FF0000"/>
                </a:solidFill>
              </a:rPr>
              <a:t>Stars, </a:t>
            </a:r>
            <a:r>
              <a:rPr lang="en-US" sz="1400" dirty="0"/>
              <a:t>with evidence of both strong participation and Lexile </a:t>
            </a:r>
            <a:r>
              <a:rPr lang="en-US" sz="1400" dirty="0" smtClean="0"/>
              <a:t>gains</a:t>
            </a:r>
            <a:r>
              <a:rPr lang="en-US" sz="1400" dirty="0"/>
              <a:t>. The students with the most growth relative to expectations are displayed above</a:t>
            </a:r>
            <a:r>
              <a:rPr lang="en-US" sz="1400" dirty="0" smtClean="0"/>
              <a:t>.</a:t>
            </a:r>
            <a:endParaRPr lang="en-US" sz="1400" dirty="0"/>
          </a:p>
          <a:p>
            <a:pPr marL="0" indent="0">
              <a:spcBef>
                <a:spcPts val="600"/>
              </a:spcBef>
              <a:buNone/>
            </a:pPr>
            <a:r>
              <a:rPr lang="en-US" sz="1400" dirty="0"/>
              <a:t>To reach “Reading Super Star” status, students must have: </a:t>
            </a:r>
          </a:p>
          <a:p>
            <a:pPr marL="285750" indent="-285750">
              <a:spcBef>
                <a:spcPts val="600"/>
              </a:spcBef>
              <a:buClr>
                <a:schemeClr val="tx1">
                  <a:lumMod val="50000"/>
                </a:schemeClr>
              </a:buClr>
              <a:buFont typeface="Arial" pitchFamily="34" charset="0"/>
              <a:buChar char="•"/>
            </a:pPr>
            <a:r>
              <a:rPr lang="en-US" sz="1400" b="1" dirty="0" smtClean="0">
                <a:solidFill>
                  <a:schemeClr val="accent1"/>
                </a:solidFill>
              </a:rPr>
              <a:t>At </a:t>
            </a:r>
            <a:r>
              <a:rPr lang="en-US" sz="1400" b="1" dirty="0">
                <a:solidFill>
                  <a:schemeClr val="accent1"/>
                </a:solidFill>
              </a:rPr>
              <a:t>least </a:t>
            </a:r>
            <a:r>
              <a:rPr lang="en-US" sz="1400" b="1" dirty="0" smtClean="0">
                <a:solidFill>
                  <a:srgbClr val="FF0000"/>
                </a:solidFill>
              </a:rPr>
              <a:t>20</a:t>
            </a:r>
            <a:r>
              <a:rPr lang="en-US" sz="1400" b="1" dirty="0" smtClean="0">
                <a:solidFill>
                  <a:schemeClr val="accent1"/>
                </a:solidFill>
              </a:rPr>
              <a:t> </a:t>
            </a:r>
            <a:r>
              <a:rPr lang="en-US" sz="1400" b="1" dirty="0">
                <a:solidFill>
                  <a:schemeClr val="accent1"/>
                </a:solidFill>
              </a:rPr>
              <a:t>sessions </a:t>
            </a:r>
            <a:r>
              <a:rPr lang="en-US" sz="1400" dirty="0"/>
              <a:t>(days) of software </a:t>
            </a:r>
            <a:r>
              <a:rPr lang="en-US" sz="1400" dirty="0" smtClean="0"/>
              <a:t>usage</a:t>
            </a:r>
          </a:p>
          <a:p>
            <a:pPr marL="285750" indent="-285750">
              <a:buClr>
                <a:schemeClr val="tx1">
                  <a:lumMod val="50000"/>
                </a:schemeClr>
              </a:buClr>
              <a:buFont typeface="Arial" pitchFamily="34" charset="0"/>
              <a:buChar char="•"/>
            </a:pPr>
            <a:r>
              <a:rPr lang="en-US" sz="1400" b="1" dirty="0">
                <a:solidFill>
                  <a:schemeClr val="accent1"/>
                </a:solidFill>
              </a:rPr>
              <a:t>At least </a:t>
            </a:r>
            <a:r>
              <a:rPr lang="en-US" sz="1400" b="1" dirty="0" smtClean="0">
                <a:solidFill>
                  <a:schemeClr val="accent1"/>
                </a:solidFill>
              </a:rPr>
              <a:t>one Segment completed</a:t>
            </a:r>
            <a:r>
              <a:rPr lang="en-US" sz="1400" dirty="0" smtClean="0"/>
              <a:t> in the </a:t>
            </a:r>
            <a:r>
              <a:rPr lang="en-US" sz="1400" i="1" dirty="0" smtClean="0"/>
              <a:t>READ 180 </a:t>
            </a:r>
            <a:r>
              <a:rPr lang="en-US" sz="1400" dirty="0" smtClean="0"/>
              <a:t>software</a:t>
            </a:r>
            <a:endParaRPr lang="en-US" sz="1400" dirty="0"/>
          </a:p>
          <a:p>
            <a:pPr marL="285750" indent="-285750">
              <a:buClr>
                <a:schemeClr val="tx1">
                  <a:lumMod val="50000"/>
                </a:schemeClr>
              </a:buClr>
              <a:buFont typeface="Arial" pitchFamily="34" charset="0"/>
              <a:buChar char="•"/>
            </a:pPr>
            <a:r>
              <a:rPr lang="en-US" sz="1400" b="1" dirty="0" smtClean="0">
                <a:solidFill>
                  <a:schemeClr val="accent1"/>
                </a:solidFill>
              </a:rPr>
              <a:t>A growth rate between 1.0 </a:t>
            </a:r>
            <a:r>
              <a:rPr lang="en-US" sz="1400" b="1" dirty="0">
                <a:solidFill>
                  <a:schemeClr val="accent1"/>
                </a:solidFill>
              </a:rPr>
              <a:t>and </a:t>
            </a:r>
            <a:r>
              <a:rPr lang="en-US" sz="1400" b="1" dirty="0" smtClean="0">
                <a:solidFill>
                  <a:schemeClr val="accent1"/>
                </a:solidFill>
              </a:rPr>
              <a:t>4.0*</a:t>
            </a:r>
            <a:endParaRPr lang="en-US" sz="1400" dirty="0"/>
          </a:p>
          <a:p>
            <a:pPr marL="285750" indent="-285750">
              <a:buClr>
                <a:schemeClr val="tx1">
                  <a:lumMod val="50000"/>
                </a:schemeClr>
              </a:buClr>
              <a:buFont typeface="Arial" pitchFamily="34" charset="0"/>
              <a:buChar char="•"/>
            </a:pPr>
            <a:r>
              <a:rPr lang="en-US" sz="1400" dirty="0"/>
              <a:t>Pre-Test </a:t>
            </a:r>
            <a:r>
              <a:rPr lang="en-US" sz="1400" i="1" dirty="0" smtClean="0"/>
              <a:t>Reading Inventory </a:t>
            </a:r>
            <a:r>
              <a:rPr lang="en-US" sz="1400" dirty="0" smtClean="0"/>
              <a:t>Lexile </a:t>
            </a:r>
            <a:r>
              <a:rPr lang="en-US" sz="1400" dirty="0"/>
              <a:t>score of </a:t>
            </a:r>
            <a:r>
              <a:rPr lang="en-US" sz="1400" b="1" dirty="0">
                <a:solidFill>
                  <a:schemeClr val="accent1"/>
                </a:solidFill>
              </a:rPr>
              <a:t>over 100L</a:t>
            </a:r>
            <a:r>
              <a:rPr lang="en-US" sz="1400" dirty="0">
                <a:solidFill>
                  <a:schemeClr val="accent1"/>
                </a:solidFill>
              </a:rPr>
              <a:t>. </a:t>
            </a:r>
            <a:endParaRPr lang="en-US" sz="1400" dirty="0" smtClean="0"/>
          </a:p>
          <a:p>
            <a:pPr marL="0" indent="0">
              <a:buNone/>
            </a:pPr>
            <a:endParaRPr lang="en-US" sz="1400" dirty="0"/>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10</a:t>
            </a:fld>
            <a:endParaRPr lang="en-US" dirty="0"/>
          </a:p>
        </p:txBody>
      </p:sp>
      <p:sp>
        <p:nvSpPr>
          <p:cNvPr id="5" name="TextBox 4"/>
          <p:cNvSpPr txBox="1"/>
          <p:nvPr/>
        </p:nvSpPr>
        <p:spPr>
          <a:xfrm>
            <a:off x="643581" y="5943600"/>
            <a:ext cx="7848015" cy="523220"/>
          </a:xfrm>
          <a:prstGeom prst="rect">
            <a:avLst/>
          </a:prstGeom>
          <a:noFill/>
        </p:spPr>
        <p:txBody>
          <a:bodyPr wrap="square" rtlCol="0">
            <a:spAutoFit/>
          </a:bodyPr>
          <a:lstStyle/>
          <a:p>
            <a:pPr defTabSz="457200"/>
            <a:r>
              <a:rPr lang="en-US" sz="1400" dirty="0" smtClean="0">
                <a:solidFill>
                  <a:srgbClr val="54585A"/>
                </a:solidFill>
              </a:rPr>
              <a:t>*Students </a:t>
            </a:r>
            <a:r>
              <a:rPr lang="en-US" sz="1400" dirty="0">
                <a:solidFill>
                  <a:srgbClr val="54585A"/>
                </a:solidFill>
              </a:rPr>
              <a:t>with greater than </a:t>
            </a:r>
            <a:r>
              <a:rPr lang="en-US" sz="1400" dirty="0" smtClean="0">
                <a:solidFill>
                  <a:srgbClr val="54585A"/>
                </a:solidFill>
              </a:rPr>
              <a:t>four times </a:t>
            </a:r>
            <a:r>
              <a:rPr lang="en-US" sz="1400" dirty="0">
                <a:solidFill>
                  <a:srgbClr val="54585A"/>
                </a:solidFill>
              </a:rPr>
              <a:t>the normal growth rate may have </a:t>
            </a:r>
            <a:r>
              <a:rPr lang="en-US" sz="1400" dirty="0" smtClean="0">
                <a:solidFill>
                  <a:srgbClr val="54585A"/>
                </a:solidFill>
              </a:rPr>
              <a:t>had inappropriately low initial Lexile scores and are excluded from the Super Stars list.</a:t>
            </a:r>
            <a:endParaRPr lang="en-US" sz="1400" dirty="0">
              <a:solidFill>
                <a:srgbClr val="54585A"/>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587500"/>
            <a:ext cx="7874000" cy="168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872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30" y="213438"/>
            <a:ext cx="8229600" cy="870200"/>
          </a:xfrm>
        </p:spPr>
        <p:txBody>
          <a:bodyPr/>
          <a:lstStyle/>
          <a:p>
            <a:r>
              <a:rPr lang="en-US" dirty="0" smtClean="0"/>
              <a:t>Mean Lexile Gain and Goal by Site</a:t>
            </a:r>
            <a:br>
              <a:rPr lang="en-US" dirty="0" smtClean="0"/>
            </a:br>
            <a:r>
              <a:rPr lang="en-US" sz="1800" dirty="0" smtClean="0"/>
              <a:t>Mean Change in Lexile and Low End Growth Goal by School</a:t>
            </a:r>
            <a:endParaRPr lang="en-US" i="1" dirty="0"/>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11</a:t>
            </a:fld>
            <a:endParaRPr lang="en-US" dirty="0"/>
          </a:p>
        </p:txBody>
      </p:sp>
      <p:sp>
        <p:nvSpPr>
          <p:cNvPr id="3" name="TextBox 2"/>
          <p:cNvSpPr txBox="1"/>
          <p:nvPr/>
        </p:nvSpPr>
        <p:spPr>
          <a:xfrm>
            <a:off x="450376" y="5338926"/>
            <a:ext cx="8229600" cy="861774"/>
          </a:xfrm>
          <a:prstGeom prst="rect">
            <a:avLst/>
          </a:prstGeom>
          <a:noFill/>
        </p:spPr>
        <p:txBody>
          <a:bodyPr wrap="square" rtlCol="0">
            <a:spAutoFit/>
          </a:bodyPr>
          <a:lstStyle/>
          <a:p>
            <a:pPr defTabSz="457200"/>
            <a:r>
              <a:rPr lang="en-US" sz="1400" dirty="0">
                <a:solidFill>
                  <a:srgbClr val="54585A"/>
                </a:solidFill>
              </a:rPr>
              <a:t>This analysis is based on students who completed </a:t>
            </a:r>
            <a:r>
              <a:rPr lang="en-US" sz="1400" b="1" dirty="0">
                <a:solidFill>
                  <a:srgbClr val="FF0000"/>
                </a:solidFill>
              </a:rPr>
              <a:t>at least two</a:t>
            </a:r>
            <a:r>
              <a:rPr lang="en-US" sz="1400" dirty="0">
                <a:solidFill>
                  <a:srgbClr val="FF0000"/>
                </a:solidFill>
              </a:rPr>
              <a:t> </a:t>
            </a:r>
            <a:r>
              <a:rPr lang="en-US" sz="1400" i="1" dirty="0">
                <a:solidFill>
                  <a:srgbClr val="54585A"/>
                </a:solidFill>
              </a:rPr>
              <a:t>Reading Inventory </a:t>
            </a:r>
            <a:r>
              <a:rPr lang="en-US" sz="1400" dirty="0">
                <a:solidFill>
                  <a:srgbClr val="54585A"/>
                </a:solidFill>
              </a:rPr>
              <a:t>tests a minimum of </a:t>
            </a:r>
            <a:r>
              <a:rPr lang="en-US" sz="1400" dirty="0" smtClean="0">
                <a:solidFill>
                  <a:srgbClr val="54585A"/>
                </a:solidFill>
              </a:rPr>
              <a:t>eight </a:t>
            </a:r>
            <a:r>
              <a:rPr lang="en-US" sz="1400" dirty="0">
                <a:solidFill>
                  <a:srgbClr val="54585A"/>
                </a:solidFill>
              </a:rPr>
              <a:t>weeks apart. </a:t>
            </a:r>
            <a:r>
              <a:rPr lang="en-US" sz="1400" b="1" dirty="0">
                <a:solidFill>
                  <a:srgbClr val="54585A"/>
                </a:solidFill>
              </a:rPr>
              <a:t>Review the </a:t>
            </a:r>
            <a:r>
              <a:rPr lang="en-US" sz="1400" b="1" i="1" dirty="0">
                <a:solidFill>
                  <a:srgbClr val="54585A"/>
                </a:solidFill>
              </a:rPr>
              <a:t>Reading Inventory </a:t>
            </a:r>
            <a:r>
              <a:rPr lang="en-US" sz="1400" b="1" dirty="0">
                <a:solidFill>
                  <a:srgbClr val="54585A"/>
                </a:solidFill>
              </a:rPr>
              <a:t>Growth Summary Report for more information. </a:t>
            </a:r>
          </a:p>
          <a:p>
            <a:pPr defTabSz="457200"/>
            <a:endParaRPr lang="en-US" sz="1000" b="1" i="1" dirty="0">
              <a:solidFill>
                <a:srgbClr val="54585A"/>
              </a:solidFill>
            </a:endParaRPr>
          </a:p>
          <a:p>
            <a:pPr defTabSz="457200"/>
            <a:r>
              <a:rPr lang="en-US" sz="1000" b="1" i="1" dirty="0">
                <a:solidFill>
                  <a:srgbClr val="54585A"/>
                </a:solidFill>
              </a:rPr>
              <a:t>	</a:t>
            </a:r>
            <a:r>
              <a:rPr lang="en-US" sz="1000" i="1" dirty="0">
                <a:solidFill>
                  <a:srgbClr val="54585A"/>
                </a:solidFill>
              </a:rPr>
              <a:t>(Analysis Note:</a:t>
            </a:r>
            <a:r>
              <a:rPr lang="en-US" sz="1000" b="1" i="1" dirty="0">
                <a:solidFill>
                  <a:srgbClr val="54585A"/>
                </a:solidFill>
              </a:rPr>
              <a:t> </a:t>
            </a:r>
            <a:r>
              <a:rPr lang="en-US" sz="1000" i="1" dirty="0">
                <a:solidFill>
                  <a:srgbClr val="54585A"/>
                </a:solidFill>
              </a:rPr>
              <a:t>Sites with fewer than </a:t>
            </a:r>
            <a:r>
              <a:rPr lang="en-US" sz="1000" i="1" dirty="0" smtClean="0">
                <a:solidFill>
                  <a:srgbClr val="54585A"/>
                </a:solidFill>
              </a:rPr>
              <a:t>ten </a:t>
            </a:r>
            <a:r>
              <a:rPr lang="en-US" sz="1000" i="1" dirty="0">
                <a:solidFill>
                  <a:srgbClr val="54585A"/>
                </a:solidFill>
              </a:rPr>
              <a:t>students or a negative change in average Lexile are not shown above)</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0" y="2032000"/>
            <a:ext cx="7747000" cy="2213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142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944"/>
            <a:ext cx="8229600" cy="659185"/>
          </a:xfrm>
        </p:spPr>
        <p:txBody>
          <a:bodyPr/>
          <a:lstStyle/>
          <a:p>
            <a:r>
              <a:rPr lang="en-US" i="1" dirty="0"/>
              <a:t>READ 180 </a:t>
            </a:r>
            <a:r>
              <a:rPr lang="en-US" dirty="0"/>
              <a:t>Usage and </a:t>
            </a:r>
            <a:r>
              <a:rPr lang="en-US" i="1" dirty="0" smtClean="0"/>
              <a:t>Reading Inventory </a:t>
            </a:r>
            <a:r>
              <a:rPr lang="en-US" dirty="0" smtClean="0"/>
              <a:t>Metrics</a:t>
            </a:r>
            <a:endParaRPr lang="en-US" i="1" dirty="0"/>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12</a:t>
            </a:fld>
            <a:endParaRPr lang="en-US" dirty="0"/>
          </a:p>
        </p:txBody>
      </p:sp>
      <p:sp>
        <p:nvSpPr>
          <p:cNvPr id="9" name="TextBox 8"/>
          <p:cNvSpPr txBox="1"/>
          <p:nvPr/>
        </p:nvSpPr>
        <p:spPr>
          <a:xfrm>
            <a:off x="253757" y="5295183"/>
            <a:ext cx="8611947" cy="954107"/>
          </a:xfrm>
          <a:prstGeom prst="rect">
            <a:avLst/>
          </a:prstGeom>
          <a:noFill/>
        </p:spPr>
        <p:txBody>
          <a:bodyPr wrap="square" rtlCol="0">
            <a:spAutoFit/>
          </a:bodyPr>
          <a:lstStyle/>
          <a:p>
            <a:pPr defTabSz="457200"/>
            <a:r>
              <a:rPr lang="en-US" sz="1400" dirty="0">
                <a:solidFill>
                  <a:srgbClr val="54585A"/>
                </a:solidFill>
              </a:rPr>
              <a:t>HMH recommends that </a:t>
            </a:r>
            <a:r>
              <a:rPr lang="en-US" sz="1400" i="1" dirty="0">
                <a:solidFill>
                  <a:srgbClr val="54585A"/>
                </a:solidFill>
              </a:rPr>
              <a:t>READ 180 </a:t>
            </a:r>
            <a:r>
              <a:rPr lang="en-US" sz="1400" dirty="0">
                <a:solidFill>
                  <a:srgbClr val="54585A"/>
                </a:solidFill>
              </a:rPr>
              <a:t>students complete the </a:t>
            </a:r>
            <a:r>
              <a:rPr lang="en-US" sz="1400" i="1" dirty="0">
                <a:solidFill>
                  <a:srgbClr val="54585A"/>
                </a:solidFill>
              </a:rPr>
              <a:t>Reading </a:t>
            </a:r>
            <a:r>
              <a:rPr lang="en-US" sz="1400" i="1" dirty="0" smtClean="0">
                <a:solidFill>
                  <a:srgbClr val="54585A"/>
                </a:solidFill>
              </a:rPr>
              <a:t>Inventory </a:t>
            </a:r>
            <a:r>
              <a:rPr lang="en-US" sz="1400" dirty="0" smtClean="0">
                <a:solidFill>
                  <a:srgbClr val="54585A"/>
                </a:solidFill>
              </a:rPr>
              <a:t>three to five </a:t>
            </a:r>
            <a:r>
              <a:rPr lang="en-US" sz="1400" dirty="0">
                <a:solidFill>
                  <a:srgbClr val="54585A"/>
                </a:solidFill>
              </a:rPr>
              <a:t>times a year for screening, monitoring progress, and making instructional decisions. Strongest results are typically achieved when students follow the </a:t>
            </a:r>
            <a:r>
              <a:rPr lang="en-US" sz="1400" i="1" dirty="0">
                <a:solidFill>
                  <a:srgbClr val="54585A"/>
                </a:solidFill>
              </a:rPr>
              <a:t>READ 180</a:t>
            </a:r>
            <a:r>
              <a:rPr lang="en-US" sz="1400" dirty="0">
                <a:solidFill>
                  <a:srgbClr val="54585A"/>
                </a:solidFill>
              </a:rPr>
              <a:t> Instructional Model daily, and when care is taken to ensure a positive testing environment</a:t>
            </a:r>
            <a:r>
              <a:rPr lang="en-US" sz="1400" b="1" dirty="0">
                <a:solidFill>
                  <a:srgbClr val="54585A"/>
                </a:solidFill>
              </a:rPr>
              <a:t>.</a:t>
            </a:r>
            <a:endParaRPr lang="en-US" sz="1600" dirty="0">
              <a:solidFill>
                <a:srgbClr val="54585A"/>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30" y="2362200"/>
            <a:ext cx="7874000" cy="1579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633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5" y="254365"/>
            <a:ext cx="8229600" cy="980500"/>
          </a:xfrm>
        </p:spPr>
        <p:txBody>
          <a:bodyPr/>
          <a:lstStyle/>
          <a:p>
            <a:r>
              <a:rPr lang="en-US" sz="2400" i="1" dirty="0" smtClean="0">
                <a:solidFill>
                  <a:schemeClr val="bg2">
                    <a:lumMod val="75000"/>
                  </a:schemeClr>
                </a:solidFill>
              </a:rPr>
              <a:t>READ 180 </a:t>
            </a:r>
            <a:r>
              <a:rPr lang="en-US" sz="2400" dirty="0" smtClean="0">
                <a:solidFill>
                  <a:schemeClr val="bg2">
                    <a:lumMod val="75000"/>
                  </a:schemeClr>
                </a:solidFill>
              </a:rPr>
              <a:t>Student Progress along </a:t>
            </a:r>
            <a:r>
              <a:rPr lang="en-US" sz="2400" i="1" dirty="0" smtClean="0">
                <a:solidFill>
                  <a:schemeClr val="bg2">
                    <a:lumMod val="75000"/>
                  </a:schemeClr>
                </a:solidFill>
              </a:rPr>
              <a:t>Reading Inventory </a:t>
            </a:r>
            <a:r>
              <a:rPr lang="en-US" sz="2400" dirty="0" smtClean="0">
                <a:solidFill>
                  <a:schemeClr val="bg2">
                    <a:lumMod val="75000"/>
                  </a:schemeClr>
                </a:solidFill>
              </a:rPr>
              <a:t>College &amp; Career Ready Lexile Performance Levels</a:t>
            </a:r>
            <a:endParaRPr lang="en-US" sz="2400"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13</a:t>
            </a:fld>
            <a:endParaRPr lang="en-US" dirty="0"/>
          </a:p>
        </p:txBody>
      </p:sp>
      <p:sp>
        <p:nvSpPr>
          <p:cNvPr id="10" name="Right Arrow 9"/>
          <p:cNvSpPr/>
          <p:nvPr/>
        </p:nvSpPr>
        <p:spPr>
          <a:xfrm>
            <a:off x="4344924" y="2977496"/>
            <a:ext cx="381000" cy="304800"/>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9" name="TextBox 8"/>
          <p:cNvSpPr txBox="1"/>
          <p:nvPr/>
        </p:nvSpPr>
        <p:spPr>
          <a:xfrm>
            <a:off x="399710" y="5867400"/>
            <a:ext cx="8336719" cy="400110"/>
          </a:xfrm>
          <a:prstGeom prst="rect">
            <a:avLst/>
          </a:prstGeom>
          <a:noFill/>
        </p:spPr>
        <p:txBody>
          <a:bodyPr wrap="square" rtlCol="0">
            <a:spAutoFit/>
          </a:bodyPr>
          <a:lstStyle/>
          <a:p>
            <a:pPr defTabSz="457200"/>
            <a:r>
              <a:rPr lang="en-US" sz="1000" i="1" dirty="0">
                <a:solidFill>
                  <a:srgbClr val="54585A"/>
                </a:solidFill>
              </a:rPr>
              <a:t>Analysis Note: Charts above reflect Lexile data aligned to the Reading Inventory College &amp; Career performance levels, regardless of whether students were administered Reading Inventory  EE or Reading Inventory CC.</a:t>
            </a:r>
          </a:p>
        </p:txBody>
      </p:sp>
      <p:sp>
        <p:nvSpPr>
          <p:cNvPr id="11" name="TextBox 10"/>
          <p:cNvSpPr txBox="1"/>
          <p:nvPr/>
        </p:nvSpPr>
        <p:spPr>
          <a:xfrm>
            <a:off x="451826" y="4713982"/>
            <a:ext cx="8229600" cy="1077218"/>
          </a:xfrm>
          <a:prstGeom prst="rect">
            <a:avLst/>
          </a:prstGeom>
          <a:noFill/>
        </p:spPr>
        <p:txBody>
          <a:bodyPr wrap="square" rtlCol="0">
            <a:spAutoFit/>
          </a:bodyPr>
          <a:lstStyle/>
          <a:p>
            <a:pPr defTabSz="457200"/>
            <a:r>
              <a:rPr lang="en-US" sz="1400" dirty="0">
                <a:solidFill>
                  <a:srgbClr val="54585A"/>
                </a:solidFill>
                <a:cs typeface="Arial" pitchFamily="34" charset="0"/>
              </a:rPr>
              <a:t>The above results show students’ </a:t>
            </a:r>
            <a:r>
              <a:rPr lang="en-US" sz="1400" i="1" dirty="0">
                <a:solidFill>
                  <a:srgbClr val="54585A"/>
                </a:solidFill>
                <a:cs typeface="Arial" pitchFamily="34" charset="0"/>
              </a:rPr>
              <a:t>Reading Inventory </a:t>
            </a:r>
            <a:r>
              <a:rPr lang="en-US" sz="1400" dirty="0">
                <a:solidFill>
                  <a:srgbClr val="54585A"/>
                </a:solidFill>
                <a:cs typeface="Arial" pitchFamily="34" charset="0"/>
              </a:rPr>
              <a:t>scores aligned to the Lexile Performance Levels set by MetaMetrics. As students move through the program, lower, non-proficient reader populations should decrease and higher, proficient reader populations should increase. </a:t>
            </a:r>
          </a:p>
          <a:p>
            <a:pPr defTabSz="457200"/>
            <a:endParaRPr lang="en-US" sz="700" dirty="0">
              <a:solidFill>
                <a:srgbClr val="54585A"/>
              </a:solidFill>
              <a:cs typeface="Arial" pitchFamily="34" charset="0"/>
            </a:endParaRPr>
          </a:p>
          <a:p>
            <a:pPr defTabSz="457200"/>
            <a:r>
              <a:rPr lang="en-US" sz="1400" b="1" dirty="0" err="1">
                <a:solidFill>
                  <a:srgbClr val="54585A"/>
                </a:solidFill>
                <a:cs typeface="Arial" pitchFamily="34" charset="0"/>
              </a:rPr>
              <a:t>Lexile</a:t>
            </a:r>
            <a:r>
              <a:rPr lang="en-US" sz="1400" b="1" dirty="0">
                <a:solidFill>
                  <a:srgbClr val="54585A"/>
                </a:solidFill>
                <a:cs typeface="Arial" pitchFamily="34" charset="0"/>
              </a:rPr>
              <a:t> performance bands used in this analysis can be found in the Appendix.</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500" y="1905000"/>
            <a:ext cx="3810000" cy="217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1778001"/>
            <a:ext cx="3810000" cy="250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656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01" y="198945"/>
            <a:ext cx="8555518" cy="1060012"/>
          </a:xfrm>
        </p:spPr>
        <p:txBody>
          <a:bodyPr/>
          <a:lstStyle/>
          <a:p>
            <a:r>
              <a:rPr lang="en-US" dirty="0" smtClean="0">
                <a:solidFill>
                  <a:schemeClr val="bg2">
                    <a:lumMod val="75000"/>
                  </a:schemeClr>
                </a:solidFill>
              </a:rPr>
              <a:t>Students who Maintained Performance Level</a:t>
            </a:r>
            <a:br>
              <a:rPr lang="en-US" dirty="0" smtClean="0">
                <a:solidFill>
                  <a:schemeClr val="bg2">
                    <a:lumMod val="75000"/>
                  </a:schemeClr>
                </a:solidFill>
              </a:rPr>
            </a:br>
            <a:r>
              <a:rPr lang="en-US" sz="1800" dirty="0" smtClean="0">
                <a:solidFill>
                  <a:schemeClr val="bg2">
                    <a:lumMod val="75000"/>
                  </a:schemeClr>
                </a:solidFill>
              </a:rPr>
              <a:t>Lexile Results for Students Who Did Not Move Up/Down a Level</a:t>
            </a:r>
            <a:endParaRPr lang="en-US"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14</a:t>
            </a:fld>
            <a:endParaRPr lang="en-US" dirty="0"/>
          </a:p>
        </p:txBody>
      </p:sp>
      <p:sp>
        <p:nvSpPr>
          <p:cNvPr id="9" name="TextBox 7"/>
          <p:cNvSpPr txBox="1"/>
          <p:nvPr/>
        </p:nvSpPr>
        <p:spPr>
          <a:xfrm>
            <a:off x="475496" y="4924395"/>
            <a:ext cx="8163338"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rgbClr val="54585A"/>
                </a:solidFill>
              </a:rPr>
              <a:t>Students who maintained their performance levels demonstrated Lexile growth on average; these charts show the average advances they made towards growth goals.  Below Basic students may need phonics instruction in order to demonstrate significant Lexile growth.</a:t>
            </a:r>
            <a:endParaRPr lang="en-US" sz="1400" dirty="0">
              <a:solidFill>
                <a:srgbClr val="54585A"/>
              </a:solidFill>
            </a:endParaRP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460500"/>
            <a:ext cx="4127500" cy="235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000" y="1460501"/>
            <a:ext cx="4127500" cy="235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876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0" y="212197"/>
            <a:ext cx="8229600" cy="1073264"/>
          </a:xfrm>
        </p:spPr>
        <p:txBody>
          <a:bodyPr/>
          <a:lstStyle/>
          <a:p>
            <a:r>
              <a:rPr lang="en-US" dirty="0" smtClean="0">
                <a:solidFill>
                  <a:schemeClr val="bg2">
                    <a:lumMod val="75000"/>
                  </a:schemeClr>
                </a:solidFill>
              </a:rPr>
              <a:t>Below Basic </a:t>
            </a:r>
            <a:r>
              <a:rPr lang="en-US" i="1" dirty="0" smtClean="0">
                <a:solidFill>
                  <a:schemeClr val="bg2">
                    <a:lumMod val="75000"/>
                  </a:schemeClr>
                </a:solidFill>
              </a:rPr>
              <a:t>READ 180 </a:t>
            </a:r>
            <a:r>
              <a:rPr lang="en-US" dirty="0" smtClean="0">
                <a:solidFill>
                  <a:schemeClr val="bg2">
                    <a:lumMod val="75000"/>
                  </a:schemeClr>
                </a:solidFill>
              </a:rPr>
              <a:t>Student Results</a:t>
            </a:r>
            <a:br>
              <a:rPr lang="en-US" dirty="0" smtClean="0">
                <a:solidFill>
                  <a:schemeClr val="bg2">
                    <a:lumMod val="75000"/>
                  </a:schemeClr>
                </a:solidFill>
              </a:rPr>
            </a:br>
            <a:r>
              <a:rPr lang="en-US" sz="1800" dirty="0" smtClean="0">
                <a:solidFill>
                  <a:schemeClr val="bg2">
                    <a:lumMod val="75000"/>
                  </a:schemeClr>
                </a:solidFill>
              </a:rPr>
              <a:t>Summary Movement Between 200L Ranges of Below Basic Readers</a:t>
            </a:r>
            <a:endParaRPr lang="en-US"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15</a:t>
            </a:fld>
            <a:endParaRPr lang="en-US" dirty="0"/>
          </a:p>
        </p:txBody>
      </p:sp>
      <p:sp>
        <p:nvSpPr>
          <p:cNvPr id="10" name="Right Arrow 9"/>
          <p:cNvSpPr/>
          <p:nvPr/>
        </p:nvSpPr>
        <p:spPr>
          <a:xfrm>
            <a:off x="4344924" y="2977496"/>
            <a:ext cx="381000" cy="304800"/>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3" name="TextBox 2"/>
          <p:cNvSpPr txBox="1"/>
          <p:nvPr/>
        </p:nvSpPr>
        <p:spPr>
          <a:xfrm>
            <a:off x="450376" y="5036024"/>
            <a:ext cx="8229600" cy="954107"/>
          </a:xfrm>
          <a:prstGeom prst="rect">
            <a:avLst/>
          </a:prstGeom>
          <a:noFill/>
        </p:spPr>
        <p:txBody>
          <a:bodyPr wrap="square" rtlCol="0">
            <a:spAutoFit/>
          </a:bodyPr>
          <a:lstStyle/>
          <a:p>
            <a:pPr defTabSz="457200"/>
            <a:r>
              <a:rPr lang="en-US" sz="1400" dirty="0">
                <a:solidFill>
                  <a:srgbClr val="54585A"/>
                </a:solidFill>
                <a:cs typeface="Arial" pitchFamily="34" charset="0"/>
              </a:rPr>
              <a:t>Unlike other levels, the Below Basic College and Career Ready Range is 600L+ wide.</a:t>
            </a:r>
          </a:p>
          <a:p>
            <a:pPr defTabSz="457200"/>
            <a:endParaRPr lang="en-US" sz="1400" dirty="0">
              <a:solidFill>
                <a:srgbClr val="54585A"/>
              </a:solidFill>
              <a:cs typeface="Arial" pitchFamily="34" charset="0"/>
            </a:endParaRPr>
          </a:p>
          <a:p>
            <a:pPr defTabSz="457200"/>
            <a:r>
              <a:rPr lang="en-US" sz="1400" dirty="0">
                <a:solidFill>
                  <a:srgbClr val="54585A"/>
                </a:solidFill>
                <a:cs typeface="Arial" pitchFamily="34" charset="0"/>
              </a:rPr>
              <a:t>These reports show the progress of students who stayed in the Below Basic range by tracking their pre-test and post-test </a:t>
            </a:r>
            <a:r>
              <a:rPr lang="en-US" sz="1400" i="1" dirty="0">
                <a:solidFill>
                  <a:srgbClr val="54585A"/>
                </a:solidFill>
                <a:cs typeface="Arial" pitchFamily="34" charset="0"/>
              </a:rPr>
              <a:t>Reading Inventory </a:t>
            </a:r>
            <a:r>
              <a:rPr lang="en-US" sz="1400" dirty="0">
                <a:solidFill>
                  <a:srgbClr val="54585A"/>
                </a:solidFill>
                <a:cs typeface="Arial" pitchFamily="34" charset="0"/>
              </a:rPr>
              <a:t>results along 200-Lexile bands.</a:t>
            </a:r>
            <a:endParaRPr lang="en-US" sz="1400" b="1" dirty="0">
              <a:solidFill>
                <a:srgbClr val="54585A"/>
              </a:solidFill>
              <a:cs typeface="Arial" pitchFamily="34" charset="0"/>
            </a:endParaRP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500" y="1905000"/>
            <a:ext cx="3810000" cy="217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1905000"/>
            <a:ext cx="3810000" cy="233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396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825" y="212197"/>
            <a:ext cx="8288845" cy="1171080"/>
          </a:xfrm>
        </p:spPr>
        <p:txBody>
          <a:bodyPr/>
          <a:lstStyle/>
          <a:p>
            <a:r>
              <a:rPr lang="en-US" i="1" dirty="0">
                <a:solidFill>
                  <a:schemeClr val="bg2">
                    <a:lumMod val="75000"/>
                  </a:schemeClr>
                </a:solidFill>
              </a:rPr>
              <a:t>READ 180 </a:t>
            </a:r>
            <a:r>
              <a:rPr lang="en-US" dirty="0" smtClean="0">
                <a:solidFill>
                  <a:schemeClr val="bg2">
                    <a:lumMod val="75000"/>
                  </a:schemeClr>
                </a:solidFill>
              </a:rPr>
              <a:t>Segments and Growth</a:t>
            </a:r>
            <a:br>
              <a:rPr lang="en-US" dirty="0" smtClean="0">
                <a:solidFill>
                  <a:schemeClr val="bg2">
                    <a:lumMod val="75000"/>
                  </a:schemeClr>
                </a:solidFill>
              </a:rPr>
            </a:br>
            <a:r>
              <a:rPr lang="en-US" sz="1800" i="1" dirty="0" smtClean="0">
                <a:solidFill>
                  <a:schemeClr val="bg2">
                    <a:lumMod val="75000"/>
                  </a:schemeClr>
                </a:solidFill>
              </a:rPr>
              <a:t>Reading Inventory </a:t>
            </a:r>
            <a:r>
              <a:rPr lang="en-US" sz="1800" dirty="0" smtClean="0">
                <a:solidFill>
                  <a:schemeClr val="bg2">
                    <a:lumMod val="75000"/>
                  </a:schemeClr>
                </a:solidFill>
              </a:rPr>
              <a:t>Lexile Gains Relative to </a:t>
            </a:r>
            <a:r>
              <a:rPr lang="en-US" sz="1800" i="1" dirty="0" smtClean="0">
                <a:solidFill>
                  <a:schemeClr val="bg2">
                    <a:lumMod val="75000"/>
                  </a:schemeClr>
                </a:solidFill>
              </a:rPr>
              <a:t>READ 180 </a:t>
            </a:r>
            <a:r>
              <a:rPr lang="en-US" sz="1800" dirty="0" smtClean="0">
                <a:solidFill>
                  <a:schemeClr val="bg2">
                    <a:lumMod val="75000"/>
                  </a:schemeClr>
                </a:solidFill>
              </a:rPr>
              <a:t>Completion</a:t>
            </a:r>
            <a:endParaRPr lang="en-US"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16</a:t>
            </a:fld>
            <a:endParaRPr lang="en-US" dirty="0"/>
          </a:p>
        </p:txBody>
      </p:sp>
      <p:sp>
        <p:nvSpPr>
          <p:cNvPr id="9" name="TextBox 8"/>
          <p:cNvSpPr txBox="1"/>
          <p:nvPr/>
        </p:nvSpPr>
        <p:spPr>
          <a:xfrm>
            <a:off x="384307" y="4884093"/>
            <a:ext cx="8361731" cy="1384995"/>
          </a:xfrm>
          <a:prstGeom prst="rect">
            <a:avLst/>
          </a:prstGeom>
          <a:noFill/>
        </p:spPr>
        <p:txBody>
          <a:bodyPr wrap="square" rtlCol="0">
            <a:spAutoFit/>
          </a:bodyPr>
          <a:lstStyle/>
          <a:p>
            <a:pPr defTabSz="457200">
              <a:buFont typeface="Arial" pitchFamily="34" charset="0"/>
              <a:buNone/>
            </a:pPr>
            <a:r>
              <a:rPr lang="en-US" sz="1400" dirty="0">
                <a:solidFill>
                  <a:srgbClr val="54585A"/>
                </a:solidFill>
                <a:cs typeface="Arial" pitchFamily="34" charset="0"/>
              </a:rPr>
              <a:t>Research indicates that students advance most quickly when they use </a:t>
            </a:r>
            <a:r>
              <a:rPr lang="en-US" sz="1400" i="1" dirty="0">
                <a:solidFill>
                  <a:srgbClr val="54585A"/>
                </a:solidFill>
                <a:cs typeface="Arial" pitchFamily="34" charset="0"/>
              </a:rPr>
              <a:t>READ 180 </a:t>
            </a:r>
            <a:r>
              <a:rPr lang="en-US" sz="1400" dirty="0">
                <a:solidFill>
                  <a:srgbClr val="54585A"/>
                </a:solidFill>
                <a:cs typeface="Arial" pitchFamily="34" charset="0"/>
              </a:rPr>
              <a:t>instructional software daily. In each software segment, students are expected to complete learning activities from five zones — Reading, Word, Spelling, Success, and Writing. Typically, it should take students </a:t>
            </a:r>
            <a:r>
              <a:rPr lang="en-US" sz="1400" dirty="0" smtClean="0">
                <a:solidFill>
                  <a:srgbClr val="54585A"/>
                </a:solidFill>
                <a:cs typeface="Arial" pitchFamily="34" charset="0"/>
              </a:rPr>
              <a:t>five </a:t>
            </a:r>
            <a:r>
              <a:rPr lang="en-US" sz="1400" dirty="0">
                <a:solidFill>
                  <a:srgbClr val="54585A"/>
                </a:solidFill>
                <a:cs typeface="Arial" pitchFamily="34" charset="0"/>
              </a:rPr>
              <a:t>to 15 days (or sessions) to complete each segment. </a:t>
            </a:r>
            <a:r>
              <a:rPr lang="en-US" sz="1400" b="1" dirty="0">
                <a:solidFill>
                  <a:srgbClr val="54585A"/>
                </a:solidFill>
                <a:cs typeface="Arial" pitchFamily="34" charset="0"/>
              </a:rPr>
              <a:t>Review the results above to determine overall software use and completion, and compare those results against student </a:t>
            </a:r>
            <a:r>
              <a:rPr lang="en-US" sz="1400" b="1" i="1" dirty="0">
                <a:solidFill>
                  <a:srgbClr val="54585A"/>
                </a:solidFill>
                <a:cs typeface="Arial" pitchFamily="34" charset="0"/>
              </a:rPr>
              <a:t>Reading Inventory </a:t>
            </a:r>
            <a:r>
              <a:rPr lang="en-US" sz="1400" b="1" dirty="0">
                <a:solidFill>
                  <a:srgbClr val="54585A"/>
                </a:solidFill>
                <a:cs typeface="Arial" pitchFamily="34" charset="0"/>
              </a:rPr>
              <a:t>reading gains. Use SAM data from the </a:t>
            </a:r>
            <a:r>
              <a:rPr lang="en-US" sz="1400" b="1" i="1" dirty="0">
                <a:solidFill>
                  <a:srgbClr val="54585A"/>
                </a:solidFill>
                <a:cs typeface="Arial" pitchFamily="34" charset="0"/>
              </a:rPr>
              <a:t>READ 180 </a:t>
            </a:r>
            <a:r>
              <a:rPr lang="en-US" sz="1400" b="1" dirty="0">
                <a:solidFill>
                  <a:srgbClr val="54585A"/>
                </a:solidFill>
                <a:cs typeface="Arial" pitchFamily="34" charset="0"/>
              </a:rPr>
              <a:t>Results Summary Report to identify areas for continued focus.</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000" y="1333500"/>
            <a:ext cx="6985000" cy="349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349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268" y="4938298"/>
            <a:ext cx="6400022" cy="734590"/>
          </a:xfrm>
        </p:spPr>
        <p:txBody>
          <a:bodyPr/>
          <a:lstStyle/>
          <a:p>
            <a:r>
              <a:rPr lang="en-US" dirty="0" smtClean="0"/>
              <a:t>Implementation Reports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874" y="2205831"/>
            <a:ext cx="2680252" cy="2605801"/>
          </a:xfrm>
          <a:prstGeom prst="rect">
            <a:avLst/>
          </a:prstGeom>
        </p:spPr>
      </p:pic>
    </p:spTree>
    <p:extLst>
      <p:ext uri="{BB962C8B-B14F-4D97-AF65-F5344CB8AC3E}">
        <p14:creationId xmlns:p14="http://schemas.microsoft.com/office/powerpoint/2010/main" val="3497852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5" y="208671"/>
            <a:ext cx="8229600" cy="958123"/>
          </a:xfrm>
        </p:spPr>
        <p:txBody>
          <a:bodyPr/>
          <a:lstStyle/>
          <a:p>
            <a:r>
              <a:rPr lang="en-US" i="1" dirty="0">
                <a:solidFill>
                  <a:schemeClr val="bg2">
                    <a:lumMod val="75000"/>
                  </a:schemeClr>
                </a:solidFill>
              </a:rPr>
              <a:t>System 44 </a:t>
            </a:r>
            <a:r>
              <a:rPr lang="en-US" dirty="0">
                <a:solidFill>
                  <a:schemeClr val="bg2">
                    <a:lumMod val="75000"/>
                  </a:schemeClr>
                </a:solidFill>
              </a:rPr>
              <a:t>Student Progress </a:t>
            </a:r>
            <a:r>
              <a:rPr lang="en-US" dirty="0" smtClean="0">
                <a:solidFill>
                  <a:schemeClr val="bg2">
                    <a:lumMod val="75000"/>
                  </a:schemeClr>
                </a:solidFill>
              </a:rPr>
              <a:t>and Use</a:t>
            </a:r>
            <a:br>
              <a:rPr lang="en-US" dirty="0" smtClean="0">
                <a:solidFill>
                  <a:schemeClr val="bg2">
                    <a:lumMod val="75000"/>
                  </a:schemeClr>
                </a:solidFill>
              </a:rPr>
            </a:br>
            <a:r>
              <a:rPr lang="en-US" sz="1800" dirty="0" smtClean="0">
                <a:solidFill>
                  <a:schemeClr val="bg2">
                    <a:lumMod val="75000"/>
                  </a:schemeClr>
                </a:solidFill>
              </a:rPr>
              <a:t>Overview of Students’ Current Location in Program</a:t>
            </a:r>
            <a:endParaRPr lang="en-US"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18</a:t>
            </a:fld>
            <a:endParaRPr lang="en-US" dirty="0"/>
          </a:p>
        </p:txBody>
      </p:sp>
      <p:sp>
        <p:nvSpPr>
          <p:cNvPr id="15" name="TextBox 14"/>
          <p:cNvSpPr txBox="1"/>
          <p:nvPr/>
        </p:nvSpPr>
        <p:spPr>
          <a:xfrm>
            <a:off x="523856" y="5535397"/>
            <a:ext cx="8077200" cy="523220"/>
          </a:xfrm>
          <a:prstGeom prst="rect">
            <a:avLst/>
          </a:prstGeom>
          <a:noFill/>
        </p:spPr>
        <p:txBody>
          <a:bodyPr wrap="square" rtlCol="0">
            <a:spAutoFit/>
          </a:bodyPr>
          <a:lstStyle/>
          <a:p>
            <a:pPr defTabSz="457200"/>
            <a:r>
              <a:rPr lang="en-US" sz="1400" dirty="0">
                <a:solidFill>
                  <a:srgbClr val="54585A"/>
                </a:solidFill>
              </a:rPr>
              <a:t>The chart above shows how much content </a:t>
            </a:r>
            <a:r>
              <a:rPr lang="en-US" sz="1400" i="1" dirty="0">
                <a:solidFill>
                  <a:srgbClr val="54585A"/>
                </a:solidFill>
              </a:rPr>
              <a:t>System 44 </a:t>
            </a:r>
            <a:r>
              <a:rPr lang="en-US" sz="1400" dirty="0">
                <a:solidFill>
                  <a:srgbClr val="54585A"/>
                </a:solidFill>
              </a:rPr>
              <a:t>students have completed. Students should strive to complete </a:t>
            </a:r>
            <a:r>
              <a:rPr lang="en-US" sz="1400" b="1" dirty="0">
                <a:solidFill>
                  <a:srgbClr val="54585A"/>
                </a:solidFill>
              </a:rPr>
              <a:t>at </a:t>
            </a:r>
            <a:r>
              <a:rPr lang="en-US" sz="1400" b="1" dirty="0" smtClean="0">
                <a:solidFill>
                  <a:srgbClr val="54585A"/>
                </a:solidFill>
              </a:rPr>
              <a:t>least </a:t>
            </a:r>
            <a:r>
              <a:rPr lang="en-US" sz="1400" dirty="0" smtClean="0">
                <a:solidFill>
                  <a:srgbClr val="54585A"/>
                </a:solidFill>
              </a:rPr>
              <a:t>10 </a:t>
            </a:r>
            <a:r>
              <a:rPr lang="en-US" sz="1400" dirty="0">
                <a:solidFill>
                  <a:srgbClr val="54585A"/>
                </a:solidFill>
              </a:rPr>
              <a:t>Series in a year, and to complete all 25 during their time in </a:t>
            </a:r>
            <a:r>
              <a:rPr lang="en-US" sz="1400" i="1" dirty="0">
                <a:solidFill>
                  <a:srgbClr val="54585A"/>
                </a:solidFill>
              </a:rPr>
              <a:t>System 44</a:t>
            </a:r>
            <a:r>
              <a:rPr lang="en-US" sz="1400" dirty="0">
                <a:solidFill>
                  <a:srgbClr val="54585A"/>
                </a:solidFill>
              </a:rPr>
              <a:t>.</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0" y="1270000"/>
            <a:ext cx="7620000" cy="435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851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108" y="198943"/>
            <a:ext cx="8229600" cy="980499"/>
          </a:xfrm>
        </p:spPr>
        <p:txBody>
          <a:bodyPr/>
          <a:lstStyle/>
          <a:p>
            <a:r>
              <a:rPr lang="en-US" i="1" dirty="0">
                <a:solidFill>
                  <a:schemeClr val="bg2">
                    <a:lumMod val="75000"/>
                  </a:schemeClr>
                </a:solidFill>
              </a:rPr>
              <a:t>System 44 </a:t>
            </a:r>
            <a:r>
              <a:rPr lang="en-US" dirty="0" smtClean="0">
                <a:solidFill>
                  <a:schemeClr val="bg2">
                    <a:lumMod val="75000"/>
                  </a:schemeClr>
                </a:solidFill>
              </a:rPr>
              <a:t>Summary Implementation Metrics</a:t>
            </a:r>
            <a:br>
              <a:rPr lang="en-US" dirty="0" smtClean="0">
                <a:solidFill>
                  <a:schemeClr val="bg2">
                    <a:lumMod val="75000"/>
                  </a:schemeClr>
                </a:solidFill>
              </a:rPr>
            </a:br>
            <a:r>
              <a:rPr lang="en-US" sz="1800" dirty="0" smtClean="0">
                <a:solidFill>
                  <a:schemeClr val="bg2">
                    <a:lumMod val="75000"/>
                  </a:schemeClr>
                </a:solidFill>
              </a:rPr>
              <a:t>Student Content Completion as a Measure of Growth</a:t>
            </a:r>
            <a:endParaRPr lang="en-US" sz="1800"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19</a:t>
            </a:fld>
            <a:endParaRPr lang="en-US" dirty="0"/>
          </a:p>
        </p:txBody>
      </p:sp>
      <p:sp>
        <p:nvSpPr>
          <p:cNvPr id="17" name="Content Placeholder 8"/>
          <p:cNvSpPr txBox="1">
            <a:spLocks/>
          </p:cNvSpPr>
          <p:nvPr/>
        </p:nvSpPr>
        <p:spPr>
          <a:xfrm>
            <a:off x="6346778" y="1412835"/>
            <a:ext cx="2437830" cy="38229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solidFill>
                  <a:srgbClr val="54585A"/>
                </a:solidFill>
                <a:cs typeface="Arial" pitchFamily="34" charset="0"/>
              </a:rPr>
              <a:t>On a standard daily implementation of </a:t>
            </a:r>
            <a:r>
              <a:rPr lang="en-US" sz="1200" i="1" dirty="0" smtClean="0">
                <a:solidFill>
                  <a:srgbClr val="54585A"/>
                </a:solidFill>
                <a:cs typeface="Arial" pitchFamily="34" charset="0"/>
              </a:rPr>
              <a:t>System 44</a:t>
            </a:r>
            <a:r>
              <a:rPr lang="en-US" sz="1200" dirty="0" smtClean="0">
                <a:solidFill>
                  <a:srgbClr val="54585A"/>
                </a:solidFill>
                <a:cs typeface="Arial" pitchFamily="34" charset="0"/>
              </a:rPr>
              <a:t>, schools can achieve 100 sessions of usage in a school year. In the standard implementation model, students should use the </a:t>
            </a:r>
            <a:r>
              <a:rPr lang="en-US" sz="1200" dirty="0">
                <a:solidFill>
                  <a:srgbClr val="54585A"/>
                </a:solidFill>
                <a:cs typeface="Arial" pitchFamily="34" charset="0"/>
              </a:rPr>
              <a:t>s</a:t>
            </a:r>
            <a:r>
              <a:rPr lang="en-US" sz="1200" dirty="0" smtClean="0">
                <a:solidFill>
                  <a:srgbClr val="54585A"/>
                </a:solidFill>
                <a:cs typeface="Arial" pitchFamily="34" charset="0"/>
              </a:rPr>
              <a:t>oftware for 15-20 minutes each day (or session). Regular use of software helps students complete the Topics more quickly; when all 160 Topics have been completed, the student is ready to exit </a:t>
            </a:r>
            <a:r>
              <a:rPr lang="en-US" sz="1200" i="1" dirty="0" smtClean="0">
                <a:solidFill>
                  <a:srgbClr val="54585A"/>
                </a:solidFill>
                <a:cs typeface="Arial" pitchFamily="34" charset="0"/>
              </a:rPr>
              <a:t>System 44</a:t>
            </a:r>
            <a:r>
              <a:rPr lang="en-US" sz="1200" dirty="0" smtClean="0">
                <a:solidFill>
                  <a:srgbClr val="54585A"/>
                </a:solidFill>
                <a:cs typeface="Arial" pitchFamily="34" charset="0"/>
              </a:rPr>
              <a:t>. </a:t>
            </a:r>
            <a:r>
              <a:rPr lang="en-US" sz="1200" b="1" dirty="0" smtClean="0">
                <a:solidFill>
                  <a:srgbClr val="54585A"/>
                </a:solidFill>
                <a:cs typeface="Arial" pitchFamily="34" charset="0"/>
              </a:rPr>
              <a:t>Review the results here to identify successes as well as schools that may need additional support. Use the </a:t>
            </a:r>
            <a:r>
              <a:rPr lang="en-US" sz="1200" b="1" i="1" dirty="0" smtClean="0">
                <a:solidFill>
                  <a:srgbClr val="54585A"/>
                </a:solidFill>
                <a:cs typeface="Arial" pitchFamily="34" charset="0"/>
              </a:rPr>
              <a:t>System 44 </a:t>
            </a:r>
            <a:r>
              <a:rPr lang="en-US" sz="1200" b="1" dirty="0" smtClean="0">
                <a:solidFill>
                  <a:srgbClr val="54585A"/>
                </a:solidFill>
                <a:cs typeface="Arial" pitchFamily="34" charset="0"/>
              </a:rPr>
              <a:t>Response to Intervention Summary Report for more information.</a:t>
            </a:r>
          </a:p>
        </p:txBody>
      </p:sp>
      <p:sp>
        <p:nvSpPr>
          <p:cNvPr id="9" name="TextBox 8"/>
          <p:cNvSpPr txBox="1"/>
          <p:nvPr/>
        </p:nvSpPr>
        <p:spPr>
          <a:xfrm>
            <a:off x="342364" y="5791200"/>
            <a:ext cx="8442244" cy="707886"/>
          </a:xfrm>
          <a:prstGeom prst="rect">
            <a:avLst/>
          </a:prstGeom>
          <a:noFill/>
        </p:spPr>
        <p:txBody>
          <a:bodyPr wrap="square" rtlCol="0">
            <a:spAutoFit/>
          </a:bodyPr>
          <a:lstStyle/>
          <a:p>
            <a:pPr defTabSz="457200"/>
            <a:r>
              <a:rPr lang="en-US" sz="1000" i="1" dirty="0">
                <a:solidFill>
                  <a:srgbClr val="54585A"/>
                </a:solidFill>
              </a:rPr>
              <a:t>Analysis Note: Because </a:t>
            </a:r>
            <a:r>
              <a:rPr lang="en-US" sz="1000" i="1" dirty="0" smtClean="0">
                <a:solidFill>
                  <a:srgbClr val="54585A"/>
                </a:solidFill>
              </a:rPr>
              <a:t>Phonics Inventory </a:t>
            </a:r>
            <a:r>
              <a:rPr lang="en-US" sz="1000" i="1" dirty="0">
                <a:solidFill>
                  <a:srgbClr val="54585A"/>
                </a:solidFill>
              </a:rPr>
              <a:t>and Reading Inventory use varies greatly, this chart shows software use for ALL System 44</a:t>
            </a:r>
            <a:r>
              <a:rPr lang="en-US" sz="1000" dirty="0">
                <a:solidFill>
                  <a:srgbClr val="54585A"/>
                </a:solidFill>
              </a:rPr>
              <a:t>-</a:t>
            </a:r>
            <a:r>
              <a:rPr lang="en-US" sz="1000" i="1" dirty="0">
                <a:solidFill>
                  <a:srgbClr val="54585A"/>
                </a:solidFill>
              </a:rPr>
              <a:t>enrolled students to avoid skewing usage results based on test administration. If students were manually placed in a specific Series other than #1 or #4 then they are reported in the total and school-level results but cannot be reported by initial placement Series.</a:t>
            </a:r>
          </a:p>
          <a:p>
            <a:pPr defTabSz="457200"/>
            <a:endParaRPr lang="en-US" sz="1000" i="1" dirty="0">
              <a:solidFill>
                <a:srgbClr val="54585A"/>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1524001"/>
            <a:ext cx="5842000" cy="296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391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6670" y="205210"/>
            <a:ext cx="8229600" cy="612208"/>
          </a:xfrm>
        </p:spPr>
        <p:txBody>
          <a:bodyPr/>
          <a:lstStyle/>
          <a:p>
            <a:r>
              <a:rPr lang="en-US" dirty="0" smtClean="0">
                <a:solidFill>
                  <a:schemeClr val="bg2">
                    <a:lumMod val="75000"/>
                  </a:schemeClr>
                </a:solidFill>
              </a:rPr>
              <a:t>Executive Summary</a:t>
            </a:r>
            <a:endParaRPr lang="en-US" dirty="0">
              <a:solidFill>
                <a:schemeClr val="bg2">
                  <a:lumMod val="75000"/>
                </a:schemeClr>
              </a:solidFill>
            </a:endParaRPr>
          </a:p>
        </p:txBody>
      </p:sp>
      <p:sp>
        <p:nvSpPr>
          <p:cNvPr id="5" name="Text Placeholder 4"/>
          <p:cNvSpPr>
            <a:spLocks noGrp="1"/>
          </p:cNvSpPr>
          <p:nvPr>
            <p:ph type="body" idx="1"/>
          </p:nvPr>
        </p:nvSpPr>
        <p:spPr>
          <a:xfrm>
            <a:off x="407507" y="941845"/>
            <a:ext cx="8308003" cy="1094436"/>
          </a:xfrm>
        </p:spPr>
        <p:txBody>
          <a:bodyPr/>
          <a:lstStyle/>
          <a:p>
            <a:r>
              <a:rPr lang="en-US" b="0" dirty="0"/>
              <a:t>In partnership with the district, </a:t>
            </a:r>
            <a:r>
              <a:rPr lang="en-US" b="0" dirty="0" smtClean="0"/>
              <a:t>Houghton Mifflin Harcourt </a:t>
            </a:r>
            <a:r>
              <a:rPr lang="en-US" b="0" dirty="0"/>
              <a:t>has analyzed data from </a:t>
            </a:r>
            <a:r>
              <a:rPr lang="en-US" b="0" dirty="0" smtClean="0"/>
              <a:t>seven </a:t>
            </a:r>
            <a:r>
              <a:rPr lang="en-US" b="0" dirty="0"/>
              <a:t>sites </a:t>
            </a:r>
            <a:r>
              <a:rPr lang="en-US" b="0" dirty="0" smtClean="0"/>
              <a:t>that implemented the </a:t>
            </a:r>
            <a:r>
              <a:rPr lang="en-US" b="0" i="1" dirty="0"/>
              <a:t>READ 180 </a:t>
            </a:r>
            <a:r>
              <a:rPr lang="en-US" b="0" dirty="0"/>
              <a:t>&amp;</a:t>
            </a:r>
            <a:r>
              <a:rPr lang="en-US" b="0" i="1" dirty="0"/>
              <a:t> System 44 </a:t>
            </a:r>
            <a:r>
              <a:rPr lang="en-US" b="0" dirty="0" smtClean="0"/>
              <a:t>reading intervention programs this </a:t>
            </a:r>
            <a:r>
              <a:rPr lang="en-US" b="0" dirty="0"/>
              <a:t>school year.</a:t>
            </a:r>
          </a:p>
        </p:txBody>
      </p:sp>
      <p:sp>
        <p:nvSpPr>
          <p:cNvPr id="6" name="Content Placeholder 5"/>
          <p:cNvSpPr>
            <a:spLocks noGrp="1"/>
          </p:cNvSpPr>
          <p:nvPr>
            <p:ph sz="half" idx="2"/>
          </p:nvPr>
        </p:nvSpPr>
        <p:spPr>
          <a:xfrm>
            <a:off x="402179" y="3010486"/>
            <a:ext cx="8333404" cy="3134262"/>
          </a:xfrm>
        </p:spPr>
        <p:txBody>
          <a:bodyPr>
            <a:normAutofit/>
          </a:bodyPr>
          <a:lstStyle/>
          <a:p>
            <a:pPr>
              <a:spcBef>
                <a:spcPts val="600"/>
              </a:spcBef>
            </a:pPr>
            <a:r>
              <a:rPr lang="en-US" dirty="0" smtClean="0"/>
              <a:t>The </a:t>
            </a:r>
            <a:r>
              <a:rPr lang="en-US" dirty="0"/>
              <a:t>analysis includes data from </a:t>
            </a:r>
            <a:r>
              <a:rPr lang="en-US" dirty="0" smtClean="0"/>
              <a:t>95 </a:t>
            </a:r>
            <a:r>
              <a:rPr lang="en-US" i="1" dirty="0"/>
              <a:t>READ 180 </a:t>
            </a:r>
            <a:r>
              <a:rPr lang="en-US" dirty="0"/>
              <a:t>and</a:t>
            </a:r>
            <a:r>
              <a:rPr lang="en-US" i="1" dirty="0"/>
              <a:t> </a:t>
            </a:r>
            <a:r>
              <a:rPr lang="en-US" dirty="0" smtClean="0"/>
              <a:t>173 </a:t>
            </a:r>
            <a:r>
              <a:rPr lang="en-US" i="1" dirty="0"/>
              <a:t>System 44 </a:t>
            </a:r>
            <a:r>
              <a:rPr lang="en-US" dirty="0"/>
              <a:t>students.</a:t>
            </a:r>
          </a:p>
          <a:p>
            <a:pPr>
              <a:spcBef>
                <a:spcPts val="600"/>
              </a:spcBef>
            </a:pPr>
            <a:r>
              <a:rPr lang="en-US" dirty="0"/>
              <a:t>At the time of the export, </a:t>
            </a:r>
            <a:r>
              <a:rPr lang="en-US" dirty="0" smtClean="0"/>
              <a:t>86 READ 180 students and 159 System 44 students met Gains reporting criteria based on program use. </a:t>
            </a:r>
          </a:p>
          <a:p>
            <a:pPr>
              <a:spcBef>
                <a:spcPts val="600"/>
              </a:spcBef>
            </a:pPr>
            <a:r>
              <a:rPr lang="en-US" dirty="0" smtClean="0"/>
              <a:t>End-of-Year 2015-2016 </a:t>
            </a:r>
            <a:r>
              <a:rPr lang="en-US" dirty="0"/>
              <a:t>data export indicates evidence of </a:t>
            </a:r>
            <a:r>
              <a:rPr lang="en-US" b="1" dirty="0" smtClean="0"/>
              <a:t>good</a:t>
            </a:r>
            <a:r>
              <a:rPr lang="en-US" dirty="0" smtClean="0"/>
              <a:t> growth </a:t>
            </a:r>
            <a:r>
              <a:rPr lang="en-US" dirty="0"/>
              <a:t>with </a:t>
            </a:r>
            <a:r>
              <a:rPr lang="en-US" b="1" dirty="0" smtClean="0"/>
              <a:t>good</a:t>
            </a:r>
            <a:r>
              <a:rPr lang="en-US" dirty="0" smtClean="0"/>
              <a:t> </a:t>
            </a:r>
            <a:r>
              <a:rPr lang="en-US" dirty="0"/>
              <a:t>software use in </a:t>
            </a:r>
            <a:r>
              <a:rPr lang="en-US" i="1" dirty="0"/>
              <a:t>READ 180 </a:t>
            </a:r>
            <a:r>
              <a:rPr lang="en-US" dirty="0"/>
              <a:t>and </a:t>
            </a:r>
            <a:r>
              <a:rPr lang="en-US" i="1" dirty="0"/>
              <a:t>System 44.</a:t>
            </a:r>
            <a:endParaRPr lang="en-US" dirty="0"/>
          </a:p>
        </p:txBody>
      </p:sp>
      <p:sp>
        <p:nvSpPr>
          <p:cNvPr id="3" name="Slide Number Placeholder 2"/>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2</a:t>
            </a:fld>
            <a:endParaRPr lang="en-US" dirty="0"/>
          </a:p>
        </p:txBody>
      </p:sp>
      <p:sp>
        <p:nvSpPr>
          <p:cNvPr id="2" name="TextBox 1"/>
          <p:cNvSpPr txBox="1"/>
          <p:nvPr/>
        </p:nvSpPr>
        <p:spPr>
          <a:xfrm>
            <a:off x="316067" y="2569090"/>
            <a:ext cx="4290646" cy="369332"/>
          </a:xfrm>
          <a:prstGeom prst="rect">
            <a:avLst/>
          </a:prstGeom>
          <a:noFill/>
        </p:spPr>
        <p:txBody>
          <a:bodyPr wrap="square" rtlCol="0">
            <a:spAutoFit/>
          </a:bodyPr>
          <a:lstStyle/>
          <a:p>
            <a:pPr defTabSz="457200"/>
            <a:r>
              <a:rPr lang="en-US" b="1" i="1" dirty="0">
                <a:solidFill>
                  <a:srgbClr val="54585A"/>
                </a:solidFill>
              </a:rPr>
              <a:t>Preliminary Analysis Observations</a:t>
            </a:r>
          </a:p>
        </p:txBody>
      </p:sp>
    </p:spTree>
    <p:extLst>
      <p:ext uri="{BB962C8B-B14F-4D97-AF65-F5344CB8AC3E}">
        <p14:creationId xmlns:p14="http://schemas.microsoft.com/office/powerpoint/2010/main" val="2318076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0" y="198944"/>
            <a:ext cx="8229600" cy="1139525"/>
          </a:xfrm>
        </p:spPr>
        <p:txBody>
          <a:bodyPr/>
          <a:lstStyle/>
          <a:p>
            <a:r>
              <a:rPr lang="en-US" i="1" dirty="0">
                <a:solidFill>
                  <a:schemeClr val="bg2">
                    <a:lumMod val="75000"/>
                  </a:schemeClr>
                </a:solidFill>
              </a:rPr>
              <a:t>System 44</a:t>
            </a:r>
            <a:r>
              <a:rPr lang="en-US" dirty="0">
                <a:solidFill>
                  <a:schemeClr val="bg2">
                    <a:lumMod val="75000"/>
                  </a:schemeClr>
                </a:solidFill>
              </a:rPr>
              <a:t> Student </a:t>
            </a:r>
            <a:r>
              <a:rPr lang="en-US" i="1" dirty="0" smtClean="0">
                <a:solidFill>
                  <a:schemeClr val="bg2">
                    <a:lumMod val="75000"/>
                  </a:schemeClr>
                </a:solidFill>
              </a:rPr>
              <a:t>Phonics Inventory </a:t>
            </a:r>
            <a:r>
              <a:rPr lang="en-US" dirty="0" smtClean="0">
                <a:solidFill>
                  <a:schemeClr val="bg2">
                    <a:lumMod val="75000"/>
                  </a:schemeClr>
                </a:solidFill>
              </a:rPr>
              <a:t>Results </a:t>
            </a:r>
            <a:br>
              <a:rPr lang="en-US" dirty="0" smtClean="0">
                <a:solidFill>
                  <a:schemeClr val="bg2">
                    <a:lumMod val="75000"/>
                  </a:schemeClr>
                </a:solidFill>
              </a:rPr>
            </a:br>
            <a:r>
              <a:rPr lang="en-US" sz="1800" dirty="0" smtClean="0">
                <a:solidFill>
                  <a:schemeClr val="bg2">
                    <a:lumMod val="75000"/>
                  </a:schemeClr>
                </a:solidFill>
              </a:rPr>
              <a:t>Total </a:t>
            </a:r>
            <a:r>
              <a:rPr lang="en-US" sz="1800" dirty="0">
                <a:solidFill>
                  <a:schemeClr val="bg2">
                    <a:lumMod val="75000"/>
                  </a:schemeClr>
                </a:solidFill>
              </a:rPr>
              <a:t>Students by Initial and Current Decoding Level</a:t>
            </a:r>
            <a:endParaRPr lang="en-US" sz="1800"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20</a:t>
            </a:fld>
            <a:endParaRPr lang="en-US" dirty="0"/>
          </a:p>
        </p:txBody>
      </p:sp>
      <p:sp>
        <p:nvSpPr>
          <p:cNvPr id="6" name="Content Placeholder 8"/>
          <p:cNvSpPr txBox="1">
            <a:spLocks/>
          </p:cNvSpPr>
          <p:nvPr/>
        </p:nvSpPr>
        <p:spPr>
          <a:xfrm>
            <a:off x="426486" y="4267200"/>
            <a:ext cx="8266148" cy="11924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6"/>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smtClean="0">
                <a:solidFill>
                  <a:srgbClr val="54585A"/>
                </a:solidFill>
                <a:cs typeface="Arial" pitchFamily="34" charset="0"/>
              </a:rPr>
              <a:t>HMH recommends that </a:t>
            </a:r>
            <a:r>
              <a:rPr lang="en-US" sz="1400" i="1" dirty="0" smtClean="0">
                <a:solidFill>
                  <a:srgbClr val="54585A"/>
                </a:solidFill>
                <a:cs typeface="Arial" pitchFamily="34" charset="0"/>
              </a:rPr>
              <a:t>System 44 </a:t>
            </a:r>
            <a:r>
              <a:rPr lang="en-US" sz="1400" dirty="0" smtClean="0">
                <a:solidFill>
                  <a:srgbClr val="54585A"/>
                </a:solidFill>
                <a:cs typeface="Arial" pitchFamily="34" charset="0"/>
              </a:rPr>
              <a:t>students complete the </a:t>
            </a:r>
            <a:r>
              <a:rPr lang="en-US" sz="1400" i="1" dirty="0" smtClean="0">
                <a:solidFill>
                  <a:srgbClr val="54585A"/>
                </a:solidFill>
                <a:cs typeface="Arial" pitchFamily="34" charset="0"/>
              </a:rPr>
              <a:t>Phonics Inventory </a:t>
            </a:r>
            <a:r>
              <a:rPr lang="en-US" sz="1400" dirty="0" smtClean="0">
                <a:solidFill>
                  <a:srgbClr val="54585A"/>
                </a:solidFill>
                <a:cs typeface="Arial" pitchFamily="34" charset="0"/>
              </a:rPr>
              <a:t>three times a year for screening and monitoring progress. Students should be moving into higher levels of decoding as they progress through the program. Strongest results are typically achieved when students follow the </a:t>
            </a:r>
            <a:r>
              <a:rPr lang="en-US" sz="1400" i="1" dirty="0" smtClean="0">
                <a:solidFill>
                  <a:srgbClr val="54585A"/>
                </a:solidFill>
                <a:cs typeface="Arial" pitchFamily="34" charset="0"/>
              </a:rPr>
              <a:t>System 44 </a:t>
            </a:r>
            <a:r>
              <a:rPr lang="en-US" sz="1400" dirty="0" smtClean="0">
                <a:solidFill>
                  <a:srgbClr val="54585A"/>
                </a:solidFill>
                <a:cs typeface="Arial" pitchFamily="34" charset="0"/>
              </a:rPr>
              <a:t>Instructional Model daily and when care is taken to ensure a positive testing environment. </a:t>
            </a:r>
            <a:r>
              <a:rPr lang="en-US" sz="1400" b="1" dirty="0" smtClean="0">
                <a:solidFill>
                  <a:srgbClr val="54585A"/>
                </a:solidFill>
                <a:cs typeface="Arial" pitchFamily="34" charset="0"/>
              </a:rPr>
              <a:t>Compare pre-test and post-test results to spotlight successes and identify areas that need additional focus. Review the </a:t>
            </a:r>
            <a:r>
              <a:rPr lang="en-US" sz="1400" b="1" i="1" dirty="0" smtClean="0">
                <a:solidFill>
                  <a:srgbClr val="54585A"/>
                </a:solidFill>
                <a:cs typeface="Arial" pitchFamily="34" charset="0"/>
              </a:rPr>
              <a:t>Phonics Inventory </a:t>
            </a:r>
            <a:r>
              <a:rPr lang="en-US" sz="1400" b="1" dirty="0" smtClean="0">
                <a:solidFill>
                  <a:srgbClr val="54585A"/>
                </a:solidFill>
                <a:cs typeface="Arial" pitchFamily="34" charset="0"/>
              </a:rPr>
              <a:t>Summary Progress Report for more information.</a:t>
            </a:r>
            <a:endParaRPr lang="en-US" sz="1400" b="1" dirty="0">
              <a:solidFill>
                <a:srgbClr val="54585A"/>
              </a:solidFill>
              <a:cs typeface="Arial" pitchFamily="34" charset="0"/>
            </a:endParaRPr>
          </a:p>
        </p:txBody>
      </p:sp>
      <p:sp>
        <p:nvSpPr>
          <p:cNvPr id="9" name="Right Arrow 8"/>
          <p:cNvSpPr/>
          <p:nvPr/>
        </p:nvSpPr>
        <p:spPr>
          <a:xfrm>
            <a:off x="4419600" y="2362200"/>
            <a:ext cx="381000" cy="304800"/>
          </a:xfrm>
          <a:prstGeom prst="rightArrow">
            <a:avLst/>
          </a:prstGeom>
          <a:solidFill>
            <a:srgbClr val="0000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10" name="TextBox 9"/>
          <p:cNvSpPr txBox="1"/>
          <p:nvPr/>
        </p:nvSpPr>
        <p:spPr>
          <a:xfrm>
            <a:off x="395784" y="5911702"/>
            <a:ext cx="8336719" cy="400110"/>
          </a:xfrm>
          <a:prstGeom prst="rect">
            <a:avLst/>
          </a:prstGeom>
          <a:noFill/>
        </p:spPr>
        <p:txBody>
          <a:bodyPr wrap="square" rtlCol="0">
            <a:spAutoFit/>
          </a:bodyPr>
          <a:lstStyle/>
          <a:p>
            <a:pPr defTabSz="457200"/>
            <a:r>
              <a:rPr lang="en-US" sz="1000" i="1" dirty="0">
                <a:solidFill>
                  <a:srgbClr val="54585A"/>
                </a:solidFill>
              </a:rPr>
              <a:t>Analysis Note: Above data reflects ONLY those students with sufficient software usage and </a:t>
            </a:r>
            <a:r>
              <a:rPr lang="en-US" sz="1000" i="1" dirty="0" smtClean="0">
                <a:solidFill>
                  <a:srgbClr val="54585A"/>
                </a:solidFill>
              </a:rPr>
              <a:t>Phonics Inventory </a:t>
            </a:r>
            <a:r>
              <a:rPr lang="en-US" sz="1000" i="1" dirty="0">
                <a:solidFill>
                  <a:srgbClr val="54585A"/>
                </a:solidFill>
              </a:rPr>
              <a:t>test administrations to meet the “Gains Analysis Sample” criteria.</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500" y="1524000"/>
            <a:ext cx="3810000"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1524001"/>
            <a:ext cx="3810000" cy="2376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378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5" y="198945"/>
            <a:ext cx="8229600" cy="1245542"/>
          </a:xfrm>
        </p:spPr>
        <p:txBody>
          <a:bodyPr/>
          <a:lstStyle/>
          <a:p>
            <a:r>
              <a:rPr lang="en-US" dirty="0" smtClean="0">
                <a:solidFill>
                  <a:schemeClr val="bg2">
                    <a:lumMod val="75000"/>
                  </a:schemeClr>
                </a:solidFill>
              </a:rPr>
              <a:t>Summary </a:t>
            </a:r>
            <a:r>
              <a:rPr lang="en-US" i="1" dirty="0" smtClean="0">
                <a:solidFill>
                  <a:schemeClr val="bg2">
                    <a:lumMod val="75000"/>
                  </a:schemeClr>
                </a:solidFill>
              </a:rPr>
              <a:t>Phonics Inventory </a:t>
            </a:r>
            <a:r>
              <a:rPr lang="en-US" dirty="0" smtClean="0">
                <a:solidFill>
                  <a:schemeClr val="bg2">
                    <a:lumMod val="75000"/>
                  </a:schemeClr>
                </a:solidFill>
              </a:rPr>
              <a:t>Results</a:t>
            </a:r>
            <a:br>
              <a:rPr lang="en-US" dirty="0" smtClean="0">
                <a:solidFill>
                  <a:schemeClr val="bg2">
                    <a:lumMod val="75000"/>
                  </a:schemeClr>
                </a:solidFill>
              </a:rPr>
            </a:br>
            <a:r>
              <a:rPr lang="en-US" sz="1800" dirty="0" smtClean="0">
                <a:solidFill>
                  <a:schemeClr val="bg2">
                    <a:lumMod val="75000"/>
                  </a:schemeClr>
                </a:solidFill>
              </a:rPr>
              <a:t>Accuracy and Fluency Metrics by School</a:t>
            </a:r>
            <a:endParaRPr lang="en-US" sz="1800"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21</a:t>
            </a:fld>
            <a:endParaRPr lang="en-US" dirty="0"/>
          </a:p>
        </p:txBody>
      </p:sp>
      <p:sp>
        <p:nvSpPr>
          <p:cNvPr id="6" name="Content Placeholder 8"/>
          <p:cNvSpPr txBox="1">
            <a:spLocks/>
          </p:cNvSpPr>
          <p:nvPr/>
        </p:nvSpPr>
        <p:spPr>
          <a:xfrm>
            <a:off x="389555" y="4495800"/>
            <a:ext cx="8339810" cy="14270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6"/>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a:solidFill>
                  <a:srgbClr val="54585A"/>
                </a:solidFill>
                <a:cs typeface="Arial" pitchFamily="34" charset="0"/>
              </a:rPr>
              <a:t>R</a:t>
            </a:r>
            <a:r>
              <a:rPr lang="en-US" sz="1200" dirty="0" smtClean="0">
                <a:solidFill>
                  <a:srgbClr val="54585A"/>
                </a:solidFill>
                <a:cs typeface="Arial" pitchFamily="34" charset="0"/>
              </a:rPr>
              <a:t>esults for </a:t>
            </a:r>
            <a:r>
              <a:rPr lang="en-US" sz="1200" i="1" dirty="0" smtClean="0">
                <a:solidFill>
                  <a:srgbClr val="54585A"/>
                </a:solidFill>
                <a:cs typeface="Arial" pitchFamily="34" charset="0"/>
              </a:rPr>
              <a:t>System 44 </a:t>
            </a:r>
            <a:r>
              <a:rPr lang="en-US" sz="1200" dirty="0" smtClean="0">
                <a:solidFill>
                  <a:srgbClr val="54585A"/>
                </a:solidFill>
                <a:cs typeface="Arial" pitchFamily="34" charset="0"/>
              </a:rPr>
              <a:t>students with two or more </a:t>
            </a:r>
            <a:r>
              <a:rPr lang="en-US" sz="1200" i="1" dirty="0" smtClean="0">
                <a:solidFill>
                  <a:srgbClr val="54585A"/>
                </a:solidFill>
                <a:cs typeface="Arial" pitchFamily="34" charset="0"/>
              </a:rPr>
              <a:t>Phonics Inventory </a:t>
            </a:r>
            <a:r>
              <a:rPr lang="en-US" sz="1200" dirty="0" smtClean="0">
                <a:solidFill>
                  <a:srgbClr val="54585A"/>
                </a:solidFill>
                <a:cs typeface="Arial" pitchFamily="34" charset="0"/>
              </a:rPr>
              <a:t>administrations &amp; 20+ software sessions are displayed above with the initial and most recent tests providing metrics. Students with limited Series completion tend not to demonstrate changes in Accuracy and Fluency. </a:t>
            </a:r>
          </a:p>
          <a:p>
            <a:r>
              <a:rPr lang="en-US" sz="1200" dirty="0" smtClean="0">
                <a:solidFill>
                  <a:srgbClr val="54585A"/>
                </a:solidFill>
                <a:cs typeface="Arial" pitchFamily="34" charset="0"/>
              </a:rPr>
              <a:t>Accuracy </a:t>
            </a:r>
            <a:r>
              <a:rPr lang="en-US" sz="1200" dirty="0">
                <a:solidFill>
                  <a:srgbClr val="54585A"/>
                </a:solidFill>
                <a:cs typeface="Arial" pitchFamily="34" charset="0"/>
              </a:rPr>
              <a:t>growth indicates students have improved their ability to recognize and decode words—a prerequisite skill for fluent </a:t>
            </a:r>
            <a:r>
              <a:rPr lang="en-US" sz="1200" dirty="0" smtClean="0">
                <a:solidFill>
                  <a:srgbClr val="54585A"/>
                </a:solidFill>
                <a:cs typeface="Arial" pitchFamily="34" charset="0"/>
              </a:rPr>
              <a:t>reading</a:t>
            </a:r>
            <a:endParaRPr lang="en-US" sz="1200" dirty="0">
              <a:solidFill>
                <a:srgbClr val="54585A"/>
              </a:solidFill>
              <a:cs typeface="Arial" pitchFamily="34" charset="0"/>
            </a:endParaRPr>
          </a:p>
          <a:p>
            <a:r>
              <a:rPr lang="en-US" sz="1200" dirty="0">
                <a:solidFill>
                  <a:srgbClr val="54585A"/>
                </a:solidFill>
                <a:cs typeface="Arial" pitchFamily="34" charset="0"/>
              </a:rPr>
              <a:t>Fluency growth indicates students have improved their ability to recognize and decode words with automaticity—a prerequisite skill for reading </a:t>
            </a:r>
            <a:r>
              <a:rPr lang="en-US" sz="1200" dirty="0" smtClean="0">
                <a:solidFill>
                  <a:srgbClr val="54585A"/>
                </a:solidFill>
                <a:cs typeface="Arial" pitchFamily="34" charset="0"/>
              </a:rPr>
              <a:t>comprehension.  Fluency </a:t>
            </a:r>
            <a:r>
              <a:rPr lang="en-US" sz="1200" dirty="0">
                <a:solidFill>
                  <a:srgbClr val="54585A"/>
                </a:solidFill>
                <a:cs typeface="Arial" pitchFamily="34" charset="0"/>
              </a:rPr>
              <a:t>growth of 4 points is 1 year of </a:t>
            </a:r>
            <a:r>
              <a:rPr lang="en-US" sz="1200" dirty="0" smtClean="0">
                <a:solidFill>
                  <a:srgbClr val="54585A"/>
                </a:solidFill>
                <a:cs typeface="Arial" pitchFamily="34" charset="0"/>
              </a:rPr>
              <a:t>growth</a:t>
            </a:r>
            <a:endParaRPr lang="en-US" sz="1200" dirty="0">
              <a:solidFill>
                <a:srgbClr val="54585A"/>
              </a:solidFill>
              <a:cs typeface="Arial" pitchFamily="34" charset="0"/>
            </a:endParaRPr>
          </a:p>
          <a:p>
            <a:r>
              <a:rPr lang="en-US" sz="1200" dirty="0">
                <a:solidFill>
                  <a:srgbClr val="54585A"/>
                </a:solidFill>
                <a:cs typeface="Arial" pitchFamily="34" charset="0"/>
              </a:rPr>
              <a:t>Students with Advancing </a:t>
            </a:r>
            <a:r>
              <a:rPr lang="en-US" sz="1200" i="1" dirty="0" smtClean="0">
                <a:solidFill>
                  <a:srgbClr val="54585A"/>
                </a:solidFill>
                <a:cs typeface="Arial" pitchFamily="34" charset="0"/>
              </a:rPr>
              <a:t>Phonics Inventory </a:t>
            </a:r>
            <a:r>
              <a:rPr lang="en-US" sz="1200" dirty="0">
                <a:solidFill>
                  <a:srgbClr val="54585A"/>
                </a:solidFill>
                <a:cs typeface="Arial" pitchFamily="34" charset="0"/>
              </a:rPr>
              <a:t>decoding levels tend to demonstrate the greatest Lexile growth by end of year </a:t>
            </a:r>
            <a:r>
              <a:rPr lang="en-US" sz="1200" i="1" dirty="0" smtClean="0">
                <a:solidFill>
                  <a:srgbClr val="54585A"/>
                </a:solidFill>
                <a:cs typeface="Arial" pitchFamily="34" charset="0"/>
              </a:rPr>
              <a:t>Reading Inventory </a:t>
            </a:r>
            <a:r>
              <a:rPr lang="en-US" sz="1200" dirty="0" smtClean="0">
                <a:solidFill>
                  <a:srgbClr val="54585A"/>
                </a:solidFill>
                <a:cs typeface="Arial" pitchFamily="34" charset="0"/>
              </a:rPr>
              <a:t>administration</a:t>
            </a:r>
            <a:endParaRPr lang="en-US" sz="1200" dirty="0">
              <a:solidFill>
                <a:srgbClr val="54585A"/>
              </a:solidFill>
              <a:cs typeface="Arial"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97001"/>
            <a:ext cx="8509000" cy="265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785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072" y="194661"/>
            <a:ext cx="8229600" cy="1143000"/>
          </a:xfrm>
        </p:spPr>
        <p:txBody>
          <a:bodyPr/>
          <a:lstStyle/>
          <a:p>
            <a:r>
              <a:rPr lang="en-US" i="1" dirty="0" smtClean="0">
                <a:solidFill>
                  <a:schemeClr val="bg2">
                    <a:lumMod val="75000"/>
                  </a:schemeClr>
                </a:solidFill>
              </a:rPr>
              <a:t>Phonics and Reading Inventory </a:t>
            </a:r>
            <a:r>
              <a:rPr lang="en-US" dirty="0" smtClean="0">
                <a:solidFill>
                  <a:schemeClr val="bg2">
                    <a:lumMod val="75000"/>
                  </a:schemeClr>
                </a:solidFill>
              </a:rPr>
              <a:t>Results</a:t>
            </a:r>
            <a:br>
              <a:rPr lang="en-US" dirty="0" smtClean="0">
                <a:solidFill>
                  <a:schemeClr val="bg2">
                    <a:lumMod val="75000"/>
                  </a:schemeClr>
                </a:solidFill>
              </a:rPr>
            </a:br>
            <a:r>
              <a:rPr lang="en-US" sz="1800" dirty="0" smtClean="0">
                <a:solidFill>
                  <a:schemeClr val="bg2">
                    <a:lumMod val="75000"/>
                  </a:schemeClr>
                </a:solidFill>
              </a:rPr>
              <a:t>Overview of Test Results for </a:t>
            </a:r>
            <a:r>
              <a:rPr lang="en-US" sz="1800" i="1" dirty="0" smtClean="0">
                <a:solidFill>
                  <a:schemeClr val="bg2">
                    <a:lumMod val="75000"/>
                  </a:schemeClr>
                </a:solidFill>
              </a:rPr>
              <a:t>System 44 </a:t>
            </a:r>
            <a:r>
              <a:rPr lang="en-US" sz="1800" dirty="0" smtClean="0">
                <a:solidFill>
                  <a:schemeClr val="bg2">
                    <a:lumMod val="75000"/>
                  </a:schemeClr>
                </a:solidFill>
              </a:rPr>
              <a:t>Students</a:t>
            </a:r>
            <a:endParaRPr lang="en-US" sz="1800"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22</a:t>
            </a:fld>
            <a:endParaRPr lang="en-US" dirty="0"/>
          </a:p>
        </p:txBody>
      </p:sp>
      <p:sp>
        <p:nvSpPr>
          <p:cNvPr id="4" name="TextBox 3"/>
          <p:cNvSpPr txBox="1"/>
          <p:nvPr/>
        </p:nvSpPr>
        <p:spPr>
          <a:xfrm>
            <a:off x="450376" y="4702771"/>
            <a:ext cx="8229600" cy="1200329"/>
          </a:xfrm>
          <a:prstGeom prst="rect">
            <a:avLst/>
          </a:prstGeom>
          <a:noFill/>
        </p:spPr>
        <p:txBody>
          <a:bodyPr wrap="square" rtlCol="0">
            <a:spAutoFit/>
          </a:bodyPr>
          <a:lstStyle/>
          <a:p>
            <a:pPr defTabSz="457200"/>
            <a:r>
              <a:rPr lang="en-US" sz="1400" dirty="0">
                <a:solidFill>
                  <a:srgbClr val="54585A"/>
                </a:solidFill>
              </a:rPr>
              <a:t>This chart shows that foundational reading skills are improving; reading comprehension results often depend upon foundational reading skills.</a:t>
            </a:r>
          </a:p>
          <a:p>
            <a:pPr defTabSz="457200"/>
            <a:endParaRPr lang="en-US" sz="1400" dirty="0">
              <a:solidFill>
                <a:srgbClr val="54585A"/>
              </a:solidFill>
            </a:endParaRPr>
          </a:p>
          <a:p>
            <a:pPr defTabSz="457200"/>
            <a:r>
              <a:rPr lang="en-US" sz="1400" dirty="0">
                <a:solidFill>
                  <a:srgbClr val="54585A"/>
                </a:solidFill>
              </a:rPr>
              <a:t>Meeting annual goals for Lexile growth goal is more likely when students reach Series 20 to 25 or when students demonstrate Advancing Decoder status on </a:t>
            </a:r>
            <a:r>
              <a:rPr lang="en-US" sz="1400" i="1" dirty="0" smtClean="0">
                <a:solidFill>
                  <a:srgbClr val="54585A"/>
                </a:solidFill>
              </a:rPr>
              <a:t>Phonics Inventory</a:t>
            </a:r>
            <a:r>
              <a:rPr lang="en-US" sz="1400" dirty="0" smtClean="0">
                <a:solidFill>
                  <a:srgbClr val="54585A"/>
                </a:solidFill>
              </a:rPr>
              <a:t>.</a:t>
            </a:r>
            <a:endParaRPr lang="en-US" sz="1400" dirty="0">
              <a:solidFill>
                <a:srgbClr val="54585A"/>
              </a:solidFill>
            </a:endParaRPr>
          </a:p>
        </p:txBody>
      </p:sp>
      <p:sp>
        <p:nvSpPr>
          <p:cNvPr id="3" name="TextBox 2"/>
          <p:cNvSpPr txBox="1"/>
          <p:nvPr/>
        </p:nvSpPr>
        <p:spPr>
          <a:xfrm>
            <a:off x="1850055" y="4105432"/>
            <a:ext cx="2817628" cy="523220"/>
          </a:xfrm>
          <a:prstGeom prst="rect">
            <a:avLst/>
          </a:prstGeom>
          <a:noFill/>
        </p:spPr>
        <p:txBody>
          <a:bodyPr wrap="square" rtlCol="0">
            <a:spAutoFit/>
          </a:bodyPr>
          <a:lstStyle/>
          <a:p>
            <a:pPr algn="ctr" defTabSz="457200"/>
            <a:r>
              <a:rPr lang="en-US" sz="1400" b="1" dirty="0" smtClean="0">
                <a:solidFill>
                  <a:srgbClr val="54585A"/>
                </a:solidFill>
              </a:rPr>
              <a:t>159 </a:t>
            </a:r>
            <a:r>
              <a:rPr lang="en-US" sz="1400" b="1" dirty="0">
                <a:solidFill>
                  <a:srgbClr val="54585A"/>
                </a:solidFill>
              </a:rPr>
              <a:t>students </a:t>
            </a:r>
          </a:p>
          <a:p>
            <a:pPr algn="ctr" defTabSz="457200"/>
            <a:r>
              <a:rPr lang="en-US" sz="1400" b="1" dirty="0">
                <a:solidFill>
                  <a:srgbClr val="54585A"/>
                </a:solidFill>
              </a:rPr>
              <a:t>w/ 2+ </a:t>
            </a:r>
            <a:r>
              <a:rPr lang="en-US" sz="1400" b="1" dirty="0" smtClean="0">
                <a:solidFill>
                  <a:srgbClr val="54585A"/>
                </a:solidFill>
              </a:rPr>
              <a:t>Phonics Inventory</a:t>
            </a:r>
            <a:endParaRPr lang="en-US" sz="1400" b="1" dirty="0">
              <a:solidFill>
                <a:srgbClr val="54585A"/>
              </a:solidFill>
            </a:endParaRPr>
          </a:p>
        </p:txBody>
      </p:sp>
      <p:sp>
        <p:nvSpPr>
          <p:cNvPr id="9" name="TextBox 8"/>
          <p:cNvSpPr txBox="1"/>
          <p:nvPr/>
        </p:nvSpPr>
        <p:spPr>
          <a:xfrm>
            <a:off x="5783558" y="4083925"/>
            <a:ext cx="2817628" cy="523220"/>
          </a:xfrm>
          <a:prstGeom prst="rect">
            <a:avLst/>
          </a:prstGeom>
          <a:noFill/>
        </p:spPr>
        <p:txBody>
          <a:bodyPr wrap="square" rtlCol="0">
            <a:spAutoFit/>
          </a:bodyPr>
          <a:lstStyle/>
          <a:p>
            <a:pPr algn="ctr" defTabSz="457200"/>
            <a:r>
              <a:rPr lang="en-US" sz="1400" b="1" dirty="0" smtClean="0">
                <a:solidFill>
                  <a:srgbClr val="54585A"/>
                </a:solidFill>
              </a:rPr>
              <a:t>160 </a:t>
            </a:r>
            <a:r>
              <a:rPr lang="en-US" sz="1400" b="1" dirty="0">
                <a:solidFill>
                  <a:srgbClr val="54585A"/>
                </a:solidFill>
              </a:rPr>
              <a:t>students </a:t>
            </a:r>
          </a:p>
          <a:p>
            <a:pPr algn="ctr" defTabSz="457200"/>
            <a:r>
              <a:rPr lang="en-US" sz="1400" b="1" dirty="0">
                <a:solidFill>
                  <a:srgbClr val="54585A"/>
                </a:solidFill>
              </a:rPr>
              <a:t>w/ 2+ Reading Inventory</a:t>
            </a:r>
          </a:p>
        </p:txBody>
      </p:sp>
      <p:sp>
        <p:nvSpPr>
          <p:cNvPr id="10" name="TextBox 9"/>
          <p:cNvSpPr txBox="1"/>
          <p:nvPr/>
        </p:nvSpPr>
        <p:spPr>
          <a:xfrm>
            <a:off x="395784" y="6000690"/>
            <a:ext cx="8336719" cy="400110"/>
          </a:xfrm>
          <a:prstGeom prst="rect">
            <a:avLst/>
          </a:prstGeom>
          <a:noFill/>
        </p:spPr>
        <p:txBody>
          <a:bodyPr wrap="square" rtlCol="0">
            <a:spAutoFit/>
          </a:bodyPr>
          <a:lstStyle/>
          <a:p>
            <a:pPr defTabSz="457200"/>
            <a:r>
              <a:rPr lang="en-US" sz="1000" i="1" dirty="0">
                <a:solidFill>
                  <a:srgbClr val="54585A"/>
                </a:solidFill>
              </a:rPr>
              <a:t>Analysis Note: Above data reflects ONLY those students with sufficient software usage to meet the “Gains Analysis Sample” criteria and </a:t>
            </a:r>
            <a:r>
              <a:rPr lang="en-US" sz="1000" i="1" dirty="0" smtClean="0">
                <a:solidFill>
                  <a:srgbClr val="54585A"/>
                </a:solidFill>
              </a:rPr>
              <a:t>Phonics Inventory/Reading </a:t>
            </a:r>
            <a:r>
              <a:rPr lang="en-US" sz="1000" i="1" dirty="0">
                <a:solidFill>
                  <a:srgbClr val="54585A"/>
                </a:solidFill>
              </a:rPr>
              <a:t>Inventory tests at least </a:t>
            </a:r>
            <a:r>
              <a:rPr lang="en-US" sz="1000" i="1" dirty="0" smtClean="0">
                <a:solidFill>
                  <a:srgbClr val="54585A"/>
                </a:solidFill>
              </a:rPr>
              <a:t>eight </a:t>
            </a:r>
            <a:r>
              <a:rPr lang="en-US" sz="1000" i="1" dirty="0">
                <a:solidFill>
                  <a:srgbClr val="54585A"/>
                </a:solidFill>
              </a:rPr>
              <a:t>weeks apart.</a:t>
            </a:r>
          </a:p>
        </p:txBody>
      </p:sp>
      <p:graphicFrame>
        <p:nvGraphicFramePr>
          <p:cNvPr id="5" name="Chart 4"/>
          <p:cNvGraphicFramePr/>
          <p:nvPr>
            <p:extLst>
              <p:ext uri="{D42A27DB-BD31-4B8C-83A1-F6EECF244321}">
                <p14:modId xmlns:p14="http://schemas.microsoft.com/office/powerpoint/2010/main" val="3651934398"/>
              </p:ext>
            </p:extLst>
          </p:nvPr>
        </p:nvGraphicFramePr>
        <p:xfrm>
          <a:off x="244550" y="1243781"/>
          <a:ext cx="8569841" cy="27533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1335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3878" y="1519849"/>
            <a:ext cx="6400022" cy="734590"/>
          </a:xfrm>
        </p:spPr>
        <p:txBody>
          <a:bodyPr/>
          <a:lstStyle/>
          <a:p>
            <a:r>
              <a:rPr lang="en-US" dirty="0" smtClean="0"/>
              <a:t>Appendix</a:t>
            </a:r>
            <a:endParaRPr lang="en-US" dirty="0"/>
          </a:p>
        </p:txBody>
      </p:sp>
    </p:spTree>
    <p:extLst>
      <p:ext uri="{BB962C8B-B14F-4D97-AF65-F5344CB8AC3E}">
        <p14:creationId xmlns:p14="http://schemas.microsoft.com/office/powerpoint/2010/main" val="212640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018" y="196614"/>
            <a:ext cx="7677017" cy="663003"/>
          </a:xfrm>
        </p:spPr>
        <p:txBody>
          <a:bodyPr>
            <a:noAutofit/>
          </a:bodyPr>
          <a:lstStyle/>
          <a:p>
            <a:pPr algn="l"/>
            <a:r>
              <a:rPr lang="en-US" i="1" dirty="0" smtClean="0">
                <a:solidFill>
                  <a:schemeClr val="bg2">
                    <a:lumMod val="75000"/>
                  </a:schemeClr>
                </a:solidFill>
              </a:rPr>
              <a:t>READ 180 </a:t>
            </a:r>
            <a:r>
              <a:rPr lang="en-US" dirty="0" smtClean="0">
                <a:solidFill>
                  <a:schemeClr val="bg2">
                    <a:lumMod val="75000"/>
                  </a:schemeClr>
                </a:solidFill>
              </a:rPr>
              <a:t>License Utilization</a:t>
            </a:r>
            <a:endParaRPr lang="en-US" i="1" dirty="0">
              <a:solidFill>
                <a:schemeClr val="bg2">
                  <a:lumMod val="75000"/>
                </a:schemeClr>
              </a:solidFill>
            </a:endParaRPr>
          </a:p>
        </p:txBody>
      </p:sp>
      <p:sp>
        <p:nvSpPr>
          <p:cNvPr id="5" name="Slide Number Placeholder 4"/>
          <p:cNvSpPr>
            <a:spLocks noGrp="1"/>
          </p:cNvSpPr>
          <p:nvPr>
            <p:ph type="sldNum" sz="quarter" idx="12"/>
          </p:nvPr>
        </p:nvSpPr>
        <p:spPr/>
        <p:txBody>
          <a:bodyPr/>
          <a:lstStyle/>
          <a:p>
            <a:fld id="{D610AF1C-5D1E-4349-900F-E115CF1A8B4D}" type="slidenum">
              <a:rPr lang="en-US" smtClean="0"/>
              <a:pPr/>
              <a:t>24</a:t>
            </a:fld>
            <a:endParaRPr lang="en-US"/>
          </a:p>
        </p:txBody>
      </p:sp>
      <p:sp>
        <p:nvSpPr>
          <p:cNvPr id="8" name="TextBox 7"/>
          <p:cNvSpPr txBox="1"/>
          <p:nvPr/>
        </p:nvSpPr>
        <p:spPr>
          <a:xfrm>
            <a:off x="533400" y="4989493"/>
            <a:ext cx="8077200" cy="954107"/>
          </a:xfrm>
          <a:prstGeom prst="rect">
            <a:avLst/>
          </a:prstGeom>
          <a:noFill/>
        </p:spPr>
        <p:txBody>
          <a:bodyPr wrap="square" rtlCol="0">
            <a:spAutoFit/>
          </a:bodyPr>
          <a:lstStyle/>
          <a:p>
            <a:pPr defTabSz="457200"/>
            <a:r>
              <a:rPr lang="en-US" sz="1400" dirty="0">
                <a:solidFill>
                  <a:srgbClr val="54585A"/>
                </a:solidFill>
              </a:rPr>
              <a:t>Enrolled student counts come directly from the export and are the most accurate reflection of current license utilization. Available license counts reflect total purchased licenses. For more detailed license availability counts, including number of activated licenses, please work with your Account Executive and Customer Service reps</a:t>
            </a:r>
            <a:r>
              <a:rPr lang="en-US" sz="1400" dirty="0" smtClean="0">
                <a:solidFill>
                  <a:srgbClr val="54585A"/>
                </a:solidFill>
              </a:rPr>
              <a:t>.</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440" y="1176867"/>
            <a:ext cx="6675120" cy="357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921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99CE21C-75C6-5C45-91F5-EAAAA6043140}" type="slidenum">
              <a:rPr lang="en-US" smtClean="0"/>
              <a:pPr/>
              <a:t>25</a:t>
            </a:fld>
            <a:endParaRPr lang="en-US"/>
          </a:p>
        </p:txBody>
      </p:sp>
      <p:sp>
        <p:nvSpPr>
          <p:cNvPr id="9" name="Title 1"/>
          <p:cNvSpPr>
            <a:spLocks noGrp="1"/>
          </p:cNvSpPr>
          <p:nvPr>
            <p:ph type="title"/>
          </p:nvPr>
        </p:nvSpPr>
        <p:spPr>
          <a:xfrm>
            <a:off x="313174" y="211440"/>
            <a:ext cx="8142337" cy="967397"/>
          </a:xfrm>
        </p:spPr>
        <p:txBody>
          <a:bodyPr>
            <a:noAutofit/>
          </a:bodyPr>
          <a:lstStyle/>
          <a:p>
            <a:pPr algn="l"/>
            <a:r>
              <a:rPr lang="en-US" i="1" dirty="0">
                <a:solidFill>
                  <a:schemeClr val="bg2">
                    <a:lumMod val="75000"/>
                  </a:schemeClr>
                </a:solidFill>
              </a:rPr>
              <a:t>READ </a:t>
            </a:r>
            <a:r>
              <a:rPr lang="en-US" i="1" dirty="0" smtClean="0">
                <a:solidFill>
                  <a:schemeClr val="bg2">
                    <a:lumMod val="75000"/>
                  </a:schemeClr>
                </a:solidFill>
              </a:rPr>
              <a:t>180 </a:t>
            </a:r>
            <a:r>
              <a:rPr lang="en-US" dirty="0" smtClean="0">
                <a:solidFill>
                  <a:schemeClr val="bg2">
                    <a:lumMod val="75000"/>
                  </a:schemeClr>
                </a:solidFill>
              </a:rPr>
              <a:t>Data </a:t>
            </a:r>
            <a:r>
              <a:rPr lang="en-US" dirty="0">
                <a:solidFill>
                  <a:schemeClr val="bg2">
                    <a:lumMod val="75000"/>
                  </a:schemeClr>
                </a:solidFill>
              </a:rPr>
              <a:t>Inclusion Process by School</a:t>
            </a:r>
          </a:p>
        </p:txBody>
      </p:sp>
      <p:sp>
        <p:nvSpPr>
          <p:cNvPr id="2" name="TextBox 1"/>
          <p:cNvSpPr txBox="1"/>
          <p:nvPr/>
        </p:nvSpPr>
        <p:spPr>
          <a:xfrm>
            <a:off x="603912" y="5201039"/>
            <a:ext cx="7935598" cy="954107"/>
          </a:xfrm>
          <a:prstGeom prst="rect">
            <a:avLst/>
          </a:prstGeom>
          <a:noFill/>
        </p:spPr>
        <p:txBody>
          <a:bodyPr wrap="square" rtlCol="0">
            <a:spAutoFit/>
          </a:bodyPr>
          <a:lstStyle/>
          <a:p>
            <a:pPr defTabSz="457200"/>
            <a:r>
              <a:rPr lang="en-US" sz="1400" dirty="0">
                <a:solidFill>
                  <a:srgbClr val="54585A"/>
                </a:solidFill>
              </a:rPr>
              <a:t>To be in the Gains Analysis, students need to have at least </a:t>
            </a:r>
            <a:r>
              <a:rPr lang="en-US" sz="1400" dirty="0" smtClean="0">
                <a:solidFill>
                  <a:srgbClr val="54585A"/>
                </a:solidFill>
              </a:rPr>
              <a:t>two </a:t>
            </a:r>
            <a:r>
              <a:rPr lang="en-US" sz="1400" i="1" dirty="0">
                <a:solidFill>
                  <a:srgbClr val="54585A"/>
                </a:solidFill>
              </a:rPr>
              <a:t>Reading Inventory </a:t>
            </a:r>
            <a:r>
              <a:rPr lang="en-US" sz="1400" dirty="0">
                <a:solidFill>
                  <a:srgbClr val="54585A"/>
                </a:solidFill>
              </a:rPr>
              <a:t>tests a minimum of </a:t>
            </a:r>
            <a:r>
              <a:rPr lang="en-US" sz="1400" dirty="0" smtClean="0">
                <a:solidFill>
                  <a:srgbClr val="54585A"/>
                </a:solidFill>
              </a:rPr>
              <a:t>eight weeks </a:t>
            </a:r>
            <a:r>
              <a:rPr lang="en-US" sz="1400" dirty="0">
                <a:solidFill>
                  <a:srgbClr val="54585A"/>
                </a:solidFill>
              </a:rPr>
              <a:t>apart and must have at least </a:t>
            </a:r>
            <a:r>
              <a:rPr lang="en-US" sz="1400" dirty="0" smtClean="0">
                <a:solidFill>
                  <a:srgbClr val="54585A"/>
                </a:solidFill>
              </a:rPr>
              <a:t>ten </a:t>
            </a:r>
            <a:r>
              <a:rPr lang="en-US" sz="1400" dirty="0">
                <a:solidFill>
                  <a:srgbClr val="54585A"/>
                </a:solidFill>
              </a:rPr>
              <a:t>software sessions </a:t>
            </a:r>
            <a:r>
              <a:rPr lang="en-US" sz="1400" b="1" dirty="0">
                <a:solidFill>
                  <a:srgbClr val="ED2C67">
                    <a:lumMod val="75000"/>
                  </a:srgbClr>
                </a:solidFill>
              </a:rPr>
              <a:t>per semester </a:t>
            </a:r>
            <a:r>
              <a:rPr lang="en-US" sz="1400" dirty="0">
                <a:solidFill>
                  <a:srgbClr val="54585A"/>
                </a:solidFill>
              </a:rPr>
              <a:t>(20 per year). This table shows how many students from each site met each criteria for analysis. As you go from left to right, the number shows how many students met that criteria and </a:t>
            </a:r>
            <a:r>
              <a:rPr lang="en-US" sz="1400" b="1" dirty="0">
                <a:solidFill>
                  <a:srgbClr val="ED2C67">
                    <a:lumMod val="75000"/>
                  </a:srgbClr>
                </a:solidFill>
              </a:rPr>
              <a:t>all others to the left</a:t>
            </a:r>
            <a:r>
              <a:rPr lang="en-US" sz="1400" dirty="0">
                <a:solidFill>
                  <a:srgbClr val="54585A"/>
                </a:solidFill>
              </a:rPr>
              <a:t>.</a:t>
            </a:r>
          </a:p>
        </p:txBody>
      </p:sp>
      <p:sp>
        <p:nvSpPr>
          <p:cNvPr id="3" name="TextBox 2"/>
          <p:cNvSpPr txBox="1"/>
          <p:nvPr/>
        </p:nvSpPr>
        <p:spPr>
          <a:xfrm>
            <a:off x="767687" y="4904601"/>
            <a:ext cx="7588988" cy="276999"/>
          </a:xfrm>
          <a:prstGeom prst="rect">
            <a:avLst/>
          </a:prstGeom>
          <a:noFill/>
        </p:spPr>
        <p:txBody>
          <a:bodyPr wrap="square" rtlCol="0">
            <a:spAutoFit/>
          </a:bodyPr>
          <a:lstStyle/>
          <a:p>
            <a:pPr algn="ctr" defTabSz="457200"/>
            <a:r>
              <a:rPr lang="en-US" sz="1200" dirty="0">
                <a:solidFill>
                  <a:srgbClr val="54585A"/>
                </a:solidFill>
              </a:rPr>
              <a:t>Yellow highlights show </a:t>
            </a:r>
            <a:r>
              <a:rPr lang="en-US" sz="1200" dirty="0" smtClean="0">
                <a:solidFill>
                  <a:srgbClr val="54585A"/>
                </a:solidFill>
              </a:rPr>
              <a:t>where </a:t>
            </a:r>
            <a:r>
              <a:rPr lang="en-US" sz="1200" dirty="0">
                <a:solidFill>
                  <a:srgbClr val="54585A"/>
                </a:solidFill>
              </a:rPr>
              <a:t>students were lost from a site sample. </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7874000" cy="208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695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3" y="202661"/>
            <a:ext cx="8016385" cy="884220"/>
          </a:xfrm>
        </p:spPr>
        <p:txBody>
          <a:bodyPr>
            <a:noAutofit/>
          </a:bodyPr>
          <a:lstStyle/>
          <a:p>
            <a:pPr algn="l"/>
            <a:r>
              <a:rPr lang="en-US" dirty="0" smtClean="0">
                <a:solidFill>
                  <a:schemeClr val="bg2">
                    <a:lumMod val="75000"/>
                  </a:schemeClr>
                </a:solidFill>
              </a:rPr>
              <a:t>Implementation Model Affects </a:t>
            </a:r>
            <a:br>
              <a:rPr lang="en-US" dirty="0" smtClean="0">
                <a:solidFill>
                  <a:schemeClr val="bg2">
                    <a:lumMod val="75000"/>
                  </a:schemeClr>
                </a:solidFill>
              </a:rPr>
            </a:br>
            <a:r>
              <a:rPr lang="en-US" i="1" dirty="0" smtClean="0">
                <a:solidFill>
                  <a:schemeClr val="bg2">
                    <a:lumMod val="75000"/>
                  </a:schemeClr>
                </a:solidFill>
              </a:rPr>
              <a:t>READ 180</a:t>
            </a:r>
            <a:r>
              <a:rPr lang="en-US" dirty="0" smtClean="0">
                <a:solidFill>
                  <a:schemeClr val="bg2">
                    <a:lumMod val="75000"/>
                  </a:schemeClr>
                </a:solidFill>
              </a:rPr>
              <a:t> Usage Metrics</a:t>
            </a:r>
            <a:endParaRPr lang="en-US" dirty="0">
              <a:solidFill>
                <a:schemeClr val="bg2">
                  <a:lumMod val="75000"/>
                </a:schemeClr>
              </a:solidFill>
            </a:endParaRPr>
          </a:p>
        </p:txBody>
      </p:sp>
      <p:sp>
        <p:nvSpPr>
          <p:cNvPr id="5" name="Slide Number Placeholder 4"/>
          <p:cNvSpPr>
            <a:spLocks noGrp="1"/>
          </p:cNvSpPr>
          <p:nvPr>
            <p:ph type="sldNum" sz="quarter" idx="12"/>
          </p:nvPr>
        </p:nvSpPr>
        <p:spPr/>
        <p:txBody>
          <a:bodyPr/>
          <a:lstStyle/>
          <a:p>
            <a:fld id="{899CE21C-75C6-5C45-91F5-EAAAA6043140}" type="slidenum">
              <a:rPr lang="en-US" smtClean="0"/>
              <a:pPr/>
              <a:t>26</a:t>
            </a:fld>
            <a:endParaRPr lang="en-US"/>
          </a:p>
        </p:txBody>
      </p:sp>
      <p:sp>
        <p:nvSpPr>
          <p:cNvPr id="10" name="TextBox 9"/>
          <p:cNvSpPr txBox="1"/>
          <p:nvPr/>
        </p:nvSpPr>
        <p:spPr>
          <a:xfrm>
            <a:off x="-1524000" y="6273800"/>
            <a:ext cx="184666" cy="369332"/>
          </a:xfrm>
          <a:prstGeom prst="rect">
            <a:avLst/>
          </a:prstGeom>
          <a:noFill/>
        </p:spPr>
        <p:txBody>
          <a:bodyPr wrap="none" rtlCol="0">
            <a:spAutoFit/>
          </a:bodyPr>
          <a:lstStyle/>
          <a:p>
            <a:pPr defTabSz="457200"/>
            <a:endParaRPr lang="en-US" dirty="0">
              <a:solidFill>
                <a:srgbClr val="54585A"/>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446" y="4287543"/>
            <a:ext cx="5436083" cy="2170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1327993"/>
            <a:ext cx="8229600" cy="284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034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88" y="198780"/>
            <a:ext cx="8229600" cy="1143000"/>
          </a:xfrm>
        </p:spPr>
        <p:txBody>
          <a:bodyPr/>
          <a:lstStyle/>
          <a:p>
            <a:r>
              <a:rPr lang="en-US" i="1" dirty="0" smtClean="0">
                <a:solidFill>
                  <a:schemeClr val="bg2">
                    <a:lumMod val="75000"/>
                  </a:schemeClr>
                </a:solidFill>
              </a:rPr>
              <a:t>READ </a:t>
            </a:r>
            <a:r>
              <a:rPr lang="en-US" i="1" dirty="0">
                <a:solidFill>
                  <a:schemeClr val="bg2">
                    <a:lumMod val="75000"/>
                  </a:schemeClr>
                </a:solidFill>
              </a:rPr>
              <a:t>180</a:t>
            </a:r>
            <a:r>
              <a:rPr lang="en-US" dirty="0">
                <a:solidFill>
                  <a:schemeClr val="bg2">
                    <a:lumMod val="75000"/>
                  </a:schemeClr>
                </a:solidFill>
              </a:rPr>
              <a:t>, </a:t>
            </a:r>
            <a:r>
              <a:rPr lang="en-US" i="1" dirty="0" err="1">
                <a:solidFill>
                  <a:schemeClr val="bg2">
                    <a:lumMod val="75000"/>
                  </a:schemeClr>
                </a:solidFill>
              </a:rPr>
              <a:t>rSkills</a:t>
            </a:r>
            <a:r>
              <a:rPr lang="en-US" dirty="0">
                <a:solidFill>
                  <a:schemeClr val="bg2">
                    <a:lumMod val="75000"/>
                  </a:schemeClr>
                </a:solidFill>
              </a:rPr>
              <a:t> and </a:t>
            </a:r>
            <a:r>
              <a:rPr lang="en-US" i="1" dirty="0" smtClean="0">
                <a:solidFill>
                  <a:schemeClr val="bg2">
                    <a:lumMod val="75000"/>
                  </a:schemeClr>
                </a:solidFill>
              </a:rPr>
              <a:t>Reading Counts</a:t>
            </a:r>
            <a:r>
              <a:rPr lang="en-US" dirty="0" smtClean="0">
                <a:solidFill>
                  <a:schemeClr val="bg2">
                    <a:lumMod val="75000"/>
                  </a:schemeClr>
                </a:solidFill>
              </a:rPr>
              <a:t> Users</a:t>
            </a:r>
            <a:r>
              <a:rPr lang="en-US" dirty="0">
                <a:solidFill>
                  <a:schemeClr val="bg2">
                    <a:lumMod val="75000"/>
                  </a:schemeClr>
                </a:solidFill>
              </a:rPr>
              <a:t/>
            </a:r>
            <a:br>
              <a:rPr lang="en-US" dirty="0">
                <a:solidFill>
                  <a:schemeClr val="bg2">
                    <a:lumMod val="75000"/>
                  </a:schemeClr>
                </a:solidFill>
              </a:rPr>
            </a:br>
            <a:r>
              <a:rPr lang="en-US" sz="1800" dirty="0" smtClean="0">
                <a:solidFill>
                  <a:schemeClr val="bg2">
                    <a:lumMod val="75000"/>
                  </a:schemeClr>
                </a:solidFill>
              </a:rPr>
              <a:t>Compare Total Students Using Programs Associated with Each Rotation</a:t>
            </a:r>
            <a:endParaRPr lang="en-US" dirty="0" smtClean="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27</a:t>
            </a:fld>
            <a:endParaRPr lang="en-US" dirty="0"/>
          </a:p>
        </p:txBody>
      </p:sp>
      <p:sp>
        <p:nvSpPr>
          <p:cNvPr id="3" name="TextBox 2"/>
          <p:cNvSpPr txBox="1"/>
          <p:nvPr/>
        </p:nvSpPr>
        <p:spPr>
          <a:xfrm>
            <a:off x="365759" y="1252307"/>
            <a:ext cx="8510955" cy="923330"/>
          </a:xfrm>
          <a:prstGeom prst="rect">
            <a:avLst/>
          </a:prstGeom>
          <a:noFill/>
        </p:spPr>
        <p:txBody>
          <a:bodyPr wrap="square" rtlCol="0">
            <a:spAutoFit/>
          </a:bodyPr>
          <a:lstStyle/>
          <a:p>
            <a:pPr defTabSz="457200">
              <a:buFont typeface="Arial" pitchFamily="34" charset="0"/>
              <a:buNone/>
            </a:pPr>
            <a:r>
              <a:rPr lang="en-US" sz="1400" i="1" dirty="0">
                <a:solidFill>
                  <a:srgbClr val="54585A"/>
                </a:solidFill>
                <a:cs typeface="Arial" pitchFamily="34" charset="0"/>
              </a:rPr>
              <a:t>READ 180 </a:t>
            </a:r>
            <a:r>
              <a:rPr lang="en-US" sz="1400" dirty="0">
                <a:solidFill>
                  <a:srgbClr val="54585A"/>
                </a:solidFill>
                <a:cs typeface="Arial" pitchFamily="34" charset="0"/>
              </a:rPr>
              <a:t>software usage indicates that part of the </a:t>
            </a:r>
            <a:r>
              <a:rPr lang="en-US" sz="1400" i="1" dirty="0">
                <a:solidFill>
                  <a:srgbClr val="54585A"/>
                </a:solidFill>
                <a:cs typeface="Arial" pitchFamily="34" charset="0"/>
              </a:rPr>
              <a:t>READ 180 </a:t>
            </a:r>
            <a:r>
              <a:rPr lang="en-US" sz="1400" dirty="0">
                <a:solidFill>
                  <a:srgbClr val="54585A"/>
                </a:solidFill>
                <a:cs typeface="Arial" pitchFamily="34" charset="0"/>
              </a:rPr>
              <a:t>Intervention Solution is happening…</a:t>
            </a:r>
          </a:p>
          <a:p>
            <a:pPr defTabSz="457200">
              <a:buFont typeface="Arial" pitchFamily="34" charset="0"/>
              <a:buNone/>
            </a:pPr>
            <a:endParaRPr lang="en-US" sz="600" b="1" dirty="0">
              <a:solidFill>
                <a:srgbClr val="54585A"/>
              </a:solidFill>
              <a:cs typeface="Arial" pitchFamily="34" charset="0"/>
            </a:endParaRPr>
          </a:p>
          <a:p>
            <a:pPr defTabSz="457200">
              <a:buFont typeface="Arial" pitchFamily="34" charset="0"/>
              <a:buNone/>
            </a:pPr>
            <a:r>
              <a:rPr lang="en-US" sz="1400" b="1" dirty="0">
                <a:solidFill>
                  <a:srgbClr val="54585A"/>
                </a:solidFill>
                <a:cs typeface="Arial" pitchFamily="34" charset="0"/>
              </a:rPr>
              <a:t>- </a:t>
            </a:r>
            <a:r>
              <a:rPr lang="en-US" sz="1400" b="1" i="1" dirty="0" err="1">
                <a:solidFill>
                  <a:srgbClr val="54585A"/>
                </a:solidFill>
                <a:cs typeface="Arial" pitchFamily="34" charset="0"/>
              </a:rPr>
              <a:t>rSkills</a:t>
            </a:r>
            <a:r>
              <a:rPr lang="en-US" sz="1400" b="1" dirty="0">
                <a:solidFill>
                  <a:srgbClr val="54585A"/>
                </a:solidFill>
                <a:cs typeface="Arial" pitchFamily="34" charset="0"/>
              </a:rPr>
              <a:t> tests indicate Small Group Instruction occurs</a:t>
            </a:r>
          </a:p>
          <a:p>
            <a:pPr defTabSz="457200">
              <a:buFont typeface="Arial" pitchFamily="34" charset="0"/>
              <a:buNone/>
            </a:pPr>
            <a:endParaRPr lang="en-US" sz="600" b="1" dirty="0">
              <a:solidFill>
                <a:srgbClr val="54585A"/>
              </a:solidFill>
              <a:cs typeface="Arial" pitchFamily="34" charset="0"/>
            </a:endParaRPr>
          </a:p>
          <a:p>
            <a:pPr defTabSz="457200">
              <a:buFont typeface="Arial" pitchFamily="34" charset="0"/>
              <a:buNone/>
            </a:pPr>
            <a:r>
              <a:rPr lang="en-US" sz="1400" b="1" dirty="0">
                <a:solidFill>
                  <a:srgbClr val="54585A"/>
                </a:solidFill>
                <a:cs typeface="Arial" pitchFamily="34" charset="0"/>
              </a:rPr>
              <a:t>- </a:t>
            </a:r>
            <a:r>
              <a:rPr lang="en-US" sz="1400" b="1" i="1" dirty="0">
                <a:solidFill>
                  <a:srgbClr val="54585A"/>
                </a:solidFill>
                <a:cs typeface="Arial" pitchFamily="34" charset="0"/>
              </a:rPr>
              <a:t>Reading Counts </a:t>
            </a:r>
            <a:r>
              <a:rPr lang="en-US" sz="1400" b="1" dirty="0">
                <a:solidFill>
                  <a:srgbClr val="54585A"/>
                </a:solidFill>
                <a:cs typeface="Arial" pitchFamily="34" charset="0"/>
              </a:rPr>
              <a:t>tests passed indicate students read books during Independent Reading.</a:t>
            </a:r>
          </a:p>
        </p:txBody>
      </p:sp>
      <p:sp>
        <p:nvSpPr>
          <p:cNvPr id="4" name="TextBox 3"/>
          <p:cNvSpPr txBox="1"/>
          <p:nvPr/>
        </p:nvSpPr>
        <p:spPr>
          <a:xfrm>
            <a:off x="547295" y="5792817"/>
            <a:ext cx="8068589" cy="307777"/>
          </a:xfrm>
          <a:prstGeom prst="rect">
            <a:avLst/>
          </a:prstGeom>
          <a:noFill/>
        </p:spPr>
        <p:txBody>
          <a:bodyPr wrap="square" rtlCol="0">
            <a:spAutoFit/>
          </a:bodyPr>
          <a:lstStyle/>
          <a:p>
            <a:pPr algn="ctr" defTabSz="457200"/>
            <a:r>
              <a:rPr lang="en-US" sz="1400" b="1" dirty="0">
                <a:solidFill>
                  <a:srgbClr val="54585A"/>
                </a:solidFill>
              </a:rPr>
              <a:t>Only </a:t>
            </a:r>
            <a:r>
              <a:rPr lang="en-US" sz="1400" b="1" dirty="0" smtClean="0">
                <a:solidFill>
                  <a:srgbClr val="FF0000"/>
                </a:solidFill>
              </a:rPr>
              <a:t>84 </a:t>
            </a:r>
            <a:r>
              <a:rPr lang="en-US" sz="1400" b="1" dirty="0">
                <a:solidFill>
                  <a:srgbClr val="FF0000"/>
                </a:solidFill>
              </a:rPr>
              <a:t>students </a:t>
            </a:r>
            <a:r>
              <a:rPr lang="en-US" sz="1400" b="1" dirty="0">
                <a:solidFill>
                  <a:srgbClr val="54585A"/>
                </a:solidFill>
              </a:rPr>
              <a:t>in </a:t>
            </a:r>
            <a:r>
              <a:rPr lang="en-US" sz="1400" b="1" i="1" dirty="0">
                <a:solidFill>
                  <a:srgbClr val="54585A"/>
                </a:solidFill>
              </a:rPr>
              <a:t>READ 180</a:t>
            </a:r>
            <a:r>
              <a:rPr lang="en-US" sz="1400" b="1" dirty="0">
                <a:solidFill>
                  <a:srgbClr val="54585A"/>
                </a:solidFill>
              </a:rPr>
              <a:t> have completed work in all 3 rotations.</a:t>
            </a:r>
          </a:p>
        </p:txBody>
      </p:sp>
      <p:sp>
        <p:nvSpPr>
          <p:cNvPr id="6" name="TextBox 5"/>
          <p:cNvSpPr txBox="1"/>
          <p:nvPr/>
        </p:nvSpPr>
        <p:spPr>
          <a:xfrm>
            <a:off x="601887" y="3383002"/>
            <a:ext cx="1941444" cy="1200329"/>
          </a:xfrm>
          <a:prstGeom prst="rect">
            <a:avLst/>
          </a:prstGeom>
          <a:solidFill>
            <a:schemeClr val="tx2"/>
          </a:solidFill>
          <a:ln>
            <a:solidFill>
              <a:schemeClr val="tx1"/>
            </a:solidFill>
          </a:ln>
        </p:spPr>
        <p:txBody>
          <a:bodyPr wrap="square" rtlCol="0">
            <a:spAutoFit/>
          </a:bodyPr>
          <a:lstStyle/>
          <a:p>
            <a:pPr algn="r" defTabSz="457200"/>
            <a:r>
              <a:rPr lang="en-US" b="1" dirty="0">
                <a:solidFill>
                  <a:srgbClr val="FFFFFF"/>
                </a:solidFill>
              </a:rPr>
              <a:t>3 slices of the pie are equal when ALL rotations occur.</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557" y="3410928"/>
            <a:ext cx="1828800" cy="1144476"/>
          </a:xfrm>
          <a:prstGeom prst="rect">
            <a:avLst/>
          </a:prstGeom>
        </p:spPr>
      </p:pic>
      <p:pic>
        <p:nvPicPr>
          <p:cNvPr id="2048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8600" y="2540000"/>
            <a:ext cx="3619500" cy="2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10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68" y="208308"/>
            <a:ext cx="8623495" cy="1143000"/>
          </a:xfrm>
        </p:spPr>
        <p:txBody>
          <a:bodyPr/>
          <a:lstStyle/>
          <a:p>
            <a:r>
              <a:rPr lang="en-US" i="1" dirty="0" smtClean="0">
                <a:solidFill>
                  <a:schemeClr val="bg2">
                    <a:lumMod val="75000"/>
                  </a:schemeClr>
                </a:solidFill>
              </a:rPr>
              <a:t>READ 180</a:t>
            </a:r>
            <a:r>
              <a:rPr lang="en-US" dirty="0" smtClean="0">
                <a:solidFill>
                  <a:schemeClr val="bg2">
                    <a:lumMod val="75000"/>
                  </a:schemeClr>
                </a:solidFill>
              </a:rPr>
              <a:t>, </a:t>
            </a:r>
            <a:r>
              <a:rPr lang="en-US" i="1" dirty="0" err="1" smtClean="0">
                <a:solidFill>
                  <a:schemeClr val="bg2">
                    <a:lumMod val="75000"/>
                  </a:schemeClr>
                </a:solidFill>
              </a:rPr>
              <a:t>rSkills</a:t>
            </a:r>
            <a:r>
              <a:rPr lang="en-US" dirty="0" smtClean="0">
                <a:solidFill>
                  <a:schemeClr val="bg2">
                    <a:lumMod val="75000"/>
                  </a:schemeClr>
                </a:solidFill>
              </a:rPr>
              <a:t> and </a:t>
            </a:r>
            <a:r>
              <a:rPr lang="en-US" i="1" dirty="0" smtClean="0">
                <a:solidFill>
                  <a:schemeClr val="bg2">
                    <a:lumMod val="75000"/>
                  </a:schemeClr>
                </a:solidFill>
              </a:rPr>
              <a:t>Reading Counts</a:t>
            </a:r>
            <a:r>
              <a:rPr lang="en-US" dirty="0" smtClean="0">
                <a:solidFill>
                  <a:schemeClr val="bg2">
                    <a:lumMod val="75000"/>
                  </a:schemeClr>
                </a:solidFill>
              </a:rPr>
              <a:t/>
            </a:r>
            <a:br>
              <a:rPr lang="en-US" dirty="0" smtClean="0">
                <a:solidFill>
                  <a:schemeClr val="bg2">
                    <a:lumMod val="75000"/>
                  </a:schemeClr>
                </a:solidFill>
              </a:rPr>
            </a:br>
            <a:r>
              <a:rPr lang="en-US" dirty="0" smtClean="0">
                <a:solidFill>
                  <a:schemeClr val="bg2">
                    <a:lumMod val="75000"/>
                  </a:schemeClr>
                </a:solidFill>
              </a:rPr>
              <a:t>Total Participants by School</a:t>
            </a:r>
            <a:endParaRPr lang="en-US"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28</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8953" y="2573237"/>
            <a:ext cx="2220981" cy="1929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61646"/>
            <a:ext cx="5715000" cy="195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101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01" y="212409"/>
            <a:ext cx="8229600" cy="1086518"/>
          </a:xfrm>
        </p:spPr>
        <p:txBody>
          <a:bodyPr/>
          <a:lstStyle/>
          <a:p>
            <a:r>
              <a:rPr lang="en-US" i="1" dirty="0">
                <a:solidFill>
                  <a:schemeClr val="bg2">
                    <a:lumMod val="75000"/>
                  </a:schemeClr>
                </a:solidFill>
              </a:rPr>
              <a:t>READ 180 </a:t>
            </a:r>
            <a:r>
              <a:rPr lang="en-US" dirty="0" smtClean="0">
                <a:solidFill>
                  <a:schemeClr val="bg2">
                    <a:lumMod val="75000"/>
                  </a:schemeClr>
                </a:solidFill>
              </a:rPr>
              <a:t>Classroom Summary</a:t>
            </a:r>
            <a:br>
              <a:rPr lang="en-US" dirty="0" smtClean="0">
                <a:solidFill>
                  <a:schemeClr val="bg2">
                    <a:lumMod val="75000"/>
                  </a:schemeClr>
                </a:solidFill>
              </a:rPr>
            </a:br>
            <a:r>
              <a:rPr lang="en-US" sz="1800" dirty="0" smtClean="0">
                <a:solidFill>
                  <a:schemeClr val="bg2">
                    <a:lumMod val="75000"/>
                  </a:schemeClr>
                </a:solidFill>
              </a:rPr>
              <a:t>Export Data Aligned Software and Test Results</a:t>
            </a:r>
            <a:r>
              <a:rPr lang="en-US" sz="1800" baseline="-25000" dirty="0" smtClean="0">
                <a:solidFill>
                  <a:schemeClr val="bg2">
                    <a:lumMod val="75000"/>
                  </a:schemeClr>
                </a:solidFill>
              </a:rPr>
              <a:t>1</a:t>
            </a:r>
            <a:endParaRPr lang="en-US" i="1" baseline="-25000"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29</a:t>
            </a:fld>
            <a:endParaRPr lang="en-US" dirty="0"/>
          </a:p>
        </p:txBody>
      </p:sp>
      <p:sp>
        <p:nvSpPr>
          <p:cNvPr id="4" name="TextBox 3"/>
          <p:cNvSpPr txBox="1"/>
          <p:nvPr/>
        </p:nvSpPr>
        <p:spPr>
          <a:xfrm>
            <a:off x="244704" y="5810978"/>
            <a:ext cx="8591107" cy="400110"/>
          </a:xfrm>
          <a:prstGeom prst="rect">
            <a:avLst/>
          </a:prstGeom>
          <a:noFill/>
        </p:spPr>
        <p:txBody>
          <a:bodyPr wrap="square" rtlCol="0">
            <a:spAutoFit/>
          </a:bodyPr>
          <a:lstStyle/>
          <a:p>
            <a:pPr defTabSz="457200"/>
            <a:r>
              <a:rPr lang="en-US" sz="1000" dirty="0">
                <a:solidFill>
                  <a:srgbClr val="54585A"/>
                </a:solidFill>
              </a:rPr>
              <a:t>1 The </a:t>
            </a:r>
            <a:r>
              <a:rPr lang="en-US" sz="1000" i="1" dirty="0">
                <a:solidFill>
                  <a:srgbClr val="54585A"/>
                </a:solidFill>
              </a:rPr>
              <a:t>READ 180 </a:t>
            </a:r>
            <a:r>
              <a:rPr lang="en-US" sz="1000" dirty="0">
                <a:solidFill>
                  <a:srgbClr val="54585A"/>
                </a:solidFill>
              </a:rPr>
              <a:t>class alignment for each student is drawn from the SAM export; if classes are not properly aligned to the program, then unexpected values will appear in the export and results above.</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7" y="2209800"/>
            <a:ext cx="8382000" cy="2451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874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525" y="202669"/>
            <a:ext cx="8369150" cy="1143000"/>
          </a:xfrm>
        </p:spPr>
        <p:txBody>
          <a:bodyPr/>
          <a:lstStyle/>
          <a:p>
            <a:r>
              <a:rPr lang="en-US" dirty="0" smtClean="0">
                <a:solidFill>
                  <a:schemeClr val="bg2">
                    <a:lumMod val="75000"/>
                  </a:schemeClr>
                </a:solidFill>
              </a:rPr>
              <a:t>Analysis Sample Selection Overview</a:t>
            </a:r>
            <a:br>
              <a:rPr lang="en-US" dirty="0" smtClean="0">
                <a:solidFill>
                  <a:schemeClr val="bg2">
                    <a:lumMod val="75000"/>
                  </a:schemeClr>
                </a:solidFill>
              </a:rPr>
            </a:br>
            <a:r>
              <a:rPr lang="en-US" sz="2000" i="1" dirty="0" smtClean="0">
                <a:solidFill>
                  <a:schemeClr val="bg2">
                    <a:lumMod val="75000"/>
                  </a:schemeClr>
                </a:solidFill>
              </a:rPr>
              <a:t>How Many Student Records Had Sufficient Data for Analysis?</a:t>
            </a:r>
            <a:endParaRPr lang="en-US"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3</a:t>
            </a:fld>
            <a:endParaRPr lang="en-US" dirty="0"/>
          </a:p>
        </p:txBody>
      </p:sp>
      <p:sp>
        <p:nvSpPr>
          <p:cNvPr id="13" name="TextBox 12"/>
          <p:cNvSpPr txBox="1"/>
          <p:nvPr/>
        </p:nvSpPr>
        <p:spPr>
          <a:xfrm>
            <a:off x="290353" y="5077969"/>
            <a:ext cx="8545703" cy="738664"/>
          </a:xfrm>
          <a:prstGeom prst="rect">
            <a:avLst/>
          </a:prstGeom>
          <a:noFill/>
        </p:spPr>
        <p:txBody>
          <a:bodyPr wrap="square" rtlCol="0">
            <a:spAutoFit/>
          </a:bodyPr>
          <a:lstStyle/>
          <a:p>
            <a:pPr defTabSz="457200"/>
            <a:r>
              <a:rPr lang="en-US" sz="1400" dirty="0">
                <a:solidFill>
                  <a:srgbClr val="54585A"/>
                </a:solidFill>
              </a:rPr>
              <a:t>Gains analysis inclusion criteria was set to include students in </a:t>
            </a:r>
            <a:r>
              <a:rPr lang="en-US" sz="1400" i="1" dirty="0">
                <a:solidFill>
                  <a:srgbClr val="54585A"/>
                </a:solidFill>
              </a:rPr>
              <a:t>READ 180 </a:t>
            </a:r>
            <a:r>
              <a:rPr lang="en-US" sz="1400" dirty="0">
                <a:solidFill>
                  <a:srgbClr val="54585A"/>
                </a:solidFill>
              </a:rPr>
              <a:t>and </a:t>
            </a:r>
            <a:r>
              <a:rPr lang="en-US" sz="1400" i="1" dirty="0">
                <a:solidFill>
                  <a:srgbClr val="54585A"/>
                </a:solidFill>
              </a:rPr>
              <a:t>System 44</a:t>
            </a:r>
            <a:r>
              <a:rPr lang="en-US" sz="1400" dirty="0">
                <a:solidFill>
                  <a:srgbClr val="54585A"/>
                </a:solidFill>
              </a:rPr>
              <a:t> who had a minimum of </a:t>
            </a:r>
            <a:r>
              <a:rPr lang="en-US" sz="1400" dirty="0" smtClean="0">
                <a:solidFill>
                  <a:srgbClr val="FF0000"/>
                </a:solidFill>
              </a:rPr>
              <a:t>20 </a:t>
            </a:r>
            <a:r>
              <a:rPr lang="en-US" sz="1400" dirty="0">
                <a:solidFill>
                  <a:srgbClr val="54585A"/>
                </a:solidFill>
              </a:rPr>
              <a:t>software sessions and a minimum of </a:t>
            </a:r>
            <a:r>
              <a:rPr lang="en-US" sz="1400" dirty="0" smtClean="0">
                <a:solidFill>
                  <a:srgbClr val="54585A"/>
                </a:solidFill>
              </a:rPr>
              <a:t>two </a:t>
            </a:r>
            <a:r>
              <a:rPr lang="en-US" sz="1400" dirty="0">
                <a:solidFill>
                  <a:srgbClr val="54585A"/>
                </a:solidFill>
              </a:rPr>
              <a:t>test administrations at least  </a:t>
            </a:r>
            <a:r>
              <a:rPr lang="en-US" sz="1400" dirty="0" smtClean="0">
                <a:solidFill>
                  <a:srgbClr val="54585A"/>
                </a:solidFill>
              </a:rPr>
              <a:t>eight </a:t>
            </a:r>
            <a:r>
              <a:rPr lang="en-US" sz="1400" dirty="0">
                <a:solidFill>
                  <a:srgbClr val="54585A"/>
                </a:solidFill>
              </a:rPr>
              <a:t>weeks apart (</a:t>
            </a:r>
            <a:r>
              <a:rPr lang="en-US" sz="1400" i="1" dirty="0">
                <a:solidFill>
                  <a:srgbClr val="54585A"/>
                </a:solidFill>
              </a:rPr>
              <a:t>Reading Inventory </a:t>
            </a:r>
            <a:r>
              <a:rPr lang="en-US" sz="1400" dirty="0">
                <a:solidFill>
                  <a:srgbClr val="54585A"/>
                </a:solidFill>
              </a:rPr>
              <a:t>for </a:t>
            </a:r>
            <a:r>
              <a:rPr lang="en-US" sz="1400" i="1" dirty="0">
                <a:solidFill>
                  <a:srgbClr val="54585A"/>
                </a:solidFill>
              </a:rPr>
              <a:t>READ 180 </a:t>
            </a:r>
            <a:r>
              <a:rPr lang="en-US" sz="1400" dirty="0">
                <a:solidFill>
                  <a:srgbClr val="54585A"/>
                </a:solidFill>
              </a:rPr>
              <a:t>students and </a:t>
            </a:r>
            <a:r>
              <a:rPr lang="en-US" sz="1400" i="1" dirty="0" smtClean="0">
                <a:solidFill>
                  <a:srgbClr val="54585A"/>
                </a:solidFill>
              </a:rPr>
              <a:t>Phonics Inventory </a:t>
            </a:r>
            <a:r>
              <a:rPr lang="en-US" sz="1400" dirty="0">
                <a:solidFill>
                  <a:srgbClr val="54585A"/>
                </a:solidFill>
              </a:rPr>
              <a:t>for </a:t>
            </a:r>
            <a:r>
              <a:rPr lang="en-US" sz="1400" i="1" dirty="0">
                <a:solidFill>
                  <a:srgbClr val="54585A"/>
                </a:solidFill>
              </a:rPr>
              <a:t>System 44 </a:t>
            </a:r>
            <a:r>
              <a:rPr lang="en-US" sz="1400" dirty="0">
                <a:solidFill>
                  <a:srgbClr val="54585A"/>
                </a:solidFill>
              </a:rPr>
              <a:t>students).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0" y="1460501"/>
            <a:ext cx="3810000" cy="306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000" y="1460500"/>
            <a:ext cx="3810000" cy="306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547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70" y="216971"/>
            <a:ext cx="8494645" cy="884220"/>
          </a:xfrm>
        </p:spPr>
        <p:txBody>
          <a:bodyPr>
            <a:noAutofit/>
          </a:bodyPr>
          <a:lstStyle/>
          <a:p>
            <a:pPr algn="l"/>
            <a:r>
              <a:rPr lang="en-US" i="1" dirty="0" smtClean="0">
                <a:solidFill>
                  <a:schemeClr val="bg2">
                    <a:lumMod val="75000"/>
                  </a:schemeClr>
                </a:solidFill>
              </a:rPr>
              <a:t>System 44</a:t>
            </a:r>
            <a:r>
              <a:rPr lang="en-US" dirty="0" smtClean="0">
                <a:solidFill>
                  <a:schemeClr val="bg2">
                    <a:lumMod val="75000"/>
                  </a:schemeClr>
                </a:solidFill>
              </a:rPr>
              <a:t> Usage Metrics Expectations: </a:t>
            </a:r>
            <a:br>
              <a:rPr lang="en-US" dirty="0" smtClean="0">
                <a:solidFill>
                  <a:schemeClr val="bg2">
                    <a:lumMod val="75000"/>
                  </a:schemeClr>
                </a:solidFill>
              </a:rPr>
            </a:br>
            <a:r>
              <a:rPr lang="en-US" sz="1800" dirty="0" smtClean="0">
                <a:solidFill>
                  <a:schemeClr val="bg2">
                    <a:lumMod val="75000"/>
                  </a:schemeClr>
                </a:solidFill>
              </a:rPr>
              <a:t>Blended or Stand-Alone Model Implementations</a:t>
            </a:r>
            <a:endParaRPr lang="en-US" sz="1800" dirty="0">
              <a:solidFill>
                <a:schemeClr val="bg2">
                  <a:lumMod val="75000"/>
                </a:schemeClr>
              </a:solidFill>
            </a:endParaRPr>
          </a:p>
        </p:txBody>
      </p:sp>
      <p:sp>
        <p:nvSpPr>
          <p:cNvPr id="5" name="Slide Number Placeholder 4"/>
          <p:cNvSpPr>
            <a:spLocks noGrp="1"/>
          </p:cNvSpPr>
          <p:nvPr>
            <p:ph type="sldNum" sz="quarter" idx="12"/>
          </p:nvPr>
        </p:nvSpPr>
        <p:spPr/>
        <p:txBody>
          <a:bodyPr/>
          <a:lstStyle/>
          <a:p>
            <a:fld id="{899CE21C-75C6-5C45-91F5-EAAAA6043140}" type="slidenum">
              <a:rPr lang="en-US" smtClean="0"/>
              <a:pPr/>
              <a:t>30</a:t>
            </a:fld>
            <a:endParaRPr lang="en-US"/>
          </a:p>
        </p:txBody>
      </p:sp>
      <p:sp>
        <p:nvSpPr>
          <p:cNvPr id="10" name="TextBox 9"/>
          <p:cNvSpPr txBox="1"/>
          <p:nvPr/>
        </p:nvSpPr>
        <p:spPr>
          <a:xfrm>
            <a:off x="-1524000" y="6273800"/>
            <a:ext cx="184666" cy="369332"/>
          </a:xfrm>
          <a:prstGeom prst="rect">
            <a:avLst/>
          </a:prstGeom>
          <a:noFill/>
        </p:spPr>
        <p:txBody>
          <a:bodyPr wrap="none" rtlCol="0">
            <a:spAutoFit/>
          </a:bodyPr>
          <a:lstStyle/>
          <a:p>
            <a:pPr defTabSz="457200"/>
            <a:endParaRPr lang="en-US" dirty="0">
              <a:solidFill>
                <a:srgbClr val="54585A"/>
              </a:solidFill>
            </a:endParaRPr>
          </a:p>
        </p:txBody>
      </p:sp>
      <p:sp>
        <p:nvSpPr>
          <p:cNvPr id="6" name="Rounded Rectangle 5"/>
          <p:cNvSpPr/>
          <p:nvPr/>
        </p:nvSpPr>
        <p:spPr>
          <a:xfrm>
            <a:off x="1987826" y="4643807"/>
            <a:ext cx="1795670" cy="990600"/>
          </a:xfrm>
          <a:prstGeom prst="roundRect">
            <a:avLst/>
          </a:prstGeom>
          <a:solidFill>
            <a:schemeClr val="accent3"/>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200"/>
            <a:r>
              <a:rPr lang="en-US" b="1" dirty="0">
                <a:solidFill>
                  <a:srgbClr val="FFFFFF"/>
                </a:solidFill>
              </a:rPr>
              <a:t>Introduction</a:t>
            </a:r>
          </a:p>
          <a:p>
            <a:pPr algn="ctr" defTabSz="457200"/>
            <a:r>
              <a:rPr lang="en-US" b="1" dirty="0">
                <a:solidFill>
                  <a:srgbClr val="FFFFFF"/>
                </a:solidFill>
              </a:rPr>
              <a:t>(5 Min)</a:t>
            </a:r>
          </a:p>
        </p:txBody>
      </p:sp>
      <p:graphicFrame>
        <p:nvGraphicFramePr>
          <p:cNvPr id="8" name="Diagram 7"/>
          <p:cNvGraphicFramePr/>
          <p:nvPr>
            <p:extLst>
              <p:ext uri="{D42A27DB-BD31-4B8C-83A1-F6EECF244321}">
                <p14:modId xmlns:p14="http://schemas.microsoft.com/office/powerpoint/2010/main" val="3680055636"/>
              </p:ext>
            </p:extLst>
          </p:nvPr>
        </p:nvGraphicFramePr>
        <p:xfrm>
          <a:off x="3707296" y="4111726"/>
          <a:ext cx="38100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p:cNvSpPr/>
          <p:nvPr/>
        </p:nvSpPr>
        <p:spPr>
          <a:xfrm>
            <a:off x="3935896" y="5101007"/>
            <a:ext cx="457200" cy="152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200"/>
            <a:endParaRPr lang="en-US">
              <a:solidFill>
                <a:srgbClr val="FFFFFF"/>
              </a:solidFill>
            </a:endParaRPr>
          </a:p>
        </p:txBody>
      </p:sp>
      <p:sp>
        <p:nvSpPr>
          <p:cNvPr id="4" name="TextBox 3"/>
          <p:cNvSpPr txBox="1"/>
          <p:nvPr/>
        </p:nvSpPr>
        <p:spPr>
          <a:xfrm>
            <a:off x="1764935" y="4051495"/>
            <a:ext cx="2604307" cy="369332"/>
          </a:xfrm>
          <a:prstGeom prst="rect">
            <a:avLst/>
          </a:prstGeom>
          <a:noFill/>
        </p:spPr>
        <p:txBody>
          <a:bodyPr wrap="square" rtlCol="0">
            <a:spAutoFit/>
          </a:bodyPr>
          <a:lstStyle/>
          <a:p>
            <a:pPr defTabSz="457200"/>
            <a:r>
              <a:rPr lang="en-US" b="1" dirty="0">
                <a:solidFill>
                  <a:srgbClr val="54585A"/>
                </a:solidFill>
              </a:rPr>
              <a:t>Stand-Alone Model</a:t>
            </a: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1450892"/>
            <a:ext cx="5999163" cy="254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247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99CE21C-75C6-5C45-91F5-EAAAA6043140}" type="slidenum">
              <a:rPr lang="en-US" smtClean="0"/>
              <a:pPr/>
              <a:t>31</a:t>
            </a:fld>
            <a:endParaRPr lang="en-US"/>
          </a:p>
        </p:txBody>
      </p:sp>
      <p:sp>
        <p:nvSpPr>
          <p:cNvPr id="10" name="TextBox 9"/>
          <p:cNvSpPr txBox="1"/>
          <p:nvPr/>
        </p:nvSpPr>
        <p:spPr>
          <a:xfrm>
            <a:off x="419244" y="5864791"/>
            <a:ext cx="8350464" cy="523220"/>
          </a:xfrm>
          <a:prstGeom prst="rect">
            <a:avLst/>
          </a:prstGeom>
          <a:noFill/>
        </p:spPr>
        <p:txBody>
          <a:bodyPr wrap="square" rtlCol="0">
            <a:spAutoFit/>
          </a:bodyPr>
          <a:lstStyle/>
          <a:p>
            <a:pPr defTabSz="457200"/>
            <a:r>
              <a:rPr lang="en-US" sz="1400" b="1" dirty="0">
                <a:solidFill>
                  <a:srgbClr val="54585A"/>
                </a:solidFill>
              </a:rPr>
              <a:t>Also, </a:t>
            </a:r>
            <a:r>
              <a:rPr lang="en-US" sz="1400" b="1" dirty="0" smtClean="0">
                <a:solidFill>
                  <a:srgbClr val="FF0000"/>
                </a:solidFill>
              </a:rPr>
              <a:t>160 </a:t>
            </a:r>
            <a:r>
              <a:rPr lang="en-US" sz="1400" b="1" dirty="0">
                <a:solidFill>
                  <a:srgbClr val="FF0000"/>
                </a:solidFill>
              </a:rPr>
              <a:t>students </a:t>
            </a:r>
            <a:r>
              <a:rPr lang="en-US" sz="1400" b="1" dirty="0">
                <a:solidFill>
                  <a:srgbClr val="54585A"/>
                </a:solidFill>
              </a:rPr>
              <a:t>in </a:t>
            </a:r>
            <a:r>
              <a:rPr lang="en-US" sz="1400" b="1" i="1" dirty="0">
                <a:solidFill>
                  <a:srgbClr val="54585A"/>
                </a:solidFill>
              </a:rPr>
              <a:t>System 44 </a:t>
            </a:r>
            <a:r>
              <a:rPr lang="en-US" sz="1400" b="1" dirty="0">
                <a:solidFill>
                  <a:srgbClr val="54585A"/>
                </a:solidFill>
              </a:rPr>
              <a:t>had necessary software sessions and </a:t>
            </a:r>
            <a:r>
              <a:rPr lang="en-US" sz="1400" b="1" dirty="0" smtClean="0">
                <a:solidFill>
                  <a:srgbClr val="54585A"/>
                </a:solidFill>
              </a:rPr>
              <a:t>eight or more </a:t>
            </a:r>
            <a:r>
              <a:rPr lang="en-US" sz="1400" b="1" dirty="0">
                <a:solidFill>
                  <a:srgbClr val="54585A"/>
                </a:solidFill>
              </a:rPr>
              <a:t>weeks </a:t>
            </a:r>
            <a:r>
              <a:rPr lang="en-US" sz="1400" b="1" dirty="0" smtClean="0">
                <a:solidFill>
                  <a:srgbClr val="54585A"/>
                </a:solidFill>
              </a:rPr>
              <a:t>between </a:t>
            </a:r>
            <a:r>
              <a:rPr lang="en-US" sz="1400" b="1" i="1" dirty="0" smtClean="0">
                <a:solidFill>
                  <a:srgbClr val="54585A"/>
                </a:solidFill>
              </a:rPr>
              <a:t>Reading </a:t>
            </a:r>
            <a:r>
              <a:rPr lang="en-US" sz="1400" b="1" i="1" dirty="0">
                <a:solidFill>
                  <a:srgbClr val="54585A"/>
                </a:solidFill>
              </a:rPr>
              <a:t>Inventory </a:t>
            </a:r>
            <a:r>
              <a:rPr lang="en-US" sz="1400" b="1" dirty="0">
                <a:solidFill>
                  <a:srgbClr val="54585A"/>
                </a:solidFill>
              </a:rPr>
              <a:t>test administrations.</a:t>
            </a:r>
          </a:p>
        </p:txBody>
      </p:sp>
      <p:sp>
        <p:nvSpPr>
          <p:cNvPr id="11" name="Title 1"/>
          <p:cNvSpPr>
            <a:spLocks noGrp="1"/>
          </p:cNvSpPr>
          <p:nvPr>
            <p:ph type="title"/>
          </p:nvPr>
        </p:nvSpPr>
        <p:spPr>
          <a:xfrm>
            <a:off x="317134" y="215400"/>
            <a:ext cx="8142337" cy="967397"/>
          </a:xfrm>
        </p:spPr>
        <p:txBody>
          <a:bodyPr>
            <a:noAutofit/>
          </a:bodyPr>
          <a:lstStyle/>
          <a:p>
            <a:pPr algn="l"/>
            <a:r>
              <a:rPr lang="en-US" i="1" dirty="0" smtClean="0">
                <a:solidFill>
                  <a:schemeClr val="bg2">
                    <a:lumMod val="75000"/>
                  </a:schemeClr>
                </a:solidFill>
              </a:rPr>
              <a:t>System 44 </a:t>
            </a:r>
            <a:r>
              <a:rPr lang="en-US" dirty="0" smtClean="0">
                <a:solidFill>
                  <a:schemeClr val="bg2">
                    <a:lumMod val="75000"/>
                  </a:schemeClr>
                </a:solidFill>
              </a:rPr>
              <a:t>Data </a:t>
            </a:r>
            <a:r>
              <a:rPr lang="en-US" dirty="0">
                <a:solidFill>
                  <a:schemeClr val="bg2">
                    <a:lumMod val="75000"/>
                  </a:schemeClr>
                </a:solidFill>
              </a:rPr>
              <a:t>Inclusion Process by School</a:t>
            </a:r>
          </a:p>
        </p:txBody>
      </p:sp>
      <p:sp>
        <p:nvSpPr>
          <p:cNvPr id="12" name="TextBox 11"/>
          <p:cNvSpPr txBox="1"/>
          <p:nvPr/>
        </p:nvSpPr>
        <p:spPr>
          <a:xfrm>
            <a:off x="334962" y="4863184"/>
            <a:ext cx="8434745" cy="954107"/>
          </a:xfrm>
          <a:prstGeom prst="rect">
            <a:avLst/>
          </a:prstGeom>
          <a:noFill/>
        </p:spPr>
        <p:txBody>
          <a:bodyPr wrap="square" rtlCol="0">
            <a:spAutoFit/>
          </a:bodyPr>
          <a:lstStyle/>
          <a:p>
            <a:pPr defTabSz="457200"/>
            <a:r>
              <a:rPr lang="en-US" sz="1400" dirty="0">
                <a:solidFill>
                  <a:srgbClr val="54585A"/>
                </a:solidFill>
              </a:rPr>
              <a:t>To be in the Gains Analysis, students need to have at least </a:t>
            </a:r>
            <a:r>
              <a:rPr lang="en-US" sz="1400" dirty="0" smtClean="0">
                <a:solidFill>
                  <a:srgbClr val="54585A"/>
                </a:solidFill>
              </a:rPr>
              <a:t>two </a:t>
            </a:r>
            <a:r>
              <a:rPr lang="en-US" sz="1400" i="1" dirty="0" smtClean="0">
                <a:solidFill>
                  <a:srgbClr val="54585A"/>
                </a:solidFill>
              </a:rPr>
              <a:t>Phonics Inventory </a:t>
            </a:r>
            <a:r>
              <a:rPr lang="en-US" sz="1400" dirty="0">
                <a:solidFill>
                  <a:srgbClr val="54585A"/>
                </a:solidFill>
              </a:rPr>
              <a:t>tests a minimum of </a:t>
            </a:r>
            <a:r>
              <a:rPr lang="en-US" sz="1400" dirty="0" smtClean="0">
                <a:solidFill>
                  <a:srgbClr val="54585A"/>
                </a:solidFill>
              </a:rPr>
              <a:t>eight </a:t>
            </a:r>
            <a:r>
              <a:rPr lang="en-US" sz="1400" dirty="0">
                <a:solidFill>
                  <a:srgbClr val="54585A"/>
                </a:solidFill>
              </a:rPr>
              <a:t>weeks apart and must have at least </a:t>
            </a:r>
            <a:r>
              <a:rPr lang="en-US" sz="1400" dirty="0" smtClean="0">
                <a:solidFill>
                  <a:srgbClr val="54585A"/>
                </a:solidFill>
              </a:rPr>
              <a:t>10 </a:t>
            </a:r>
            <a:r>
              <a:rPr lang="en-US" sz="1400" dirty="0">
                <a:solidFill>
                  <a:srgbClr val="54585A"/>
                </a:solidFill>
              </a:rPr>
              <a:t>software sessions </a:t>
            </a:r>
            <a:r>
              <a:rPr lang="en-US" sz="1400" b="1" dirty="0">
                <a:solidFill>
                  <a:srgbClr val="ED2C67">
                    <a:lumMod val="75000"/>
                  </a:srgbClr>
                </a:solidFill>
              </a:rPr>
              <a:t>per semester </a:t>
            </a:r>
            <a:r>
              <a:rPr lang="en-US" sz="1400" dirty="0">
                <a:solidFill>
                  <a:srgbClr val="54585A"/>
                </a:solidFill>
              </a:rPr>
              <a:t>(20 per year). This table shows how many students from each site met each criteria for analysis. As you go from left to right, the number shows how many students met that criteria and </a:t>
            </a:r>
            <a:r>
              <a:rPr lang="en-US" sz="1400" b="1" dirty="0">
                <a:solidFill>
                  <a:srgbClr val="ED2C67">
                    <a:lumMod val="75000"/>
                  </a:srgbClr>
                </a:solidFill>
              </a:rPr>
              <a:t>all others to the left</a:t>
            </a:r>
            <a:r>
              <a:rPr lang="en-US" sz="1400" dirty="0">
                <a:solidFill>
                  <a:srgbClr val="54585A"/>
                </a:solidFill>
              </a:rPr>
              <a:t>.</a:t>
            </a:r>
          </a:p>
        </p:txBody>
      </p:sp>
      <p:sp>
        <p:nvSpPr>
          <p:cNvPr id="13" name="TextBox 12"/>
          <p:cNvSpPr txBox="1"/>
          <p:nvPr/>
        </p:nvSpPr>
        <p:spPr>
          <a:xfrm>
            <a:off x="771934" y="4572000"/>
            <a:ext cx="7588988" cy="276999"/>
          </a:xfrm>
          <a:prstGeom prst="rect">
            <a:avLst/>
          </a:prstGeom>
          <a:noFill/>
        </p:spPr>
        <p:txBody>
          <a:bodyPr wrap="square" rtlCol="0">
            <a:spAutoFit/>
          </a:bodyPr>
          <a:lstStyle/>
          <a:p>
            <a:pPr algn="ctr" defTabSz="457200"/>
            <a:r>
              <a:rPr lang="en-US" sz="1200" dirty="0">
                <a:solidFill>
                  <a:srgbClr val="54585A"/>
                </a:solidFill>
              </a:rPr>
              <a:t>Yellow highlights show </a:t>
            </a:r>
            <a:r>
              <a:rPr lang="en-US" sz="1200" dirty="0" smtClean="0">
                <a:solidFill>
                  <a:srgbClr val="54585A"/>
                </a:solidFill>
              </a:rPr>
              <a:t>where </a:t>
            </a:r>
            <a:r>
              <a:rPr lang="en-US" sz="1200" dirty="0">
                <a:solidFill>
                  <a:srgbClr val="54585A"/>
                </a:solidFill>
              </a:rPr>
              <a:t>students were lost from a site sample. </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76" y="1447800"/>
            <a:ext cx="7874000" cy="272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2157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018" y="196614"/>
            <a:ext cx="7677017" cy="663003"/>
          </a:xfrm>
        </p:spPr>
        <p:txBody>
          <a:bodyPr>
            <a:noAutofit/>
          </a:bodyPr>
          <a:lstStyle/>
          <a:p>
            <a:pPr algn="l"/>
            <a:r>
              <a:rPr lang="en-US" i="1" dirty="0" smtClean="0">
                <a:solidFill>
                  <a:schemeClr val="bg2">
                    <a:lumMod val="75000"/>
                  </a:schemeClr>
                </a:solidFill>
              </a:rPr>
              <a:t>System 44 </a:t>
            </a:r>
            <a:r>
              <a:rPr lang="en-US" dirty="0" smtClean="0">
                <a:solidFill>
                  <a:schemeClr val="bg2">
                    <a:lumMod val="75000"/>
                  </a:schemeClr>
                </a:solidFill>
              </a:rPr>
              <a:t>License Utilization</a:t>
            </a:r>
            <a:endParaRPr lang="en-US" i="1" dirty="0">
              <a:solidFill>
                <a:schemeClr val="bg2">
                  <a:lumMod val="75000"/>
                </a:schemeClr>
              </a:solidFill>
            </a:endParaRPr>
          </a:p>
        </p:txBody>
      </p:sp>
      <p:sp>
        <p:nvSpPr>
          <p:cNvPr id="5" name="Slide Number Placeholder 4"/>
          <p:cNvSpPr>
            <a:spLocks noGrp="1"/>
          </p:cNvSpPr>
          <p:nvPr>
            <p:ph type="sldNum" sz="quarter" idx="12"/>
          </p:nvPr>
        </p:nvSpPr>
        <p:spPr/>
        <p:txBody>
          <a:bodyPr/>
          <a:lstStyle/>
          <a:p>
            <a:fld id="{D610AF1C-5D1E-4349-900F-E115CF1A8B4D}" type="slidenum">
              <a:rPr lang="en-US" smtClean="0"/>
              <a:pPr/>
              <a:t>32</a:t>
            </a:fld>
            <a:endParaRPr lang="en-US"/>
          </a:p>
        </p:txBody>
      </p:sp>
      <p:sp>
        <p:nvSpPr>
          <p:cNvPr id="8" name="TextBox 7"/>
          <p:cNvSpPr txBox="1"/>
          <p:nvPr/>
        </p:nvSpPr>
        <p:spPr>
          <a:xfrm>
            <a:off x="533400" y="4989493"/>
            <a:ext cx="8077200" cy="954107"/>
          </a:xfrm>
          <a:prstGeom prst="rect">
            <a:avLst/>
          </a:prstGeom>
          <a:noFill/>
        </p:spPr>
        <p:txBody>
          <a:bodyPr wrap="square" rtlCol="0">
            <a:spAutoFit/>
          </a:bodyPr>
          <a:lstStyle/>
          <a:p>
            <a:pPr defTabSz="457200"/>
            <a:r>
              <a:rPr lang="en-US" sz="1400" dirty="0">
                <a:solidFill>
                  <a:srgbClr val="54585A"/>
                </a:solidFill>
              </a:rPr>
              <a:t>Enrolled student counts come directly from the export and are the most accurate reflection of current license utilization. Available license counts reflect total purchased licenses. For more detailed license availability counts, including number of activated licenses, please work with your Account Executive and Customer Service reps</a:t>
            </a:r>
            <a:r>
              <a:rPr lang="en-US" sz="1400" dirty="0" smtClean="0">
                <a:solidFill>
                  <a:srgbClr val="54585A"/>
                </a:solidFill>
              </a:rPr>
              <a:t>.</a:t>
            </a:r>
          </a:p>
        </p:txBody>
      </p:sp>
      <p:pic>
        <p:nvPicPr>
          <p:cNvPr id="256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4480" y="1143000"/>
            <a:ext cx="6035040" cy="3574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804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00" y="212197"/>
            <a:ext cx="8229600" cy="927490"/>
          </a:xfrm>
        </p:spPr>
        <p:txBody>
          <a:bodyPr/>
          <a:lstStyle/>
          <a:p>
            <a:r>
              <a:rPr lang="en-US" dirty="0" smtClean="0">
                <a:solidFill>
                  <a:schemeClr val="bg2">
                    <a:lumMod val="75000"/>
                  </a:schemeClr>
                </a:solidFill>
              </a:rPr>
              <a:t>Low and High End Lexile </a:t>
            </a:r>
            <a:r>
              <a:rPr lang="en-US" dirty="0">
                <a:solidFill>
                  <a:schemeClr val="bg2">
                    <a:lumMod val="75000"/>
                  </a:schemeClr>
                </a:solidFill>
              </a:rPr>
              <a:t>Growth </a:t>
            </a:r>
            <a:r>
              <a:rPr lang="en-US" dirty="0" smtClean="0">
                <a:solidFill>
                  <a:schemeClr val="bg2">
                    <a:lumMod val="75000"/>
                  </a:schemeClr>
                </a:solidFill>
              </a:rPr>
              <a:t>Goals</a:t>
            </a:r>
            <a:r>
              <a:rPr lang="en-US" sz="2800" dirty="0">
                <a:solidFill>
                  <a:schemeClr val="bg2">
                    <a:lumMod val="75000"/>
                  </a:schemeClr>
                </a:solidFill>
              </a:rPr>
              <a:t/>
            </a:r>
            <a:br>
              <a:rPr lang="en-US" sz="2800" dirty="0">
                <a:solidFill>
                  <a:schemeClr val="bg2">
                    <a:lumMod val="75000"/>
                  </a:schemeClr>
                </a:solidFill>
              </a:rPr>
            </a:br>
            <a:r>
              <a:rPr lang="en-US" sz="1800" dirty="0">
                <a:solidFill>
                  <a:schemeClr val="bg2">
                    <a:lumMod val="75000"/>
                  </a:schemeClr>
                </a:solidFill>
              </a:rPr>
              <a:t>Using Student’s Fall </a:t>
            </a:r>
            <a:r>
              <a:rPr lang="en-US" sz="1800" dirty="0" smtClean="0">
                <a:solidFill>
                  <a:schemeClr val="bg2">
                    <a:lumMod val="75000"/>
                  </a:schemeClr>
                </a:solidFill>
              </a:rPr>
              <a:t>Lexile &amp; Grade </a:t>
            </a:r>
            <a:r>
              <a:rPr lang="en-US" sz="1800" dirty="0">
                <a:solidFill>
                  <a:schemeClr val="bg2">
                    <a:lumMod val="75000"/>
                  </a:schemeClr>
                </a:solidFill>
              </a:rPr>
              <a:t>Level to Set Goals for Students</a:t>
            </a:r>
            <a:endParaRPr lang="en-US" sz="3200"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33</a:t>
            </a:fld>
            <a:endParaRPr lang="en-US" dirty="0"/>
          </a:p>
        </p:txBody>
      </p:sp>
      <p:sp>
        <p:nvSpPr>
          <p:cNvPr id="3" name="TextBox 2"/>
          <p:cNvSpPr txBox="1"/>
          <p:nvPr/>
        </p:nvSpPr>
        <p:spPr>
          <a:xfrm>
            <a:off x="437322" y="1255757"/>
            <a:ext cx="3936724" cy="5078313"/>
          </a:xfrm>
          <a:prstGeom prst="rect">
            <a:avLst/>
          </a:prstGeom>
          <a:noFill/>
        </p:spPr>
        <p:txBody>
          <a:bodyPr wrap="square" rtlCol="0">
            <a:spAutoFit/>
          </a:bodyPr>
          <a:lstStyle/>
          <a:p>
            <a:pPr marL="171450" indent="-171450" defTabSz="457200">
              <a:spcBef>
                <a:spcPts val="600"/>
              </a:spcBef>
              <a:buFont typeface="Arial" pitchFamily="34" charset="0"/>
              <a:buChar char="•"/>
            </a:pPr>
            <a:r>
              <a:rPr lang="en-US" sz="1300" dirty="0">
                <a:solidFill>
                  <a:srgbClr val="54585A"/>
                </a:solidFill>
              </a:rPr>
              <a:t>HMH </a:t>
            </a:r>
            <a:r>
              <a:rPr lang="en-US" sz="1300" i="1" dirty="0">
                <a:solidFill>
                  <a:srgbClr val="54585A"/>
                </a:solidFill>
              </a:rPr>
              <a:t>Reading Inventory </a:t>
            </a:r>
            <a:r>
              <a:rPr lang="en-US" sz="1300" dirty="0">
                <a:solidFill>
                  <a:srgbClr val="54585A"/>
                </a:solidFill>
              </a:rPr>
              <a:t>can be used to set reading goals and to compare students’ response to instruction to growth expectations from fall to spring.</a:t>
            </a:r>
          </a:p>
          <a:p>
            <a:pPr marL="171450" indent="-171450" defTabSz="457200">
              <a:spcBef>
                <a:spcPts val="600"/>
              </a:spcBef>
              <a:buFont typeface="Arial" pitchFamily="34" charset="0"/>
              <a:buChar char="•"/>
            </a:pPr>
            <a:r>
              <a:rPr lang="en-US" sz="1300" dirty="0">
                <a:solidFill>
                  <a:srgbClr val="54585A"/>
                </a:solidFill>
              </a:rPr>
              <a:t>Monitoring growth helps educators to determine if students are on track to meet achievement standards.</a:t>
            </a:r>
          </a:p>
          <a:p>
            <a:pPr marL="171450" indent="-171450" defTabSz="457200">
              <a:spcBef>
                <a:spcPts val="600"/>
              </a:spcBef>
              <a:buFont typeface="Arial" pitchFamily="34" charset="0"/>
              <a:buChar char="•"/>
            </a:pPr>
            <a:r>
              <a:rPr lang="en-US" sz="1300" dirty="0">
                <a:solidFill>
                  <a:srgbClr val="54585A"/>
                </a:solidFill>
              </a:rPr>
              <a:t>Expected growth is determined by </a:t>
            </a:r>
            <a:r>
              <a:rPr lang="en-US" sz="1300" dirty="0" smtClean="0">
                <a:solidFill>
                  <a:srgbClr val="54585A"/>
                </a:solidFill>
              </a:rPr>
              <a:t>fall     </a:t>
            </a:r>
            <a:r>
              <a:rPr lang="en-US" sz="1300" i="1" dirty="0">
                <a:solidFill>
                  <a:srgbClr val="54585A"/>
                </a:solidFill>
              </a:rPr>
              <a:t>Reading Inventory</a:t>
            </a:r>
            <a:r>
              <a:rPr lang="en-US" sz="1300" dirty="0">
                <a:solidFill>
                  <a:srgbClr val="54585A"/>
                </a:solidFill>
              </a:rPr>
              <a:t> Lexile and grade level. For more on using fall Lexiles to set growth goals consult the professional paper </a:t>
            </a:r>
            <a:r>
              <a:rPr lang="en-US" sz="1300" i="1" dirty="0">
                <a:solidFill>
                  <a:srgbClr val="54585A"/>
                </a:solidFill>
              </a:rPr>
              <a:t>Growth Expectations – Setting Achievable Goals</a:t>
            </a:r>
          </a:p>
          <a:p>
            <a:pPr marL="171450" indent="-171450" defTabSz="457200">
              <a:spcBef>
                <a:spcPts val="600"/>
              </a:spcBef>
              <a:buFont typeface="Arial" pitchFamily="34" charset="0"/>
              <a:buChar char="•"/>
            </a:pPr>
            <a:r>
              <a:rPr lang="en-US" sz="1300" b="1" dirty="0">
                <a:solidFill>
                  <a:srgbClr val="ED2C67">
                    <a:lumMod val="75000"/>
                  </a:srgbClr>
                </a:solidFill>
              </a:rPr>
              <a:t>Tier III reading intervention students are unlikely to reach personal growth goals without a firm grasp of phonemic principles.</a:t>
            </a:r>
          </a:p>
          <a:p>
            <a:pPr marL="171450" indent="-171450" defTabSz="457200">
              <a:spcBef>
                <a:spcPts val="600"/>
              </a:spcBef>
              <a:buFont typeface="Arial" pitchFamily="34" charset="0"/>
              <a:buChar char="•"/>
            </a:pPr>
            <a:r>
              <a:rPr lang="en-US" sz="1300" dirty="0">
                <a:solidFill>
                  <a:srgbClr val="54585A"/>
                </a:solidFill>
              </a:rPr>
              <a:t>HMH recommends that </a:t>
            </a:r>
            <a:r>
              <a:rPr lang="en-US" sz="1300" i="1" dirty="0">
                <a:solidFill>
                  <a:srgbClr val="54585A"/>
                </a:solidFill>
              </a:rPr>
              <a:t>System 44 </a:t>
            </a:r>
            <a:r>
              <a:rPr lang="en-US" sz="1300" dirty="0">
                <a:solidFill>
                  <a:srgbClr val="54585A"/>
                </a:solidFill>
              </a:rPr>
              <a:t>students receive </a:t>
            </a:r>
            <a:r>
              <a:rPr lang="en-US" sz="1300" dirty="0" smtClean="0">
                <a:solidFill>
                  <a:srgbClr val="54585A"/>
                </a:solidFill>
              </a:rPr>
              <a:t>three </a:t>
            </a:r>
            <a:r>
              <a:rPr lang="en-US" sz="1300" i="1" dirty="0" smtClean="0">
                <a:solidFill>
                  <a:srgbClr val="54585A"/>
                </a:solidFill>
              </a:rPr>
              <a:t>Phonics Inventory </a:t>
            </a:r>
            <a:r>
              <a:rPr lang="en-US" sz="1300" dirty="0">
                <a:solidFill>
                  <a:srgbClr val="54585A"/>
                </a:solidFill>
              </a:rPr>
              <a:t>Tests to monitor emerging skills.</a:t>
            </a:r>
          </a:p>
          <a:p>
            <a:pPr marL="171450" indent="-171450" defTabSz="457200">
              <a:spcBef>
                <a:spcPts val="600"/>
              </a:spcBef>
              <a:buFont typeface="Arial" pitchFamily="34" charset="0"/>
              <a:buChar char="•"/>
            </a:pPr>
            <a:r>
              <a:rPr lang="en-US" sz="1300" dirty="0">
                <a:solidFill>
                  <a:srgbClr val="54585A"/>
                </a:solidFill>
              </a:rPr>
              <a:t>Without knowledge of a student beyond data in the export, Gains Analysts assign student records with personal Lexile growth goals derived from tables similar to the one at the right.</a:t>
            </a:r>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638" y="1608457"/>
            <a:ext cx="3665537"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412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66" y="198944"/>
            <a:ext cx="8229600" cy="1166030"/>
          </a:xfrm>
        </p:spPr>
        <p:txBody>
          <a:bodyPr/>
          <a:lstStyle/>
          <a:p>
            <a:r>
              <a:rPr lang="en-US" b="1" dirty="0" smtClean="0">
                <a:solidFill>
                  <a:schemeClr val="bg2">
                    <a:lumMod val="75000"/>
                  </a:schemeClr>
                </a:solidFill>
              </a:rPr>
              <a:t>College </a:t>
            </a:r>
            <a:r>
              <a:rPr lang="en-US" b="1" dirty="0">
                <a:solidFill>
                  <a:schemeClr val="bg2">
                    <a:lumMod val="75000"/>
                  </a:schemeClr>
                </a:solidFill>
              </a:rPr>
              <a:t>and </a:t>
            </a:r>
            <a:r>
              <a:rPr lang="en-US" b="1" dirty="0" smtClean="0">
                <a:solidFill>
                  <a:schemeClr val="bg2">
                    <a:lumMod val="75000"/>
                  </a:schemeClr>
                </a:solidFill>
              </a:rPr>
              <a:t>Career Ready Proficiency Levels</a:t>
            </a:r>
            <a:br>
              <a:rPr lang="en-US" b="1" dirty="0" smtClean="0">
                <a:solidFill>
                  <a:schemeClr val="bg2">
                    <a:lumMod val="75000"/>
                  </a:schemeClr>
                </a:solidFill>
              </a:rPr>
            </a:br>
            <a:r>
              <a:rPr lang="en-US" sz="1800" dirty="0" smtClean="0">
                <a:solidFill>
                  <a:schemeClr val="bg2">
                    <a:lumMod val="75000"/>
                  </a:schemeClr>
                </a:solidFill>
              </a:rPr>
              <a:t>Spring Proficiency Targets for Students to Meet Rigorous Demands</a:t>
            </a:r>
            <a:endParaRPr lang="en-US"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34</a:t>
            </a:fld>
            <a:endParaRPr lang="en-US" dirty="0"/>
          </a:p>
        </p:txBody>
      </p:sp>
      <p:sp>
        <p:nvSpPr>
          <p:cNvPr id="3" name="TextBox 2"/>
          <p:cNvSpPr txBox="1"/>
          <p:nvPr/>
        </p:nvSpPr>
        <p:spPr>
          <a:xfrm>
            <a:off x="596117" y="5377456"/>
            <a:ext cx="7945583" cy="1015663"/>
          </a:xfrm>
          <a:prstGeom prst="rect">
            <a:avLst/>
          </a:prstGeom>
          <a:noFill/>
        </p:spPr>
        <p:txBody>
          <a:bodyPr wrap="square" rtlCol="0">
            <a:spAutoFit/>
          </a:bodyPr>
          <a:lstStyle/>
          <a:p>
            <a:pPr defTabSz="457200"/>
            <a:r>
              <a:rPr lang="en-US" sz="1200" dirty="0">
                <a:solidFill>
                  <a:srgbClr val="54585A"/>
                </a:solidFill>
              </a:rPr>
              <a:t>With the release </a:t>
            </a:r>
            <a:r>
              <a:rPr lang="en-US" sz="1200" i="1" dirty="0">
                <a:solidFill>
                  <a:srgbClr val="54585A"/>
                </a:solidFill>
              </a:rPr>
              <a:t>of Reading Inventory College &amp; Career</a:t>
            </a:r>
            <a:r>
              <a:rPr lang="en-US" sz="1200" dirty="0">
                <a:solidFill>
                  <a:srgbClr val="54585A"/>
                </a:solidFill>
              </a:rPr>
              <a:t>, HMH and MetaMetrics (creator of the Lexile Framework) updated the Lexile ranges that comprise Below Basic, Basic, Proficient, and Advanced performance levels for each grade. To establish the new performance levels, MetaMetrics conducted an extensive study of college and career texts. The new score ranges more accurately reflect the increased expectations for college and career readiness and indicate whether students are on track to comprehend college and career level texts by the end of high school.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 y="1159263"/>
            <a:ext cx="7785100" cy="415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43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07" y="213011"/>
            <a:ext cx="8229600" cy="993751"/>
          </a:xfrm>
        </p:spPr>
        <p:txBody>
          <a:bodyPr/>
          <a:lstStyle/>
          <a:p>
            <a:r>
              <a:rPr lang="en-US" dirty="0" smtClean="0">
                <a:solidFill>
                  <a:schemeClr val="bg2">
                    <a:lumMod val="75000"/>
                  </a:schemeClr>
                </a:solidFill>
              </a:rPr>
              <a:t>Placement </a:t>
            </a:r>
            <a:r>
              <a:rPr lang="en-US" i="1" dirty="0" smtClean="0">
                <a:solidFill>
                  <a:schemeClr val="bg2">
                    <a:lumMod val="75000"/>
                  </a:schemeClr>
                </a:solidFill>
              </a:rPr>
              <a:t>Reading Inventory </a:t>
            </a:r>
            <a:r>
              <a:rPr lang="en-US" dirty="0" smtClean="0">
                <a:solidFill>
                  <a:schemeClr val="bg2">
                    <a:lumMod val="75000"/>
                  </a:schemeClr>
                </a:solidFill>
              </a:rPr>
              <a:t>Overview</a:t>
            </a:r>
            <a:br>
              <a:rPr lang="en-US" dirty="0" smtClean="0">
                <a:solidFill>
                  <a:schemeClr val="bg2">
                    <a:lumMod val="75000"/>
                  </a:schemeClr>
                </a:solidFill>
              </a:rPr>
            </a:br>
            <a:r>
              <a:rPr lang="en-US" sz="2000" i="1" dirty="0" smtClean="0">
                <a:solidFill>
                  <a:schemeClr val="bg2">
                    <a:lumMod val="75000"/>
                  </a:schemeClr>
                </a:solidFill>
              </a:rPr>
              <a:t>Were Students Appropriately Placed in READ 180</a:t>
            </a:r>
            <a:r>
              <a:rPr lang="en-US" sz="2000" dirty="0" smtClean="0">
                <a:solidFill>
                  <a:schemeClr val="bg2">
                    <a:lumMod val="75000"/>
                  </a:schemeClr>
                </a:solidFill>
              </a:rPr>
              <a:t> &amp; </a:t>
            </a:r>
            <a:r>
              <a:rPr lang="en-US" sz="2000" i="1" dirty="0" smtClean="0">
                <a:solidFill>
                  <a:schemeClr val="bg2">
                    <a:lumMod val="75000"/>
                  </a:schemeClr>
                </a:solidFill>
              </a:rPr>
              <a:t>System 44? </a:t>
            </a:r>
            <a:endParaRPr lang="en-US"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4</a:t>
            </a:fld>
            <a:endParaRPr lang="en-US" dirty="0"/>
          </a:p>
        </p:txBody>
      </p:sp>
      <p:grpSp>
        <p:nvGrpSpPr>
          <p:cNvPr id="5" name="Group 4"/>
          <p:cNvGrpSpPr/>
          <p:nvPr/>
        </p:nvGrpSpPr>
        <p:grpSpPr>
          <a:xfrm>
            <a:off x="722795" y="2111187"/>
            <a:ext cx="1369454" cy="1718206"/>
            <a:chOff x="233447" y="2128667"/>
            <a:chExt cx="1554481" cy="1857346"/>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762" y="2459144"/>
              <a:ext cx="1547166" cy="15268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3447" y="2128667"/>
              <a:ext cx="1554480" cy="369332"/>
            </a:xfrm>
            <a:prstGeom prst="rect">
              <a:avLst/>
            </a:prstGeom>
            <a:solidFill>
              <a:schemeClr val="bg1"/>
            </a:solidFill>
            <a:ln>
              <a:solidFill>
                <a:schemeClr val="tx1"/>
              </a:solidFill>
            </a:ln>
          </p:spPr>
          <p:txBody>
            <a:bodyPr wrap="square" rtlCol="0">
              <a:spAutoFit/>
            </a:bodyPr>
            <a:lstStyle/>
            <a:p>
              <a:pPr algn="ctr" defTabSz="457200"/>
              <a:r>
                <a:rPr lang="en-US" b="1" dirty="0">
                  <a:solidFill>
                    <a:srgbClr val="54585A"/>
                  </a:solidFill>
                </a:rPr>
                <a:t>KEY</a:t>
              </a:r>
            </a:p>
          </p:txBody>
        </p:sp>
      </p:grpSp>
      <p:sp>
        <p:nvSpPr>
          <p:cNvPr id="11" name="TextBox 10"/>
          <p:cNvSpPr txBox="1"/>
          <p:nvPr/>
        </p:nvSpPr>
        <p:spPr>
          <a:xfrm>
            <a:off x="481035" y="5006931"/>
            <a:ext cx="8155272" cy="1169551"/>
          </a:xfrm>
          <a:prstGeom prst="rect">
            <a:avLst/>
          </a:prstGeom>
          <a:noFill/>
        </p:spPr>
        <p:txBody>
          <a:bodyPr wrap="square" rtlCol="0">
            <a:spAutoFit/>
          </a:bodyPr>
          <a:lstStyle/>
          <a:p>
            <a:pPr defTabSz="457200"/>
            <a:r>
              <a:rPr lang="en-US" sz="1400" dirty="0">
                <a:solidFill>
                  <a:srgbClr val="54585A"/>
                </a:solidFill>
              </a:rPr>
              <a:t>Students with </a:t>
            </a:r>
            <a:r>
              <a:rPr lang="en-US" sz="1400" b="1" dirty="0">
                <a:solidFill>
                  <a:srgbClr val="54585A"/>
                </a:solidFill>
              </a:rPr>
              <a:t>low Lexiles </a:t>
            </a:r>
            <a:r>
              <a:rPr lang="en-US" sz="1400" dirty="0">
                <a:solidFill>
                  <a:srgbClr val="54585A"/>
                </a:solidFill>
              </a:rPr>
              <a:t>(BR to 400L in grades </a:t>
            </a:r>
            <a:r>
              <a:rPr lang="en-US" sz="1400" dirty="0" smtClean="0">
                <a:solidFill>
                  <a:srgbClr val="54585A"/>
                </a:solidFill>
              </a:rPr>
              <a:t>three </a:t>
            </a:r>
            <a:r>
              <a:rPr lang="en-US" sz="1400" dirty="0">
                <a:solidFill>
                  <a:srgbClr val="54585A"/>
                </a:solidFill>
              </a:rPr>
              <a:t>to </a:t>
            </a:r>
            <a:r>
              <a:rPr lang="en-US" sz="1400" dirty="0" smtClean="0">
                <a:solidFill>
                  <a:srgbClr val="54585A"/>
                </a:solidFill>
              </a:rPr>
              <a:t>five </a:t>
            </a:r>
            <a:r>
              <a:rPr lang="en-US" sz="1400" dirty="0">
                <a:solidFill>
                  <a:srgbClr val="54585A"/>
                </a:solidFill>
              </a:rPr>
              <a:t>&amp; BR to 600L in grades </a:t>
            </a:r>
            <a:r>
              <a:rPr lang="en-US" sz="1400" dirty="0" smtClean="0">
                <a:solidFill>
                  <a:srgbClr val="54585A"/>
                </a:solidFill>
              </a:rPr>
              <a:t>six </a:t>
            </a:r>
            <a:r>
              <a:rPr lang="en-US" sz="1400" dirty="0">
                <a:solidFill>
                  <a:srgbClr val="54585A"/>
                </a:solidFill>
              </a:rPr>
              <a:t>&amp; up) should be screened with HMH </a:t>
            </a:r>
            <a:r>
              <a:rPr lang="en-US" sz="1400" i="1" dirty="0" smtClean="0">
                <a:solidFill>
                  <a:srgbClr val="54585A"/>
                </a:solidFill>
              </a:rPr>
              <a:t>Phonics Inventory</a:t>
            </a:r>
            <a:r>
              <a:rPr lang="en-US" sz="1400" dirty="0" smtClean="0">
                <a:solidFill>
                  <a:srgbClr val="54585A"/>
                </a:solidFill>
              </a:rPr>
              <a:t>. </a:t>
            </a:r>
            <a:r>
              <a:rPr lang="en-US" sz="1400" dirty="0">
                <a:solidFill>
                  <a:srgbClr val="54585A"/>
                </a:solidFill>
              </a:rPr>
              <a:t>Pre-Decoder, Beginning or Developing Decoder status students should be placed in </a:t>
            </a:r>
            <a:r>
              <a:rPr lang="en-US" sz="1400" i="1" dirty="0">
                <a:solidFill>
                  <a:srgbClr val="54585A"/>
                </a:solidFill>
              </a:rPr>
              <a:t>System 44</a:t>
            </a:r>
            <a:r>
              <a:rPr lang="en-US" sz="1400" dirty="0">
                <a:solidFill>
                  <a:srgbClr val="54585A"/>
                </a:solidFill>
              </a:rPr>
              <a:t> but</a:t>
            </a:r>
            <a:r>
              <a:rPr lang="en-US" sz="1400" i="1" dirty="0">
                <a:solidFill>
                  <a:srgbClr val="54585A"/>
                </a:solidFill>
              </a:rPr>
              <a:t> </a:t>
            </a:r>
            <a:r>
              <a:rPr lang="en-US" sz="1400" dirty="0">
                <a:solidFill>
                  <a:srgbClr val="54585A"/>
                </a:solidFill>
              </a:rPr>
              <a:t>Advancing Decoders belong in </a:t>
            </a:r>
            <a:r>
              <a:rPr lang="en-US" sz="1400" i="1" dirty="0">
                <a:solidFill>
                  <a:srgbClr val="54585A"/>
                </a:solidFill>
              </a:rPr>
              <a:t>READ 180.</a:t>
            </a:r>
          </a:p>
          <a:p>
            <a:pPr defTabSz="457200"/>
            <a:endParaRPr lang="en-US" sz="1400" i="1" dirty="0">
              <a:solidFill>
                <a:srgbClr val="54585A"/>
              </a:solidFill>
            </a:endParaRPr>
          </a:p>
          <a:p>
            <a:pPr defTabSz="457200"/>
            <a:r>
              <a:rPr lang="en-US" sz="1400" i="1" dirty="0">
                <a:solidFill>
                  <a:srgbClr val="54585A"/>
                </a:solidFill>
              </a:rPr>
              <a:t>Students with limited phonemic awareness may not sustain higher Lexiles without Tier 3 intervention.</a:t>
            </a:r>
            <a:endParaRPr lang="en-US" sz="1400" dirty="0">
              <a:solidFill>
                <a:srgbClr val="54585A"/>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2500" y="1651000"/>
            <a:ext cx="3175000" cy="253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0" y="1651000"/>
            <a:ext cx="3175000" cy="253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177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0" y="204024"/>
            <a:ext cx="8229600" cy="1143000"/>
          </a:xfrm>
        </p:spPr>
        <p:txBody>
          <a:bodyPr/>
          <a:lstStyle/>
          <a:p>
            <a:r>
              <a:rPr lang="en-US" dirty="0" smtClean="0">
                <a:solidFill>
                  <a:schemeClr val="bg2">
                    <a:lumMod val="75000"/>
                  </a:schemeClr>
                </a:solidFill>
              </a:rPr>
              <a:t>Summary Program Usage</a:t>
            </a:r>
            <a:endParaRPr lang="en-US"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5</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270001"/>
            <a:ext cx="3937000" cy="2164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000" y="1270000"/>
            <a:ext cx="3937000" cy="201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419600"/>
            <a:ext cx="8229600" cy="138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598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5" y="198945"/>
            <a:ext cx="8229600" cy="628040"/>
          </a:xfrm>
        </p:spPr>
        <p:txBody>
          <a:bodyPr/>
          <a:lstStyle/>
          <a:p>
            <a:r>
              <a:rPr lang="en-US" dirty="0" smtClean="0">
                <a:solidFill>
                  <a:schemeClr val="bg2">
                    <a:lumMod val="75000"/>
                  </a:schemeClr>
                </a:solidFill>
              </a:rPr>
              <a:t>Summary </a:t>
            </a:r>
            <a:r>
              <a:rPr lang="en-US" i="1" dirty="0" smtClean="0">
                <a:solidFill>
                  <a:schemeClr val="bg2">
                    <a:lumMod val="75000"/>
                  </a:schemeClr>
                </a:solidFill>
              </a:rPr>
              <a:t>Reading Inventory </a:t>
            </a:r>
            <a:r>
              <a:rPr lang="en-US" dirty="0" smtClean="0">
                <a:solidFill>
                  <a:schemeClr val="bg2">
                    <a:lumMod val="75000"/>
                  </a:schemeClr>
                </a:solidFill>
              </a:rPr>
              <a:t>Growth Metrics</a:t>
            </a:r>
            <a:endParaRPr lang="en-US"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02" y="4101101"/>
            <a:ext cx="1079195" cy="1049218"/>
          </a:xfrm>
          <a:prstGeom prst="rect">
            <a:avLst/>
          </a:prstGeom>
        </p:spPr>
      </p:pic>
      <p:sp>
        <p:nvSpPr>
          <p:cNvPr id="6" name="TextBox 5"/>
          <p:cNvSpPr txBox="1"/>
          <p:nvPr/>
        </p:nvSpPr>
        <p:spPr>
          <a:xfrm>
            <a:off x="4919330" y="5054623"/>
            <a:ext cx="2200940" cy="461665"/>
          </a:xfrm>
          <a:prstGeom prst="rect">
            <a:avLst/>
          </a:prstGeom>
          <a:noFill/>
        </p:spPr>
        <p:txBody>
          <a:bodyPr wrap="square" rtlCol="0">
            <a:spAutoFit/>
          </a:bodyPr>
          <a:lstStyle/>
          <a:p>
            <a:pPr algn="ctr" defTabSz="457200"/>
            <a:r>
              <a:rPr lang="en-US" sz="1200" b="1" dirty="0" smtClean="0">
                <a:solidFill>
                  <a:srgbClr val="54585A"/>
                </a:solidFill>
              </a:rPr>
              <a:t>160 </a:t>
            </a:r>
            <a:r>
              <a:rPr lang="en-US" sz="1200" b="1" dirty="0">
                <a:solidFill>
                  <a:srgbClr val="54585A"/>
                </a:solidFill>
              </a:rPr>
              <a:t>Students </a:t>
            </a:r>
          </a:p>
          <a:p>
            <a:pPr algn="ctr" defTabSz="457200"/>
            <a:r>
              <a:rPr lang="en-US" sz="1200" b="1" dirty="0">
                <a:solidFill>
                  <a:srgbClr val="54585A"/>
                </a:solidFill>
              </a:rPr>
              <a:t>w/ </a:t>
            </a:r>
            <a:r>
              <a:rPr lang="en-US" sz="1200" b="1" dirty="0" smtClean="0">
                <a:solidFill>
                  <a:srgbClr val="54585A"/>
                </a:solidFill>
              </a:rPr>
              <a:t>2+ </a:t>
            </a:r>
            <a:r>
              <a:rPr lang="en-US" sz="1200" b="1" i="1" dirty="0" smtClean="0">
                <a:solidFill>
                  <a:srgbClr val="54585A"/>
                </a:solidFill>
              </a:rPr>
              <a:t>Reading </a:t>
            </a:r>
            <a:r>
              <a:rPr lang="en-US" sz="1200" b="1" i="1" dirty="0">
                <a:solidFill>
                  <a:srgbClr val="54585A"/>
                </a:solidFill>
              </a:rPr>
              <a:t>Inventory</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5350" y="4148192"/>
            <a:ext cx="1663226" cy="801262"/>
          </a:xfrm>
          <a:prstGeom prst="rect">
            <a:avLst/>
          </a:prstGeom>
        </p:spPr>
      </p:pic>
      <p:sp>
        <p:nvSpPr>
          <p:cNvPr id="12" name="TextBox 11"/>
          <p:cNvSpPr txBox="1"/>
          <p:nvPr/>
        </p:nvSpPr>
        <p:spPr>
          <a:xfrm>
            <a:off x="2346493" y="5046328"/>
            <a:ext cx="2200940" cy="461665"/>
          </a:xfrm>
          <a:prstGeom prst="rect">
            <a:avLst/>
          </a:prstGeom>
          <a:noFill/>
        </p:spPr>
        <p:txBody>
          <a:bodyPr wrap="square" rtlCol="0">
            <a:spAutoFit/>
          </a:bodyPr>
          <a:lstStyle/>
          <a:p>
            <a:pPr algn="ctr" defTabSz="457200"/>
            <a:r>
              <a:rPr lang="en-US" sz="1200" b="1" dirty="0" smtClean="0">
                <a:solidFill>
                  <a:srgbClr val="54585A"/>
                </a:solidFill>
              </a:rPr>
              <a:t>86 </a:t>
            </a:r>
            <a:r>
              <a:rPr lang="en-US" sz="1200" b="1" dirty="0">
                <a:solidFill>
                  <a:srgbClr val="54585A"/>
                </a:solidFill>
              </a:rPr>
              <a:t>Students </a:t>
            </a:r>
          </a:p>
          <a:p>
            <a:pPr algn="ctr" defTabSz="457200"/>
            <a:r>
              <a:rPr lang="en-US" sz="1200" b="1" dirty="0">
                <a:solidFill>
                  <a:srgbClr val="54585A"/>
                </a:solidFill>
              </a:rPr>
              <a:t>w/ </a:t>
            </a:r>
            <a:r>
              <a:rPr lang="en-US" sz="1200" b="1" dirty="0" smtClean="0">
                <a:solidFill>
                  <a:srgbClr val="54585A"/>
                </a:solidFill>
              </a:rPr>
              <a:t>2+ </a:t>
            </a:r>
            <a:r>
              <a:rPr lang="en-US" sz="1200" b="1" i="1" dirty="0" smtClean="0">
                <a:solidFill>
                  <a:srgbClr val="54585A"/>
                </a:solidFill>
              </a:rPr>
              <a:t>Reading Inventory</a:t>
            </a:r>
            <a:endParaRPr lang="en-US" sz="1200" b="1" i="1" dirty="0">
              <a:solidFill>
                <a:srgbClr val="54585A"/>
              </a:solidFill>
            </a:endParaRPr>
          </a:p>
        </p:txBody>
      </p:sp>
      <p:sp>
        <p:nvSpPr>
          <p:cNvPr id="3" name="TextBox 2"/>
          <p:cNvSpPr txBox="1"/>
          <p:nvPr/>
        </p:nvSpPr>
        <p:spPr>
          <a:xfrm>
            <a:off x="990600" y="5607340"/>
            <a:ext cx="7484665" cy="738664"/>
          </a:xfrm>
          <a:prstGeom prst="rect">
            <a:avLst/>
          </a:prstGeom>
          <a:noFill/>
        </p:spPr>
        <p:txBody>
          <a:bodyPr wrap="square" rtlCol="0">
            <a:spAutoFit/>
          </a:bodyPr>
          <a:lstStyle/>
          <a:p>
            <a:pPr defTabSz="457200"/>
            <a:r>
              <a:rPr lang="en-US" sz="1400" dirty="0">
                <a:solidFill>
                  <a:srgbClr val="54585A"/>
                </a:solidFill>
              </a:rPr>
              <a:t>These results are from students with </a:t>
            </a:r>
            <a:r>
              <a:rPr lang="en-US" sz="1400" dirty="0" smtClean="0">
                <a:solidFill>
                  <a:srgbClr val="FF0000"/>
                </a:solidFill>
              </a:rPr>
              <a:t>20</a:t>
            </a:r>
            <a:r>
              <a:rPr lang="en-US" sz="1400" dirty="0" smtClean="0">
                <a:solidFill>
                  <a:srgbClr val="54585A"/>
                </a:solidFill>
              </a:rPr>
              <a:t>+ </a:t>
            </a:r>
            <a:r>
              <a:rPr lang="en-US" sz="1400" dirty="0">
                <a:solidFill>
                  <a:srgbClr val="54585A"/>
                </a:solidFill>
              </a:rPr>
              <a:t>software sessions and </a:t>
            </a:r>
            <a:r>
              <a:rPr lang="en-US" sz="1400" i="1" dirty="0">
                <a:solidFill>
                  <a:srgbClr val="54585A"/>
                </a:solidFill>
              </a:rPr>
              <a:t>Reading Inventory </a:t>
            </a:r>
            <a:r>
              <a:rPr lang="en-US" sz="1400" dirty="0">
                <a:solidFill>
                  <a:srgbClr val="54585A"/>
                </a:solidFill>
              </a:rPr>
              <a:t>tests that were at least </a:t>
            </a:r>
            <a:r>
              <a:rPr lang="en-US" sz="1400" dirty="0" smtClean="0">
                <a:solidFill>
                  <a:srgbClr val="54585A"/>
                </a:solidFill>
              </a:rPr>
              <a:t>eight </a:t>
            </a:r>
            <a:r>
              <a:rPr lang="en-US" sz="1400" dirty="0">
                <a:solidFill>
                  <a:srgbClr val="54585A"/>
                </a:solidFill>
              </a:rPr>
              <a:t>weeks apart. Numbers for </a:t>
            </a:r>
            <a:r>
              <a:rPr lang="en-US" sz="1400" i="1" dirty="0">
                <a:solidFill>
                  <a:srgbClr val="54585A"/>
                </a:solidFill>
              </a:rPr>
              <a:t>System 44 </a:t>
            </a:r>
            <a:r>
              <a:rPr lang="en-US" sz="1400" dirty="0">
                <a:solidFill>
                  <a:srgbClr val="54585A"/>
                </a:solidFill>
              </a:rPr>
              <a:t>on subsequent slides may vary because they are based on </a:t>
            </a:r>
            <a:r>
              <a:rPr lang="en-US" sz="1400" i="1" dirty="0" smtClean="0">
                <a:solidFill>
                  <a:srgbClr val="54585A"/>
                </a:solidFill>
              </a:rPr>
              <a:t>Phonics Inventory </a:t>
            </a:r>
            <a:r>
              <a:rPr lang="en-US" sz="1400" dirty="0">
                <a:solidFill>
                  <a:srgbClr val="54585A"/>
                </a:solidFill>
              </a:rPr>
              <a:t>rather than </a:t>
            </a:r>
            <a:r>
              <a:rPr lang="en-US" sz="1400" i="1" dirty="0">
                <a:solidFill>
                  <a:srgbClr val="54585A"/>
                </a:solidFill>
              </a:rPr>
              <a:t>Reading Inventory </a:t>
            </a:r>
            <a:r>
              <a:rPr lang="en-US" sz="1400" dirty="0">
                <a:solidFill>
                  <a:srgbClr val="54585A"/>
                </a:solidFill>
              </a:rPr>
              <a:t>results.</a:t>
            </a:r>
          </a:p>
        </p:txBody>
      </p:sp>
      <p:sp>
        <p:nvSpPr>
          <p:cNvPr id="10" name="TextBox 9"/>
          <p:cNvSpPr txBox="1"/>
          <p:nvPr/>
        </p:nvSpPr>
        <p:spPr>
          <a:xfrm>
            <a:off x="457200" y="4919487"/>
            <a:ext cx="1524899" cy="646331"/>
          </a:xfrm>
          <a:prstGeom prst="rect">
            <a:avLst/>
          </a:prstGeom>
          <a:noFill/>
        </p:spPr>
        <p:txBody>
          <a:bodyPr wrap="square" rtlCol="0">
            <a:spAutoFit/>
          </a:bodyPr>
          <a:lstStyle/>
          <a:p>
            <a:pPr defTabSz="457200"/>
            <a:r>
              <a:rPr lang="en-US" sz="1200" b="1" dirty="0">
                <a:solidFill>
                  <a:srgbClr val="FF0000"/>
                </a:solidFill>
              </a:rPr>
              <a:t>Total Students in </a:t>
            </a:r>
            <a:r>
              <a:rPr lang="en-US" sz="1200" b="1" i="1" dirty="0">
                <a:solidFill>
                  <a:srgbClr val="FF0000"/>
                </a:solidFill>
              </a:rPr>
              <a:t>Reading Inventory </a:t>
            </a:r>
            <a:r>
              <a:rPr lang="en-US" sz="1200" b="1" dirty="0">
                <a:solidFill>
                  <a:srgbClr val="FF0000"/>
                </a:solidFill>
              </a:rPr>
              <a:t>Sample</a:t>
            </a:r>
          </a:p>
        </p:txBody>
      </p:sp>
      <p:sp>
        <p:nvSpPr>
          <p:cNvPr id="11" name="Right Arrow 10"/>
          <p:cNvSpPr/>
          <p:nvPr/>
        </p:nvSpPr>
        <p:spPr>
          <a:xfrm>
            <a:off x="2034419" y="5092689"/>
            <a:ext cx="514963" cy="200865"/>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000" y="825500"/>
            <a:ext cx="8128000" cy="325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792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0" y="198944"/>
            <a:ext cx="8229600" cy="1139525"/>
          </a:xfrm>
        </p:spPr>
        <p:txBody>
          <a:bodyPr/>
          <a:lstStyle/>
          <a:p>
            <a:r>
              <a:rPr lang="en-US" i="1" dirty="0">
                <a:solidFill>
                  <a:schemeClr val="bg2">
                    <a:lumMod val="75000"/>
                  </a:schemeClr>
                </a:solidFill>
              </a:rPr>
              <a:t>System 44</a:t>
            </a:r>
            <a:r>
              <a:rPr lang="en-US" dirty="0">
                <a:solidFill>
                  <a:schemeClr val="bg2">
                    <a:lumMod val="75000"/>
                  </a:schemeClr>
                </a:solidFill>
              </a:rPr>
              <a:t> Student </a:t>
            </a:r>
            <a:r>
              <a:rPr lang="en-US" i="1" dirty="0" smtClean="0">
                <a:solidFill>
                  <a:schemeClr val="bg2">
                    <a:lumMod val="75000"/>
                  </a:schemeClr>
                </a:solidFill>
              </a:rPr>
              <a:t>Phonics Inventory </a:t>
            </a:r>
            <a:r>
              <a:rPr lang="en-US" dirty="0" smtClean="0">
                <a:solidFill>
                  <a:schemeClr val="bg2">
                    <a:lumMod val="75000"/>
                  </a:schemeClr>
                </a:solidFill>
              </a:rPr>
              <a:t>Results </a:t>
            </a:r>
            <a:br>
              <a:rPr lang="en-US" dirty="0" smtClean="0">
                <a:solidFill>
                  <a:schemeClr val="bg2">
                    <a:lumMod val="75000"/>
                  </a:schemeClr>
                </a:solidFill>
              </a:rPr>
            </a:br>
            <a:r>
              <a:rPr lang="en-US" sz="1800" dirty="0" smtClean="0">
                <a:solidFill>
                  <a:schemeClr val="bg2">
                    <a:lumMod val="75000"/>
                  </a:schemeClr>
                </a:solidFill>
              </a:rPr>
              <a:t>Total </a:t>
            </a:r>
            <a:r>
              <a:rPr lang="en-US" sz="1800" dirty="0">
                <a:solidFill>
                  <a:schemeClr val="bg2">
                    <a:lumMod val="75000"/>
                  </a:schemeClr>
                </a:solidFill>
              </a:rPr>
              <a:t>Students by Initial and Current Decoding Level</a:t>
            </a:r>
            <a:endParaRPr lang="en-US" sz="1800" i="1" dirty="0">
              <a:solidFill>
                <a:schemeClr val="bg2">
                  <a:lumMod val="75000"/>
                </a:schemeClr>
              </a:solidFill>
            </a:endParaRPr>
          </a:p>
        </p:txBody>
      </p:sp>
      <p:sp>
        <p:nvSpPr>
          <p:cNvPr id="8" name="Slide Number Placeholder 7"/>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7</a:t>
            </a:fld>
            <a:endParaRPr lang="en-US" dirty="0"/>
          </a:p>
        </p:txBody>
      </p:sp>
      <p:sp>
        <p:nvSpPr>
          <p:cNvPr id="6" name="Content Placeholder 8"/>
          <p:cNvSpPr txBox="1">
            <a:spLocks/>
          </p:cNvSpPr>
          <p:nvPr/>
        </p:nvSpPr>
        <p:spPr>
          <a:xfrm>
            <a:off x="426486" y="4267200"/>
            <a:ext cx="8266148" cy="11924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6"/>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6"/>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smtClean="0">
                <a:solidFill>
                  <a:srgbClr val="54585A"/>
                </a:solidFill>
                <a:cs typeface="Arial" pitchFamily="34" charset="0"/>
              </a:rPr>
              <a:t>HMH recommends that </a:t>
            </a:r>
            <a:r>
              <a:rPr lang="en-US" sz="1400" i="1" dirty="0" smtClean="0">
                <a:solidFill>
                  <a:srgbClr val="54585A"/>
                </a:solidFill>
                <a:cs typeface="Arial" pitchFamily="34" charset="0"/>
              </a:rPr>
              <a:t>System 44 </a:t>
            </a:r>
            <a:r>
              <a:rPr lang="en-US" sz="1400" dirty="0" smtClean="0">
                <a:solidFill>
                  <a:srgbClr val="54585A"/>
                </a:solidFill>
                <a:cs typeface="Arial" pitchFamily="34" charset="0"/>
              </a:rPr>
              <a:t>students complete the </a:t>
            </a:r>
            <a:r>
              <a:rPr lang="en-US" sz="1400" i="1" dirty="0" smtClean="0">
                <a:solidFill>
                  <a:srgbClr val="54585A"/>
                </a:solidFill>
                <a:cs typeface="Arial" pitchFamily="34" charset="0"/>
              </a:rPr>
              <a:t>Phonics Inventory </a:t>
            </a:r>
            <a:r>
              <a:rPr lang="en-US" sz="1400" dirty="0" smtClean="0">
                <a:solidFill>
                  <a:srgbClr val="54585A"/>
                </a:solidFill>
                <a:cs typeface="Arial" pitchFamily="34" charset="0"/>
              </a:rPr>
              <a:t>three times a year for screening and monitoring progress. Students should be moving into higher levels of decoding as they progress through the program. Strongest results are typically achieved when students follow the </a:t>
            </a:r>
            <a:r>
              <a:rPr lang="en-US" sz="1400" i="1" dirty="0" smtClean="0">
                <a:solidFill>
                  <a:srgbClr val="54585A"/>
                </a:solidFill>
                <a:cs typeface="Arial" pitchFamily="34" charset="0"/>
              </a:rPr>
              <a:t>System 44 </a:t>
            </a:r>
            <a:r>
              <a:rPr lang="en-US" sz="1400" dirty="0" smtClean="0">
                <a:solidFill>
                  <a:srgbClr val="54585A"/>
                </a:solidFill>
                <a:cs typeface="Arial" pitchFamily="34" charset="0"/>
              </a:rPr>
              <a:t>Instructional Model daily and when care is taken to ensure a positive testing environment. </a:t>
            </a:r>
            <a:r>
              <a:rPr lang="en-US" sz="1400" b="1" dirty="0" smtClean="0">
                <a:solidFill>
                  <a:srgbClr val="54585A"/>
                </a:solidFill>
                <a:cs typeface="Arial" pitchFamily="34" charset="0"/>
              </a:rPr>
              <a:t>Compare pre-test and post-test results to spotlight successes and identify areas that need additional focus. Review the </a:t>
            </a:r>
            <a:r>
              <a:rPr lang="en-US" sz="1400" b="1" i="1" dirty="0" smtClean="0">
                <a:solidFill>
                  <a:srgbClr val="54585A"/>
                </a:solidFill>
                <a:cs typeface="Arial" pitchFamily="34" charset="0"/>
              </a:rPr>
              <a:t>Phonics Inventory</a:t>
            </a:r>
            <a:r>
              <a:rPr lang="en-US" sz="1400" b="1" dirty="0" smtClean="0">
                <a:solidFill>
                  <a:srgbClr val="54585A"/>
                </a:solidFill>
                <a:cs typeface="Arial" pitchFamily="34" charset="0"/>
              </a:rPr>
              <a:t> Summary Progress Report for more information.</a:t>
            </a:r>
            <a:endParaRPr lang="en-US" sz="1400" b="1" dirty="0">
              <a:solidFill>
                <a:srgbClr val="54585A"/>
              </a:solidFill>
              <a:cs typeface="Arial" pitchFamily="34" charset="0"/>
            </a:endParaRPr>
          </a:p>
        </p:txBody>
      </p:sp>
      <p:sp>
        <p:nvSpPr>
          <p:cNvPr id="9" name="Right Arrow 8"/>
          <p:cNvSpPr/>
          <p:nvPr/>
        </p:nvSpPr>
        <p:spPr>
          <a:xfrm>
            <a:off x="4419600" y="2362200"/>
            <a:ext cx="381000" cy="304800"/>
          </a:xfrm>
          <a:prstGeom prst="rightArrow">
            <a:avLst/>
          </a:prstGeom>
          <a:solidFill>
            <a:srgbClr val="0000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10" name="TextBox 9"/>
          <p:cNvSpPr txBox="1"/>
          <p:nvPr/>
        </p:nvSpPr>
        <p:spPr>
          <a:xfrm>
            <a:off x="395784" y="5911702"/>
            <a:ext cx="8336719" cy="461665"/>
          </a:xfrm>
          <a:prstGeom prst="rect">
            <a:avLst/>
          </a:prstGeom>
          <a:noFill/>
        </p:spPr>
        <p:txBody>
          <a:bodyPr wrap="square" rtlCol="0">
            <a:spAutoFit/>
          </a:bodyPr>
          <a:lstStyle/>
          <a:p>
            <a:pPr defTabSz="457200"/>
            <a:r>
              <a:rPr lang="en-US" sz="1200" i="1" dirty="0">
                <a:solidFill>
                  <a:srgbClr val="54585A"/>
                </a:solidFill>
              </a:rPr>
              <a:t>Analysis Note: Above data reflects ONLY those students with sufficient software usage and </a:t>
            </a:r>
            <a:r>
              <a:rPr lang="en-US" sz="1200" i="1" dirty="0" smtClean="0">
                <a:solidFill>
                  <a:srgbClr val="54585A"/>
                </a:solidFill>
              </a:rPr>
              <a:t>Phonics Inventory </a:t>
            </a:r>
            <a:r>
              <a:rPr lang="en-US" sz="1200" i="1" dirty="0">
                <a:solidFill>
                  <a:srgbClr val="54585A"/>
                </a:solidFill>
              </a:rPr>
              <a:t>test administrations to meet the “Gains Analysis Sample” criteria.</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500" y="1524000"/>
            <a:ext cx="3810000"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1524001"/>
            <a:ext cx="3810000" cy="2376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397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2505" y="205210"/>
            <a:ext cx="8229600" cy="1143000"/>
          </a:xfrm>
        </p:spPr>
        <p:txBody>
          <a:bodyPr/>
          <a:lstStyle/>
          <a:p>
            <a:r>
              <a:rPr lang="en-US" dirty="0" smtClean="0">
                <a:solidFill>
                  <a:schemeClr val="bg2">
                    <a:lumMod val="75000"/>
                  </a:schemeClr>
                </a:solidFill>
              </a:rPr>
              <a:t>Summary Recommendations</a:t>
            </a:r>
            <a:endParaRPr lang="en-US" dirty="0">
              <a:solidFill>
                <a:schemeClr val="bg2">
                  <a:lumMod val="75000"/>
                </a:schemeClr>
              </a:solidFill>
            </a:endParaRPr>
          </a:p>
        </p:txBody>
      </p:sp>
      <p:sp>
        <p:nvSpPr>
          <p:cNvPr id="3" name="Slide Number Placeholder 2"/>
          <p:cNvSpPr>
            <a:spLocks noGrp="1"/>
          </p:cNvSpPr>
          <p:nvPr>
            <p:ph type="sldNum" sz="quarter" idx="4294967295"/>
          </p:nvPr>
        </p:nvSpPr>
        <p:spPr>
          <a:xfrm>
            <a:off x="457200" y="6356351"/>
            <a:ext cx="2133600" cy="365125"/>
          </a:xfrm>
          <a:prstGeom prst="rect">
            <a:avLst/>
          </a:prstGeom>
        </p:spPr>
        <p:txBody>
          <a:bodyPr/>
          <a:lstStyle/>
          <a:p>
            <a:pPr>
              <a:defRPr/>
            </a:pPr>
            <a:fld id="{66AE6659-F230-534A-875E-90FCF43B0440}" type="slidenum">
              <a:rPr lang="en-US" smtClean="0"/>
              <a:pPr>
                <a:defRPr/>
              </a:pPr>
              <a:t>8</a:t>
            </a:fld>
            <a:endParaRPr lang="en-US" dirty="0"/>
          </a:p>
        </p:txBody>
      </p:sp>
      <p:sp>
        <p:nvSpPr>
          <p:cNvPr id="7" name="Content Placeholder 6"/>
          <p:cNvSpPr>
            <a:spLocks noGrp="1"/>
          </p:cNvSpPr>
          <p:nvPr>
            <p:ph sz="half" idx="2"/>
          </p:nvPr>
        </p:nvSpPr>
        <p:spPr>
          <a:xfrm>
            <a:off x="457200" y="2291838"/>
            <a:ext cx="8070111" cy="3951288"/>
          </a:xfrm>
        </p:spPr>
        <p:txBody>
          <a:bodyPr/>
          <a:lstStyle/>
          <a:p>
            <a:r>
              <a:rPr lang="en-US" dirty="0" smtClean="0"/>
              <a:t>Recommendation 1 </a:t>
            </a:r>
          </a:p>
          <a:p>
            <a:endParaRPr lang="en-US" dirty="0"/>
          </a:p>
          <a:p>
            <a:r>
              <a:rPr lang="en-US" dirty="0" smtClean="0"/>
              <a:t>Recommendation 2 </a:t>
            </a:r>
          </a:p>
          <a:p>
            <a:endParaRPr lang="en-US" dirty="0"/>
          </a:p>
          <a:p>
            <a:r>
              <a:rPr lang="en-US" dirty="0" smtClean="0"/>
              <a:t>Recommendation 3 </a:t>
            </a:r>
          </a:p>
          <a:p>
            <a:endParaRPr lang="en-US" dirty="0"/>
          </a:p>
          <a:p>
            <a:r>
              <a:rPr lang="en-US" dirty="0" smtClean="0">
                <a:solidFill>
                  <a:srgbClr val="FF0000"/>
                </a:solidFill>
              </a:rPr>
              <a:t>Note: This section is to be filled out by the Account Executive, Implementation Manager, or Project Manager before this analysis goes to print! </a:t>
            </a:r>
          </a:p>
        </p:txBody>
      </p:sp>
      <p:sp>
        <p:nvSpPr>
          <p:cNvPr id="8" name="Text Placeholder 7"/>
          <p:cNvSpPr>
            <a:spLocks noGrp="1"/>
          </p:cNvSpPr>
          <p:nvPr>
            <p:ph type="body" idx="1"/>
          </p:nvPr>
        </p:nvSpPr>
        <p:spPr>
          <a:xfrm>
            <a:off x="457200" y="1012874"/>
            <a:ext cx="8070111" cy="1162001"/>
          </a:xfrm>
        </p:spPr>
        <p:txBody>
          <a:bodyPr/>
          <a:lstStyle/>
          <a:p>
            <a:r>
              <a:rPr lang="en-US" sz="2000" dirty="0" smtClean="0"/>
              <a:t>After the </a:t>
            </a:r>
            <a:r>
              <a:rPr lang="en-US" sz="2000" dirty="0"/>
              <a:t>a</a:t>
            </a:r>
            <a:r>
              <a:rPr lang="en-US" sz="2000" dirty="0" smtClean="0"/>
              <a:t>nalysis of </a:t>
            </a:r>
            <a:r>
              <a:rPr lang="en-US" sz="2000" dirty="0" smtClean="0"/>
              <a:t>ABC School </a:t>
            </a:r>
            <a:r>
              <a:rPr lang="en-US" sz="2000" dirty="0" smtClean="0"/>
              <a:t>District’s 2015-2016 school </a:t>
            </a:r>
            <a:r>
              <a:rPr lang="en-US" sz="2000" dirty="0"/>
              <a:t>y</a:t>
            </a:r>
            <a:r>
              <a:rPr lang="en-US" sz="2000" dirty="0" smtClean="0"/>
              <a:t>ear </a:t>
            </a:r>
            <a:r>
              <a:rPr lang="en-US" sz="2000" dirty="0"/>
              <a:t>d</a:t>
            </a:r>
            <a:r>
              <a:rPr lang="en-US" sz="2000" dirty="0" smtClean="0"/>
              <a:t>ata the following recommendations are presented to maximize success in the future.</a:t>
            </a:r>
            <a:endParaRPr lang="en-US" sz="2000" dirty="0"/>
          </a:p>
        </p:txBody>
      </p:sp>
    </p:spTree>
    <p:extLst>
      <p:ext uri="{BB962C8B-B14F-4D97-AF65-F5344CB8AC3E}">
        <p14:creationId xmlns:p14="http://schemas.microsoft.com/office/powerpoint/2010/main" val="4010008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268" y="4938298"/>
            <a:ext cx="6400022" cy="734590"/>
          </a:xfrm>
        </p:spPr>
        <p:txBody>
          <a:bodyPr/>
          <a:lstStyle/>
          <a:p>
            <a:r>
              <a:rPr lang="en-US" dirty="0" smtClean="0"/>
              <a:t>Implementation Reports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699" y="1871329"/>
            <a:ext cx="4606915" cy="2219390"/>
          </a:xfrm>
          <a:prstGeom prst="rect">
            <a:avLst/>
          </a:prstGeom>
        </p:spPr>
      </p:pic>
    </p:spTree>
    <p:extLst>
      <p:ext uri="{BB962C8B-B14F-4D97-AF65-F5344CB8AC3E}">
        <p14:creationId xmlns:p14="http://schemas.microsoft.com/office/powerpoint/2010/main" val="2423610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HMH_PPT_TemplateF">
  <a:themeElements>
    <a:clrScheme name="HMH">
      <a:dk1>
        <a:srgbClr val="54585A"/>
      </a:dk1>
      <a:lt1>
        <a:srgbClr val="FFFFFF"/>
      </a:lt1>
      <a:dk2>
        <a:srgbClr val="F2A900"/>
      </a:dk2>
      <a:lt2>
        <a:srgbClr val="898D8D"/>
      </a:lt2>
      <a:accent1>
        <a:srgbClr val="6F83C1"/>
      </a:accent1>
      <a:accent2>
        <a:srgbClr val="CE3D95"/>
      </a:accent2>
      <a:accent3>
        <a:srgbClr val="00A8C8"/>
      </a:accent3>
      <a:accent4>
        <a:srgbClr val="EF4E45"/>
      </a:accent4>
      <a:accent5>
        <a:srgbClr val="B2B935"/>
      </a:accent5>
      <a:accent6>
        <a:srgbClr val="ED2C67"/>
      </a:accent6>
      <a:hlink>
        <a:srgbClr val="F48132"/>
      </a:hlink>
      <a:folHlink>
        <a:srgbClr val="72BE4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HMH_PPT_TemplateF">
  <a:themeElements>
    <a:clrScheme name="HMH">
      <a:dk1>
        <a:srgbClr val="54585A"/>
      </a:dk1>
      <a:lt1>
        <a:srgbClr val="FFFFFF"/>
      </a:lt1>
      <a:dk2>
        <a:srgbClr val="F2A900"/>
      </a:dk2>
      <a:lt2>
        <a:srgbClr val="898D8D"/>
      </a:lt2>
      <a:accent1>
        <a:srgbClr val="6F83C1"/>
      </a:accent1>
      <a:accent2>
        <a:srgbClr val="CE3D95"/>
      </a:accent2>
      <a:accent3>
        <a:srgbClr val="00A8C8"/>
      </a:accent3>
      <a:accent4>
        <a:srgbClr val="EF4E45"/>
      </a:accent4>
      <a:accent5>
        <a:srgbClr val="B2B935"/>
      </a:accent5>
      <a:accent6>
        <a:srgbClr val="ED2C67"/>
      </a:accent6>
      <a:hlink>
        <a:srgbClr val="F48132"/>
      </a:hlink>
      <a:folHlink>
        <a:srgbClr val="72BE4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190</TotalTime>
  <Words>2318</Words>
  <Application>Microsoft Office PowerPoint</Application>
  <PresentationFormat>On-screen Show (4:3)</PresentationFormat>
  <Paragraphs>190</Paragraphs>
  <Slides>34</Slides>
  <Notes>30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HMH_PPT_TemplateF</vt:lpstr>
      <vt:lpstr>1_HMH_PPT_TemplateF</vt:lpstr>
      <vt:lpstr>Gains Analysis</vt:lpstr>
      <vt:lpstr>Executive Summary</vt:lpstr>
      <vt:lpstr>Analysis Sample Selection Overview How Many Student Records Had Sufficient Data for Analysis?</vt:lpstr>
      <vt:lpstr>Placement Reading Inventory Overview Were Students Appropriately Placed in READ 180 &amp; System 44? </vt:lpstr>
      <vt:lpstr>Summary Program Usage</vt:lpstr>
      <vt:lpstr>Summary Reading Inventory Growth Metrics</vt:lpstr>
      <vt:lpstr>System 44 Student Phonics Inventory Results  Total Students by Initial and Current Decoding Level</vt:lpstr>
      <vt:lpstr>Summary Recommendations</vt:lpstr>
      <vt:lpstr>Implementation Reports</vt:lpstr>
      <vt:lpstr>READ 180 Super Stars A Selection of Students with Notable Growth and Program Use</vt:lpstr>
      <vt:lpstr>Mean Lexile Gain and Goal by Site Mean Change in Lexile and Low End Growth Goal by School</vt:lpstr>
      <vt:lpstr>READ 180 Usage and Reading Inventory Metrics</vt:lpstr>
      <vt:lpstr>READ 180 Student Progress along Reading Inventory College &amp; Career Ready Lexile Performance Levels</vt:lpstr>
      <vt:lpstr>Students who Maintained Performance Level Lexile Results for Students Who Did Not Move Up/Down a Level</vt:lpstr>
      <vt:lpstr>Below Basic READ 180 Student Results Summary Movement Between 200L Ranges of Below Basic Readers</vt:lpstr>
      <vt:lpstr>READ 180 Segments and Growth Reading Inventory Lexile Gains Relative to READ 180 Completion</vt:lpstr>
      <vt:lpstr>Implementation Reports</vt:lpstr>
      <vt:lpstr>System 44 Student Progress and Use Overview of Students’ Current Location in Program</vt:lpstr>
      <vt:lpstr>System 44 Summary Implementation Metrics Student Content Completion as a Measure of Growth</vt:lpstr>
      <vt:lpstr>System 44 Student Phonics Inventory Results  Total Students by Initial and Current Decoding Level</vt:lpstr>
      <vt:lpstr>Summary Phonics Inventory Results Accuracy and Fluency Metrics by School</vt:lpstr>
      <vt:lpstr>Phonics and Reading Inventory Results Overview of Test Results for System 44 Students</vt:lpstr>
      <vt:lpstr>Appendix</vt:lpstr>
      <vt:lpstr>READ 180 License Utilization</vt:lpstr>
      <vt:lpstr>READ 180 Data Inclusion Process by School</vt:lpstr>
      <vt:lpstr>Implementation Model Affects  READ 180 Usage Metrics</vt:lpstr>
      <vt:lpstr>READ 180, rSkills and Reading Counts Users Compare Total Students Using Programs Associated with Each Rotation</vt:lpstr>
      <vt:lpstr>READ 180, rSkills and Reading Counts Total Participants by School</vt:lpstr>
      <vt:lpstr>READ 180 Classroom Summary Export Data Aligned Software and Test Results1</vt:lpstr>
      <vt:lpstr>System 44 Usage Metrics Expectations:  Blended or Stand-Alone Model Implementations</vt:lpstr>
      <vt:lpstr>System 44 Data Inclusion Process by School</vt:lpstr>
      <vt:lpstr>System 44 License Utilization</vt:lpstr>
      <vt:lpstr>Low and High End Lexile Growth Goals Using Student’s Fall Lexile &amp; Grade Level to Set Goals for Students</vt:lpstr>
      <vt:lpstr>College and Career Ready Proficiency Levels Spring Proficiency Targets for Students to Meet Rigorous Demands</vt:lpstr>
    </vt:vector>
  </TitlesOfParts>
  <Company>Scholastic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Gains Analysis</dc:title>
  <dc:creator>Holmstrand, Ericka</dc:creator>
  <cp:lastModifiedBy>David, Rachael</cp:lastModifiedBy>
  <cp:revision>24</cp:revision>
  <dcterms:created xsi:type="dcterms:W3CDTF">2015-12-30T15:53:40Z</dcterms:created>
  <dcterms:modified xsi:type="dcterms:W3CDTF">2016-09-09T14:00:35Z</dcterms:modified>
</cp:coreProperties>
</file>