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310" r:id="rId7"/>
    <p:sldId id="332" r:id="rId8"/>
    <p:sldId id="311" r:id="rId9"/>
    <p:sldId id="324" r:id="rId10"/>
    <p:sldId id="326" r:id="rId11"/>
    <p:sldId id="328" r:id="rId12"/>
    <p:sldId id="329" r:id="rId13"/>
    <p:sldId id="330" r:id="rId14"/>
    <p:sldId id="333" r:id="rId15"/>
    <p:sldId id="334" r:id="rId16"/>
    <p:sldId id="336" r:id="rId17"/>
    <p:sldId id="335" r:id="rId18"/>
    <p:sldId id="337" r:id="rId19"/>
    <p:sldId id="338" r:id="rId20"/>
    <p:sldId id="339" r:id="rId21"/>
    <p:sldId id="340" r:id="rId22"/>
    <p:sldId id="342" r:id="rId23"/>
    <p:sldId id="346" r:id="rId24"/>
    <p:sldId id="343" r:id="rId25"/>
    <p:sldId id="344" r:id="rId26"/>
    <p:sldId id="345" r:id="rId27"/>
    <p:sldId id="347" r:id="rId28"/>
    <p:sldId id="34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0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1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83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581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58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148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3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4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56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4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445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1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4051-49DD-461E-98B8-08C9FA545BC1}" type="datetimeFigureOut">
              <a:rPr lang="es-PE" smtClean="0"/>
              <a:t>6/08/2025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9E357C3-B412-464A-91B7-D6769BBFED1C}" type="slidenum">
              <a:rPr lang="es-PE" smtClean="0"/>
              <a:t>‹Nº›</a:t>
            </a:fld>
            <a:endParaRPr lang="es-P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50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0CFD1-32E1-F1B7-3082-83B9433AE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6176" y="1076326"/>
            <a:ext cx="8637073" cy="2541431"/>
          </a:xfrm>
        </p:spPr>
        <p:txBody>
          <a:bodyPr>
            <a:normAutofit/>
          </a:bodyPr>
          <a:lstStyle/>
          <a:p>
            <a:r>
              <a:rPr lang="es-MX" sz="4700" dirty="0"/>
              <a:t>Métodos basados en árboles</a:t>
            </a:r>
            <a:endParaRPr lang="es-PE" sz="4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F4B87-1F6D-E855-28C1-B6D08E5C7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2626" y="3523699"/>
            <a:ext cx="8921252" cy="977621"/>
          </a:xfrm>
        </p:spPr>
        <p:txBody>
          <a:bodyPr>
            <a:normAutofit fontScale="25000" lnSpcReduction="20000"/>
          </a:bodyPr>
          <a:lstStyle/>
          <a:p>
            <a:r>
              <a:rPr lang="es-MX" sz="7200" dirty="0"/>
              <a:t>Métodos Computacionales</a:t>
            </a:r>
          </a:p>
          <a:p>
            <a:r>
              <a:rPr lang="es-MX" sz="7200" dirty="0"/>
              <a:t>Docente: Giancarlos Alberto Oviedo Valverde</a:t>
            </a:r>
            <a:endParaRPr lang="es-PE" sz="7200" dirty="0"/>
          </a:p>
          <a:p>
            <a:endParaRPr lang="es-PE" dirty="0"/>
          </a:p>
        </p:txBody>
      </p:sp>
      <p:pic>
        <p:nvPicPr>
          <p:cNvPr id="1026" name="Picture 2" descr="Instituto de Matemática y Ciencias Afines | Lima">
            <a:extLst>
              <a:ext uri="{FF2B5EF4-FFF2-40B4-BE49-F238E27FC236}">
                <a16:creationId xmlns:a16="http://schemas.microsoft.com/office/drawing/2014/main" id="{9785FC0E-F71E-85CE-2816-D3EB497DC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179" y="9526"/>
            <a:ext cx="1973821" cy="196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dad Nacional de Ingeniería (Perú) - Wikipedia, la enciclopedia libre">
            <a:extLst>
              <a:ext uri="{FF2B5EF4-FFF2-40B4-BE49-F238E27FC236}">
                <a16:creationId xmlns:a16="http://schemas.microsoft.com/office/drawing/2014/main" id="{ABBA00C3-A4AB-A32A-DDD9-69C81788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024"/>
            <a:ext cx="1616765" cy="202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5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C7DEF3C-5353-DA5D-61B5-64CFD146F2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888" r="8614" b="32268"/>
          <a:stretch>
            <a:fillRect/>
          </a:stretch>
        </p:blipFill>
        <p:spPr>
          <a:xfrm>
            <a:off x="1354579" y="2738235"/>
            <a:ext cx="7720035" cy="79600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0EEE3EB-5931-B60F-E28F-9FFAE84A0322}"/>
              </a:ext>
            </a:extLst>
          </p:cNvPr>
          <p:cNvSpPr txBox="1"/>
          <p:nvPr/>
        </p:nvSpPr>
        <p:spPr>
          <a:xfrm>
            <a:off x="3538331" y="225287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Entrenamiento de Árboles de Regresión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8A832CF-0F4E-32BD-C794-3167F7977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79" y="5119950"/>
            <a:ext cx="8447718" cy="4682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A69F56-19F5-4FC3-467D-404D5DC98BDB}"/>
                  </a:ext>
                </a:extLst>
              </p:cNvPr>
              <p:cNvSpPr txBox="1"/>
              <p:nvPr/>
            </p:nvSpPr>
            <p:spPr>
              <a:xfrm>
                <a:off x="516569" y="917055"/>
                <a:ext cx="9396057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Para ver en detalle cómo funciona un paso de este algoritmo, consideremos la situación en la que estamos a punto de hacer nuestra primera partición en la raíz del árbol.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Por lo tanto, queremos seleccionar una de las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" dirty="0"/>
                  <a:t> variables de entrada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" dirty="0"/>
                  <a:t>​ y un punto de corte correspondiente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" dirty="0"/>
                  <a:t> que divida el espacio de entrada en dos </a:t>
                </a:r>
                <a:r>
                  <a:rPr lang="es-ES" dirty="0" err="1"/>
                  <a:t>semiespacios</a:t>
                </a:r>
                <a:r>
                  <a:rPr lang="es-ES" dirty="0"/>
                  <a:t>,</a:t>
                </a:r>
                <a:endParaRPr lang="es-PE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A69F56-19F5-4FC3-467D-404D5DC9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9" y="917055"/>
                <a:ext cx="9396057" cy="1498744"/>
              </a:xfrm>
              <a:prstGeom prst="rect">
                <a:avLst/>
              </a:prstGeom>
              <a:blipFill>
                <a:blip r:embed="rId4"/>
                <a:stretch>
                  <a:fillRect l="-454" t="-2033" b="-56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BB8BC7E-05FA-BBAE-3EA8-703042612C6D}"/>
                  </a:ext>
                </a:extLst>
              </p:cNvPr>
              <p:cNvSpPr txBox="1"/>
              <p:nvPr/>
            </p:nvSpPr>
            <p:spPr>
              <a:xfrm>
                <a:off x="516569" y="3799150"/>
                <a:ext cx="104755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Obsérvese que las regiones dependen del índice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/>
                  <a:t> de la variable de partición, así como del valor del punto de corte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" dirty="0"/>
                  <a:t>, razón por la cual las escribimos como funciones de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" dirty="0"/>
                  <a:t>. Esto también aplica a las predicciones asociadas a ambas regiones.</a:t>
                </a:r>
                <a:endParaRPr lang="es-PE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FBB8BC7E-05FA-BBAE-3EA8-703042612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9" y="3799150"/>
                <a:ext cx="10475510" cy="923330"/>
              </a:xfrm>
              <a:prstGeom prst="rect">
                <a:avLst/>
              </a:prstGeom>
              <a:blipFill>
                <a:blip r:embed="rId5"/>
                <a:stretch>
                  <a:fillRect l="-407" t="-3289"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48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0EEE3EB-5931-B60F-E28F-9FFAE84A0322}"/>
              </a:ext>
            </a:extLst>
          </p:cNvPr>
          <p:cNvSpPr txBox="1"/>
          <p:nvPr/>
        </p:nvSpPr>
        <p:spPr>
          <a:xfrm>
            <a:off x="3538331" y="225287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Entrenamiento de Árboles de Regresión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35990A-61D6-F2BE-5966-BE6E374B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872"/>
          <a:stretch>
            <a:fillRect/>
          </a:stretch>
        </p:blipFill>
        <p:spPr>
          <a:xfrm>
            <a:off x="1226920" y="2400096"/>
            <a:ext cx="7953375" cy="8185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5CED150-DD82-DE8A-EA28-C1DD2E5D381C}"/>
                  </a:ext>
                </a:extLst>
              </p:cNvPr>
              <p:cNvSpPr txBox="1"/>
              <p:nvPr/>
            </p:nvSpPr>
            <p:spPr>
              <a:xfrm>
                <a:off x="5507171" y="3252112"/>
                <a:ext cx="622713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Una vez obtenida la primera división, se repite el procedimiento en cada uno de los dos nodos hijos.</a:t>
                </a:r>
              </a:p>
              <a:p>
                <a:endParaRPr lang="es-MX" dirty="0"/>
              </a:p>
              <a:p>
                <a:r>
                  <a:rPr lang="es-MX" dirty="0"/>
                  <a:t>Este procedimiento finaliza cuando se cumple alguno de los criterios de parada</a:t>
                </a:r>
              </a:p>
              <a:p>
                <a:endParaRPr lang="es-MX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MX" dirty="0"/>
                  <a:t>Obtener una cantidad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PE" dirty="0"/>
                  <a:t> de nodos terminales.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Llegar a una cierta profundidad prefijada.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PE" dirty="0"/>
                  <a:t>Llegar a una cantidad mínima de datos en un nodo.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5CED150-DD82-DE8A-EA28-C1DD2E5D3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171" y="3252112"/>
                <a:ext cx="6227132" cy="2585323"/>
              </a:xfrm>
              <a:prstGeom prst="rect">
                <a:avLst/>
              </a:prstGeom>
              <a:blipFill>
                <a:blip r:embed="rId3"/>
                <a:stretch>
                  <a:fillRect l="-783" t="-1176" b="-258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CC046F8-792F-277C-7781-26AFD66A307B}"/>
                  </a:ext>
                </a:extLst>
              </p:cNvPr>
              <p:cNvSpPr txBox="1"/>
              <p:nvPr/>
            </p:nvSpPr>
            <p:spPr>
              <a:xfrm>
                <a:off x="901147" y="3429000"/>
                <a:ext cx="17360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CC046F8-792F-277C-7781-26AFD66A3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7" y="3429000"/>
                <a:ext cx="1736035" cy="276999"/>
              </a:xfrm>
              <a:prstGeom prst="rect">
                <a:avLst/>
              </a:prstGeom>
              <a:blipFill>
                <a:blip r:embed="rId4"/>
                <a:stretch>
                  <a:fillRect b="-311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80098E8-9BDD-DC24-0402-AC08A785ED0C}"/>
                  </a:ext>
                </a:extLst>
              </p:cNvPr>
              <p:cNvSpPr txBox="1"/>
              <p:nvPr/>
            </p:nvSpPr>
            <p:spPr>
              <a:xfrm>
                <a:off x="1064897" y="4209167"/>
                <a:ext cx="3328539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ox>
                        <m:box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f>
                        <m:f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P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P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80098E8-9BDD-DC24-0402-AC08A785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97" y="4209167"/>
                <a:ext cx="3328539" cy="708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BF1D927-1AFE-7A7D-FE3E-D2C1D15CA409}"/>
                  </a:ext>
                </a:extLst>
              </p:cNvPr>
              <p:cNvSpPr txBox="1"/>
              <p:nvPr/>
            </p:nvSpPr>
            <p:spPr>
              <a:xfrm>
                <a:off x="1064897" y="5420734"/>
                <a:ext cx="1510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box>
                      <m:box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s-PE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s-MX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brk m:alnAt="7"/>
                      </m:rP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BF1D927-1AFE-7A7D-FE3E-D2C1D15CA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897" y="5420734"/>
                <a:ext cx="1510413" cy="276999"/>
              </a:xfrm>
              <a:prstGeom prst="rect">
                <a:avLst/>
              </a:prstGeom>
              <a:blipFill>
                <a:blip r:embed="rId6"/>
                <a:stretch>
                  <a:fillRect l="-4049" r="-6478" b="-3478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F2ADAB-D4FB-9FBA-EDF3-C6DD12456029}"/>
                  </a:ext>
                </a:extLst>
              </p:cNvPr>
              <p:cNvSpPr txBox="1"/>
              <p:nvPr/>
            </p:nvSpPr>
            <p:spPr>
              <a:xfrm>
                <a:off x="901147" y="1037229"/>
                <a:ext cx="110679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Para cada punto de datos de entrenamiento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, podemos calcular un error de predicción determinando primero en qué región cae el punto de datos y luego calculando la diferencia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/>
                  <a:t>​ y la predicción constante asociada con esa región.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Haciendo esto para todos los puntos de entrenamiento, la suma de errores cuadrados puede escribirse como</a:t>
                </a:r>
                <a:endParaRPr lang="es-PE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F2ADAB-D4FB-9FBA-EDF3-C6DD12456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47" y="1037229"/>
                <a:ext cx="11067940" cy="1200329"/>
              </a:xfrm>
              <a:prstGeom prst="rect">
                <a:avLst/>
              </a:prstGeom>
              <a:blipFill>
                <a:blip r:embed="rId7"/>
                <a:stretch>
                  <a:fillRect l="-386" t="-2538" b="-71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87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0EEE3EB-5931-B60F-E28F-9FFAE84A0322}"/>
              </a:ext>
            </a:extLst>
          </p:cNvPr>
          <p:cNvSpPr txBox="1"/>
          <p:nvPr/>
        </p:nvSpPr>
        <p:spPr>
          <a:xfrm>
            <a:off x="3538331" y="225287"/>
            <a:ext cx="416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Entrenamiento de Árboles de Clasificación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9B1CF0-A759-B987-066C-D247F1FF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3" y="978590"/>
            <a:ext cx="7924800" cy="1428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DED19E-2731-37C4-8654-DFA788B49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78" y="2791311"/>
            <a:ext cx="79152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3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0EEE3EB-5931-B60F-E28F-9FFAE84A0322}"/>
              </a:ext>
            </a:extLst>
          </p:cNvPr>
          <p:cNvSpPr txBox="1"/>
          <p:nvPr/>
        </p:nvSpPr>
        <p:spPr>
          <a:xfrm>
            <a:off x="3538331" y="225287"/>
            <a:ext cx="416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Entrenamiento de Árboles de Clasificación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A8DEAAC9-F36D-9C0F-6E36-593A81A9E9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464925"/>
                  </p:ext>
                </p:extLst>
              </p:nvPr>
            </p:nvGraphicFramePr>
            <p:xfrm>
              <a:off x="1605721" y="984133"/>
              <a:ext cx="8980558" cy="3023986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4490279">
                      <a:extLst>
                        <a:ext uri="{9D8B030D-6E8A-4147-A177-3AD203B41FA5}">
                          <a16:colId xmlns:a16="http://schemas.microsoft.com/office/drawing/2014/main" val="3473428729"/>
                        </a:ext>
                      </a:extLst>
                    </a:gridCol>
                    <a:gridCol w="4490279">
                      <a:extLst>
                        <a:ext uri="{9D8B030D-6E8A-4147-A177-3AD203B41FA5}">
                          <a16:colId xmlns:a16="http://schemas.microsoft.com/office/drawing/2014/main" val="1896040195"/>
                        </a:ext>
                      </a:extLst>
                    </a:gridCol>
                  </a:tblGrid>
                  <a:tr h="649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Criterio</a:t>
                          </a:r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719840"/>
                      </a:ext>
                    </a:extLst>
                  </a:tr>
                  <a:tr h="649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err="1"/>
                            <a:t>Misclassification</a:t>
                          </a:r>
                          <a:r>
                            <a:rPr lang="es-MX" dirty="0"/>
                            <a:t> </a:t>
                          </a:r>
                          <a:r>
                            <a:rPr lang="es-MX" dirty="0" err="1"/>
                            <a:t>rate</a:t>
                          </a:r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MX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s-MX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s-MX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s-MX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𝝅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s-MX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6945769"/>
                      </a:ext>
                    </a:extLst>
                  </a:tr>
                  <a:tr h="534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Gini</a:t>
                          </a:r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P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P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s-MX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. </m:t>
                                            </m:r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=1−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PE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s-PE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PE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s-MX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 </m:t>
                                                </m:r>
                                                <m:r>
                                                  <a:rPr lang="es-MX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043155"/>
                      </a:ext>
                    </a:extLst>
                  </a:tr>
                  <a:tr h="5347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Entropía</a:t>
                          </a:r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s-P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PE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s-MX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s-PE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s-PE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PE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s-MX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es-P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38694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a 2">
                <a:extLst>
                  <a:ext uri="{FF2B5EF4-FFF2-40B4-BE49-F238E27FC236}">
                    <a16:creationId xmlns:a16="http://schemas.microsoft.com/office/drawing/2014/main" id="{A8DEAAC9-F36D-9C0F-6E36-593A81A9E9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464925"/>
                  </p:ext>
                </p:extLst>
              </p:nvPr>
            </p:nvGraphicFramePr>
            <p:xfrm>
              <a:off x="1605721" y="984133"/>
              <a:ext cx="8980558" cy="3023986"/>
            </p:xfrm>
            <a:graphic>
              <a:graphicData uri="http://schemas.openxmlformats.org/drawingml/2006/table">
                <a:tbl>
                  <a:tblPr firstRow="1">
                    <a:tableStyleId>{5C22544A-7EE6-4342-B048-85BDC9FD1C3A}</a:tableStyleId>
                  </a:tblPr>
                  <a:tblGrid>
                    <a:gridCol w="4490279">
                      <a:extLst>
                        <a:ext uri="{9D8B030D-6E8A-4147-A177-3AD203B41FA5}">
                          <a16:colId xmlns:a16="http://schemas.microsoft.com/office/drawing/2014/main" val="3473428729"/>
                        </a:ext>
                      </a:extLst>
                    </a:gridCol>
                    <a:gridCol w="4490279">
                      <a:extLst>
                        <a:ext uri="{9D8B030D-6E8A-4147-A177-3AD203B41FA5}">
                          <a16:colId xmlns:a16="http://schemas.microsoft.com/office/drawing/2014/main" val="1896040195"/>
                        </a:ext>
                      </a:extLst>
                    </a:gridCol>
                  </a:tblGrid>
                  <a:tr h="649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Criterio</a:t>
                          </a:r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l="-100136" t="-4673" r="-543" b="-366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2719840"/>
                      </a:ext>
                    </a:extLst>
                  </a:tr>
                  <a:tr h="649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err="1"/>
                            <a:t>Misclassification</a:t>
                          </a:r>
                          <a:r>
                            <a:rPr lang="es-MX" dirty="0"/>
                            <a:t> </a:t>
                          </a:r>
                          <a:r>
                            <a:rPr lang="es-MX" dirty="0" err="1"/>
                            <a:t>rate</a:t>
                          </a:r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l="-100136" t="-105660" r="-543" b="-2698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6945769"/>
                      </a:ext>
                    </a:extLst>
                  </a:tr>
                  <a:tr h="862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Gini</a:t>
                          </a:r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l="-100136" t="-153521" r="-543" b="-1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043155"/>
                      </a:ext>
                    </a:extLst>
                  </a:tr>
                  <a:tr h="8627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Entropía</a:t>
                          </a:r>
                          <a:endParaRPr lang="es-P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PE"/>
                        </a:p>
                      </a:txBody>
                      <a:tcPr>
                        <a:blipFill>
                          <a:blip r:embed="rId2"/>
                          <a:stretch>
                            <a:fillRect l="-100136" t="-253521" r="-543" b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38694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DBCDC4-F573-0BF3-E27E-AA4BAA39E655}"/>
                  </a:ext>
                </a:extLst>
              </p:cNvPr>
              <p:cNvSpPr txBox="1"/>
              <p:nvPr/>
            </p:nvSpPr>
            <p:spPr>
              <a:xfrm>
                <a:off x="1605721" y="4242138"/>
                <a:ext cx="6241774" cy="1788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Donde:</a:t>
                </a:r>
              </a:p>
              <a:p>
                <a:endParaRPr lang="es-MX" dirty="0"/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PE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MX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s-MX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22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s-MX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s-MX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MX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PE" sz="22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1DBCDC4-F573-0BF3-E27E-AA4BAA39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721" y="4242138"/>
                <a:ext cx="6241774" cy="1788951"/>
              </a:xfrm>
              <a:prstGeom prst="rect">
                <a:avLst/>
              </a:prstGeom>
              <a:blipFill>
                <a:blip r:embed="rId3"/>
                <a:stretch>
                  <a:fillRect l="-781" t="-204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echa: hacia la izquierda 5">
                <a:extLst>
                  <a:ext uri="{FF2B5EF4-FFF2-40B4-BE49-F238E27FC236}">
                    <a16:creationId xmlns:a16="http://schemas.microsoft.com/office/drawing/2014/main" id="{91EB2BA7-0FBD-11D8-5E48-BEC995FFABB6}"/>
                  </a:ext>
                </a:extLst>
              </p:cNvPr>
              <p:cNvSpPr/>
              <p:nvPr/>
            </p:nvSpPr>
            <p:spPr>
              <a:xfrm>
                <a:off x="6639339" y="4731026"/>
                <a:ext cx="3167270" cy="1376860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dirty="0"/>
                  <a:t>Tasa de elementos de la clase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PE" dirty="0"/>
                  <a:t> en la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PE" dirty="0"/>
                  <a:t>.</a:t>
                </a:r>
              </a:p>
            </p:txBody>
          </p:sp>
        </mc:Choice>
        <mc:Fallback xmlns="">
          <p:sp>
            <p:nvSpPr>
              <p:cNvPr id="6" name="Flecha: hacia la izquierda 5">
                <a:extLst>
                  <a:ext uri="{FF2B5EF4-FFF2-40B4-BE49-F238E27FC236}">
                    <a16:creationId xmlns:a16="http://schemas.microsoft.com/office/drawing/2014/main" id="{91EB2BA7-0FBD-11D8-5E48-BEC995FFA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339" y="4731026"/>
                <a:ext cx="3167270" cy="1376860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80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20CFC9-BD83-0E94-4094-E942AF04F6A3}"/>
              </a:ext>
            </a:extLst>
          </p:cNvPr>
          <p:cNvSpPr txBox="1"/>
          <p:nvPr/>
        </p:nvSpPr>
        <p:spPr>
          <a:xfrm>
            <a:off x="3822231" y="410988"/>
            <a:ext cx="32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Bagging</a:t>
            </a:r>
            <a:r>
              <a:rPr lang="es-MX" dirty="0"/>
              <a:t> (Bootstrap </a:t>
            </a:r>
            <a:r>
              <a:rPr lang="es-MX" dirty="0" err="1"/>
              <a:t>aggregation</a:t>
            </a:r>
            <a:r>
              <a:rPr lang="es-MX" dirty="0"/>
              <a:t>): 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4DB645-A511-E9DA-0B77-1F9F70EA4063}"/>
              </a:ext>
            </a:extLst>
          </p:cNvPr>
          <p:cNvSpPr txBox="1"/>
          <p:nvPr/>
        </p:nvSpPr>
        <p:spPr>
          <a:xfrm>
            <a:off x="765132" y="1253220"/>
            <a:ext cx="1016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Definición</a:t>
            </a:r>
            <a:r>
              <a:rPr lang="es-ES" dirty="0"/>
              <a:t>: </a:t>
            </a:r>
            <a:r>
              <a:rPr lang="es-ES" dirty="0" err="1"/>
              <a:t>Bagging</a:t>
            </a:r>
            <a:r>
              <a:rPr lang="es-ES" dirty="0"/>
              <a:t>, abreviatura de "Bootstrap </a:t>
            </a:r>
            <a:r>
              <a:rPr lang="es-ES" dirty="0" err="1"/>
              <a:t>Aggregating</a:t>
            </a:r>
            <a:r>
              <a:rPr lang="es-ES" dirty="0"/>
              <a:t>", es una técnica de ensemble para mejorar la precisión y robustez de los modelos predictivos</a:t>
            </a:r>
          </a:p>
          <a:p>
            <a:endParaRPr lang="es-ES" dirty="0"/>
          </a:p>
          <a:p>
            <a:r>
              <a:rPr lang="es-ES" b="1" dirty="0"/>
              <a:t>Objetivo</a:t>
            </a:r>
            <a:r>
              <a:rPr lang="es-ES" dirty="0"/>
              <a:t>: Reducir la varianza y evitar el sobreajuste combinando múltiples modelos de la misma clase.</a:t>
            </a:r>
            <a:endParaRPr lang="es-PE" dirty="0"/>
          </a:p>
        </p:txBody>
      </p:sp>
      <p:pic>
        <p:nvPicPr>
          <p:cNvPr id="1030" name="Picture 6" descr="Bootstrap Sampling | Bootstrap Sampling In Machine Learning">
            <a:extLst>
              <a:ext uri="{FF2B5EF4-FFF2-40B4-BE49-F238E27FC236}">
                <a16:creationId xmlns:a16="http://schemas.microsoft.com/office/drawing/2014/main" id="{9F5A2890-1B2E-3AC7-1B5F-11BFA7A17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898"/>
          <a:stretch/>
        </p:blipFill>
        <p:spPr bwMode="auto">
          <a:xfrm>
            <a:off x="2796736" y="2944953"/>
            <a:ext cx="5278667" cy="303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03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020CFC9-BD83-0E94-4094-E942AF04F6A3}"/>
              </a:ext>
            </a:extLst>
          </p:cNvPr>
          <p:cNvSpPr txBox="1"/>
          <p:nvPr/>
        </p:nvSpPr>
        <p:spPr>
          <a:xfrm>
            <a:off x="915258" y="1134875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Etapas del proceso de </a:t>
            </a:r>
            <a:r>
              <a:rPr lang="es-PE" dirty="0" err="1"/>
              <a:t>Bagging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4DB645-A511-E9DA-0B77-1F9F70EA4063}"/>
              </a:ext>
            </a:extLst>
          </p:cNvPr>
          <p:cNvSpPr txBox="1"/>
          <p:nvPr/>
        </p:nvSpPr>
        <p:spPr>
          <a:xfrm>
            <a:off x="915258" y="1908313"/>
            <a:ext cx="44892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b="1" dirty="0" err="1"/>
              <a:t>Bootstrapping</a:t>
            </a:r>
            <a:r>
              <a:rPr lang="es-ES" dirty="0"/>
              <a:t>: Generar múltiples subconjuntos de datos mediante muestreo con reemplazo.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b="1" dirty="0"/>
              <a:t>Entrenamiento</a:t>
            </a:r>
            <a:r>
              <a:rPr lang="es-ES" dirty="0"/>
              <a:t>: Entrenar un modelo en cada subconjunto generado.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b="1" dirty="0"/>
              <a:t>Agregación</a:t>
            </a:r>
            <a:r>
              <a:rPr lang="es-ES" dirty="0"/>
              <a:t>: Combinar los resultados de todos los modelos para hacer una predicción final (voto mayoritario para clasificación, promedio para regresión).</a:t>
            </a:r>
            <a:endParaRPr lang="es-PE" dirty="0"/>
          </a:p>
        </p:txBody>
      </p:sp>
      <p:pic>
        <p:nvPicPr>
          <p:cNvPr id="2053" name="Picture 5" descr="Bagging in Financial Machine Learning: Sequential Bootstrapping. Python  example">
            <a:extLst>
              <a:ext uri="{FF2B5EF4-FFF2-40B4-BE49-F238E27FC236}">
                <a16:creationId xmlns:a16="http://schemas.microsoft.com/office/drawing/2014/main" id="{88162D07-6579-1F44-69B4-57BD1718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535" y="1504207"/>
            <a:ext cx="5485807" cy="329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DB39E8B-6A71-A9CD-B04A-46D41037D39C}"/>
              </a:ext>
            </a:extLst>
          </p:cNvPr>
          <p:cNvSpPr txBox="1"/>
          <p:nvPr/>
        </p:nvSpPr>
        <p:spPr>
          <a:xfrm>
            <a:off x="3822231" y="410988"/>
            <a:ext cx="32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Bagging</a:t>
            </a:r>
            <a:r>
              <a:rPr lang="es-MX" dirty="0"/>
              <a:t> (Bootstrap </a:t>
            </a:r>
            <a:r>
              <a:rPr lang="es-MX" dirty="0" err="1"/>
              <a:t>aggregation</a:t>
            </a:r>
            <a:r>
              <a:rPr lang="es-MX" dirty="0"/>
              <a:t>):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9478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B10F31C-BF62-0298-6758-CE082C1B6650}"/>
                  </a:ext>
                </a:extLst>
              </p:cNvPr>
              <p:cNvSpPr txBox="1"/>
              <p:nvPr/>
            </p:nvSpPr>
            <p:spPr>
              <a:xfrm>
                <a:off x="150917" y="1187134"/>
                <a:ext cx="11427725" cy="409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Denotemos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/>
                  <a:t> el modelo entrenado con el </a:t>
                </a:r>
                <a:r>
                  <a:rPr lang="es-PE" dirty="0" err="1"/>
                  <a:t>dataset</a:t>
                </a:r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PE" dirty="0"/>
                  <a:t> seleccionado mediante </a:t>
                </a:r>
                <a:r>
                  <a:rPr lang="es-PE" dirty="0" err="1"/>
                  <a:t>bootstraping</a:t>
                </a:r>
                <a:r>
                  <a:rPr lang="es-PE" dirty="0"/>
                  <a:t>.</a:t>
                </a:r>
              </a:p>
              <a:p>
                <a:endParaRPr lang="es-PE" dirty="0"/>
              </a:p>
              <a:p>
                <a:r>
                  <a:rPr lang="es-PE" dirty="0"/>
                  <a:t>Denotemos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𝑎𝑔𝑔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dirty="0"/>
                  <a:t> el modelo que resulta de promediar todos los modelos entrenados con los diferentes </a:t>
                </a:r>
                <a:r>
                  <a:rPr lang="es-PE" dirty="0" err="1"/>
                  <a:t>datasets</a:t>
                </a:r>
                <a:r>
                  <a:rPr lang="es-PE" dirty="0"/>
                  <a:t> obtenidos mediante </a:t>
                </a:r>
                <a:r>
                  <a:rPr lang="es-PE" dirty="0" err="1"/>
                  <a:t>bootstraping</a:t>
                </a:r>
                <a:r>
                  <a:rPr lang="es-PE" dirty="0"/>
                  <a:t>, es decir: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𝑎𝑔𝑔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box>
                        <m:box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</m:e>
                      </m:box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PE" dirty="0"/>
              </a:p>
              <a:p>
                <a:endParaRPr lang="es-PE" dirty="0"/>
              </a:p>
              <a:p>
                <a:r>
                  <a:rPr lang="es-PE" dirty="0"/>
                  <a:t>Veamos que el error promedio de un solo estimador es mayor al error del modelo promediado:</a:t>
                </a:r>
              </a:p>
              <a:p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𝑎𝑔𝑔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𝑎𝑔𝑔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  <a:p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𝑎𝑔𝑔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𝑎𝑔𝑔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𝑎𝑔𝑔</m:t>
                              </m:r>
                            </m:sub>
                          </m:sSub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𝑎𝑔𝑔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MX" b="0" dirty="0"/>
              </a:p>
              <a:p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𝑎𝑔𝑔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P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𝑎𝑔𝑔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𝑎𝑔𝑔</m:t>
                              </m:r>
                            </m:sub>
                          </m:sSub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𝑎𝑔𝑔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B10F31C-BF62-0298-6758-CE082C1B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17" y="1187134"/>
                <a:ext cx="11427725" cy="4095480"/>
              </a:xfrm>
              <a:prstGeom prst="rect">
                <a:avLst/>
              </a:prstGeom>
              <a:blipFill>
                <a:blip r:embed="rId2"/>
                <a:stretch>
                  <a:fillRect l="-480" t="-59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5FDF3E9B-8E85-5B1B-66D9-1C556331CC91}"/>
              </a:ext>
            </a:extLst>
          </p:cNvPr>
          <p:cNvGrpSpPr/>
          <p:nvPr/>
        </p:nvGrpSpPr>
        <p:grpSpPr>
          <a:xfrm>
            <a:off x="7710988" y="5228061"/>
            <a:ext cx="2051712" cy="376194"/>
            <a:chOff x="9553436" y="4722186"/>
            <a:chExt cx="2051712" cy="700081"/>
          </a:xfrm>
        </p:grpSpPr>
        <p:sp>
          <p:nvSpPr>
            <p:cNvPr id="8" name="Abrir llave 7">
              <a:extLst>
                <a:ext uri="{FF2B5EF4-FFF2-40B4-BE49-F238E27FC236}">
                  <a16:creationId xmlns:a16="http://schemas.microsoft.com/office/drawing/2014/main" id="{CECDAE67-16AD-A827-4895-5E5EF2605261}"/>
                </a:ext>
              </a:extLst>
            </p:cNvPr>
            <p:cNvSpPr/>
            <p:nvPr/>
          </p:nvSpPr>
          <p:spPr>
            <a:xfrm rot="16200000">
              <a:off x="10367751" y="3907871"/>
              <a:ext cx="423081" cy="20517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8376913D-093B-0AE8-5B5F-09C565592819}"/>
                    </a:ext>
                  </a:extLst>
                </p:cNvPr>
                <p:cNvSpPr txBox="1"/>
                <p:nvPr/>
              </p:nvSpPr>
              <p:spPr>
                <a:xfrm>
                  <a:off x="10364488" y="5145268"/>
                  <a:ext cx="4296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s-PE" dirty="0"/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8376913D-093B-0AE8-5B5F-09C565592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88" y="5145268"/>
                  <a:ext cx="42960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714" r="-11429" b="-104167"/>
                  </a:stretch>
                </a:blipFill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F1414A-8388-72E7-B342-A6B9A326F34A}"/>
                  </a:ext>
                </a:extLst>
              </p:cNvPr>
              <p:cNvSpPr txBox="1"/>
              <p:nvPr/>
            </p:nvSpPr>
            <p:spPr>
              <a:xfrm>
                <a:off x="2026356" y="5578101"/>
                <a:ext cx="1878848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P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s-P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𝑎𝑔𝑔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4AF1414A-8388-72E7-B342-A6B9A326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356" y="5578101"/>
                <a:ext cx="1878848" cy="376193"/>
              </a:xfrm>
              <a:prstGeom prst="rect">
                <a:avLst/>
              </a:prstGeom>
              <a:blipFill>
                <a:blip r:embed="rId4"/>
                <a:stretch>
                  <a:fillRect l="-1942" t="-3226" r="-647" b="-193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6B3CE745-8B7C-F2FD-60DC-27A2B1CA305E}"/>
              </a:ext>
            </a:extLst>
          </p:cNvPr>
          <p:cNvSpPr txBox="1"/>
          <p:nvPr/>
        </p:nvSpPr>
        <p:spPr>
          <a:xfrm>
            <a:off x="3822231" y="410988"/>
            <a:ext cx="322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Bagging</a:t>
            </a:r>
            <a:r>
              <a:rPr lang="es-MX" dirty="0"/>
              <a:t> (Bootstrap </a:t>
            </a:r>
            <a:r>
              <a:rPr lang="es-MX" dirty="0" err="1"/>
              <a:t>aggregation</a:t>
            </a:r>
            <a:r>
              <a:rPr lang="es-MX" dirty="0"/>
              <a:t>):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7722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Random</a:t>
            </a:r>
            <a:r>
              <a:rPr lang="es-PE" dirty="0"/>
              <a:t> Forest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4DB645-A511-E9DA-0B77-1F9F70EA4063}"/>
              </a:ext>
            </a:extLst>
          </p:cNvPr>
          <p:cNvSpPr txBox="1"/>
          <p:nvPr/>
        </p:nvSpPr>
        <p:spPr>
          <a:xfrm>
            <a:off x="533120" y="1280516"/>
            <a:ext cx="1043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Es un </a:t>
            </a:r>
            <a:r>
              <a:rPr lang="es-ES" dirty="0"/>
              <a:t>algoritmo que aplica </a:t>
            </a:r>
            <a:r>
              <a:rPr lang="es-ES" dirty="0" err="1"/>
              <a:t>bagging</a:t>
            </a:r>
            <a:r>
              <a:rPr lang="es-ES" dirty="0"/>
              <a:t> a árboles de decisión con una aleatoriedad adicional en la selección de características con la finalidad de reducir la correlación entre los distintos árboles entrenados.</a:t>
            </a:r>
            <a:endParaRPr lang="es-PE" dirty="0"/>
          </a:p>
        </p:txBody>
      </p:sp>
      <p:pic>
        <p:nvPicPr>
          <p:cNvPr id="1026" name="Picture 2" descr="Random Forest Simple Explanation. Understanding the Random Forest with an…  | by Will Koehrsen | Medium">
            <a:extLst>
              <a:ext uri="{FF2B5EF4-FFF2-40B4-BE49-F238E27FC236}">
                <a16:creationId xmlns:a16="http://schemas.microsoft.com/office/drawing/2014/main" id="{4DA8B285-B91F-A4CC-950C-9D1D1389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11" y="2241513"/>
            <a:ext cx="5858495" cy="352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51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Random</a:t>
            </a:r>
            <a:r>
              <a:rPr lang="es-PE" dirty="0"/>
              <a:t> Forest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F94469-866D-5C64-1A62-F9FE0818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20" y="1298105"/>
            <a:ext cx="6185732" cy="4842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B817D4-6165-959A-9501-2E5C179A1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20" y="2071026"/>
            <a:ext cx="6185732" cy="4582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822EFB6-9031-9F60-0D7D-810E5CEFE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20" y="2943224"/>
            <a:ext cx="3847154" cy="11473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5C6EF9-F851-A147-C764-20FC3CB1E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20" y="4567564"/>
            <a:ext cx="3079306" cy="441757"/>
          </a:xfrm>
          <a:prstGeom prst="rect">
            <a:avLst/>
          </a:prstGeom>
        </p:spPr>
      </p:pic>
      <p:sp>
        <p:nvSpPr>
          <p:cNvPr id="12" name="Cerrar llave 11">
            <a:extLst>
              <a:ext uri="{FF2B5EF4-FFF2-40B4-BE49-F238E27FC236}">
                <a16:creationId xmlns:a16="http://schemas.microsoft.com/office/drawing/2014/main" id="{99CCCA04-4A97-0642-490E-EFD61F83086D}"/>
              </a:ext>
            </a:extLst>
          </p:cNvPr>
          <p:cNvSpPr/>
          <p:nvPr/>
        </p:nvSpPr>
        <p:spPr>
          <a:xfrm>
            <a:off x="7036904" y="1192696"/>
            <a:ext cx="304800" cy="147099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D4F20A1-9711-B429-BB2E-1C26DB597B55}"/>
              </a:ext>
            </a:extLst>
          </p:cNvPr>
          <p:cNvSpPr txBox="1"/>
          <p:nvPr/>
        </p:nvSpPr>
        <p:spPr>
          <a:xfrm>
            <a:off x="7659756" y="1540223"/>
            <a:ext cx="3483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Importar el modelo necesario según se trate de un problema de regresión o clasificación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2B00554-38DB-F75A-49BD-BCA47CA0D059}"/>
              </a:ext>
            </a:extLst>
          </p:cNvPr>
          <p:cNvSpPr txBox="1"/>
          <p:nvPr/>
        </p:nvSpPr>
        <p:spPr>
          <a:xfrm>
            <a:off x="7765444" y="3248746"/>
            <a:ext cx="348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Definir los parámetros del modelo</a:t>
            </a:r>
            <a:endParaRPr lang="es-PE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C368EDA-E1F6-D8D8-E6B4-B3E95ACB8189}"/>
              </a:ext>
            </a:extLst>
          </p:cNvPr>
          <p:cNvSpPr txBox="1"/>
          <p:nvPr/>
        </p:nvSpPr>
        <p:spPr>
          <a:xfrm>
            <a:off x="7765444" y="4567564"/>
            <a:ext cx="348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Entrenar el modelo</a:t>
            </a:r>
            <a:endParaRPr lang="es-PE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C21ED769-B33B-9894-1BF1-1FA92BB71FBE}"/>
              </a:ext>
            </a:extLst>
          </p:cNvPr>
          <p:cNvSpPr/>
          <p:nvPr/>
        </p:nvSpPr>
        <p:spPr>
          <a:xfrm>
            <a:off x="5932690" y="3332256"/>
            <a:ext cx="64144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DB5F1EC8-BC1D-FAAD-DBB2-5AA477A88544}"/>
              </a:ext>
            </a:extLst>
          </p:cNvPr>
          <p:cNvSpPr/>
          <p:nvPr/>
        </p:nvSpPr>
        <p:spPr>
          <a:xfrm>
            <a:off x="5932690" y="4639989"/>
            <a:ext cx="64144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4739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Boosting</a:t>
            </a:r>
            <a:endParaRPr lang="es-P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4455B2-460C-0CA4-985F-7D789EFD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43" y="1491592"/>
            <a:ext cx="432400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Definición: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s-PE" altLang="es-P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boosting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una técnica de ensamble que combina varios modelos débiles para crear un modelo fuerte.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Propósito: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Mejorar la precisión y reducir el sesgo del modelo.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Principio Básico:</a:t>
            </a: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modelos débiles se entrenan secuencialmente, cada uno corrigiendo los errores del anterior.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9B9A85-1C2F-17CB-F6DC-2F64B2686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47" y="1148243"/>
            <a:ext cx="4084361" cy="401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8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26FEF6-8DEE-E281-B954-619B2D2EB7E2}"/>
              </a:ext>
            </a:extLst>
          </p:cNvPr>
          <p:cNvSpPr txBox="1"/>
          <p:nvPr/>
        </p:nvSpPr>
        <p:spPr>
          <a:xfrm>
            <a:off x="596348" y="1306276"/>
            <a:ext cx="115956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Árboles de Regresión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Árboles de Clasificación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Bagging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Boosting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C8B690-2B8B-700B-C4C9-AE88DCAAA70F}"/>
              </a:ext>
            </a:extLst>
          </p:cNvPr>
          <p:cNvSpPr txBox="1"/>
          <p:nvPr/>
        </p:nvSpPr>
        <p:spPr>
          <a:xfrm>
            <a:off x="5367131" y="244490"/>
            <a:ext cx="221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00" b="1" dirty="0"/>
              <a:t>Contenido</a:t>
            </a:r>
            <a:endParaRPr lang="es-PE" sz="2200" b="1" dirty="0"/>
          </a:p>
        </p:txBody>
      </p:sp>
    </p:spTree>
    <p:extLst>
      <p:ext uri="{BB962C8B-B14F-4D97-AF65-F5344CB8AC3E}">
        <p14:creationId xmlns:p14="http://schemas.microsoft.com/office/powerpoint/2010/main" val="2139457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Boosting</a:t>
            </a:r>
            <a:endParaRPr lang="es-P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4455B2-460C-0CA4-985F-7D789EFD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65" y="1062843"/>
            <a:ext cx="89982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Principales Algoritmos de </a:t>
            </a:r>
            <a:r>
              <a:rPr lang="es-ES" dirty="0" err="1"/>
              <a:t>Boosting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AdaBoost</a:t>
            </a:r>
            <a:r>
              <a:rPr lang="es-ES" b="1" dirty="0"/>
              <a:t> (Adaptive </a:t>
            </a:r>
            <a:r>
              <a:rPr lang="es-ES" b="1" dirty="0" err="1"/>
              <a:t>Boosting</a:t>
            </a:r>
            <a:r>
              <a:rPr lang="es-ES" b="1" dirty="0"/>
              <a:t>):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Introducido por </a:t>
            </a:r>
            <a:r>
              <a:rPr lang="es-ES" dirty="0" err="1"/>
              <a:t>Freund</a:t>
            </a:r>
            <a:r>
              <a:rPr lang="es-ES" dirty="0"/>
              <a:t> y </a:t>
            </a:r>
            <a:r>
              <a:rPr lang="es-ES" dirty="0" err="1"/>
              <a:t>Schapire</a:t>
            </a:r>
            <a:r>
              <a:rPr lang="es-ES" dirty="0"/>
              <a:t> en 1997.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Asigna pesos a cada instancia, incrementando el peso de las instancias mal clasificadas.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Gradient</a:t>
            </a:r>
            <a:r>
              <a:rPr lang="es-ES" b="1" dirty="0"/>
              <a:t> </a:t>
            </a:r>
            <a:r>
              <a:rPr lang="es-ES" b="1" dirty="0" err="1"/>
              <a:t>Boosting</a:t>
            </a:r>
            <a:r>
              <a:rPr lang="es-ES" b="1" dirty="0"/>
              <a:t>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Desarrollado por Jerome Friedman.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Optimiza la función de pérdida utilizando gradientes.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XGBoost</a:t>
            </a:r>
            <a:r>
              <a:rPr lang="es-ES" b="1" dirty="0"/>
              <a:t> (Extreme </a:t>
            </a:r>
            <a:r>
              <a:rPr lang="es-ES" b="1" dirty="0" err="1"/>
              <a:t>Gradient</a:t>
            </a:r>
            <a:r>
              <a:rPr lang="es-ES" b="1" dirty="0"/>
              <a:t> </a:t>
            </a:r>
            <a:r>
              <a:rPr lang="es-ES" b="1" dirty="0" err="1"/>
              <a:t>Boosting</a:t>
            </a:r>
            <a:r>
              <a:rPr lang="es-ES" b="1" dirty="0"/>
              <a:t>):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Una versión mejorada y más rápida de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Popular por su rendimiento y eficiencia.</a:t>
            </a:r>
          </a:p>
        </p:txBody>
      </p:sp>
    </p:spTree>
    <p:extLst>
      <p:ext uri="{BB962C8B-B14F-4D97-AF65-F5344CB8AC3E}">
        <p14:creationId xmlns:p14="http://schemas.microsoft.com/office/powerpoint/2010/main" val="1514889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Boosting</a:t>
            </a:r>
            <a:endParaRPr lang="es-P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4455B2-460C-0CA4-985F-7D789EFDB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65" y="1478342"/>
            <a:ext cx="899822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Ventajas y Desventajas</a:t>
            </a:r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Ventajas: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Alta precisión.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Capacidad para manejar datos desequilibrados.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Reducción del sesgo y la varianza.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Desventajas: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Riesgo de sobreajuste (</a:t>
            </a:r>
            <a:r>
              <a:rPr lang="es-ES" dirty="0" err="1"/>
              <a:t>overfitting</a:t>
            </a:r>
            <a:r>
              <a:rPr lang="es-E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Alto costo computacional.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Sensibilidad a datos ruidosos y atípicos.</a:t>
            </a:r>
          </a:p>
        </p:txBody>
      </p:sp>
    </p:spTree>
    <p:extLst>
      <p:ext uri="{BB962C8B-B14F-4D97-AF65-F5344CB8AC3E}">
        <p14:creationId xmlns:p14="http://schemas.microsoft.com/office/powerpoint/2010/main" val="2969410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Adaboost</a:t>
            </a:r>
            <a:r>
              <a:rPr lang="es-MX" dirty="0"/>
              <a:t> (clasificación)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671C474-EB80-5B1B-CFA6-8940DF43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93" y="1017829"/>
            <a:ext cx="6462154" cy="48223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A8097C2-AA0C-DEF9-C152-E7704F8F6EC0}"/>
              </a:ext>
            </a:extLst>
          </p:cNvPr>
          <p:cNvSpPr txBox="1"/>
          <p:nvPr/>
        </p:nvSpPr>
        <p:spPr>
          <a:xfrm>
            <a:off x="9077739" y="3775485"/>
            <a:ext cx="2574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Ver </a:t>
            </a:r>
            <a:r>
              <a:rPr lang="es-MX" dirty="0" err="1"/>
              <a:t>Lindholm</a:t>
            </a:r>
            <a:r>
              <a:rPr lang="es-MX" dirty="0"/>
              <a:t> et al, “Machine </a:t>
            </a:r>
            <a:r>
              <a:rPr lang="es-MX" dirty="0" err="1"/>
              <a:t>Learning</a:t>
            </a:r>
            <a:r>
              <a:rPr lang="es-MX" dirty="0"/>
              <a:t>.  A </a:t>
            </a:r>
            <a:r>
              <a:rPr lang="es-MX" dirty="0" err="1"/>
              <a:t>First</a:t>
            </a:r>
            <a:r>
              <a:rPr lang="es-MX" dirty="0"/>
              <a:t> </a:t>
            </a:r>
            <a:r>
              <a:rPr lang="es-MX" dirty="0" err="1"/>
              <a:t>Course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Engineers</a:t>
            </a:r>
            <a:r>
              <a:rPr lang="es-MX" dirty="0"/>
              <a:t> and </a:t>
            </a:r>
            <a:r>
              <a:rPr lang="es-MX" dirty="0" err="1"/>
              <a:t>Scientist</a:t>
            </a:r>
            <a:r>
              <a:rPr lang="es-MX" dirty="0"/>
              <a:t>”, ejemplo 7.5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46E93CB-5832-009A-BDCA-CE0B59E6BF0F}"/>
                  </a:ext>
                </a:extLst>
              </p:cNvPr>
              <p:cNvSpPr txBox="1"/>
              <p:nvPr/>
            </p:nvSpPr>
            <p:spPr>
              <a:xfrm>
                <a:off x="138455" y="1025724"/>
                <a:ext cx="25742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Nota: Se asume que la variable target toma valores 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endParaRPr lang="es-P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46E93CB-5832-009A-BDCA-CE0B59E6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55" y="1025724"/>
                <a:ext cx="2574285" cy="923330"/>
              </a:xfrm>
              <a:prstGeom prst="rect">
                <a:avLst/>
              </a:prstGeom>
              <a:blipFill>
                <a:blip r:embed="rId3"/>
                <a:stretch>
                  <a:fillRect l="-2133" t="-3289"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38579AD-1C58-FF4C-7ACA-94A41A113130}"/>
                  </a:ext>
                </a:extLst>
              </p:cNvPr>
              <p:cNvSpPr txBox="1"/>
              <p:nvPr/>
            </p:nvSpPr>
            <p:spPr>
              <a:xfrm>
                <a:off x="9266729" y="1017829"/>
                <a:ext cx="1681614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38579AD-1C58-FF4C-7ACA-94A41A11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729" y="1017829"/>
                <a:ext cx="1681614" cy="352597"/>
              </a:xfrm>
              <a:prstGeom prst="rect">
                <a:avLst/>
              </a:prstGeom>
              <a:blipFill>
                <a:blip r:embed="rId4"/>
                <a:stretch>
                  <a:fillRect l="-2174" t="-3448" r="-2899" b="-1724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8DB4FCD-50CB-90D4-ADB1-093E4DAF791A}"/>
                  </a:ext>
                </a:extLst>
              </p:cNvPr>
              <p:cNvSpPr txBox="1"/>
              <p:nvPr/>
            </p:nvSpPr>
            <p:spPr>
              <a:xfrm>
                <a:off x="9272728" y="1804815"/>
                <a:ext cx="899157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8DB4FCD-50CB-90D4-ADB1-093E4DAF7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728" y="1804815"/>
                <a:ext cx="899157" cy="288477"/>
              </a:xfrm>
              <a:prstGeom prst="rect">
                <a:avLst/>
              </a:prstGeom>
              <a:blipFill>
                <a:blip r:embed="rId5"/>
                <a:stretch>
                  <a:fillRect l="-2703" t="-6383" r="-5405" b="-1063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9DAA299A-D450-E7E2-9F63-075F2EC490DF}"/>
              </a:ext>
            </a:extLst>
          </p:cNvPr>
          <p:cNvCxnSpPr>
            <a:endCxn id="5" idx="1"/>
          </p:cNvCxnSpPr>
          <p:nvPr/>
        </p:nvCxnSpPr>
        <p:spPr>
          <a:xfrm flipV="1">
            <a:off x="6321287" y="1194128"/>
            <a:ext cx="2945442" cy="1888387"/>
          </a:xfrm>
          <a:prstGeom prst="curvedConnector3">
            <a:avLst>
              <a:gd name="adj1" fmla="val 4190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DB106D61-E7F2-7F2E-A32D-B7C51BA7BF9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096000" y="1949054"/>
            <a:ext cx="3176728" cy="137097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88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Adaboost</a:t>
            </a:r>
            <a:r>
              <a:rPr lang="es-MX" dirty="0"/>
              <a:t> (clasificación)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5C6BE1-433E-6B7A-908E-3AA86E3E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800" y="1757154"/>
            <a:ext cx="2953639" cy="8270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FDBE24-1389-4E71-EE65-37158A87A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00" y="3060901"/>
            <a:ext cx="2916587" cy="5468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5F9C85-2B6D-3304-8688-104457FE6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800" y="4171949"/>
            <a:ext cx="6258892" cy="1115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3B8F24F-BC9D-D4AB-DF00-6F8D714B7C16}"/>
                  </a:ext>
                </a:extLst>
              </p:cNvPr>
              <p:cNvSpPr txBox="1"/>
              <p:nvPr/>
            </p:nvSpPr>
            <p:spPr>
              <a:xfrm>
                <a:off x="159027" y="1757154"/>
                <a:ext cx="4731027" cy="12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A diferencia de los métodos de </a:t>
                </a:r>
                <a:r>
                  <a:rPr lang="es-MX" dirty="0" err="1"/>
                  <a:t>bagging</a:t>
                </a:r>
                <a:r>
                  <a:rPr lang="es-MX" dirty="0"/>
                  <a:t>, en el caso de </a:t>
                </a:r>
                <a:r>
                  <a:rPr lang="es-MX" dirty="0" err="1"/>
                  <a:t>boosting</a:t>
                </a:r>
                <a:r>
                  <a:rPr lang="es-MX" dirty="0"/>
                  <a:t> los predictores no tienen el mismo peso sino que se asigna un peso positivo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MX" dirty="0"/>
                  <a:t> a cada uno de ellos.</a:t>
                </a:r>
                <a:endParaRPr lang="es-PE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3B8F24F-BC9D-D4AB-DF00-6F8D714B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7" y="1757154"/>
                <a:ext cx="4731027" cy="1211807"/>
              </a:xfrm>
              <a:prstGeom prst="rect">
                <a:avLst/>
              </a:prstGeom>
              <a:blipFill>
                <a:blip r:embed="rId5"/>
                <a:stretch>
                  <a:fillRect l="-1031" t="-2513" b="-703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E2CCB18F-B488-C408-00FC-D185BC59BF2D}"/>
              </a:ext>
            </a:extLst>
          </p:cNvPr>
          <p:cNvSpPr txBox="1"/>
          <p:nvPr/>
        </p:nvSpPr>
        <p:spPr>
          <a:xfrm>
            <a:off x="159027" y="3240372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Función de costo exponencial</a:t>
            </a:r>
            <a:endParaRPr lang="es-PE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CD92C02-98BA-D59A-91BF-3EF1671381A2}"/>
              </a:ext>
            </a:extLst>
          </p:cNvPr>
          <p:cNvSpPr/>
          <p:nvPr/>
        </p:nvSpPr>
        <p:spPr>
          <a:xfrm>
            <a:off x="4890054" y="2027583"/>
            <a:ext cx="596346" cy="251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D6F59D0-A976-91A7-4454-94DE4DDD7C4D}"/>
              </a:ext>
            </a:extLst>
          </p:cNvPr>
          <p:cNvSpPr/>
          <p:nvPr/>
        </p:nvSpPr>
        <p:spPr>
          <a:xfrm>
            <a:off x="4890054" y="3173247"/>
            <a:ext cx="596346" cy="251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F88EB6C-C552-DD1C-91F8-6F671AEA2144}"/>
                  </a:ext>
                </a:extLst>
              </p:cNvPr>
              <p:cNvSpPr txBox="1"/>
              <p:nvPr/>
            </p:nvSpPr>
            <p:spPr>
              <a:xfrm>
                <a:off x="159026" y="4156211"/>
                <a:ext cx="47310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Cada predictor es agregado uno a la vez y cuando el predictor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PE" dirty="0"/>
                  <a:t> es agregado esto es hecho minimizando la función de perdida exponencial de todo el ensamble completo hasta ese paso.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CF88EB6C-C552-DD1C-91F8-6F671AEA2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6" y="4156211"/>
                <a:ext cx="4731027" cy="1200329"/>
              </a:xfrm>
              <a:prstGeom prst="rect">
                <a:avLst/>
              </a:prstGeom>
              <a:blipFill>
                <a:blip r:embed="rId6"/>
                <a:stretch>
                  <a:fillRect l="-1031" t="-3046" r="-1675" b="-710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CEA2B311-086D-8855-29FE-C0F7EAE51E7E}"/>
              </a:ext>
            </a:extLst>
          </p:cNvPr>
          <p:cNvSpPr/>
          <p:nvPr/>
        </p:nvSpPr>
        <p:spPr>
          <a:xfrm>
            <a:off x="4838081" y="4703398"/>
            <a:ext cx="596346" cy="251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C1D026F-B0A1-3392-964D-E08B04B4C63B}"/>
              </a:ext>
            </a:extLst>
          </p:cNvPr>
          <p:cNvSpPr/>
          <p:nvPr/>
        </p:nvSpPr>
        <p:spPr>
          <a:xfrm>
            <a:off x="7421217" y="1570384"/>
            <a:ext cx="1474170" cy="1211807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010E2FD-89BE-08B1-2DA9-4F6AA741E68B}"/>
                  </a:ext>
                </a:extLst>
              </p:cNvPr>
              <p:cNvSpPr txBox="1"/>
              <p:nvPr/>
            </p:nvSpPr>
            <p:spPr>
              <a:xfrm>
                <a:off x="9068963" y="1094575"/>
                <a:ext cx="520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010E2FD-89BE-08B1-2DA9-4F6AA741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963" y="1094575"/>
                <a:ext cx="520271" cy="276999"/>
              </a:xfrm>
              <a:prstGeom prst="rect">
                <a:avLst/>
              </a:prstGeom>
              <a:blipFill>
                <a:blip r:embed="rId7"/>
                <a:stretch>
                  <a:fillRect l="-14118" t="-2222" r="-15294" b="-3777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088DC149-F092-A714-3049-1D918CD005EF}"/>
              </a:ext>
            </a:extLst>
          </p:cNvPr>
          <p:cNvCxnSpPr>
            <a:stCxn id="12" idx="0"/>
            <a:endCxn id="13" idx="1"/>
          </p:cNvCxnSpPr>
          <p:nvPr/>
        </p:nvCxnSpPr>
        <p:spPr>
          <a:xfrm rot="5400000" flipH="1" flipV="1">
            <a:off x="8444978" y="946400"/>
            <a:ext cx="337309" cy="91066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DCAB8E-2494-36F9-040B-13C9436DF4D7}"/>
                  </a:ext>
                </a:extLst>
              </p:cNvPr>
              <p:cNvSpPr txBox="1"/>
              <p:nvPr/>
            </p:nvSpPr>
            <p:spPr>
              <a:xfrm>
                <a:off x="9401015" y="2314438"/>
                <a:ext cx="12348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P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DCAB8E-2494-36F9-040B-13C9436DF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015" y="2314438"/>
                <a:ext cx="1234889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40E67417-7697-67D2-8332-594CD5DEAE8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158302" y="2692555"/>
            <a:ext cx="1242713" cy="368347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0" grpId="0"/>
      <p:bldP spid="11" grpId="0" animBg="1"/>
      <p:bldP spid="12" grpId="0" animBg="1"/>
      <p:bldP spid="13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Adaboost</a:t>
            </a:r>
            <a:r>
              <a:rPr lang="es-MX" dirty="0"/>
              <a:t> (clasificación)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5B0B11-2C2D-BE2A-7FC1-A8F05ED5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19" y="1174591"/>
            <a:ext cx="6075762" cy="28143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2023011-1F76-AABF-7B6B-87A048B65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431" y="4577886"/>
            <a:ext cx="8487137" cy="150308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AEB9FD5-032E-8DE6-D13C-A77EC88F026D}"/>
              </a:ext>
            </a:extLst>
          </p:cNvPr>
          <p:cNvSpPr/>
          <p:nvPr/>
        </p:nvSpPr>
        <p:spPr>
          <a:xfrm>
            <a:off x="5234610" y="2476490"/>
            <a:ext cx="3684104" cy="16399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D888C6A4-FFC1-6EE8-898C-525FEAA701C9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1852432" y="3296477"/>
            <a:ext cx="3382179" cy="2032954"/>
          </a:xfrm>
          <a:prstGeom prst="curvedConnector3">
            <a:avLst>
              <a:gd name="adj1" fmla="val 1067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Adaboost</a:t>
            </a:r>
            <a:r>
              <a:rPr lang="es-MX" dirty="0"/>
              <a:t> (clasificación)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387D3A-BCA7-3210-D1C1-48EAA977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59" y="3181342"/>
            <a:ext cx="7205469" cy="259991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3B2B23D-EA98-207A-EE10-19A1BC34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39" y="1291348"/>
            <a:ext cx="8208040" cy="1453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1D13286-67EA-1F86-3DB9-6C5DA2C2431D}"/>
                  </a:ext>
                </a:extLst>
              </p:cNvPr>
              <p:cNvSpPr txBox="1"/>
              <p:nvPr/>
            </p:nvSpPr>
            <p:spPr>
              <a:xfrm>
                <a:off x="331304" y="4015409"/>
                <a:ext cx="3458818" cy="12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Minimizar la función de costos exponencial para todo el ensamble equivale a entrenar el predictor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s-PE" dirty="0"/>
                  <a:t> sobre la data pesada.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1D13286-67EA-1F86-3DB9-6C5DA2C24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4015409"/>
                <a:ext cx="3458818" cy="1211807"/>
              </a:xfrm>
              <a:prstGeom prst="rect">
                <a:avLst/>
              </a:prstGeom>
              <a:blipFill>
                <a:blip r:embed="rId4"/>
                <a:stretch>
                  <a:fillRect l="-1408" t="-3030" r="-1585" b="-757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lipse 5">
            <a:extLst>
              <a:ext uri="{FF2B5EF4-FFF2-40B4-BE49-F238E27FC236}">
                <a16:creationId xmlns:a16="http://schemas.microsoft.com/office/drawing/2014/main" id="{3CDF4987-40B2-E8ED-7DB7-7A8DC7F25EC8}"/>
              </a:ext>
            </a:extLst>
          </p:cNvPr>
          <p:cNvSpPr/>
          <p:nvPr/>
        </p:nvSpPr>
        <p:spPr>
          <a:xfrm>
            <a:off x="6506817" y="4770783"/>
            <a:ext cx="4108174" cy="1141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6F0A50D0-EA47-F502-4632-68BC590EBE9A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3790122" y="4621313"/>
            <a:ext cx="2716695" cy="72014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7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Adaboost</a:t>
            </a:r>
            <a:r>
              <a:rPr lang="es-MX" dirty="0"/>
              <a:t> (clasificación)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887A93-5FBD-8A17-DED2-D5A9096F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58" y="1417226"/>
            <a:ext cx="6927386" cy="36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9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Gradient</a:t>
            </a:r>
            <a:r>
              <a:rPr lang="es-MX" dirty="0"/>
              <a:t> </a:t>
            </a:r>
            <a:r>
              <a:rPr lang="es-MX" dirty="0" err="1"/>
              <a:t>Boosting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074F09-A6CF-1A39-86A5-425458A6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2" y="1298714"/>
            <a:ext cx="2733675" cy="762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61E2DFF-433B-5909-4269-97D308229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02" y="2775442"/>
            <a:ext cx="5524500" cy="76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BFDACBB-912C-17A5-C10C-B673231EE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02" y="4372035"/>
            <a:ext cx="6057900" cy="11811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096DE2-BA25-73F0-8E64-024D20D5AB37}"/>
              </a:ext>
            </a:extLst>
          </p:cNvPr>
          <p:cNvSpPr txBox="1"/>
          <p:nvPr/>
        </p:nvSpPr>
        <p:spPr>
          <a:xfrm>
            <a:off x="6096000" y="1495048"/>
            <a:ext cx="5772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Función de costos general (no necesariamente exponencial)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E547D0-C757-9E87-1D94-CFE16DFF304B}"/>
              </a:ext>
            </a:extLst>
          </p:cNvPr>
          <p:cNvSpPr txBox="1"/>
          <p:nvPr/>
        </p:nvSpPr>
        <p:spPr>
          <a:xfrm>
            <a:off x="7873303" y="2816326"/>
            <a:ext cx="399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agrega un nuevo predictor de modo que disminuya la función de costos.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4570747-AE80-2742-B38A-633EEEA9BA85}"/>
                  </a:ext>
                </a:extLst>
              </p:cNvPr>
              <p:cNvSpPr txBox="1"/>
              <p:nvPr/>
            </p:nvSpPr>
            <p:spPr>
              <a:xfrm>
                <a:off x="7873303" y="4500920"/>
                <a:ext cx="36353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La función de costos depende de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dirty="0"/>
                  <a:t> variables, siendo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dirty="0"/>
                  <a:t> la cantidad de datos de entrenamiento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4570747-AE80-2742-B38A-633EEEA9B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303" y="4500920"/>
                <a:ext cx="3635395" cy="923330"/>
              </a:xfrm>
              <a:prstGeom prst="rect">
                <a:avLst/>
              </a:prstGeom>
              <a:blipFill>
                <a:blip r:embed="rId5"/>
                <a:stretch>
                  <a:fillRect l="-1510" t="-3289" b="-921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7C94AC5D-C885-AE3E-4936-5898214E1C15}"/>
              </a:ext>
            </a:extLst>
          </p:cNvPr>
          <p:cNvSpPr/>
          <p:nvPr/>
        </p:nvSpPr>
        <p:spPr>
          <a:xfrm>
            <a:off x="4380274" y="1495048"/>
            <a:ext cx="75128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244B3AE-C364-3196-12EB-C5C11D7C6966}"/>
              </a:ext>
            </a:extLst>
          </p:cNvPr>
          <p:cNvSpPr/>
          <p:nvPr/>
        </p:nvSpPr>
        <p:spPr>
          <a:xfrm>
            <a:off x="6931610" y="2971776"/>
            <a:ext cx="75128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151B73A6-BE22-525B-208B-5D4AB4266DF9}"/>
              </a:ext>
            </a:extLst>
          </p:cNvPr>
          <p:cNvSpPr/>
          <p:nvPr/>
        </p:nvSpPr>
        <p:spPr>
          <a:xfrm>
            <a:off x="6931610" y="4777919"/>
            <a:ext cx="75128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4920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1DC08C6-103E-01AB-75A3-9B54C686A7ED}"/>
              </a:ext>
            </a:extLst>
          </p:cNvPr>
          <p:cNvSpPr txBox="1"/>
          <p:nvPr/>
        </p:nvSpPr>
        <p:spPr>
          <a:xfrm>
            <a:off x="4380274" y="41098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Gradient</a:t>
            </a:r>
            <a:r>
              <a:rPr lang="es-MX" dirty="0"/>
              <a:t> </a:t>
            </a:r>
            <a:r>
              <a:rPr lang="es-MX" dirty="0" err="1"/>
              <a:t>Boosting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162BD2-9F1E-8CA8-0120-62F2D35A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61" y="1540772"/>
            <a:ext cx="70580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3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B6BD1-EF8F-4799-87C5-1668DDE87E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4507" y="295547"/>
            <a:ext cx="11317405" cy="365125"/>
          </a:xfrm>
        </p:spPr>
        <p:txBody>
          <a:bodyPr>
            <a:noAutofit/>
          </a:bodyPr>
          <a:lstStyle/>
          <a:p>
            <a:pPr algn="ctr"/>
            <a:r>
              <a:rPr lang="es-MX" sz="2000" cap="none" dirty="0"/>
              <a:t>Árboles De Decisión</a:t>
            </a:r>
            <a:endParaRPr lang="es-PE" sz="2000" cap="non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AA15A2-14F4-4A7B-8D0D-BB227439D683}"/>
              </a:ext>
            </a:extLst>
          </p:cNvPr>
          <p:cNvSpPr txBox="1"/>
          <p:nvPr/>
        </p:nvSpPr>
        <p:spPr>
          <a:xfrm>
            <a:off x="503584" y="1372473"/>
            <a:ext cx="458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Es un algoritmo de machine </a:t>
            </a:r>
            <a:r>
              <a:rPr lang="es-MX" dirty="0" err="1"/>
              <a:t>learning</a:t>
            </a:r>
            <a:r>
              <a:rPr lang="es-MX" dirty="0"/>
              <a:t> que puede realizar tareas de regresión y de clasificación.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51D56E-3544-4B88-981F-2C22841922E8}"/>
              </a:ext>
            </a:extLst>
          </p:cNvPr>
          <p:cNvSpPr txBox="1"/>
          <p:nvPr/>
        </p:nvSpPr>
        <p:spPr>
          <a:xfrm>
            <a:off x="503584" y="2600374"/>
            <a:ext cx="43732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Un árbol de decisión está formado por reglas binarias (sí o no) con las que se consigue repartir las observaciones en función de si cumplen o no cada una de las reglas definidas en el árbol.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Cada nodo se divide en dos nodos hijos.</a:t>
            </a:r>
            <a:endParaRPr lang="es-PE" dirty="0"/>
          </a:p>
        </p:txBody>
      </p:sp>
      <p:pic>
        <p:nvPicPr>
          <p:cNvPr id="1026" name="Picture 2" descr="Árboles de Decisión #1. Introducción">
            <a:extLst>
              <a:ext uri="{FF2B5EF4-FFF2-40B4-BE49-F238E27FC236}">
                <a16:creationId xmlns:a16="http://schemas.microsoft.com/office/drawing/2014/main" id="{695A01F8-D260-4B75-B80A-EF74A74C1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22" y="1742844"/>
            <a:ext cx="5983620" cy="284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AD92E-5FAB-41BB-B2F7-8F61F98B28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8758" y="310973"/>
            <a:ext cx="11317405" cy="365125"/>
          </a:xfrm>
        </p:spPr>
        <p:txBody>
          <a:bodyPr>
            <a:noAutofit/>
          </a:bodyPr>
          <a:lstStyle/>
          <a:p>
            <a:pPr algn="ctr"/>
            <a:r>
              <a:rPr lang="es-MX" sz="2000" cap="none" dirty="0"/>
              <a:t>Árboles De Decisión</a:t>
            </a:r>
            <a:endParaRPr lang="es-PE" sz="2000" cap="non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5B8D67-EB79-470B-AD4D-D81473659705}"/>
              </a:ext>
            </a:extLst>
          </p:cNvPr>
          <p:cNvSpPr txBox="1"/>
          <p:nvPr/>
        </p:nvSpPr>
        <p:spPr>
          <a:xfrm>
            <a:off x="689113" y="755374"/>
            <a:ext cx="736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/>
              <a:t>Ventajas</a:t>
            </a:r>
            <a:r>
              <a:rPr lang="es-MX" b="1" dirty="0"/>
              <a:t>: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653297-0603-4209-9EAF-6EAE13B88FD1}"/>
              </a:ext>
            </a:extLst>
          </p:cNvPr>
          <p:cNvSpPr txBox="1"/>
          <p:nvPr/>
        </p:nvSpPr>
        <p:spPr>
          <a:xfrm>
            <a:off x="689113" y="1340922"/>
            <a:ext cx="10535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Son fáciles de interpretar, de hecho se pueden representar gráficamente aun cuando se tenga un número de variables predictoras mayor que dos.</a:t>
            </a:r>
            <a:endParaRPr lang="es-PE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0EDBDD-690D-4122-B97E-DC8B25358660}"/>
              </a:ext>
            </a:extLst>
          </p:cNvPr>
          <p:cNvSpPr txBox="1"/>
          <p:nvPr/>
        </p:nvSpPr>
        <p:spPr>
          <a:xfrm>
            <a:off x="689113" y="2187766"/>
            <a:ext cx="389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No se ven influenciados por </a:t>
            </a:r>
            <a:r>
              <a:rPr lang="es-MX" dirty="0" err="1"/>
              <a:t>outliers</a:t>
            </a:r>
            <a:r>
              <a:rPr lang="es-MX" dirty="0"/>
              <a:t>.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47BFE9-207C-4091-B258-071CCAC7AC60}"/>
              </a:ext>
            </a:extLst>
          </p:cNvPr>
          <p:cNvSpPr txBox="1"/>
          <p:nvPr/>
        </p:nvSpPr>
        <p:spPr>
          <a:xfrm>
            <a:off x="689113" y="2787930"/>
            <a:ext cx="1069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Requieren mucho menos limpieza de datos en la etapa de preprocesamiento. Por ejemplo, no requieren de estandarización.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D03EA15-A81C-4414-9390-7A3B493B4214}"/>
              </a:ext>
            </a:extLst>
          </p:cNvPr>
          <p:cNvSpPr txBox="1"/>
          <p:nvPr/>
        </p:nvSpPr>
        <p:spPr>
          <a:xfrm>
            <a:off x="689113" y="3794302"/>
            <a:ext cx="10535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u="sng" dirty="0"/>
              <a:t>Desventaja</a:t>
            </a:r>
            <a:r>
              <a:rPr lang="es-MX" b="1" dirty="0"/>
              <a:t>:</a:t>
            </a:r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MX" dirty="0"/>
              <a:t>La capacidad predictiva de modelos basados en un solo árbol es inferior a la de otros modelos, sin embargo existen técnicas que combinan varios árboles y consiguen superar esta desventaja.</a:t>
            </a:r>
          </a:p>
          <a:p>
            <a:endParaRPr lang="es-MX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397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34741-35C8-47A9-831A-10C2A982EE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331" y="195515"/>
            <a:ext cx="11317405" cy="365125"/>
          </a:xfrm>
        </p:spPr>
        <p:txBody>
          <a:bodyPr>
            <a:noAutofit/>
          </a:bodyPr>
          <a:lstStyle/>
          <a:p>
            <a:pPr algn="ctr"/>
            <a:r>
              <a:rPr lang="es-MX" sz="2000" cap="none" dirty="0"/>
              <a:t>Árboles De Decisión</a:t>
            </a:r>
            <a:endParaRPr lang="es-PE" sz="2000" cap="none" dirty="0"/>
          </a:p>
        </p:txBody>
      </p:sp>
      <p:pic>
        <p:nvPicPr>
          <p:cNvPr id="3" name="Picture 2" descr="Árboles de Decisión #1. Introducción">
            <a:extLst>
              <a:ext uri="{FF2B5EF4-FFF2-40B4-BE49-F238E27FC236}">
                <a16:creationId xmlns:a16="http://schemas.microsoft.com/office/drawing/2014/main" id="{D3166347-F381-4474-9CB8-67F5735E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1" y="1484291"/>
            <a:ext cx="5983620" cy="284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brir llave 3">
            <a:extLst>
              <a:ext uri="{FF2B5EF4-FFF2-40B4-BE49-F238E27FC236}">
                <a16:creationId xmlns:a16="http://schemas.microsoft.com/office/drawing/2014/main" id="{ECA933AE-7D66-440D-9B8A-E99535880C5A}"/>
              </a:ext>
            </a:extLst>
          </p:cNvPr>
          <p:cNvSpPr/>
          <p:nvPr/>
        </p:nvSpPr>
        <p:spPr>
          <a:xfrm rot="16200000">
            <a:off x="5176985" y="2050227"/>
            <a:ext cx="638972" cy="5708504"/>
          </a:xfrm>
          <a:prstGeom prst="leftBrace">
            <a:avLst>
              <a:gd name="adj1" fmla="val 8333"/>
              <a:gd name="adj2" fmla="val 4767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55DE5F-9429-44A2-A7C4-D0D8AABDBBA9}"/>
              </a:ext>
            </a:extLst>
          </p:cNvPr>
          <p:cNvSpPr txBox="1"/>
          <p:nvPr/>
        </p:nvSpPr>
        <p:spPr>
          <a:xfrm>
            <a:off x="4505302" y="5244476"/>
            <a:ext cx="198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 nodos terminales</a:t>
            </a:r>
            <a:endParaRPr lang="es-PE" dirty="0"/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E485CF5D-13E5-43E8-8E19-36C6978CCF27}"/>
              </a:ext>
            </a:extLst>
          </p:cNvPr>
          <p:cNvSpPr/>
          <p:nvPr/>
        </p:nvSpPr>
        <p:spPr>
          <a:xfrm>
            <a:off x="8627165" y="1356807"/>
            <a:ext cx="437322" cy="31007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51C113-D4D8-4EDA-8CF7-64DE7041F404}"/>
              </a:ext>
            </a:extLst>
          </p:cNvPr>
          <p:cNvSpPr txBox="1"/>
          <p:nvPr/>
        </p:nvSpPr>
        <p:spPr>
          <a:xfrm>
            <a:off x="9064488" y="2584017"/>
            <a:ext cx="143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Profundidad del árbol = 2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36C8BD-BBA7-4012-A1D0-404098484005}"/>
              </a:ext>
            </a:extLst>
          </p:cNvPr>
          <p:cNvSpPr txBox="1"/>
          <p:nvPr/>
        </p:nvSpPr>
        <p:spPr>
          <a:xfrm>
            <a:off x="3422891" y="778682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Nodo raíz</a:t>
            </a:r>
            <a:endParaRPr lang="es-PE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C3BE5B1-8B84-4679-A9E2-442AEC9CB349}"/>
              </a:ext>
            </a:extLst>
          </p:cNvPr>
          <p:cNvCxnSpPr/>
          <p:nvPr/>
        </p:nvCxnSpPr>
        <p:spPr>
          <a:xfrm>
            <a:off x="4267200" y="1172167"/>
            <a:ext cx="238102" cy="291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0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0C23EA-5130-688C-6BF5-8881770DA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93" y="1709737"/>
            <a:ext cx="6724650" cy="34385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9C6D3F-3530-B4C5-C279-F87D1C3F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091" y="956559"/>
            <a:ext cx="2542028" cy="22214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C07508-9A03-1582-3753-DCFC2CE08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91" y="3429000"/>
            <a:ext cx="2290237" cy="246697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EAE47-22EF-B092-A311-275DBBA42461}"/>
              </a:ext>
            </a:extLst>
          </p:cNvPr>
          <p:cNvSpPr txBox="1">
            <a:spLocks/>
          </p:cNvSpPr>
          <p:nvPr/>
        </p:nvSpPr>
        <p:spPr>
          <a:xfrm>
            <a:off x="96079" y="283391"/>
            <a:ext cx="1131740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cap="none"/>
              <a:t>Árboles De Decisión</a:t>
            </a:r>
            <a:endParaRPr lang="es-PE" sz="2000" cap="non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4EA08B-2CC1-199E-0358-63CE828F4CCD}"/>
              </a:ext>
            </a:extLst>
          </p:cNvPr>
          <p:cNvSpPr txBox="1"/>
          <p:nvPr/>
        </p:nvSpPr>
        <p:spPr>
          <a:xfrm>
            <a:off x="401293" y="1192696"/>
            <a:ext cx="293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¿Cómo se hace la predicción?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676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AE47-22EF-B092-A311-275DBBA42461}"/>
              </a:ext>
            </a:extLst>
          </p:cNvPr>
          <p:cNvSpPr txBox="1">
            <a:spLocks/>
          </p:cNvSpPr>
          <p:nvPr/>
        </p:nvSpPr>
        <p:spPr>
          <a:xfrm>
            <a:off x="96079" y="283391"/>
            <a:ext cx="1131740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cap="none"/>
              <a:t>Árboles De Decisión</a:t>
            </a:r>
            <a:endParaRPr lang="es-PE" sz="2000" cap="non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F55DEA-7DC5-F9E8-289F-FCD4E14A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94" y="1739968"/>
            <a:ext cx="8596211" cy="28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7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B5A44-69D1-8A0E-8035-6B35A0FFD8B6}"/>
              </a:ext>
            </a:extLst>
          </p:cNvPr>
          <p:cNvSpPr txBox="1">
            <a:spLocks/>
          </p:cNvSpPr>
          <p:nvPr/>
        </p:nvSpPr>
        <p:spPr>
          <a:xfrm>
            <a:off x="109331" y="407549"/>
            <a:ext cx="1131740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cap="none"/>
              <a:t>Árboles De Decisión</a:t>
            </a:r>
            <a:endParaRPr lang="es-PE" sz="2000" cap="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87FCD9C-2F03-2257-1399-0FBC5D2F53E2}"/>
                  </a:ext>
                </a:extLst>
              </p:cNvPr>
              <p:cNvSpPr txBox="1"/>
              <p:nvPr/>
            </p:nvSpPr>
            <p:spPr>
              <a:xfrm>
                <a:off x="795132" y="1470991"/>
                <a:ext cx="10866782" cy="320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s-PE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dirty="0"/>
                  <a:t>Cada nodo interno se define escogiendo una de las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PE" dirty="0"/>
                  <a:t> variables de entrada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=1, ⋯,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PE" dirty="0"/>
                  <a:t> y escogiendo un umbral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PE" dirty="0"/>
                  <a:t> para definir la desigualdad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PE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s-PE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PE" dirty="0"/>
                  <a:t>  continuamos por la rama izquierda y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PE" dirty="0"/>
                  <a:t> continuamos por la rama derecha.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s-PE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MX" dirty="0"/>
                  <a:t>Cada uno de los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PE" dirty="0"/>
                  <a:t> nodos terminales se corresponde con una de las regiones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 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s-MX" b="0" dirty="0">
                    <a:ea typeface="Cambria Math" panose="02040503050406030204" pitchFamily="18" charset="0"/>
                  </a:rPr>
                  <a:t> en el espacio de variables.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s-PE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s-PE" dirty="0"/>
                  <a:t>Las predicciones que se asocian a cada nodo terminal pueden ser categóricas o numéricas. Los árboles de decisión puedes ser usados para tareas de regresión tanto como para clasificación.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87FCD9C-2F03-2257-1399-0FBC5D2F5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2" y="1470991"/>
                <a:ext cx="10866782" cy="3206262"/>
              </a:xfrm>
              <a:prstGeom prst="rect">
                <a:avLst/>
              </a:prstGeom>
              <a:blipFill>
                <a:blip r:embed="rId2"/>
                <a:stretch>
                  <a:fillRect l="-337" b="-209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20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0CEC3E7-A2DA-7C21-5CE9-C9807893C07B}"/>
              </a:ext>
            </a:extLst>
          </p:cNvPr>
          <p:cNvSpPr txBox="1"/>
          <p:nvPr/>
        </p:nvSpPr>
        <p:spPr>
          <a:xfrm>
            <a:off x="4127159" y="397565"/>
            <a:ext cx="393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Entrenamiento de Árboles de Regresión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845F1BB-F0A1-BA5D-87C7-0A327006D80B}"/>
                  </a:ext>
                </a:extLst>
              </p:cNvPr>
              <p:cNvSpPr txBox="1"/>
              <p:nvPr/>
            </p:nvSpPr>
            <p:spPr>
              <a:xfrm>
                <a:off x="5922831" y="1416897"/>
                <a:ext cx="5632173" cy="3918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La predicción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s-PE" dirty="0"/>
                  <a:t> de un árbol de regresión se expresa como una función constante por partes:</a:t>
                </a:r>
              </a:p>
              <a:p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s-MX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PE" dirty="0"/>
              </a:p>
              <a:p>
                <a:endParaRPr lang="es-PE" dirty="0"/>
              </a:p>
              <a:p>
                <a:r>
                  <a:rPr lang="es-PE" dirty="0"/>
                  <a:t>Donde:</a:t>
                </a:r>
              </a:p>
              <a:p>
                <a:endParaRPr lang="es-PE" dirty="0"/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PE" dirty="0"/>
                  <a:t> es la cantidad de regiones (nodos terminales)</a:t>
                </a:r>
              </a:p>
              <a:p>
                <a:endParaRPr lang="es-P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PE" dirty="0"/>
                  <a:t> es la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PE" dirty="0"/>
                  <a:t>-</a:t>
                </a:r>
                <a:r>
                  <a:rPr lang="es-PE" dirty="0" err="1"/>
                  <a:t>ésima</a:t>
                </a:r>
                <a:r>
                  <a:rPr lang="es-PE" dirty="0"/>
                  <a:t> región</a:t>
                </a:r>
              </a:p>
              <a:p>
                <a:endParaRPr lang="es-P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PE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PE" dirty="0"/>
                  <a:t> es la predicción asignada a la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s-PE" dirty="0"/>
                  <a:t>-</a:t>
                </a:r>
                <a:r>
                  <a:rPr lang="es-PE" dirty="0" err="1"/>
                  <a:t>ésima</a:t>
                </a:r>
                <a:r>
                  <a:rPr lang="es-PE" dirty="0"/>
                  <a:t> región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845F1BB-F0A1-BA5D-87C7-0A327006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31" y="1416897"/>
                <a:ext cx="5632173" cy="3918189"/>
              </a:xfrm>
              <a:prstGeom prst="rect">
                <a:avLst/>
              </a:prstGeom>
              <a:blipFill>
                <a:blip r:embed="rId2"/>
                <a:stretch>
                  <a:fillRect l="-974" t="-778" b="-155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1A8914-A9FB-69E6-19E8-8DEA068B7F17}"/>
                  </a:ext>
                </a:extLst>
              </p:cNvPr>
              <p:cNvSpPr txBox="1"/>
              <p:nvPr/>
            </p:nvSpPr>
            <p:spPr>
              <a:xfrm>
                <a:off x="636996" y="1416897"/>
                <a:ext cx="461175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En este caso el aprendizaje consiste en encontrar las regiones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PE" dirty="0"/>
                  <a:t>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=1, 2, ⋯,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s-PE" dirty="0"/>
                  <a:t>.</a:t>
                </a:r>
              </a:p>
              <a:p>
                <a:endParaRPr lang="es-PE" dirty="0"/>
              </a:p>
              <a:p>
                <a:r>
                  <a:rPr lang="es-PE" dirty="0"/>
                  <a:t>Teniendo las regiones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dirty="0"/>
                  <a:t>definidas,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s-PE" dirty="0"/>
                  <a:t> está dado por el promedio de los valores que caen en dicha región</a:t>
                </a:r>
              </a:p>
              <a:p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𝑃𝑟𝑜𝑚𝑒𝑑𝑖𝑜</m:t>
                      </m:r>
                      <m:d>
                        <m:dPr>
                          <m:begChr m:val="{"/>
                          <m:endChr m:val="}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E1A8914-A9FB-69E6-19E8-8DEA068B7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6" y="1416897"/>
                <a:ext cx="4611757" cy="2308324"/>
              </a:xfrm>
              <a:prstGeom prst="rect">
                <a:avLst/>
              </a:prstGeom>
              <a:blipFill>
                <a:blip r:embed="rId3"/>
                <a:stretch>
                  <a:fillRect l="-1057" t="-1319" b="-52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12707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32879</TotalTime>
  <Words>1354</Words>
  <Application>Microsoft Office PowerPoint</Application>
  <PresentationFormat>Panorámica</PresentationFormat>
  <Paragraphs>176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Gill Sans MT</vt:lpstr>
      <vt:lpstr>Wingdings</vt:lpstr>
      <vt:lpstr>Galería</vt:lpstr>
      <vt:lpstr>Métodos basados en árboles</vt:lpstr>
      <vt:lpstr>Presentación de PowerPoint</vt:lpstr>
      <vt:lpstr>Árboles De Decisión</vt:lpstr>
      <vt:lpstr>Árboles De Decisión</vt:lpstr>
      <vt:lpstr>Árboles De Decisión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Recursividad</dc:title>
  <dc:creator>Giancarlos Oviedo</dc:creator>
  <cp:lastModifiedBy>Giancarlos Oviedo</cp:lastModifiedBy>
  <cp:revision>99</cp:revision>
  <dcterms:created xsi:type="dcterms:W3CDTF">2023-09-22T03:18:28Z</dcterms:created>
  <dcterms:modified xsi:type="dcterms:W3CDTF">2025-08-07T04:32:43Z</dcterms:modified>
</cp:coreProperties>
</file>