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7" r:id="rId2"/>
    <p:sldId id="258" r:id="rId3"/>
    <p:sldId id="276" r:id="rId4"/>
    <p:sldId id="275" r:id="rId5"/>
    <p:sldId id="277" r:id="rId6"/>
    <p:sldId id="273" r:id="rId7"/>
    <p:sldId id="260" r:id="rId8"/>
    <p:sldId id="261" r:id="rId9"/>
    <p:sldId id="262" r:id="rId10"/>
    <p:sldId id="263" r:id="rId11"/>
    <p:sldId id="264" r:id="rId12"/>
    <p:sldId id="265" r:id="rId13"/>
    <p:sldId id="266" r:id="rId14"/>
    <p:sldId id="267" r:id="rId15"/>
    <p:sldId id="268" r:id="rId16"/>
    <p:sldId id="269" r:id="rId17"/>
    <p:sldId id="270" r:id="rId18"/>
    <p:sldId id="272" r:id="rId19"/>
    <p:sldId id="274" r:id="rId20"/>
    <p:sldId id="278" r:id="rId21"/>
    <p:sldId id="279" r:id="rId22"/>
    <p:sldId id="280" r:id="rId23"/>
    <p:sldId id="281"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65" d="100"/>
          <a:sy n="65" d="100"/>
        </p:scale>
        <p:origin x="936"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8/17/2025</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‹Nº›</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8/17/2025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8/17/2025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ncho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8/17/2025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p:txBody>
          <a:bodyPr/>
          <a:lstStyle/>
          <a:p>
            <a:fld id="{48A87A34-81AB-432B-8DAE-1953F412C126}" type="datetimeFigureOut">
              <a:rPr lang="en-US" dirty="0"/>
              <a:t>8/17/2025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‹Nº›</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8/17/2025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447191" y="2824269"/>
            <a:ext cx="4645152" cy="2644457"/>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412362" y="2821491"/>
            <a:ext cx="4645152" cy="2637371"/>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8/17/2025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‹Nº›</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8/17/2025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‹Nº›</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8/17/2025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s-ES"/>
              <a:t>Haga clic para modificar el estilo de título del patrón</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p:txBody>
          <a:bodyPr/>
          <a:lstStyle/>
          <a:p>
            <a:fld id="{48A87A34-81AB-432B-8DAE-1953F412C126}" type="datetimeFigureOut">
              <a:rPr lang="en-US" dirty="0"/>
              <a:t>8/17/2025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8/17/2025</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‹Nº›</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8/17/2025</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‹Nº›</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 Id="rId5" Type="http://schemas.openxmlformats.org/officeDocument/2006/relationships/image" Target="../media/image25.png"/><Relationship Id="rId4" Type="http://schemas.openxmlformats.org/officeDocument/2006/relationships/image" Target="../media/image24.png"/></Relationships>
</file>

<file path=ppt/slides/_rels/slide12.xml.rels><?xml version="1.0" encoding="UTF-8" standalone="yes"?>
<Relationships xmlns="http://schemas.openxmlformats.org/package/2006/relationships"><Relationship Id="rId3" Type="http://schemas.openxmlformats.org/officeDocument/2006/relationships/image" Target="../media/image27.jpeg"/><Relationship Id="rId2" Type="http://schemas.openxmlformats.org/officeDocument/2006/relationships/image" Target="../media/image26.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00.png"/><Relationship Id="rId2" Type="http://schemas.openxmlformats.org/officeDocument/2006/relationships/image" Target="../media/image28.png"/><Relationship Id="rId1" Type="http://schemas.openxmlformats.org/officeDocument/2006/relationships/slideLayout" Target="../slideLayouts/slideLayout7.xml"/><Relationship Id="rId4" Type="http://schemas.openxmlformats.org/officeDocument/2006/relationships/image" Target="../media/image29.png"/></Relationships>
</file>

<file path=ppt/slides/_rels/slide1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20.png"/><Relationship Id="rId1" Type="http://schemas.openxmlformats.org/officeDocument/2006/relationships/slideLayout" Target="../slideLayouts/slideLayout7.xml"/><Relationship Id="rId4" Type="http://schemas.openxmlformats.org/officeDocument/2006/relationships/image" Target="../media/image31.png"/></Relationships>
</file>

<file path=ppt/slides/_rels/slide1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7.xml"/><Relationship Id="rId4" Type="http://schemas.openxmlformats.org/officeDocument/2006/relationships/image" Target="../media/image34.png"/></Relationships>
</file>

<file path=ppt/slides/_rels/slide16.xml.rels><?xml version="1.0" encoding="UTF-8" standalone="yes"?>
<Relationships xmlns="http://schemas.openxmlformats.org/package/2006/relationships"><Relationship Id="rId3" Type="http://schemas.openxmlformats.org/officeDocument/2006/relationships/image" Target="../media/image290.png"/><Relationship Id="rId2" Type="http://schemas.openxmlformats.org/officeDocument/2006/relationships/image" Target="../media/image35.png"/><Relationship Id="rId1" Type="http://schemas.openxmlformats.org/officeDocument/2006/relationships/slideLayout" Target="../slideLayouts/slideLayout7.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1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9.png"/><Relationship Id="rId1" Type="http://schemas.openxmlformats.org/officeDocument/2006/relationships/slideLayout" Target="../slideLayouts/slideLayout7.xml"/><Relationship Id="rId4" Type="http://schemas.openxmlformats.org/officeDocument/2006/relationships/image" Target="../media/image41.png"/></Relationships>
</file>

<file path=ppt/slides/_rels/slide18.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7.xml"/><Relationship Id="rId5" Type="http://schemas.openxmlformats.org/officeDocument/2006/relationships/image" Target="../media/image45.png"/><Relationship Id="rId4" Type="http://schemas.openxmlformats.org/officeDocument/2006/relationships/image" Target="../media/image44.png"/></Relationships>
</file>

<file path=ppt/slides/_rels/slide19.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30.png"/><Relationship Id="rId1" Type="http://schemas.openxmlformats.org/officeDocument/2006/relationships/slideLayout" Target="../slideLayouts/slideLayout7.xml"/><Relationship Id="rId4" Type="http://schemas.openxmlformats.org/officeDocument/2006/relationships/image" Target="../media/image4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470.png"/><Relationship Id="rId1" Type="http://schemas.openxmlformats.org/officeDocument/2006/relationships/slideLayout" Target="../slideLayouts/slideLayout7.xml"/><Relationship Id="rId6" Type="http://schemas.openxmlformats.org/officeDocument/2006/relationships/image" Target="../media/image50.png"/><Relationship Id="rId5" Type="http://schemas.openxmlformats.org/officeDocument/2006/relationships/image" Target="../media/image49.png"/><Relationship Id="rId4" Type="http://schemas.openxmlformats.org/officeDocument/2006/relationships/image" Target="../media/image48.png"/></Relationships>
</file>

<file path=ppt/slides/_rels/slide21.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10.jpe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9.jpeg"/><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5" Type="http://schemas.openxmlformats.org/officeDocument/2006/relationships/image" Target="../media/image15.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 Id="rId4" Type="http://schemas.openxmlformats.org/officeDocument/2006/relationships/image" Target="../media/image2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100CFD1-32E1-F1B7-3082-83B9433AE9EF}"/>
              </a:ext>
            </a:extLst>
          </p:cNvPr>
          <p:cNvSpPr>
            <a:spLocks noGrp="1"/>
          </p:cNvSpPr>
          <p:nvPr>
            <p:ph type="ctrTitle"/>
          </p:nvPr>
        </p:nvSpPr>
        <p:spPr>
          <a:xfrm>
            <a:off x="2196176" y="1076326"/>
            <a:ext cx="8637073" cy="2541431"/>
          </a:xfrm>
        </p:spPr>
        <p:txBody>
          <a:bodyPr>
            <a:normAutofit/>
          </a:bodyPr>
          <a:lstStyle/>
          <a:p>
            <a:r>
              <a:rPr lang="es-MX" sz="4700" dirty="0"/>
              <a:t>Redes neuronales y Deep </a:t>
            </a:r>
            <a:r>
              <a:rPr lang="es-MX" sz="4700" dirty="0" err="1"/>
              <a:t>learning</a:t>
            </a:r>
            <a:endParaRPr lang="es-PE" sz="4700" dirty="0"/>
          </a:p>
        </p:txBody>
      </p:sp>
      <p:sp>
        <p:nvSpPr>
          <p:cNvPr id="3" name="Subtítulo 2">
            <a:extLst>
              <a:ext uri="{FF2B5EF4-FFF2-40B4-BE49-F238E27FC236}">
                <a16:creationId xmlns:a16="http://schemas.microsoft.com/office/drawing/2014/main" id="{CD2F4B87-1F6D-E855-28C1-B6D08E5C7735}"/>
              </a:ext>
            </a:extLst>
          </p:cNvPr>
          <p:cNvSpPr>
            <a:spLocks noGrp="1"/>
          </p:cNvSpPr>
          <p:nvPr>
            <p:ph type="subTitle" idx="1"/>
          </p:nvPr>
        </p:nvSpPr>
        <p:spPr>
          <a:xfrm>
            <a:off x="2292626" y="3523699"/>
            <a:ext cx="8921252" cy="977621"/>
          </a:xfrm>
        </p:spPr>
        <p:txBody>
          <a:bodyPr>
            <a:normAutofit fontScale="25000" lnSpcReduction="20000"/>
          </a:bodyPr>
          <a:lstStyle/>
          <a:p>
            <a:r>
              <a:rPr lang="es-MX" sz="7200" dirty="0"/>
              <a:t>Métodos Computacionales</a:t>
            </a:r>
          </a:p>
          <a:p>
            <a:r>
              <a:rPr lang="es-MX" sz="7200" dirty="0"/>
              <a:t>Docente: Giancarlos Alberto Oviedo Valverde</a:t>
            </a:r>
            <a:endParaRPr lang="es-PE" sz="7200" dirty="0"/>
          </a:p>
          <a:p>
            <a:endParaRPr lang="es-PE" dirty="0"/>
          </a:p>
        </p:txBody>
      </p:sp>
      <p:pic>
        <p:nvPicPr>
          <p:cNvPr id="1026" name="Picture 2" descr="Instituto de Matemática y Ciencias Afines | Lima">
            <a:extLst>
              <a:ext uri="{FF2B5EF4-FFF2-40B4-BE49-F238E27FC236}">
                <a16:creationId xmlns:a16="http://schemas.microsoft.com/office/drawing/2014/main" id="{9785FC0E-F71E-85CE-2816-D3EB497DC20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218179" y="9526"/>
            <a:ext cx="1973821" cy="196504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Universidad Nacional de Ingeniería (Perú) - Wikipedia, la enciclopedia libre">
            <a:extLst>
              <a:ext uri="{FF2B5EF4-FFF2-40B4-BE49-F238E27FC236}">
                <a16:creationId xmlns:a16="http://schemas.microsoft.com/office/drawing/2014/main" id="{ABBA00C3-A4AB-A32A-DDD9-69C817889F4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73024"/>
            <a:ext cx="1616765" cy="20290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0581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52228754-B784-3D1C-3095-272922F79AEC}"/>
              </a:ext>
            </a:extLst>
          </p:cNvPr>
          <p:cNvPicPr>
            <a:picLocks noChangeAspect="1"/>
          </p:cNvPicPr>
          <p:nvPr/>
        </p:nvPicPr>
        <p:blipFill>
          <a:blip r:embed="rId2"/>
          <a:stretch>
            <a:fillRect/>
          </a:stretch>
        </p:blipFill>
        <p:spPr>
          <a:xfrm>
            <a:off x="1314451" y="2607359"/>
            <a:ext cx="4076700" cy="2571750"/>
          </a:xfrm>
          <a:prstGeom prst="rect">
            <a:avLst/>
          </a:prstGeom>
        </p:spPr>
      </p:pic>
      <p:pic>
        <p:nvPicPr>
          <p:cNvPr id="5" name="Imagen 4">
            <a:extLst>
              <a:ext uri="{FF2B5EF4-FFF2-40B4-BE49-F238E27FC236}">
                <a16:creationId xmlns:a16="http://schemas.microsoft.com/office/drawing/2014/main" id="{F864648E-9FF1-8593-B2CC-5522796382C2}"/>
              </a:ext>
            </a:extLst>
          </p:cNvPr>
          <p:cNvPicPr>
            <a:picLocks noChangeAspect="1"/>
          </p:cNvPicPr>
          <p:nvPr/>
        </p:nvPicPr>
        <p:blipFill>
          <a:blip r:embed="rId3"/>
          <a:stretch>
            <a:fillRect/>
          </a:stretch>
        </p:blipFill>
        <p:spPr>
          <a:xfrm>
            <a:off x="7122868" y="2293034"/>
            <a:ext cx="4276725" cy="2886075"/>
          </a:xfrm>
          <a:prstGeom prst="rect">
            <a:avLst/>
          </a:prstGeom>
        </p:spPr>
      </p:pic>
      <p:sp>
        <p:nvSpPr>
          <p:cNvPr id="6" name="CuadroTexto 5">
            <a:extLst>
              <a:ext uri="{FF2B5EF4-FFF2-40B4-BE49-F238E27FC236}">
                <a16:creationId xmlns:a16="http://schemas.microsoft.com/office/drawing/2014/main" id="{3A61A0C4-FDBA-9693-8D02-8275F539C871}"/>
              </a:ext>
            </a:extLst>
          </p:cNvPr>
          <p:cNvSpPr txBox="1"/>
          <p:nvPr/>
        </p:nvSpPr>
        <p:spPr>
          <a:xfrm>
            <a:off x="872197" y="1494225"/>
            <a:ext cx="6489020" cy="369332"/>
          </a:xfrm>
          <a:prstGeom prst="rect">
            <a:avLst/>
          </a:prstGeom>
          <a:noFill/>
        </p:spPr>
        <p:txBody>
          <a:bodyPr wrap="none" rtlCol="0">
            <a:spAutoFit/>
          </a:bodyPr>
          <a:lstStyle/>
          <a:p>
            <a:r>
              <a:rPr lang="es-MX" dirty="0"/>
              <a:t>El modelo generado corresponde a una red neuronal con dos capas</a:t>
            </a:r>
            <a:endParaRPr lang="es-PE" dirty="0"/>
          </a:p>
        </p:txBody>
      </p:sp>
      <p:sp>
        <p:nvSpPr>
          <p:cNvPr id="2" name="CuadroTexto 1">
            <a:extLst>
              <a:ext uri="{FF2B5EF4-FFF2-40B4-BE49-F238E27FC236}">
                <a16:creationId xmlns:a16="http://schemas.microsoft.com/office/drawing/2014/main" id="{F42FFDA5-20F8-BEA1-3D9B-4F478ECBD33B}"/>
              </a:ext>
            </a:extLst>
          </p:cNvPr>
          <p:cNvSpPr txBox="1"/>
          <p:nvPr/>
        </p:nvSpPr>
        <p:spPr>
          <a:xfrm>
            <a:off x="3875056" y="468181"/>
            <a:ext cx="3247812" cy="430887"/>
          </a:xfrm>
          <a:prstGeom prst="rect">
            <a:avLst/>
          </a:prstGeom>
          <a:noFill/>
        </p:spPr>
        <p:txBody>
          <a:bodyPr wrap="none" rtlCol="0">
            <a:spAutoFit/>
          </a:bodyPr>
          <a:lstStyle/>
          <a:p>
            <a:r>
              <a:rPr lang="es-MX" sz="2200" dirty="0"/>
              <a:t>Red neuronal de dos capas</a:t>
            </a:r>
            <a:endParaRPr lang="es-PE" sz="2200" dirty="0"/>
          </a:p>
        </p:txBody>
      </p:sp>
    </p:spTree>
    <p:extLst>
      <p:ext uri="{BB962C8B-B14F-4D97-AF65-F5344CB8AC3E}">
        <p14:creationId xmlns:p14="http://schemas.microsoft.com/office/powerpoint/2010/main" val="1824087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7043A929-65C5-BAFD-0995-4F2C041023B5}"/>
              </a:ext>
            </a:extLst>
          </p:cNvPr>
          <p:cNvSpPr txBox="1"/>
          <p:nvPr/>
        </p:nvSpPr>
        <p:spPr>
          <a:xfrm>
            <a:off x="998807" y="1477108"/>
            <a:ext cx="10339754" cy="646331"/>
          </a:xfrm>
          <a:prstGeom prst="rect">
            <a:avLst/>
          </a:prstGeom>
          <a:noFill/>
        </p:spPr>
        <p:txBody>
          <a:bodyPr wrap="square" rtlCol="0">
            <a:spAutoFit/>
          </a:bodyPr>
          <a:lstStyle/>
          <a:p>
            <a:r>
              <a:rPr lang="es-MX" dirty="0"/>
              <a:t>El modelo de redes neuronales con dos capas visto anteriormente se puede expresar de manera más compacta según las siguientes ecuaciones</a:t>
            </a:r>
            <a:endParaRPr lang="es-PE" dirty="0"/>
          </a:p>
        </p:txBody>
      </p:sp>
      <p:pic>
        <p:nvPicPr>
          <p:cNvPr id="4" name="Imagen 3">
            <a:extLst>
              <a:ext uri="{FF2B5EF4-FFF2-40B4-BE49-F238E27FC236}">
                <a16:creationId xmlns:a16="http://schemas.microsoft.com/office/drawing/2014/main" id="{73A68101-2CAF-72B3-2667-3E59D81A1C31}"/>
              </a:ext>
            </a:extLst>
          </p:cNvPr>
          <p:cNvPicPr>
            <a:picLocks noChangeAspect="1"/>
          </p:cNvPicPr>
          <p:nvPr/>
        </p:nvPicPr>
        <p:blipFill>
          <a:blip r:embed="rId2"/>
          <a:stretch>
            <a:fillRect/>
          </a:stretch>
        </p:blipFill>
        <p:spPr>
          <a:xfrm>
            <a:off x="1171429" y="2511815"/>
            <a:ext cx="3771900" cy="1581150"/>
          </a:xfrm>
          <a:prstGeom prst="rect">
            <a:avLst/>
          </a:prstGeom>
        </p:spPr>
      </p:pic>
      <p:pic>
        <p:nvPicPr>
          <p:cNvPr id="6" name="Imagen 5">
            <a:extLst>
              <a:ext uri="{FF2B5EF4-FFF2-40B4-BE49-F238E27FC236}">
                <a16:creationId xmlns:a16="http://schemas.microsoft.com/office/drawing/2014/main" id="{C7B3B49E-0DA6-F00F-C4BE-3DF6920C99BB}"/>
              </a:ext>
            </a:extLst>
          </p:cNvPr>
          <p:cNvPicPr>
            <a:picLocks noChangeAspect="1"/>
          </p:cNvPicPr>
          <p:nvPr/>
        </p:nvPicPr>
        <p:blipFill>
          <a:blip r:embed="rId3"/>
          <a:stretch>
            <a:fillRect/>
          </a:stretch>
        </p:blipFill>
        <p:spPr>
          <a:xfrm>
            <a:off x="7417484" y="2511815"/>
            <a:ext cx="2423790" cy="899551"/>
          </a:xfrm>
          <a:prstGeom prst="rect">
            <a:avLst/>
          </a:prstGeom>
        </p:spPr>
      </p:pic>
      <p:pic>
        <p:nvPicPr>
          <p:cNvPr id="8" name="Imagen 7">
            <a:extLst>
              <a:ext uri="{FF2B5EF4-FFF2-40B4-BE49-F238E27FC236}">
                <a16:creationId xmlns:a16="http://schemas.microsoft.com/office/drawing/2014/main" id="{3FFC4EF2-152D-01D9-96E2-C356016FB6AB}"/>
              </a:ext>
            </a:extLst>
          </p:cNvPr>
          <p:cNvPicPr>
            <a:picLocks noChangeAspect="1"/>
          </p:cNvPicPr>
          <p:nvPr/>
        </p:nvPicPr>
        <p:blipFill>
          <a:blip r:embed="rId4"/>
          <a:stretch>
            <a:fillRect/>
          </a:stretch>
        </p:blipFill>
        <p:spPr>
          <a:xfrm>
            <a:off x="7417484" y="4047244"/>
            <a:ext cx="1861481" cy="327808"/>
          </a:xfrm>
          <a:prstGeom prst="rect">
            <a:avLst/>
          </a:prstGeom>
        </p:spPr>
      </p:pic>
      <p:pic>
        <p:nvPicPr>
          <p:cNvPr id="10" name="Imagen 9">
            <a:extLst>
              <a:ext uri="{FF2B5EF4-FFF2-40B4-BE49-F238E27FC236}">
                <a16:creationId xmlns:a16="http://schemas.microsoft.com/office/drawing/2014/main" id="{3C65887C-F10A-9B1D-60DC-97C1822572F9}"/>
              </a:ext>
            </a:extLst>
          </p:cNvPr>
          <p:cNvPicPr>
            <a:picLocks noChangeAspect="1"/>
          </p:cNvPicPr>
          <p:nvPr/>
        </p:nvPicPr>
        <p:blipFill>
          <a:blip r:embed="rId5"/>
          <a:stretch>
            <a:fillRect/>
          </a:stretch>
        </p:blipFill>
        <p:spPr>
          <a:xfrm>
            <a:off x="7417484" y="4528235"/>
            <a:ext cx="1609725" cy="304800"/>
          </a:xfrm>
          <a:prstGeom prst="rect">
            <a:avLst/>
          </a:prstGeom>
        </p:spPr>
      </p:pic>
      <p:sp>
        <p:nvSpPr>
          <p:cNvPr id="5" name="CuadroTexto 4">
            <a:extLst>
              <a:ext uri="{FF2B5EF4-FFF2-40B4-BE49-F238E27FC236}">
                <a16:creationId xmlns:a16="http://schemas.microsoft.com/office/drawing/2014/main" id="{F398964F-46FC-D0AC-FB7A-8F6F61B8E4E1}"/>
              </a:ext>
            </a:extLst>
          </p:cNvPr>
          <p:cNvSpPr txBox="1"/>
          <p:nvPr/>
        </p:nvSpPr>
        <p:spPr>
          <a:xfrm>
            <a:off x="3875056" y="468181"/>
            <a:ext cx="3247812" cy="430887"/>
          </a:xfrm>
          <a:prstGeom prst="rect">
            <a:avLst/>
          </a:prstGeom>
          <a:noFill/>
        </p:spPr>
        <p:txBody>
          <a:bodyPr wrap="none" rtlCol="0">
            <a:spAutoFit/>
          </a:bodyPr>
          <a:lstStyle/>
          <a:p>
            <a:r>
              <a:rPr lang="es-MX" sz="2200" dirty="0"/>
              <a:t>Red neuronal de dos capas</a:t>
            </a:r>
            <a:endParaRPr lang="es-PE" sz="2200" dirty="0"/>
          </a:p>
        </p:txBody>
      </p:sp>
    </p:spTree>
    <p:extLst>
      <p:ext uri="{BB962C8B-B14F-4D97-AF65-F5344CB8AC3E}">
        <p14:creationId xmlns:p14="http://schemas.microsoft.com/office/powerpoint/2010/main" val="13958398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73B6F497-6535-5DC3-830A-4E933BFE9B88}"/>
              </a:ext>
            </a:extLst>
          </p:cNvPr>
          <p:cNvSpPr txBox="1"/>
          <p:nvPr/>
        </p:nvSpPr>
        <p:spPr>
          <a:xfrm>
            <a:off x="998806" y="928468"/>
            <a:ext cx="10663311" cy="2031325"/>
          </a:xfrm>
          <a:prstGeom prst="rect">
            <a:avLst/>
          </a:prstGeom>
          <a:noFill/>
        </p:spPr>
        <p:txBody>
          <a:bodyPr wrap="square" rtlCol="0">
            <a:spAutoFit/>
          </a:bodyPr>
          <a:lstStyle/>
          <a:p>
            <a:r>
              <a:rPr lang="es-MX" dirty="0"/>
              <a:t>El real poder descriptivo de una red neuronal se alcanza cuando se enlazan varias capas de modelos lineales generalizados, lo que se conoce como red neuronal profunda.</a:t>
            </a:r>
          </a:p>
          <a:p>
            <a:endParaRPr lang="es-MX" dirty="0"/>
          </a:p>
          <a:p>
            <a:r>
              <a:rPr lang="es-MX" dirty="0"/>
              <a:t>Las redes neuronales profundas tienen la capacidad de modelar relaciones complicadas tales como relacionar una imagen con la clases a la que pertenece</a:t>
            </a:r>
          </a:p>
          <a:p>
            <a:endParaRPr lang="es-MX" dirty="0"/>
          </a:p>
          <a:p>
            <a:r>
              <a:rPr lang="es-MX" dirty="0"/>
              <a:t>Son la base para muchos modelos avanzados de detección de imágenes y de lenguaje natural</a:t>
            </a:r>
            <a:endParaRPr lang="es-PE" dirty="0"/>
          </a:p>
        </p:txBody>
      </p:sp>
      <p:pic>
        <p:nvPicPr>
          <p:cNvPr id="1026" name="Picture 2" descr="How to Implement Object Detection Using Deep Learning">
            <a:extLst>
              <a:ext uri="{FF2B5EF4-FFF2-40B4-BE49-F238E27FC236}">
                <a16:creationId xmlns:a16="http://schemas.microsoft.com/office/drawing/2014/main" id="{9F5FD1C6-E281-D7CF-05CB-B346C987EEB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18449" y="3365393"/>
            <a:ext cx="3502070" cy="196771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6 formas de utilizar ChatGPT con fines maliciosos">
            <a:extLst>
              <a:ext uri="{FF2B5EF4-FFF2-40B4-BE49-F238E27FC236}">
                <a16:creationId xmlns:a16="http://schemas.microsoft.com/office/drawing/2014/main" id="{CD944381-5178-9A44-97CE-D320F9F560F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66559" y="3365393"/>
            <a:ext cx="3513783" cy="1967718"/>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a:extLst>
              <a:ext uri="{FF2B5EF4-FFF2-40B4-BE49-F238E27FC236}">
                <a16:creationId xmlns:a16="http://schemas.microsoft.com/office/drawing/2014/main" id="{5B8DE97E-3AE8-A718-FF17-49A63E237BA6}"/>
              </a:ext>
            </a:extLst>
          </p:cNvPr>
          <p:cNvSpPr txBox="1"/>
          <p:nvPr/>
        </p:nvSpPr>
        <p:spPr>
          <a:xfrm>
            <a:off x="3882682" y="294781"/>
            <a:ext cx="3407023" cy="430887"/>
          </a:xfrm>
          <a:prstGeom prst="rect">
            <a:avLst/>
          </a:prstGeom>
          <a:noFill/>
        </p:spPr>
        <p:txBody>
          <a:bodyPr wrap="none" rtlCol="0">
            <a:spAutoFit/>
          </a:bodyPr>
          <a:lstStyle/>
          <a:p>
            <a:r>
              <a:rPr lang="es-MX" sz="2200" dirty="0"/>
              <a:t>Redes neuronales profundas</a:t>
            </a:r>
            <a:endParaRPr lang="es-PE" sz="2200" dirty="0"/>
          </a:p>
        </p:txBody>
      </p:sp>
    </p:spTree>
    <p:extLst>
      <p:ext uri="{BB962C8B-B14F-4D97-AF65-F5344CB8AC3E}">
        <p14:creationId xmlns:p14="http://schemas.microsoft.com/office/powerpoint/2010/main" val="32177685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0F71CD4D-9EF0-7BA5-8200-31835D5DEF32}"/>
              </a:ext>
            </a:extLst>
          </p:cNvPr>
          <p:cNvPicPr>
            <a:picLocks noChangeAspect="1"/>
          </p:cNvPicPr>
          <p:nvPr/>
        </p:nvPicPr>
        <p:blipFill>
          <a:blip r:embed="rId2"/>
          <a:stretch>
            <a:fillRect/>
          </a:stretch>
        </p:blipFill>
        <p:spPr>
          <a:xfrm>
            <a:off x="951475" y="1506702"/>
            <a:ext cx="5621670" cy="371476"/>
          </a:xfrm>
          <a:prstGeom prst="rect">
            <a:avLst/>
          </a:prstGeom>
        </p:spPr>
      </p:pic>
      <mc:AlternateContent xmlns:mc="http://schemas.openxmlformats.org/markup-compatibility/2006" xmlns:a14="http://schemas.microsoft.com/office/drawing/2010/main">
        <mc:Choice Requires="a14">
          <p:sp>
            <p:nvSpPr>
              <p:cNvPr id="4" name="CuadroTexto 3">
                <a:extLst>
                  <a:ext uri="{FF2B5EF4-FFF2-40B4-BE49-F238E27FC236}">
                    <a16:creationId xmlns:a16="http://schemas.microsoft.com/office/drawing/2014/main" id="{75EBB9C2-C8DD-F781-3CE2-3F54DAF659DB}"/>
                  </a:ext>
                </a:extLst>
              </p:cNvPr>
              <p:cNvSpPr txBox="1"/>
              <p:nvPr/>
            </p:nvSpPr>
            <p:spPr>
              <a:xfrm>
                <a:off x="951475" y="2250831"/>
                <a:ext cx="10963860" cy="1979068"/>
              </a:xfrm>
              <a:prstGeom prst="rect">
                <a:avLst/>
              </a:prstGeom>
              <a:noFill/>
            </p:spPr>
            <p:txBody>
              <a:bodyPr wrap="square" rtlCol="0">
                <a:spAutoFit/>
              </a:bodyPr>
              <a:lstStyle/>
              <a:p>
                <a:r>
                  <a:rPr lang="es-MX" dirty="0"/>
                  <a:t>Cada capa es parametrizada con una matriz de pesos </a:t>
                </a:r>
                <a14:m>
                  <m:oMath xmlns:m="http://schemas.openxmlformats.org/officeDocument/2006/math">
                    <m:sSup>
                      <m:sSupPr>
                        <m:ctrlPr>
                          <a:rPr lang="es-MX" i="1" smtClean="0">
                            <a:latin typeface="Cambria Math" panose="02040503050406030204" pitchFamily="18" charset="0"/>
                          </a:rPr>
                        </m:ctrlPr>
                      </m:sSupPr>
                      <m:e>
                        <m:r>
                          <a:rPr lang="es-MX" b="0" i="1" smtClean="0">
                            <a:latin typeface="Cambria Math" panose="02040503050406030204" pitchFamily="18" charset="0"/>
                          </a:rPr>
                          <m:t>𝑊</m:t>
                        </m:r>
                      </m:e>
                      <m:sup>
                        <m:r>
                          <a:rPr lang="es-MX" b="0" i="1" smtClean="0">
                            <a:latin typeface="Cambria Math" panose="02040503050406030204" pitchFamily="18" charset="0"/>
                          </a:rPr>
                          <m:t>(</m:t>
                        </m:r>
                        <m:r>
                          <a:rPr lang="es-MX" b="0" i="1" smtClean="0">
                            <a:latin typeface="Cambria Math" panose="02040503050406030204" pitchFamily="18" charset="0"/>
                          </a:rPr>
                          <m:t>𝑙</m:t>
                        </m:r>
                        <m:r>
                          <a:rPr lang="es-MX" b="0" i="1" smtClean="0">
                            <a:latin typeface="Cambria Math" panose="02040503050406030204" pitchFamily="18" charset="0"/>
                          </a:rPr>
                          <m:t>)</m:t>
                        </m:r>
                      </m:sup>
                    </m:sSup>
                  </m:oMath>
                </a14:m>
                <a:r>
                  <a:rPr lang="es-PE" dirty="0"/>
                  <a:t> y un vector </a:t>
                </a:r>
                <a14:m>
                  <m:oMath xmlns:m="http://schemas.openxmlformats.org/officeDocument/2006/math">
                    <m:sSup>
                      <m:sSupPr>
                        <m:ctrlPr>
                          <a:rPr lang="es-PE" i="1" smtClean="0">
                            <a:latin typeface="Cambria Math" panose="02040503050406030204" pitchFamily="18" charset="0"/>
                          </a:rPr>
                        </m:ctrlPr>
                      </m:sSupPr>
                      <m:e>
                        <m:r>
                          <a:rPr lang="es-MX" b="0" i="1" smtClean="0">
                            <a:latin typeface="Cambria Math" panose="02040503050406030204" pitchFamily="18" charset="0"/>
                          </a:rPr>
                          <m:t>𝑏</m:t>
                        </m:r>
                      </m:e>
                      <m:sup>
                        <m:r>
                          <a:rPr lang="es-MX" b="0" i="1" smtClean="0">
                            <a:latin typeface="Cambria Math" panose="02040503050406030204" pitchFamily="18" charset="0"/>
                          </a:rPr>
                          <m:t>(</m:t>
                        </m:r>
                        <m:r>
                          <a:rPr lang="es-MX" b="0" i="1" smtClean="0">
                            <a:latin typeface="Cambria Math" panose="02040503050406030204" pitchFamily="18" charset="0"/>
                          </a:rPr>
                          <m:t>𝑙</m:t>
                        </m:r>
                        <m:r>
                          <a:rPr lang="es-MX" b="0" i="1" smtClean="0">
                            <a:latin typeface="Cambria Math" panose="02040503050406030204" pitchFamily="18" charset="0"/>
                          </a:rPr>
                          <m:t>)</m:t>
                        </m:r>
                      </m:sup>
                    </m:sSup>
                  </m:oMath>
                </a14:m>
                <a:r>
                  <a:rPr lang="es-PE" dirty="0"/>
                  <a:t> que recoge los términos independientes.</a:t>
                </a:r>
              </a:p>
              <a:p>
                <a:endParaRPr lang="es-PE" dirty="0"/>
              </a:p>
              <a:p>
                <a:r>
                  <a:rPr lang="es-PE" dirty="0"/>
                  <a:t>Por ejemplo, </a:t>
                </a:r>
                <a14:m>
                  <m:oMath xmlns:m="http://schemas.openxmlformats.org/officeDocument/2006/math">
                    <m:sSup>
                      <m:sSupPr>
                        <m:ctrlPr>
                          <a:rPr lang="es-MX" i="1" smtClean="0">
                            <a:latin typeface="Cambria Math" panose="02040503050406030204" pitchFamily="18" charset="0"/>
                          </a:rPr>
                        </m:ctrlPr>
                      </m:sSupPr>
                      <m:e>
                        <m:r>
                          <a:rPr lang="es-MX" b="0" i="1" smtClean="0">
                            <a:latin typeface="Cambria Math" panose="02040503050406030204" pitchFamily="18" charset="0"/>
                          </a:rPr>
                          <m:t>𝑊</m:t>
                        </m:r>
                      </m:e>
                      <m:sup>
                        <m:r>
                          <a:rPr lang="es-MX" b="0" i="1" smtClean="0">
                            <a:latin typeface="Cambria Math" panose="02040503050406030204" pitchFamily="18" charset="0"/>
                          </a:rPr>
                          <m:t>(1)</m:t>
                        </m:r>
                      </m:sup>
                    </m:sSup>
                  </m:oMath>
                </a14:m>
                <a:r>
                  <a:rPr lang="es-PE" dirty="0"/>
                  <a:t> y </a:t>
                </a:r>
                <a14:m>
                  <m:oMath xmlns:m="http://schemas.openxmlformats.org/officeDocument/2006/math">
                    <m:sSup>
                      <m:sSupPr>
                        <m:ctrlPr>
                          <a:rPr lang="es-PE" i="1" smtClean="0">
                            <a:latin typeface="Cambria Math" panose="02040503050406030204" pitchFamily="18" charset="0"/>
                          </a:rPr>
                        </m:ctrlPr>
                      </m:sSupPr>
                      <m:e>
                        <m:r>
                          <a:rPr lang="es-MX" b="0" i="1" smtClean="0">
                            <a:latin typeface="Cambria Math" panose="02040503050406030204" pitchFamily="18" charset="0"/>
                          </a:rPr>
                          <m:t>𝑏</m:t>
                        </m:r>
                      </m:e>
                      <m:sup>
                        <m:r>
                          <a:rPr lang="es-MX" b="0" i="1" smtClean="0">
                            <a:latin typeface="Cambria Math" panose="02040503050406030204" pitchFamily="18" charset="0"/>
                          </a:rPr>
                          <m:t>(1)</m:t>
                        </m:r>
                      </m:sup>
                    </m:sSup>
                  </m:oMath>
                </a14:m>
                <a:r>
                  <a:rPr lang="es-PE" dirty="0"/>
                  <a:t> corresponden capa </a:t>
                </a:r>
                <a14:m>
                  <m:oMath xmlns:m="http://schemas.openxmlformats.org/officeDocument/2006/math">
                    <m:r>
                      <a:rPr lang="es-MX" b="0" i="1" smtClean="0">
                        <a:latin typeface="Cambria Math" panose="02040503050406030204" pitchFamily="18" charset="0"/>
                      </a:rPr>
                      <m:t>𝑙</m:t>
                    </m:r>
                    <m:r>
                      <a:rPr lang="es-MX" b="0" i="1" smtClean="0">
                        <a:latin typeface="Cambria Math" panose="02040503050406030204" pitchFamily="18" charset="0"/>
                      </a:rPr>
                      <m:t>=1</m:t>
                    </m:r>
                  </m:oMath>
                </a14:m>
                <a:r>
                  <a:rPr lang="es-PE" dirty="0"/>
                  <a:t> y </a:t>
                </a:r>
                <a14:m>
                  <m:oMath xmlns:m="http://schemas.openxmlformats.org/officeDocument/2006/math">
                    <m:sSup>
                      <m:sSupPr>
                        <m:ctrlPr>
                          <a:rPr lang="es-MX" i="1">
                            <a:latin typeface="Cambria Math" panose="02040503050406030204" pitchFamily="18" charset="0"/>
                          </a:rPr>
                        </m:ctrlPr>
                      </m:sSupPr>
                      <m:e>
                        <m:r>
                          <a:rPr lang="es-MX" i="1">
                            <a:latin typeface="Cambria Math" panose="02040503050406030204" pitchFamily="18" charset="0"/>
                          </a:rPr>
                          <m:t>𝑊</m:t>
                        </m:r>
                      </m:e>
                      <m:sup>
                        <m:r>
                          <a:rPr lang="es-MX" i="1">
                            <a:latin typeface="Cambria Math" panose="02040503050406030204" pitchFamily="18" charset="0"/>
                          </a:rPr>
                          <m:t>(</m:t>
                        </m:r>
                        <m:r>
                          <a:rPr lang="es-MX" b="0" i="1" smtClean="0">
                            <a:latin typeface="Cambria Math" panose="02040503050406030204" pitchFamily="18" charset="0"/>
                          </a:rPr>
                          <m:t>2</m:t>
                        </m:r>
                        <m:r>
                          <a:rPr lang="es-MX" i="1">
                            <a:latin typeface="Cambria Math" panose="02040503050406030204" pitchFamily="18" charset="0"/>
                          </a:rPr>
                          <m:t>)</m:t>
                        </m:r>
                      </m:sup>
                    </m:sSup>
                  </m:oMath>
                </a14:m>
                <a:r>
                  <a:rPr lang="es-PE" dirty="0"/>
                  <a:t> y el vector </a:t>
                </a:r>
                <a14:m>
                  <m:oMath xmlns:m="http://schemas.openxmlformats.org/officeDocument/2006/math">
                    <m:sSup>
                      <m:sSupPr>
                        <m:ctrlPr>
                          <a:rPr lang="es-PE" i="1">
                            <a:latin typeface="Cambria Math" panose="02040503050406030204" pitchFamily="18" charset="0"/>
                          </a:rPr>
                        </m:ctrlPr>
                      </m:sSupPr>
                      <m:e>
                        <m:r>
                          <a:rPr lang="es-MX" i="1">
                            <a:latin typeface="Cambria Math" panose="02040503050406030204" pitchFamily="18" charset="0"/>
                          </a:rPr>
                          <m:t>𝑏</m:t>
                        </m:r>
                      </m:e>
                      <m:sup>
                        <m:r>
                          <a:rPr lang="es-MX" i="1">
                            <a:latin typeface="Cambria Math" panose="02040503050406030204" pitchFamily="18" charset="0"/>
                          </a:rPr>
                          <m:t>(</m:t>
                        </m:r>
                        <m:r>
                          <a:rPr lang="es-MX" b="0" i="1" smtClean="0">
                            <a:latin typeface="Cambria Math" panose="02040503050406030204" pitchFamily="18" charset="0"/>
                          </a:rPr>
                          <m:t>2</m:t>
                        </m:r>
                        <m:r>
                          <a:rPr lang="es-MX" i="1">
                            <a:latin typeface="Cambria Math" panose="02040503050406030204" pitchFamily="18" charset="0"/>
                          </a:rPr>
                          <m:t>)</m:t>
                        </m:r>
                      </m:sup>
                    </m:sSup>
                  </m:oMath>
                </a14:m>
                <a:r>
                  <a:rPr lang="es-PE" dirty="0"/>
                  <a:t> corresponden a la capa </a:t>
                </a:r>
                <a14:m>
                  <m:oMath xmlns:m="http://schemas.openxmlformats.org/officeDocument/2006/math">
                    <m:r>
                      <a:rPr lang="es-MX" b="0" i="1" smtClean="0">
                        <a:latin typeface="Cambria Math" panose="02040503050406030204" pitchFamily="18" charset="0"/>
                      </a:rPr>
                      <m:t>𝑙</m:t>
                    </m:r>
                    <m:r>
                      <a:rPr lang="es-MX" b="0" i="1" smtClean="0">
                        <a:latin typeface="Cambria Math" panose="02040503050406030204" pitchFamily="18" charset="0"/>
                      </a:rPr>
                      <m:t>=2</m:t>
                    </m:r>
                  </m:oMath>
                </a14:m>
                <a:r>
                  <a:rPr lang="es-PE" dirty="0"/>
                  <a:t>.</a:t>
                </a:r>
              </a:p>
              <a:p>
                <a:endParaRPr lang="es-PE" dirty="0"/>
              </a:p>
              <a:p>
                <a:r>
                  <a:rPr lang="es-PE" dirty="0"/>
                  <a:t>Se tienen múltiples capas de unidades ocultas denotadas por </a:t>
                </a:r>
                <a14:m>
                  <m:oMath xmlns:m="http://schemas.openxmlformats.org/officeDocument/2006/math">
                    <m:sSup>
                      <m:sSupPr>
                        <m:ctrlPr>
                          <a:rPr lang="es-PE" i="1" smtClean="0">
                            <a:latin typeface="Cambria Math" panose="02040503050406030204" pitchFamily="18" charset="0"/>
                          </a:rPr>
                        </m:ctrlPr>
                      </m:sSupPr>
                      <m:e>
                        <m:r>
                          <a:rPr lang="es-MX" b="0" i="1" smtClean="0">
                            <a:latin typeface="Cambria Math" panose="02040503050406030204" pitchFamily="18" charset="0"/>
                          </a:rPr>
                          <m:t>𝑞</m:t>
                        </m:r>
                      </m:e>
                      <m:sup>
                        <m:r>
                          <a:rPr lang="es-MX" b="0" i="1" smtClean="0">
                            <a:latin typeface="Cambria Math" panose="02040503050406030204" pitchFamily="18" charset="0"/>
                          </a:rPr>
                          <m:t>(</m:t>
                        </m:r>
                        <m:r>
                          <a:rPr lang="es-MX" b="0" i="1" smtClean="0">
                            <a:latin typeface="Cambria Math" panose="02040503050406030204" pitchFamily="18" charset="0"/>
                          </a:rPr>
                          <m:t>𝑙</m:t>
                        </m:r>
                        <m:r>
                          <a:rPr lang="es-MX" b="0" i="1" smtClean="0">
                            <a:latin typeface="Cambria Math" panose="02040503050406030204" pitchFamily="18" charset="0"/>
                          </a:rPr>
                          <m:t>)</m:t>
                        </m:r>
                      </m:sup>
                    </m:sSup>
                  </m:oMath>
                </a14:m>
                <a:r>
                  <a:rPr lang="es-PE" dirty="0"/>
                  <a:t> cada uno de las cuales consiste de </a:t>
                </a:r>
                <a14:m>
                  <m:oMath xmlns:m="http://schemas.openxmlformats.org/officeDocument/2006/math">
                    <m:sSub>
                      <m:sSubPr>
                        <m:ctrlPr>
                          <a:rPr lang="es-PE" i="1" smtClean="0">
                            <a:latin typeface="Cambria Math" panose="02040503050406030204" pitchFamily="18" charset="0"/>
                          </a:rPr>
                        </m:ctrlPr>
                      </m:sSubPr>
                      <m:e>
                        <m:r>
                          <a:rPr lang="es-MX" b="0" i="1" smtClean="0">
                            <a:latin typeface="Cambria Math" panose="02040503050406030204" pitchFamily="18" charset="0"/>
                          </a:rPr>
                          <m:t>𝑈</m:t>
                        </m:r>
                      </m:e>
                      <m:sub>
                        <m:r>
                          <a:rPr lang="es-MX" b="0" i="1" smtClean="0">
                            <a:latin typeface="Cambria Math" panose="02040503050406030204" pitchFamily="18" charset="0"/>
                          </a:rPr>
                          <m:t>𝑙</m:t>
                        </m:r>
                      </m:sub>
                    </m:sSub>
                  </m:oMath>
                </a14:m>
                <a:r>
                  <a:rPr lang="es-PE" dirty="0"/>
                  <a:t> unidades ocultas </a:t>
                </a:r>
                <a14:m>
                  <m:oMath xmlns:m="http://schemas.openxmlformats.org/officeDocument/2006/math">
                    <m:sSup>
                      <m:sSupPr>
                        <m:ctrlPr>
                          <a:rPr lang="es-PE" i="1">
                            <a:latin typeface="Cambria Math" panose="02040503050406030204" pitchFamily="18" charset="0"/>
                          </a:rPr>
                        </m:ctrlPr>
                      </m:sSupPr>
                      <m:e>
                        <m:r>
                          <a:rPr lang="es-MX" i="1">
                            <a:latin typeface="Cambria Math" panose="02040503050406030204" pitchFamily="18" charset="0"/>
                          </a:rPr>
                          <m:t>𝑞</m:t>
                        </m:r>
                      </m:e>
                      <m:sup>
                        <m:r>
                          <a:rPr lang="es-MX" i="1">
                            <a:latin typeface="Cambria Math" panose="02040503050406030204" pitchFamily="18" charset="0"/>
                          </a:rPr>
                          <m:t>(</m:t>
                        </m:r>
                        <m:r>
                          <a:rPr lang="es-MX" i="1">
                            <a:latin typeface="Cambria Math" panose="02040503050406030204" pitchFamily="18" charset="0"/>
                          </a:rPr>
                          <m:t>𝑙</m:t>
                        </m:r>
                        <m:r>
                          <a:rPr lang="es-MX" i="1">
                            <a:latin typeface="Cambria Math" panose="02040503050406030204" pitchFamily="18" charset="0"/>
                          </a:rPr>
                          <m:t>)</m:t>
                        </m:r>
                      </m:sup>
                    </m:sSup>
                    <m:r>
                      <a:rPr lang="es-MX" b="0" i="1" smtClean="0">
                        <a:latin typeface="Cambria Math" panose="02040503050406030204" pitchFamily="18" charset="0"/>
                      </a:rPr>
                      <m:t>=</m:t>
                    </m:r>
                    <m:sSup>
                      <m:sSupPr>
                        <m:ctrlPr>
                          <a:rPr lang="es-MX" b="0" i="1" smtClean="0">
                            <a:latin typeface="Cambria Math" panose="02040503050406030204" pitchFamily="18" charset="0"/>
                          </a:rPr>
                        </m:ctrlPr>
                      </m:sSupPr>
                      <m:e>
                        <m:d>
                          <m:dPr>
                            <m:begChr m:val="["/>
                            <m:endChr m:val="]"/>
                            <m:ctrlPr>
                              <a:rPr lang="es-MX" b="0" i="1" smtClean="0">
                                <a:latin typeface="Cambria Math" panose="02040503050406030204" pitchFamily="18" charset="0"/>
                              </a:rPr>
                            </m:ctrlPr>
                          </m:dPr>
                          <m:e>
                            <m:sSubSup>
                              <m:sSubSupPr>
                                <m:ctrlPr>
                                  <a:rPr lang="es-MX" b="0" i="1" smtClean="0">
                                    <a:latin typeface="Cambria Math" panose="02040503050406030204" pitchFamily="18" charset="0"/>
                                  </a:rPr>
                                </m:ctrlPr>
                              </m:sSubSupPr>
                              <m:e>
                                <m:r>
                                  <a:rPr lang="es-MX" b="0" i="1" smtClean="0">
                                    <a:latin typeface="Cambria Math" panose="02040503050406030204" pitchFamily="18" charset="0"/>
                                  </a:rPr>
                                  <m:t>𝑞</m:t>
                                </m:r>
                              </m:e>
                              <m:sub>
                                <m:r>
                                  <a:rPr lang="es-MX" b="0" i="1" smtClean="0">
                                    <a:latin typeface="Cambria Math" panose="02040503050406030204" pitchFamily="18" charset="0"/>
                                  </a:rPr>
                                  <m:t>1</m:t>
                                </m:r>
                              </m:sub>
                              <m:sup>
                                <m:r>
                                  <a:rPr lang="es-MX" b="0" i="1" smtClean="0">
                                    <a:latin typeface="Cambria Math" panose="02040503050406030204" pitchFamily="18" charset="0"/>
                                  </a:rPr>
                                  <m:t>(</m:t>
                                </m:r>
                                <m:r>
                                  <a:rPr lang="es-MX" b="0" i="1" smtClean="0">
                                    <a:latin typeface="Cambria Math" panose="02040503050406030204" pitchFamily="18" charset="0"/>
                                  </a:rPr>
                                  <m:t>𝑙</m:t>
                                </m:r>
                                <m:r>
                                  <a:rPr lang="es-MX" b="0" i="1" smtClean="0">
                                    <a:latin typeface="Cambria Math" panose="02040503050406030204" pitchFamily="18" charset="0"/>
                                  </a:rPr>
                                  <m:t>)</m:t>
                                </m:r>
                              </m:sup>
                            </m:sSubSup>
                            <m:r>
                              <a:rPr lang="es-MX" b="0" i="1" smtClean="0">
                                <a:latin typeface="Cambria Math" panose="02040503050406030204" pitchFamily="18" charset="0"/>
                              </a:rPr>
                              <m:t>,</m:t>
                            </m:r>
                            <m:sSubSup>
                              <m:sSubSupPr>
                                <m:ctrlPr>
                                  <a:rPr lang="es-MX" i="1">
                                    <a:latin typeface="Cambria Math" panose="02040503050406030204" pitchFamily="18" charset="0"/>
                                  </a:rPr>
                                </m:ctrlPr>
                              </m:sSubSupPr>
                              <m:e>
                                <m:r>
                                  <a:rPr lang="es-MX" i="1">
                                    <a:latin typeface="Cambria Math" panose="02040503050406030204" pitchFamily="18" charset="0"/>
                                  </a:rPr>
                                  <m:t>𝑞</m:t>
                                </m:r>
                              </m:e>
                              <m:sub>
                                <m:r>
                                  <a:rPr lang="es-MX" b="0" i="1" smtClean="0">
                                    <a:latin typeface="Cambria Math" panose="02040503050406030204" pitchFamily="18" charset="0"/>
                                  </a:rPr>
                                  <m:t>2</m:t>
                                </m:r>
                              </m:sub>
                              <m:sup>
                                <m:r>
                                  <a:rPr lang="es-MX" i="1">
                                    <a:latin typeface="Cambria Math" panose="02040503050406030204" pitchFamily="18" charset="0"/>
                                  </a:rPr>
                                  <m:t>(</m:t>
                                </m:r>
                                <m:r>
                                  <a:rPr lang="es-MX" i="1">
                                    <a:latin typeface="Cambria Math" panose="02040503050406030204" pitchFamily="18" charset="0"/>
                                  </a:rPr>
                                  <m:t>𝑙</m:t>
                                </m:r>
                                <m:r>
                                  <a:rPr lang="es-MX" i="1">
                                    <a:latin typeface="Cambria Math" panose="02040503050406030204" pitchFamily="18" charset="0"/>
                                  </a:rPr>
                                  <m:t>)</m:t>
                                </m:r>
                              </m:sup>
                            </m:sSubSup>
                            <m:r>
                              <a:rPr lang="es-MX" b="0" i="1" smtClean="0">
                                <a:latin typeface="Cambria Math" panose="02040503050406030204" pitchFamily="18" charset="0"/>
                              </a:rPr>
                              <m:t>, </m:t>
                            </m:r>
                            <m:r>
                              <a:rPr lang="es-MX" b="0" i="1" smtClean="0">
                                <a:latin typeface="Cambria Math" panose="02040503050406030204" pitchFamily="18" charset="0"/>
                                <a:ea typeface="Cambria Math" panose="02040503050406030204" pitchFamily="18" charset="0"/>
                              </a:rPr>
                              <m:t>⋯,</m:t>
                            </m:r>
                            <m:sSubSup>
                              <m:sSubSupPr>
                                <m:ctrlPr>
                                  <a:rPr lang="es-MX" i="1">
                                    <a:latin typeface="Cambria Math" panose="02040503050406030204" pitchFamily="18" charset="0"/>
                                  </a:rPr>
                                </m:ctrlPr>
                              </m:sSubSupPr>
                              <m:e>
                                <m:r>
                                  <a:rPr lang="es-MX" i="1">
                                    <a:latin typeface="Cambria Math" panose="02040503050406030204" pitchFamily="18" charset="0"/>
                                  </a:rPr>
                                  <m:t>𝑞</m:t>
                                </m:r>
                              </m:e>
                              <m:sub>
                                <m:sSub>
                                  <m:sSubPr>
                                    <m:ctrlPr>
                                      <a:rPr lang="es-MX" i="1" smtClean="0">
                                        <a:latin typeface="Cambria Math" panose="02040503050406030204" pitchFamily="18" charset="0"/>
                                      </a:rPr>
                                    </m:ctrlPr>
                                  </m:sSubPr>
                                  <m:e>
                                    <m:r>
                                      <a:rPr lang="es-MX" b="0" i="1" smtClean="0">
                                        <a:latin typeface="Cambria Math" panose="02040503050406030204" pitchFamily="18" charset="0"/>
                                      </a:rPr>
                                      <m:t>𝑈</m:t>
                                    </m:r>
                                  </m:e>
                                  <m:sub>
                                    <m:r>
                                      <a:rPr lang="es-MX" b="0" i="1" smtClean="0">
                                        <a:latin typeface="Cambria Math" panose="02040503050406030204" pitchFamily="18" charset="0"/>
                                      </a:rPr>
                                      <m:t>𝑙</m:t>
                                    </m:r>
                                  </m:sub>
                                </m:sSub>
                              </m:sub>
                              <m:sup>
                                <m:r>
                                  <a:rPr lang="es-MX" i="1">
                                    <a:latin typeface="Cambria Math" panose="02040503050406030204" pitchFamily="18" charset="0"/>
                                  </a:rPr>
                                  <m:t>(</m:t>
                                </m:r>
                                <m:r>
                                  <a:rPr lang="es-MX" i="1">
                                    <a:latin typeface="Cambria Math" panose="02040503050406030204" pitchFamily="18" charset="0"/>
                                  </a:rPr>
                                  <m:t>𝑙</m:t>
                                </m:r>
                                <m:r>
                                  <a:rPr lang="es-MX" i="1">
                                    <a:latin typeface="Cambria Math" panose="02040503050406030204" pitchFamily="18" charset="0"/>
                                  </a:rPr>
                                  <m:t>)</m:t>
                                </m:r>
                              </m:sup>
                            </m:sSubSup>
                          </m:e>
                        </m:d>
                      </m:e>
                      <m:sup>
                        <m:r>
                          <a:rPr lang="es-MX" b="0" i="1" smtClean="0">
                            <a:latin typeface="Cambria Math" panose="02040503050406030204" pitchFamily="18" charset="0"/>
                          </a:rPr>
                          <m:t>𝑇</m:t>
                        </m:r>
                      </m:sup>
                    </m:sSup>
                  </m:oMath>
                </a14:m>
                <a:r>
                  <a:rPr lang="es-PE" dirty="0"/>
                  <a:t>donde el tamaño de cada capa </a:t>
                </a:r>
                <a14:m>
                  <m:oMath xmlns:m="http://schemas.openxmlformats.org/officeDocument/2006/math">
                    <m:sSub>
                      <m:sSubPr>
                        <m:ctrlPr>
                          <a:rPr lang="es-PE" i="1">
                            <a:latin typeface="Cambria Math" panose="02040503050406030204" pitchFamily="18" charset="0"/>
                          </a:rPr>
                        </m:ctrlPr>
                      </m:sSubPr>
                      <m:e>
                        <m:r>
                          <a:rPr lang="es-MX" i="1">
                            <a:latin typeface="Cambria Math" panose="02040503050406030204" pitchFamily="18" charset="0"/>
                          </a:rPr>
                          <m:t>𝑈</m:t>
                        </m:r>
                      </m:e>
                      <m:sub>
                        <m:r>
                          <a:rPr lang="es-MX" b="0" i="1" smtClean="0">
                            <a:latin typeface="Cambria Math" panose="02040503050406030204" pitchFamily="18" charset="0"/>
                          </a:rPr>
                          <m:t>1</m:t>
                        </m:r>
                      </m:sub>
                    </m:sSub>
                    <m:r>
                      <a:rPr lang="es-MX" b="0" i="1" smtClean="0">
                        <a:latin typeface="Cambria Math" panose="02040503050406030204" pitchFamily="18" charset="0"/>
                      </a:rPr>
                      <m:t>,</m:t>
                    </m:r>
                    <m:sSub>
                      <m:sSubPr>
                        <m:ctrlPr>
                          <a:rPr lang="es-PE" i="1">
                            <a:latin typeface="Cambria Math" panose="02040503050406030204" pitchFamily="18" charset="0"/>
                          </a:rPr>
                        </m:ctrlPr>
                      </m:sSubPr>
                      <m:e>
                        <m:r>
                          <a:rPr lang="es-MX" i="1">
                            <a:latin typeface="Cambria Math" panose="02040503050406030204" pitchFamily="18" charset="0"/>
                          </a:rPr>
                          <m:t>𝑈</m:t>
                        </m:r>
                      </m:e>
                      <m:sub>
                        <m:r>
                          <a:rPr lang="es-MX" b="0" i="1" smtClean="0">
                            <a:latin typeface="Cambria Math" panose="02040503050406030204" pitchFamily="18" charset="0"/>
                          </a:rPr>
                          <m:t>2</m:t>
                        </m:r>
                      </m:sub>
                    </m:sSub>
                    <m:r>
                      <a:rPr lang="es-MX" b="0" i="1" smtClean="0">
                        <a:latin typeface="Cambria Math" panose="02040503050406030204" pitchFamily="18" charset="0"/>
                      </a:rPr>
                      <m:t>, </m:t>
                    </m:r>
                    <m:r>
                      <a:rPr lang="es-MX" b="0" i="1" smtClean="0">
                        <a:latin typeface="Cambria Math" panose="02040503050406030204" pitchFamily="18" charset="0"/>
                        <a:ea typeface="Cambria Math" panose="02040503050406030204" pitchFamily="18" charset="0"/>
                      </a:rPr>
                      <m:t>⋯,</m:t>
                    </m:r>
                    <m:sSub>
                      <m:sSubPr>
                        <m:ctrlPr>
                          <a:rPr lang="es-PE" i="1">
                            <a:latin typeface="Cambria Math" panose="02040503050406030204" pitchFamily="18" charset="0"/>
                          </a:rPr>
                        </m:ctrlPr>
                      </m:sSubPr>
                      <m:e>
                        <m:r>
                          <a:rPr lang="es-MX" i="1">
                            <a:latin typeface="Cambria Math" panose="02040503050406030204" pitchFamily="18" charset="0"/>
                          </a:rPr>
                          <m:t>𝑈</m:t>
                        </m:r>
                      </m:e>
                      <m:sub>
                        <m:r>
                          <a:rPr lang="es-MX" b="0" i="1" smtClean="0">
                            <a:latin typeface="Cambria Math" panose="02040503050406030204" pitchFamily="18" charset="0"/>
                          </a:rPr>
                          <m:t>𝐿</m:t>
                        </m:r>
                        <m:r>
                          <a:rPr lang="es-MX" b="0" i="1" smtClean="0">
                            <a:latin typeface="Cambria Math" panose="02040503050406030204" pitchFamily="18" charset="0"/>
                          </a:rPr>
                          <m:t>−1</m:t>
                        </m:r>
                      </m:sub>
                    </m:sSub>
                  </m:oMath>
                </a14:m>
                <a:r>
                  <a:rPr lang="es-PE" dirty="0"/>
                  <a:t> pueden ser diferentes entre sí.</a:t>
                </a:r>
              </a:p>
            </p:txBody>
          </p:sp>
        </mc:Choice>
        <mc:Fallback xmlns="">
          <p:sp>
            <p:nvSpPr>
              <p:cNvPr id="4" name="CuadroTexto 3">
                <a:extLst>
                  <a:ext uri="{FF2B5EF4-FFF2-40B4-BE49-F238E27FC236}">
                    <a16:creationId xmlns:a16="http://schemas.microsoft.com/office/drawing/2014/main" id="{75EBB9C2-C8DD-F781-3CE2-3F54DAF659DB}"/>
                  </a:ext>
                </a:extLst>
              </p:cNvPr>
              <p:cNvSpPr txBox="1">
                <a:spLocks noRot="1" noChangeAspect="1" noMove="1" noResize="1" noEditPoints="1" noAdjustHandles="1" noChangeArrowheads="1" noChangeShapeType="1" noTextEdit="1"/>
              </p:cNvSpPr>
              <p:nvPr/>
            </p:nvSpPr>
            <p:spPr>
              <a:xfrm>
                <a:off x="951475" y="2250831"/>
                <a:ext cx="10963860" cy="1979068"/>
              </a:xfrm>
              <a:prstGeom prst="rect">
                <a:avLst/>
              </a:prstGeom>
              <a:blipFill>
                <a:blip r:embed="rId3"/>
                <a:stretch>
                  <a:fillRect l="-445" t="-923" r="-222" b="-308"/>
                </a:stretch>
              </a:blipFill>
            </p:spPr>
            <p:txBody>
              <a:bodyPr/>
              <a:lstStyle/>
              <a:p>
                <a:r>
                  <a:rPr lang="es-PE">
                    <a:noFill/>
                  </a:rPr>
                  <a:t> </a:t>
                </a:r>
              </a:p>
            </p:txBody>
          </p:sp>
        </mc:Fallback>
      </mc:AlternateContent>
      <p:pic>
        <p:nvPicPr>
          <p:cNvPr id="6" name="Imagen 5">
            <a:extLst>
              <a:ext uri="{FF2B5EF4-FFF2-40B4-BE49-F238E27FC236}">
                <a16:creationId xmlns:a16="http://schemas.microsoft.com/office/drawing/2014/main" id="{6C03A414-9320-9096-B71F-995CF0431EA9}"/>
              </a:ext>
            </a:extLst>
          </p:cNvPr>
          <p:cNvPicPr>
            <a:picLocks noChangeAspect="1"/>
          </p:cNvPicPr>
          <p:nvPr/>
        </p:nvPicPr>
        <p:blipFill>
          <a:blip r:embed="rId4"/>
          <a:stretch>
            <a:fillRect/>
          </a:stretch>
        </p:blipFill>
        <p:spPr>
          <a:xfrm>
            <a:off x="951475" y="4788290"/>
            <a:ext cx="7476004" cy="810651"/>
          </a:xfrm>
          <a:prstGeom prst="rect">
            <a:avLst/>
          </a:prstGeom>
        </p:spPr>
      </p:pic>
      <p:sp>
        <p:nvSpPr>
          <p:cNvPr id="2" name="CuadroTexto 1">
            <a:extLst>
              <a:ext uri="{FF2B5EF4-FFF2-40B4-BE49-F238E27FC236}">
                <a16:creationId xmlns:a16="http://schemas.microsoft.com/office/drawing/2014/main" id="{F46A4C3E-61D7-3E23-FE3D-1B5D3AC8F239}"/>
              </a:ext>
            </a:extLst>
          </p:cNvPr>
          <p:cNvSpPr txBox="1"/>
          <p:nvPr/>
        </p:nvSpPr>
        <p:spPr>
          <a:xfrm>
            <a:off x="3868615" y="517424"/>
            <a:ext cx="3407023" cy="430887"/>
          </a:xfrm>
          <a:prstGeom prst="rect">
            <a:avLst/>
          </a:prstGeom>
          <a:noFill/>
        </p:spPr>
        <p:txBody>
          <a:bodyPr wrap="none" rtlCol="0">
            <a:spAutoFit/>
          </a:bodyPr>
          <a:lstStyle/>
          <a:p>
            <a:r>
              <a:rPr lang="es-MX" sz="2200" dirty="0"/>
              <a:t>Redes neuronales profundas</a:t>
            </a:r>
            <a:endParaRPr lang="es-PE" sz="2200" dirty="0"/>
          </a:p>
        </p:txBody>
      </p:sp>
    </p:spTree>
    <p:extLst>
      <p:ext uri="{BB962C8B-B14F-4D97-AF65-F5344CB8AC3E}">
        <p14:creationId xmlns:p14="http://schemas.microsoft.com/office/powerpoint/2010/main" val="126428361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uadroTexto 1">
                <a:extLst>
                  <a:ext uri="{FF2B5EF4-FFF2-40B4-BE49-F238E27FC236}">
                    <a16:creationId xmlns:a16="http://schemas.microsoft.com/office/drawing/2014/main" id="{622E1078-02A3-C716-EFBD-DED277EA6BE1}"/>
                  </a:ext>
                </a:extLst>
              </p:cNvPr>
              <p:cNvSpPr txBox="1"/>
              <p:nvPr/>
            </p:nvSpPr>
            <p:spPr>
              <a:xfrm>
                <a:off x="365760" y="1258953"/>
                <a:ext cx="8666668" cy="369332"/>
              </a:xfrm>
              <a:prstGeom prst="rect">
                <a:avLst/>
              </a:prstGeom>
              <a:noFill/>
            </p:spPr>
            <p:txBody>
              <a:bodyPr wrap="none" rtlCol="0">
                <a:spAutoFit/>
              </a:bodyPr>
              <a:lstStyle/>
              <a:p>
                <a:r>
                  <a:rPr lang="es-MX" dirty="0"/>
                  <a:t>Una red neuronal de </a:t>
                </a:r>
                <a14:m>
                  <m:oMath xmlns:m="http://schemas.openxmlformats.org/officeDocument/2006/math">
                    <m:r>
                      <a:rPr lang="es-MX" b="0" i="1" smtClean="0">
                        <a:latin typeface="Cambria Math" panose="02040503050406030204" pitchFamily="18" charset="0"/>
                      </a:rPr>
                      <m:t>𝐿</m:t>
                    </m:r>
                  </m:oMath>
                </a14:m>
                <a:r>
                  <a:rPr lang="es-PE" dirty="0"/>
                  <a:t> capas se representa matemáticamente por las siguientes ecuaciones</a:t>
                </a:r>
              </a:p>
            </p:txBody>
          </p:sp>
        </mc:Choice>
        <mc:Fallback xmlns="">
          <p:sp>
            <p:nvSpPr>
              <p:cNvPr id="2" name="CuadroTexto 1">
                <a:extLst>
                  <a:ext uri="{FF2B5EF4-FFF2-40B4-BE49-F238E27FC236}">
                    <a16:creationId xmlns:a16="http://schemas.microsoft.com/office/drawing/2014/main" id="{622E1078-02A3-C716-EFBD-DED277EA6BE1}"/>
                  </a:ext>
                </a:extLst>
              </p:cNvPr>
              <p:cNvSpPr txBox="1">
                <a:spLocks noRot="1" noChangeAspect="1" noMove="1" noResize="1" noEditPoints="1" noAdjustHandles="1" noChangeArrowheads="1" noChangeShapeType="1" noTextEdit="1"/>
              </p:cNvSpPr>
              <p:nvPr/>
            </p:nvSpPr>
            <p:spPr>
              <a:xfrm>
                <a:off x="365760" y="1258953"/>
                <a:ext cx="8666668" cy="369332"/>
              </a:xfrm>
              <a:prstGeom prst="rect">
                <a:avLst/>
              </a:prstGeom>
              <a:blipFill>
                <a:blip r:embed="rId2"/>
                <a:stretch>
                  <a:fillRect l="-563" t="-10000" b="-26667"/>
                </a:stretch>
              </a:blipFill>
            </p:spPr>
            <p:txBody>
              <a:bodyPr/>
              <a:lstStyle/>
              <a:p>
                <a:r>
                  <a:rPr lang="es-PE">
                    <a:noFill/>
                  </a:rPr>
                  <a:t> </a:t>
                </a:r>
              </a:p>
            </p:txBody>
          </p:sp>
        </mc:Fallback>
      </mc:AlternateContent>
      <p:pic>
        <p:nvPicPr>
          <p:cNvPr id="4" name="Imagen 3">
            <a:extLst>
              <a:ext uri="{FF2B5EF4-FFF2-40B4-BE49-F238E27FC236}">
                <a16:creationId xmlns:a16="http://schemas.microsoft.com/office/drawing/2014/main" id="{D44DB610-812C-DA19-9529-EEB447E9C72D}"/>
              </a:ext>
            </a:extLst>
          </p:cNvPr>
          <p:cNvPicPr>
            <a:picLocks noChangeAspect="1"/>
          </p:cNvPicPr>
          <p:nvPr/>
        </p:nvPicPr>
        <p:blipFill>
          <a:blip r:embed="rId3"/>
          <a:stretch>
            <a:fillRect/>
          </a:stretch>
        </p:blipFill>
        <p:spPr>
          <a:xfrm>
            <a:off x="487533" y="2509837"/>
            <a:ext cx="3028950" cy="1838325"/>
          </a:xfrm>
          <a:prstGeom prst="rect">
            <a:avLst/>
          </a:prstGeom>
        </p:spPr>
      </p:pic>
      <p:pic>
        <p:nvPicPr>
          <p:cNvPr id="6" name="Imagen 5">
            <a:extLst>
              <a:ext uri="{FF2B5EF4-FFF2-40B4-BE49-F238E27FC236}">
                <a16:creationId xmlns:a16="http://schemas.microsoft.com/office/drawing/2014/main" id="{96603C81-5646-C985-9BB8-191FE321ED9F}"/>
              </a:ext>
            </a:extLst>
          </p:cNvPr>
          <p:cNvPicPr>
            <a:picLocks noChangeAspect="1"/>
          </p:cNvPicPr>
          <p:nvPr/>
        </p:nvPicPr>
        <p:blipFill>
          <a:blip r:embed="rId4"/>
          <a:stretch>
            <a:fillRect/>
          </a:stretch>
        </p:blipFill>
        <p:spPr>
          <a:xfrm>
            <a:off x="3953168" y="1999809"/>
            <a:ext cx="7751299" cy="3599238"/>
          </a:xfrm>
          <a:prstGeom prst="rect">
            <a:avLst/>
          </a:prstGeom>
        </p:spPr>
      </p:pic>
      <p:sp>
        <p:nvSpPr>
          <p:cNvPr id="3" name="CuadroTexto 2">
            <a:extLst>
              <a:ext uri="{FF2B5EF4-FFF2-40B4-BE49-F238E27FC236}">
                <a16:creationId xmlns:a16="http://schemas.microsoft.com/office/drawing/2014/main" id="{D6FE0B0E-8895-BEBD-5A5E-5AC659A110A0}"/>
              </a:ext>
            </a:extLst>
          </p:cNvPr>
          <p:cNvSpPr txBox="1"/>
          <p:nvPr/>
        </p:nvSpPr>
        <p:spPr>
          <a:xfrm>
            <a:off x="3840479" y="377401"/>
            <a:ext cx="3407023" cy="430887"/>
          </a:xfrm>
          <a:prstGeom prst="rect">
            <a:avLst/>
          </a:prstGeom>
          <a:noFill/>
        </p:spPr>
        <p:txBody>
          <a:bodyPr wrap="none" rtlCol="0">
            <a:spAutoFit/>
          </a:bodyPr>
          <a:lstStyle/>
          <a:p>
            <a:r>
              <a:rPr lang="es-MX" sz="2200" dirty="0"/>
              <a:t>Redes neuronales profundas</a:t>
            </a:r>
            <a:endParaRPr lang="es-PE" sz="2200" dirty="0"/>
          </a:p>
        </p:txBody>
      </p:sp>
    </p:spTree>
    <p:extLst>
      <p:ext uri="{BB962C8B-B14F-4D97-AF65-F5344CB8AC3E}">
        <p14:creationId xmlns:p14="http://schemas.microsoft.com/office/powerpoint/2010/main" val="23409290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FD019657-3213-ECE4-1BAB-D5A2AE1C1C69}"/>
              </a:ext>
            </a:extLst>
          </p:cNvPr>
          <p:cNvSpPr txBox="1"/>
          <p:nvPr/>
        </p:nvSpPr>
        <p:spPr>
          <a:xfrm>
            <a:off x="3263705" y="436098"/>
            <a:ext cx="4188326" cy="430887"/>
          </a:xfrm>
          <a:prstGeom prst="rect">
            <a:avLst/>
          </a:prstGeom>
          <a:noFill/>
        </p:spPr>
        <p:txBody>
          <a:bodyPr wrap="none" rtlCol="0">
            <a:spAutoFit/>
          </a:bodyPr>
          <a:lstStyle/>
          <a:p>
            <a:r>
              <a:rPr lang="es-MX" sz="2200" dirty="0"/>
              <a:t>Redes neuronales para clasificación</a:t>
            </a:r>
            <a:endParaRPr lang="es-PE" sz="2200" dirty="0"/>
          </a:p>
        </p:txBody>
      </p:sp>
      <p:sp>
        <p:nvSpPr>
          <p:cNvPr id="3" name="CuadroTexto 2">
            <a:extLst>
              <a:ext uri="{FF2B5EF4-FFF2-40B4-BE49-F238E27FC236}">
                <a16:creationId xmlns:a16="http://schemas.microsoft.com/office/drawing/2014/main" id="{0EDADBFC-E5BA-CFF8-172F-D2609B3B6FAA}"/>
              </a:ext>
            </a:extLst>
          </p:cNvPr>
          <p:cNvSpPr txBox="1"/>
          <p:nvPr/>
        </p:nvSpPr>
        <p:spPr>
          <a:xfrm>
            <a:off x="706314" y="1426227"/>
            <a:ext cx="7005711" cy="1200329"/>
          </a:xfrm>
          <a:prstGeom prst="rect">
            <a:avLst/>
          </a:prstGeom>
          <a:noFill/>
        </p:spPr>
        <p:txBody>
          <a:bodyPr wrap="square" rtlCol="0">
            <a:spAutoFit/>
          </a:bodyPr>
          <a:lstStyle/>
          <a:p>
            <a:r>
              <a:rPr lang="es-MX" dirty="0"/>
              <a:t>Consideramos el caso de una clasificación </a:t>
            </a:r>
            <a:r>
              <a:rPr lang="es-MX" dirty="0" err="1"/>
              <a:t>multicategórica</a:t>
            </a:r>
            <a:endParaRPr lang="es-MX" dirty="0"/>
          </a:p>
          <a:p>
            <a:endParaRPr lang="es-MX" dirty="0"/>
          </a:p>
          <a:p>
            <a:r>
              <a:rPr lang="es-MX" dirty="0"/>
              <a:t>Usaremos la función </a:t>
            </a:r>
            <a:r>
              <a:rPr lang="es-MX" dirty="0" err="1"/>
              <a:t>softmax</a:t>
            </a:r>
            <a:r>
              <a:rPr lang="es-MX" dirty="0"/>
              <a:t>, la cual es una versión multiclase de la función logística vista anteriormente.</a:t>
            </a:r>
            <a:endParaRPr lang="es-PE" dirty="0"/>
          </a:p>
        </p:txBody>
      </p:sp>
      <p:pic>
        <p:nvPicPr>
          <p:cNvPr id="5" name="Imagen 4">
            <a:extLst>
              <a:ext uri="{FF2B5EF4-FFF2-40B4-BE49-F238E27FC236}">
                <a16:creationId xmlns:a16="http://schemas.microsoft.com/office/drawing/2014/main" id="{5E936F76-971E-78CA-7D04-7CAA9E1ABA2B}"/>
              </a:ext>
            </a:extLst>
          </p:cNvPr>
          <p:cNvPicPr>
            <a:picLocks noChangeAspect="1"/>
          </p:cNvPicPr>
          <p:nvPr/>
        </p:nvPicPr>
        <p:blipFill>
          <a:blip r:embed="rId2"/>
          <a:stretch>
            <a:fillRect/>
          </a:stretch>
        </p:blipFill>
        <p:spPr>
          <a:xfrm>
            <a:off x="8387275" y="1426226"/>
            <a:ext cx="2726201" cy="1383445"/>
          </a:xfrm>
          <a:prstGeom prst="rect">
            <a:avLst/>
          </a:prstGeom>
        </p:spPr>
      </p:pic>
      <mc:AlternateContent xmlns:mc="http://schemas.openxmlformats.org/markup-compatibility/2006" xmlns:a14="http://schemas.microsoft.com/office/drawing/2010/main">
        <mc:Choice Requires="a14">
          <p:sp>
            <p:nvSpPr>
              <p:cNvPr id="6" name="CuadroTexto 5">
                <a:extLst>
                  <a:ext uri="{FF2B5EF4-FFF2-40B4-BE49-F238E27FC236}">
                    <a16:creationId xmlns:a16="http://schemas.microsoft.com/office/drawing/2014/main" id="{41D1725D-BCE1-DFDB-EDBE-B73E06207090}"/>
                  </a:ext>
                </a:extLst>
              </p:cNvPr>
              <p:cNvSpPr txBox="1"/>
              <p:nvPr/>
            </p:nvSpPr>
            <p:spPr>
              <a:xfrm>
                <a:off x="706314" y="2947336"/>
                <a:ext cx="10292754" cy="369332"/>
              </a:xfrm>
              <a:prstGeom prst="rect">
                <a:avLst/>
              </a:prstGeom>
              <a:noFill/>
            </p:spPr>
            <p:txBody>
              <a:bodyPr wrap="none" rtlCol="0">
                <a:spAutoFit/>
              </a:bodyPr>
              <a:lstStyle/>
              <a:p>
                <a:r>
                  <a:rPr lang="es-MX" dirty="0"/>
                  <a:t>La última capa de tener </a:t>
                </a:r>
                <a14:m>
                  <m:oMath xmlns:m="http://schemas.openxmlformats.org/officeDocument/2006/math">
                    <m:r>
                      <a:rPr lang="es-MX" b="0" i="1" smtClean="0">
                        <a:latin typeface="Cambria Math" panose="02040503050406030204" pitchFamily="18" charset="0"/>
                      </a:rPr>
                      <m:t>𝑀</m:t>
                    </m:r>
                  </m:oMath>
                </a14:m>
                <a:r>
                  <a:rPr lang="es-PE" dirty="0"/>
                  <a:t> neuronas o unidades y finalmente se aplica la función </a:t>
                </a:r>
                <a:r>
                  <a:rPr lang="es-PE" dirty="0" err="1"/>
                  <a:t>softmax</a:t>
                </a:r>
                <a:r>
                  <a:rPr lang="es-PE" dirty="0"/>
                  <a:t> a esta última capa.</a:t>
                </a:r>
              </a:p>
            </p:txBody>
          </p:sp>
        </mc:Choice>
        <mc:Fallback xmlns="">
          <p:sp>
            <p:nvSpPr>
              <p:cNvPr id="6" name="CuadroTexto 5">
                <a:extLst>
                  <a:ext uri="{FF2B5EF4-FFF2-40B4-BE49-F238E27FC236}">
                    <a16:creationId xmlns:a16="http://schemas.microsoft.com/office/drawing/2014/main" id="{41D1725D-BCE1-DFDB-EDBE-B73E06207090}"/>
                  </a:ext>
                </a:extLst>
              </p:cNvPr>
              <p:cNvSpPr txBox="1">
                <a:spLocks noRot="1" noChangeAspect="1" noMove="1" noResize="1" noEditPoints="1" noAdjustHandles="1" noChangeArrowheads="1" noChangeShapeType="1" noTextEdit="1"/>
              </p:cNvSpPr>
              <p:nvPr/>
            </p:nvSpPr>
            <p:spPr>
              <a:xfrm>
                <a:off x="706314" y="2947336"/>
                <a:ext cx="10292754" cy="369332"/>
              </a:xfrm>
              <a:prstGeom prst="rect">
                <a:avLst/>
              </a:prstGeom>
              <a:blipFill>
                <a:blip r:embed="rId3"/>
                <a:stretch>
                  <a:fillRect l="-533" t="-8197" b="-24590"/>
                </a:stretch>
              </a:blipFill>
            </p:spPr>
            <p:txBody>
              <a:bodyPr/>
              <a:lstStyle/>
              <a:p>
                <a:r>
                  <a:rPr lang="es-PE">
                    <a:noFill/>
                  </a:rPr>
                  <a:t> </a:t>
                </a:r>
              </a:p>
            </p:txBody>
          </p:sp>
        </mc:Fallback>
      </mc:AlternateContent>
      <p:pic>
        <p:nvPicPr>
          <p:cNvPr id="8" name="Imagen 7">
            <a:extLst>
              <a:ext uri="{FF2B5EF4-FFF2-40B4-BE49-F238E27FC236}">
                <a16:creationId xmlns:a16="http://schemas.microsoft.com/office/drawing/2014/main" id="{C531C796-C07D-6477-1EDE-2FC76DC0A7A9}"/>
              </a:ext>
            </a:extLst>
          </p:cNvPr>
          <p:cNvPicPr>
            <a:picLocks noChangeAspect="1"/>
          </p:cNvPicPr>
          <p:nvPr/>
        </p:nvPicPr>
        <p:blipFill>
          <a:blip r:embed="rId4"/>
          <a:stretch>
            <a:fillRect/>
          </a:stretch>
        </p:blipFill>
        <p:spPr>
          <a:xfrm>
            <a:off x="844060" y="3637448"/>
            <a:ext cx="3545059" cy="2241728"/>
          </a:xfrm>
          <a:prstGeom prst="rect">
            <a:avLst/>
          </a:prstGeom>
        </p:spPr>
      </p:pic>
    </p:spTree>
    <p:extLst>
      <p:ext uri="{BB962C8B-B14F-4D97-AF65-F5344CB8AC3E}">
        <p14:creationId xmlns:p14="http://schemas.microsoft.com/office/powerpoint/2010/main" val="71227293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0C7DCF12-3363-2D21-37F2-673CDDBD6DE9}"/>
              </a:ext>
            </a:extLst>
          </p:cNvPr>
          <p:cNvSpPr txBox="1"/>
          <p:nvPr/>
        </p:nvSpPr>
        <p:spPr>
          <a:xfrm>
            <a:off x="3263705" y="436098"/>
            <a:ext cx="4252383" cy="430887"/>
          </a:xfrm>
          <a:prstGeom prst="rect">
            <a:avLst/>
          </a:prstGeom>
          <a:noFill/>
        </p:spPr>
        <p:txBody>
          <a:bodyPr wrap="none" rtlCol="0">
            <a:spAutoFit/>
          </a:bodyPr>
          <a:lstStyle/>
          <a:p>
            <a:r>
              <a:rPr lang="es-MX" sz="2200" dirty="0"/>
              <a:t>Entrenamiento de una red neuronal</a:t>
            </a:r>
            <a:endParaRPr lang="es-PE" sz="2200" dirty="0"/>
          </a:p>
        </p:txBody>
      </p:sp>
      <p:sp>
        <p:nvSpPr>
          <p:cNvPr id="3" name="CuadroTexto 2">
            <a:extLst>
              <a:ext uri="{FF2B5EF4-FFF2-40B4-BE49-F238E27FC236}">
                <a16:creationId xmlns:a16="http://schemas.microsoft.com/office/drawing/2014/main" id="{1DBA8C18-F5D0-CB7C-D44F-164730040DCB}"/>
              </a:ext>
            </a:extLst>
          </p:cNvPr>
          <p:cNvSpPr txBox="1"/>
          <p:nvPr/>
        </p:nvSpPr>
        <p:spPr>
          <a:xfrm>
            <a:off x="618978" y="1463040"/>
            <a:ext cx="10789921" cy="646331"/>
          </a:xfrm>
          <a:prstGeom prst="rect">
            <a:avLst/>
          </a:prstGeom>
          <a:noFill/>
        </p:spPr>
        <p:txBody>
          <a:bodyPr wrap="square" rtlCol="0">
            <a:spAutoFit/>
          </a:bodyPr>
          <a:lstStyle/>
          <a:p>
            <a:r>
              <a:rPr lang="es-MX" dirty="0"/>
              <a:t>Los parámetros de este modelo son todas las matrices de pesos y los vectores que agrupan los términos independientes.  Agrupamos todos estos parámetros en un solo vector:</a:t>
            </a:r>
            <a:endParaRPr lang="es-PE" dirty="0"/>
          </a:p>
        </p:txBody>
      </p:sp>
      <p:pic>
        <p:nvPicPr>
          <p:cNvPr id="5" name="Imagen 4">
            <a:extLst>
              <a:ext uri="{FF2B5EF4-FFF2-40B4-BE49-F238E27FC236}">
                <a16:creationId xmlns:a16="http://schemas.microsoft.com/office/drawing/2014/main" id="{19379709-472B-1BD1-02A8-6CE24A9F9DD9}"/>
              </a:ext>
            </a:extLst>
          </p:cNvPr>
          <p:cNvPicPr>
            <a:picLocks noChangeAspect="1"/>
          </p:cNvPicPr>
          <p:nvPr/>
        </p:nvPicPr>
        <p:blipFill>
          <a:blip r:embed="rId2"/>
          <a:stretch>
            <a:fillRect/>
          </a:stretch>
        </p:blipFill>
        <p:spPr>
          <a:xfrm>
            <a:off x="2564277" y="2439385"/>
            <a:ext cx="5297676" cy="532081"/>
          </a:xfrm>
          <a:prstGeom prst="rect">
            <a:avLst/>
          </a:prstGeom>
        </p:spPr>
      </p:pic>
      <mc:AlternateContent xmlns:mc="http://schemas.openxmlformats.org/markup-compatibility/2006" xmlns:a14="http://schemas.microsoft.com/office/drawing/2010/main">
        <mc:Choice Requires="a14">
          <p:sp>
            <p:nvSpPr>
              <p:cNvPr id="6" name="CuadroTexto 5">
                <a:extLst>
                  <a:ext uri="{FF2B5EF4-FFF2-40B4-BE49-F238E27FC236}">
                    <a16:creationId xmlns:a16="http://schemas.microsoft.com/office/drawing/2014/main" id="{2881D7E0-2EDF-4F8E-6B98-9D507486ED80}"/>
                  </a:ext>
                </a:extLst>
              </p:cNvPr>
              <p:cNvSpPr txBox="1"/>
              <p:nvPr/>
            </p:nvSpPr>
            <p:spPr>
              <a:xfrm>
                <a:off x="618978" y="3429000"/>
                <a:ext cx="5569497" cy="646331"/>
              </a:xfrm>
              <a:prstGeom prst="rect">
                <a:avLst/>
              </a:prstGeom>
              <a:noFill/>
            </p:spPr>
            <p:txBody>
              <a:bodyPr wrap="square" rtlCol="0">
                <a:spAutoFit/>
              </a:bodyPr>
              <a:lstStyle/>
              <a:p>
                <a:r>
                  <a:rPr lang="es-MX" dirty="0"/>
                  <a:t>Se debe encontrar los valores de </a:t>
                </a:r>
                <a14:m>
                  <m:oMath xmlns:m="http://schemas.openxmlformats.org/officeDocument/2006/math">
                    <m:r>
                      <a:rPr lang="es-MX" i="1" smtClean="0">
                        <a:latin typeface="Cambria Math" panose="02040503050406030204" pitchFamily="18" charset="0"/>
                        <a:ea typeface="Cambria Math" panose="02040503050406030204" pitchFamily="18" charset="0"/>
                      </a:rPr>
                      <m:t>𝜃</m:t>
                    </m:r>
                  </m:oMath>
                </a14:m>
                <a:r>
                  <a:rPr lang="es-PE" dirty="0"/>
                  <a:t> que resuelven el siguiente problema de optimización</a:t>
                </a:r>
              </a:p>
            </p:txBody>
          </p:sp>
        </mc:Choice>
        <mc:Fallback xmlns="">
          <p:sp>
            <p:nvSpPr>
              <p:cNvPr id="6" name="CuadroTexto 5">
                <a:extLst>
                  <a:ext uri="{FF2B5EF4-FFF2-40B4-BE49-F238E27FC236}">
                    <a16:creationId xmlns:a16="http://schemas.microsoft.com/office/drawing/2014/main" id="{2881D7E0-2EDF-4F8E-6B98-9D507486ED80}"/>
                  </a:ext>
                </a:extLst>
              </p:cNvPr>
              <p:cNvSpPr txBox="1">
                <a:spLocks noRot="1" noChangeAspect="1" noMove="1" noResize="1" noEditPoints="1" noAdjustHandles="1" noChangeArrowheads="1" noChangeShapeType="1" noTextEdit="1"/>
              </p:cNvSpPr>
              <p:nvPr/>
            </p:nvSpPr>
            <p:spPr>
              <a:xfrm>
                <a:off x="618978" y="3429000"/>
                <a:ext cx="5569497" cy="646331"/>
              </a:xfrm>
              <a:prstGeom prst="rect">
                <a:avLst/>
              </a:prstGeom>
              <a:blipFill>
                <a:blip r:embed="rId3"/>
                <a:stretch>
                  <a:fillRect l="-986" t="-5660" b="-13208"/>
                </a:stretch>
              </a:blipFill>
            </p:spPr>
            <p:txBody>
              <a:bodyPr/>
              <a:lstStyle/>
              <a:p>
                <a:r>
                  <a:rPr lang="es-PE">
                    <a:noFill/>
                  </a:rPr>
                  <a:t> </a:t>
                </a:r>
              </a:p>
            </p:txBody>
          </p:sp>
        </mc:Fallback>
      </mc:AlternateContent>
      <p:pic>
        <p:nvPicPr>
          <p:cNvPr id="8" name="Imagen 7">
            <a:extLst>
              <a:ext uri="{FF2B5EF4-FFF2-40B4-BE49-F238E27FC236}">
                <a16:creationId xmlns:a16="http://schemas.microsoft.com/office/drawing/2014/main" id="{ED1E9F95-CB33-5120-6CC2-C48B3D296E10}"/>
              </a:ext>
            </a:extLst>
          </p:cNvPr>
          <p:cNvPicPr>
            <a:picLocks noChangeAspect="1"/>
          </p:cNvPicPr>
          <p:nvPr/>
        </p:nvPicPr>
        <p:blipFill>
          <a:blip r:embed="rId4"/>
          <a:stretch>
            <a:fillRect/>
          </a:stretch>
        </p:blipFill>
        <p:spPr>
          <a:xfrm>
            <a:off x="730606" y="4384516"/>
            <a:ext cx="5457869" cy="806913"/>
          </a:xfrm>
          <a:prstGeom prst="rect">
            <a:avLst/>
          </a:prstGeom>
        </p:spPr>
      </p:pic>
      <p:pic>
        <p:nvPicPr>
          <p:cNvPr id="10" name="Imagen 9">
            <a:extLst>
              <a:ext uri="{FF2B5EF4-FFF2-40B4-BE49-F238E27FC236}">
                <a16:creationId xmlns:a16="http://schemas.microsoft.com/office/drawing/2014/main" id="{CC9699E3-F881-77A4-704E-9DE74265C535}"/>
              </a:ext>
            </a:extLst>
          </p:cNvPr>
          <p:cNvPicPr>
            <a:picLocks noChangeAspect="1"/>
          </p:cNvPicPr>
          <p:nvPr/>
        </p:nvPicPr>
        <p:blipFill>
          <a:blip r:embed="rId5"/>
          <a:stretch>
            <a:fillRect/>
          </a:stretch>
        </p:blipFill>
        <p:spPr>
          <a:xfrm>
            <a:off x="7715687" y="3746301"/>
            <a:ext cx="2680337" cy="384570"/>
          </a:xfrm>
          <a:prstGeom prst="rect">
            <a:avLst/>
          </a:prstGeom>
        </p:spPr>
      </p:pic>
      <p:pic>
        <p:nvPicPr>
          <p:cNvPr id="12" name="Imagen 11">
            <a:extLst>
              <a:ext uri="{FF2B5EF4-FFF2-40B4-BE49-F238E27FC236}">
                <a16:creationId xmlns:a16="http://schemas.microsoft.com/office/drawing/2014/main" id="{2521B181-5D2F-C8CC-8885-B707777F7635}"/>
              </a:ext>
            </a:extLst>
          </p:cNvPr>
          <p:cNvPicPr>
            <a:picLocks noChangeAspect="1"/>
          </p:cNvPicPr>
          <p:nvPr/>
        </p:nvPicPr>
        <p:blipFill>
          <a:blip r:embed="rId6"/>
          <a:stretch>
            <a:fillRect/>
          </a:stretch>
        </p:blipFill>
        <p:spPr>
          <a:xfrm>
            <a:off x="7715687" y="5138432"/>
            <a:ext cx="4005556" cy="686090"/>
          </a:xfrm>
          <a:prstGeom prst="rect">
            <a:avLst/>
          </a:prstGeom>
        </p:spPr>
      </p:pic>
      <p:sp>
        <p:nvSpPr>
          <p:cNvPr id="13" name="Flecha: a la derecha 12">
            <a:extLst>
              <a:ext uri="{FF2B5EF4-FFF2-40B4-BE49-F238E27FC236}">
                <a16:creationId xmlns:a16="http://schemas.microsoft.com/office/drawing/2014/main" id="{E1B3215E-424B-2AE3-7003-124A8DE4563A}"/>
              </a:ext>
            </a:extLst>
          </p:cNvPr>
          <p:cNvSpPr/>
          <p:nvPr/>
        </p:nvSpPr>
        <p:spPr>
          <a:xfrm rot="20081139">
            <a:off x="6204097" y="4106928"/>
            <a:ext cx="1453648" cy="48463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MX" dirty="0"/>
              <a:t>regresión</a:t>
            </a:r>
            <a:endParaRPr lang="es-PE" dirty="0"/>
          </a:p>
        </p:txBody>
      </p:sp>
      <p:sp>
        <p:nvSpPr>
          <p:cNvPr id="14" name="Flecha: a la derecha 13">
            <a:extLst>
              <a:ext uri="{FF2B5EF4-FFF2-40B4-BE49-F238E27FC236}">
                <a16:creationId xmlns:a16="http://schemas.microsoft.com/office/drawing/2014/main" id="{32974B36-4E30-18AB-6A8C-F12B92D97BA0}"/>
              </a:ext>
            </a:extLst>
          </p:cNvPr>
          <p:cNvSpPr/>
          <p:nvPr/>
        </p:nvSpPr>
        <p:spPr>
          <a:xfrm rot="1434578">
            <a:off x="6175646" y="4982432"/>
            <a:ext cx="1552870" cy="48463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MX" dirty="0"/>
              <a:t>Clasificación</a:t>
            </a:r>
            <a:endParaRPr lang="es-PE" dirty="0"/>
          </a:p>
        </p:txBody>
      </p:sp>
    </p:spTree>
    <p:extLst>
      <p:ext uri="{BB962C8B-B14F-4D97-AF65-F5344CB8AC3E}">
        <p14:creationId xmlns:p14="http://schemas.microsoft.com/office/powerpoint/2010/main" val="36077431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0C7DCF12-3363-2D21-37F2-673CDDBD6DE9}"/>
              </a:ext>
            </a:extLst>
          </p:cNvPr>
          <p:cNvSpPr txBox="1"/>
          <p:nvPr/>
        </p:nvSpPr>
        <p:spPr>
          <a:xfrm>
            <a:off x="3263705" y="436098"/>
            <a:ext cx="4252383" cy="430887"/>
          </a:xfrm>
          <a:prstGeom prst="rect">
            <a:avLst/>
          </a:prstGeom>
          <a:noFill/>
        </p:spPr>
        <p:txBody>
          <a:bodyPr wrap="none" rtlCol="0">
            <a:spAutoFit/>
          </a:bodyPr>
          <a:lstStyle/>
          <a:p>
            <a:r>
              <a:rPr lang="es-MX" sz="2200" dirty="0"/>
              <a:t>Entrenamiento de una red neuronal</a:t>
            </a:r>
            <a:endParaRPr lang="es-PE" sz="2200" dirty="0"/>
          </a:p>
        </p:txBody>
      </p:sp>
      <p:pic>
        <p:nvPicPr>
          <p:cNvPr id="7" name="Imagen 6">
            <a:extLst>
              <a:ext uri="{FF2B5EF4-FFF2-40B4-BE49-F238E27FC236}">
                <a16:creationId xmlns:a16="http://schemas.microsoft.com/office/drawing/2014/main" id="{E9CB34E1-EC92-E9A4-E1A3-2FCEAA13CA1C}"/>
              </a:ext>
            </a:extLst>
          </p:cNvPr>
          <p:cNvPicPr>
            <a:picLocks noChangeAspect="1"/>
          </p:cNvPicPr>
          <p:nvPr/>
        </p:nvPicPr>
        <p:blipFill>
          <a:blip r:embed="rId2"/>
          <a:stretch>
            <a:fillRect/>
          </a:stretch>
        </p:blipFill>
        <p:spPr>
          <a:xfrm>
            <a:off x="872490" y="1434350"/>
            <a:ext cx="6257925" cy="1104900"/>
          </a:xfrm>
          <a:prstGeom prst="rect">
            <a:avLst/>
          </a:prstGeom>
        </p:spPr>
      </p:pic>
      <p:pic>
        <p:nvPicPr>
          <p:cNvPr id="11" name="Imagen 10">
            <a:extLst>
              <a:ext uri="{FF2B5EF4-FFF2-40B4-BE49-F238E27FC236}">
                <a16:creationId xmlns:a16="http://schemas.microsoft.com/office/drawing/2014/main" id="{A8F714B3-9DCD-88D4-38C1-8069C5521016}"/>
              </a:ext>
            </a:extLst>
          </p:cNvPr>
          <p:cNvPicPr>
            <a:picLocks noChangeAspect="1"/>
          </p:cNvPicPr>
          <p:nvPr/>
        </p:nvPicPr>
        <p:blipFill>
          <a:blip r:embed="rId3"/>
          <a:stretch>
            <a:fillRect/>
          </a:stretch>
        </p:blipFill>
        <p:spPr>
          <a:xfrm>
            <a:off x="872490" y="3106615"/>
            <a:ext cx="4857750" cy="2895600"/>
          </a:xfrm>
          <a:prstGeom prst="rect">
            <a:avLst/>
          </a:prstGeom>
        </p:spPr>
      </p:pic>
      <p:pic>
        <p:nvPicPr>
          <p:cNvPr id="16" name="Imagen 15">
            <a:extLst>
              <a:ext uri="{FF2B5EF4-FFF2-40B4-BE49-F238E27FC236}">
                <a16:creationId xmlns:a16="http://schemas.microsoft.com/office/drawing/2014/main" id="{6202CAB5-420B-AE38-2264-42A0CE0A6762}"/>
              </a:ext>
            </a:extLst>
          </p:cNvPr>
          <p:cNvPicPr>
            <a:picLocks noChangeAspect="1"/>
          </p:cNvPicPr>
          <p:nvPr/>
        </p:nvPicPr>
        <p:blipFill>
          <a:blip r:embed="rId4"/>
          <a:stretch>
            <a:fillRect/>
          </a:stretch>
        </p:blipFill>
        <p:spPr>
          <a:xfrm>
            <a:off x="7044763" y="3948407"/>
            <a:ext cx="2238375" cy="866775"/>
          </a:xfrm>
          <a:prstGeom prst="rect">
            <a:avLst/>
          </a:prstGeom>
        </p:spPr>
      </p:pic>
      <p:sp>
        <p:nvSpPr>
          <p:cNvPr id="4" name="Nube 3">
            <a:extLst>
              <a:ext uri="{FF2B5EF4-FFF2-40B4-BE49-F238E27FC236}">
                <a16:creationId xmlns:a16="http://schemas.microsoft.com/office/drawing/2014/main" id="{C2A10449-0CE9-C410-B5A8-27FA6D2F21AB}"/>
              </a:ext>
            </a:extLst>
          </p:cNvPr>
          <p:cNvSpPr/>
          <p:nvPr/>
        </p:nvSpPr>
        <p:spPr>
          <a:xfrm>
            <a:off x="7516088" y="866985"/>
            <a:ext cx="4675911" cy="2562015"/>
          </a:xfrm>
          <a:prstGeom prst="cloud">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s-MX" dirty="0"/>
              <a:t>Para optimizar el algoritmo el cálculo de la función de costos y su derivada no se hace sobre toda la data sino sobre un subconjunto de este.</a:t>
            </a:r>
            <a:endParaRPr lang="es-PE" dirty="0"/>
          </a:p>
          <a:p>
            <a:pPr algn="ctr"/>
            <a:endParaRPr lang="es-PE" dirty="0"/>
          </a:p>
        </p:txBody>
      </p:sp>
    </p:spTree>
    <p:extLst>
      <p:ext uri="{BB962C8B-B14F-4D97-AF65-F5344CB8AC3E}">
        <p14:creationId xmlns:p14="http://schemas.microsoft.com/office/powerpoint/2010/main" val="32700320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DF4A77F4-1EC9-839C-AAEB-1055B81BEEB0}"/>
              </a:ext>
            </a:extLst>
          </p:cNvPr>
          <p:cNvPicPr>
            <a:picLocks noChangeAspect="1"/>
          </p:cNvPicPr>
          <p:nvPr/>
        </p:nvPicPr>
        <p:blipFill>
          <a:blip r:embed="rId2"/>
          <a:stretch>
            <a:fillRect/>
          </a:stretch>
        </p:blipFill>
        <p:spPr>
          <a:xfrm>
            <a:off x="132105" y="1186160"/>
            <a:ext cx="5485154" cy="4686733"/>
          </a:xfrm>
          <a:prstGeom prst="rect">
            <a:avLst/>
          </a:prstGeom>
        </p:spPr>
      </p:pic>
      <p:pic>
        <p:nvPicPr>
          <p:cNvPr id="5" name="Imagen 4">
            <a:extLst>
              <a:ext uri="{FF2B5EF4-FFF2-40B4-BE49-F238E27FC236}">
                <a16:creationId xmlns:a16="http://schemas.microsoft.com/office/drawing/2014/main" id="{9E28C2BB-67DA-ADE9-0ACF-EFFC7D9D52C9}"/>
              </a:ext>
            </a:extLst>
          </p:cNvPr>
          <p:cNvPicPr>
            <a:picLocks noChangeAspect="1"/>
          </p:cNvPicPr>
          <p:nvPr/>
        </p:nvPicPr>
        <p:blipFill>
          <a:blip r:embed="rId3"/>
          <a:stretch>
            <a:fillRect/>
          </a:stretch>
        </p:blipFill>
        <p:spPr>
          <a:xfrm>
            <a:off x="5935320" y="1186160"/>
            <a:ext cx="6124575" cy="2981325"/>
          </a:xfrm>
          <a:prstGeom prst="rect">
            <a:avLst/>
          </a:prstGeom>
        </p:spPr>
      </p:pic>
      <p:sp>
        <p:nvSpPr>
          <p:cNvPr id="6" name="CuadroTexto 5">
            <a:extLst>
              <a:ext uri="{FF2B5EF4-FFF2-40B4-BE49-F238E27FC236}">
                <a16:creationId xmlns:a16="http://schemas.microsoft.com/office/drawing/2014/main" id="{BE3C0594-5C8A-DD32-244D-255EAB6F16E0}"/>
              </a:ext>
            </a:extLst>
          </p:cNvPr>
          <p:cNvSpPr txBox="1"/>
          <p:nvPr/>
        </p:nvSpPr>
        <p:spPr>
          <a:xfrm>
            <a:off x="3502855" y="337625"/>
            <a:ext cx="3662990" cy="430887"/>
          </a:xfrm>
          <a:prstGeom prst="rect">
            <a:avLst/>
          </a:prstGeom>
          <a:noFill/>
        </p:spPr>
        <p:txBody>
          <a:bodyPr wrap="none" rtlCol="0">
            <a:spAutoFit/>
          </a:bodyPr>
          <a:lstStyle/>
          <a:p>
            <a:r>
              <a:rPr lang="es-MX" sz="2200" dirty="0"/>
              <a:t>Algoritmo de </a:t>
            </a:r>
            <a:r>
              <a:rPr lang="es-MX" sz="2200" dirty="0" err="1"/>
              <a:t>backpropagation</a:t>
            </a:r>
            <a:endParaRPr lang="es-PE" sz="2200" dirty="0"/>
          </a:p>
        </p:txBody>
      </p:sp>
      <p:pic>
        <p:nvPicPr>
          <p:cNvPr id="8" name="Imagen 7">
            <a:extLst>
              <a:ext uri="{FF2B5EF4-FFF2-40B4-BE49-F238E27FC236}">
                <a16:creationId xmlns:a16="http://schemas.microsoft.com/office/drawing/2014/main" id="{DC829518-D971-A84A-49B4-038A253D6B06}"/>
              </a:ext>
            </a:extLst>
          </p:cNvPr>
          <p:cNvPicPr>
            <a:picLocks noChangeAspect="1"/>
          </p:cNvPicPr>
          <p:nvPr/>
        </p:nvPicPr>
        <p:blipFill>
          <a:blip r:embed="rId4"/>
          <a:stretch>
            <a:fillRect/>
          </a:stretch>
        </p:blipFill>
        <p:spPr>
          <a:xfrm>
            <a:off x="7165845" y="4585133"/>
            <a:ext cx="2800350" cy="1181100"/>
          </a:xfrm>
          <a:prstGeom prst="rect">
            <a:avLst/>
          </a:prstGeom>
        </p:spPr>
      </p:pic>
      <p:pic>
        <p:nvPicPr>
          <p:cNvPr id="11" name="Imagen 10">
            <a:extLst>
              <a:ext uri="{FF2B5EF4-FFF2-40B4-BE49-F238E27FC236}">
                <a16:creationId xmlns:a16="http://schemas.microsoft.com/office/drawing/2014/main" id="{B6F4C6F3-C1F8-1105-F655-2AA9EB9ABA17}"/>
              </a:ext>
            </a:extLst>
          </p:cNvPr>
          <p:cNvPicPr>
            <a:picLocks noChangeAspect="1"/>
          </p:cNvPicPr>
          <p:nvPr/>
        </p:nvPicPr>
        <p:blipFill>
          <a:blip r:embed="rId5"/>
          <a:stretch>
            <a:fillRect/>
          </a:stretch>
        </p:blipFill>
        <p:spPr>
          <a:xfrm>
            <a:off x="6164914" y="4585134"/>
            <a:ext cx="1000931" cy="1181099"/>
          </a:xfrm>
          <a:prstGeom prst="rect">
            <a:avLst/>
          </a:prstGeom>
        </p:spPr>
      </p:pic>
    </p:spTree>
    <p:extLst>
      <p:ext uri="{BB962C8B-B14F-4D97-AF65-F5344CB8AC3E}">
        <p14:creationId xmlns:p14="http://schemas.microsoft.com/office/powerpoint/2010/main" val="41258204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6D18BBC3-DFB8-5FF4-1B95-36F6E3152D4F}"/>
              </a:ext>
            </a:extLst>
          </p:cNvPr>
          <p:cNvSpPr txBox="1"/>
          <p:nvPr/>
        </p:nvSpPr>
        <p:spPr>
          <a:xfrm>
            <a:off x="3896751" y="478301"/>
            <a:ext cx="4236096" cy="430887"/>
          </a:xfrm>
          <a:prstGeom prst="rect">
            <a:avLst/>
          </a:prstGeom>
          <a:noFill/>
        </p:spPr>
        <p:txBody>
          <a:bodyPr wrap="none" rtlCol="0">
            <a:spAutoFit/>
          </a:bodyPr>
          <a:lstStyle/>
          <a:p>
            <a:r>
              <a:rPr lang="es-MX" sz="2200" dirty="0"/>
              <a:t>Redes Neuronales Convolucionales</a:t>
            </a:r>
            <a:endParaRPr lang="es-PE" sz="2200" dirty="0"/>
          </a:p>
        </p:txBody>
      </p:sp>
      <mc:AlternateContent xmlns:mc="http://schemas.openxmlformats.org/markup-compatibility/2006" xmlns:a14="http://schemas.microsoft.com/office/drawing/2010/main">
        <mc:Choice Requires="a14">
          <p:sp>
            <p:nvSpPr>
              <p:cNvPr id="4" name="CuadroTexto 3">
                <a:extLst>
                  <a:ext uri="{FF2B5EF4-FFF2-40B4-BE49-F238E27FC236}">
                    <a16:creationId xmlns:a16="http://schemas.microsoft.com/office/drawing/2014/main" id="{0DAFBBA6-4D63-5730-2DA3-1D7B95FE1FBA}"/>
                  </a:ext>
                </a:extLst>
              </p:cNvPr>
              <p:cNvSpPr txBox="1"/>
              <p:nvPr/>
            </p:nvSpPr>
            <p:spPr>
              <a:xfrm>
                <a:off x="629676" y="1287194"/>
                <a:ext cx="10480431" cy="1754326"/>
              </a:xfrm>
              <a:prstGeom prst="rect">
                <a:avLst/>
              </a:prstGeom>
              <a:noFill/>
            </p:spPr>
            <p:txBody>
              <a:bodyPr wrap="square">
                <a:spAutoFit/>
              </a:bodyPr>
              <a:lstStyle/>
              <a:p>
                <a:r>
                  <a:rPr lang="es-ES" dirty="0"/>
                  <a:t>Las redes neuronales convolucionales (CNN) son un tipo especial de red neuronal diseñada originalmente para problemas en los que los datos de entrada tienen una estructura bidimensional.</a:t>
                </a:r>
              </a:p>
              <a:p>
                <a:endParaRPr lang="es-ES" dirty="0"/>
              </a:p>
              <a:p>
                <a:r>
                  <a:rPr lang="es-ES" dirty="0"/>
                  <a:t>Las imágenes digitales en escala de grises consisten en píxeles ordenados en una matriz.</a:t>
                </a:r>
              </a:p>
              <a:p>
                <a:endParaRPr lang="es-ES" dirty="0"/>
              </a:p>
              <a:p>
                <a:r>
                  <a:rPr lang="es-ES" dirty="0"/>
                  <a:t>Cada pixel se puede representar por un número entre </a:t>
                </a:r>
                <a14:m>
                  <m:oMath xmlns:m="http://schemas.openxmlformats.org/officeDocument/2006/math">
                    <m:r>
                      <a:rPr lang="es-MX" b="0" i="1" smtClean="0">
                        <a:latin typeface="Cambria Math" panose="02040503050406030204" pitchFamily="18" charset="0"/>
                      </a:rPr>
                      <m:t>0</m:t>
                    </m:r>
                  </m:oMath>
                </a14:m>
                <a:r>
                  <a:rPr lang="es-PE" dirty="0"/>
                  <a:t> (ausencia de color, negro) y </a:t>
                </a:r>
                <a14:m>
                  <m:oMath xmlns:m="http://schemas.openxmlformats.org/officeDocument/2006/math">
                    <m:r>
                      <a:rPr lang="es-MX" b="0" i="1" smtClean="0">
                        <a:latin typeface="Cambria Math" panose="02040503050406030204" pitchFamily="18" charset="0"/>
                      </a:rPr>
                      <m:t>1</m:t>
                    </m:r>
                  </m:oMath>
                </a14:m>
                <a:r>
                  <a:rPr lang="es-PE" dirty="0"/>
                  <a:t> (blanco).  </a:t>
                </a:r>
              </a:p>
            </p:txBody>
          </p:sp>
        </mc:Choice>
        <mc:Fallback xmlns="">
          <p:sp>
            <p:nvSpPr>
              <p:cNvPr id="4" name="CuadroTexto 3">
                <a:extLst>
                  <a:ext uri="{FF2B5EF4-FFF2-40B4-BE49-F238E27FC236}">
                    <a16:creationId xmlns:a16="http://schemas.microsoft.com/office/drawing/2014/main" id="{0DAFBBA6-4D63-5730-2DA3-1D7B95FE1FBA}"/>
                  </a:ext>
                </a:extLst>
              </p:cNvPr>
              <p:cNvSpPr txBox="1">
                <a:spLocks noRot="1" noChangeAspect="1" noMove="1" noResize="1" noEditPoints="1" noAdjustHandles="1" noChangeArrowheads="1" noChangeShapeType="1" noTextEdit="1"/>
              </p:cNvSpPr>
              <p:nvPr/>
            </p:nvSpPr>
            <p:spPr>
              <a:xfrm>
                <a:off x="629676" y="1287194"/>
                <a:ext cx="10480431" cy="1754326"/>
              </a:xfrm>
              <a:prstGeom prst="rect">
                <a:avLst/>
              </a:prstGeom>
              <a:blipFill>
                <a:blip r:embed="rId2"/>
                <a:stretch>
                  <a:fillRect l="-465" t="-1736" r="-756" b="-4514"/>
                </a:stretch>
              </a:blipFill>
            </p:spPr>
            <p:txBody>
              <a:bodyPr/>
              <a:lstStyle/>
              <a:p>
                <a:r>
                  <a:rPr lang="es-PE">
                    <a:noFill/>
                  </a:rPr>
                  <a:t> </a:t>
                </a:r>
              </a:p>
            </p:txBody>
          </p:sp>
        </mc:Fallback>
      </mc:AlternateContent>
      <p:pic>
        <p:nvPicPr>
          <p:cNvPr id="5" name="Imagen 4">
            <a:extLst>
              <a:ext uri="{FF2B5EF4-FFF2-40B4-BE49-F238E27FC236}">
                <a16:creationId xmlns:a16="http://schemas.microsoft.com/office/drawing/2014/main" id="{79ABCC74-A423-5A69-7B62-677FC145FE97}"/>
              </a:ext>
            </a:extLst>
          </p:cNvPr>
          <p:cNvPicPr>
            <a:picLocks noChangeAspect="1"/>
          </p:cNvPicPr>
          <p:nvPr/>
        </p:nvPicPr>
        <p:blipFill>
          <a:blip r:embed="rId3"/>
          <a:stretch>
            <a:fillRect/>
          </a:stretch>
        </p:blipFill>
        <p:spPr>
          <a:xfrm>
            <a:off x="728150" y="3273492"/>
            <a:ext cx="6024342" cy="2775061"/>
          </a:xfrm>
          <a:prstGeom prst="rect">
            <a:avLst/>
          </a:prstGeom>
        </p:spPr>
      </p:pic>
      <p:pic>
        <p:nvPicPr>
          <p:cNvPr id="1026" name="Picture 2" descr="Convolution Neural Networks for Classifying Images(theory and code  included!) | by Nikos Tsalkitzis | Medium">
            <a:extLst>
              <a:ext uri="{FF2B5EF4-FFF2-40B4-BE49-F238E27FC236}">
                <a16:creationId xmlns:a16="http://schemas.microsoft.com/office/drawing/2014/main" id="{2C2721CB-6144-8BE7-8C8A-451E98D59CA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901464" y="3273492"/>
            <a:ext cx="3562386" cy="25216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1155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nodeType="clickEffect">
                                  <p:stCondLst>
                                    <p:cond delay="0"/>
                                  </p:stCondLst>
                                  <p:childTnLst>
                                    <p:set>
                                      <p:cBhvr>
                                        <p:cTn id="11" dur="1" fill="hold">
                                          <p:stCondLst>
                                            <p:cond delay="0"/>
                                          </p:stCondLst>
                                        </p:cTn>
                                        <p:tgtEl>
                                          <p:spTgt spid="1026"/>
                                        </p:tgtEl>
                                        <p:attrNameLst>
                                          <p:attrName>style.visibility</p:attrName>
                                        </p:attrNameLst>
                                      </p:cBhvr>
                                      <p:to>
                                        <p:strVal val="visible"/>
                                      </p:to>
                                    </p:set>
                                    <p:anim calcmode="lin" valueType="num">
                                      <p:cBhvr additive="base">
                                        <p:cTn id="12" dur="500" fill="hold"/>
                                        <p:tgtEl>
                                          <p:spTgt spid="1026"/>
                                        </p:tgtEl>
                                        <p:attrNameLst>
                                          <p:attrName>ppt_x</p:attrName>
                                        </p:attrNameLst>
                                      </p:cBhvr>
                                      <p:tavLst>
                                        <p:tav tm="0">
                                          <p:val>
                                            <p:strVal val="#ppt_x"/>
                                          </p:val>
                                        </p:tav>
                                        <p:tav tm="100000">
                                          <p:val>
                                            <p:strVal val="#ppt_x"/>
                                          </p:val>
                                        </p:tav>
                                      </p:tavLst>
                                    </p:anim>
                                    <p:anim calcmode="lin" valueType="num">
                                      <p:cBhvr additive="base">
                                        <p:cTn id="13" dur="500" fill="hold"/>
                                        <p:tgtEl>
                                          <p:spTgt spid="10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7126FEF6-8DEE-E281-B954-619B2D2EB7E2}"/>
              </a:ext>
            </a:extLst>
          </p:cNvPr>
          <p:cNvSpPr txBox="1"/>
          <p:nvPr/>
        </p:nvSpPr>
        <p:spPr>
          <a:xfrm>
            <a:off x="455672" y="857537"/>
            <a:ext cx="11595652" cy="3970318"/>
          </a:xfrm>
          <a:prstGeom prst="rect">
            <a:avLst/>
          </a:prstGeom>
          <a:noFill/>
        </p:spPr>
        <p:txBody>
          <a:bodyPr wrap="square" rtlCol="0">
            <a:spAutoFit/>
          </a:bodyPr>
          <a:lstStyle/>
          <a:p>
            <a:endParaRPr lang="es-MX" sz="1800" dirty="0"/>
          </a:p>
          <a:p>
            <a:pPr marL="285750" indent="-285750">
              <a:buFont typeface="Arial" panose="020B0604020202020204" pitchFamily="34" charset="0"/>
              <a:buChar char="•"/>
            </a:pPr>
            <a:r>
              <a:rPr lang="es-MX" sz="1800"/>
              <a:t>Introducción</a:t>
            </a:r>
            <a:endParaRPr lang="es-MX" sz="1800" dirty="0"/>
          </a:p>
          <a:p>
            <a:pPr marL="285750" indent="-285750">
              <a:buFont typeface="Arial" panose="020B0604020202020204" pitchFamily="34" charset="0"/>
              <a:buChar char="•"/>
            </a:pPr>
            <a:endParaRPr lang="es-MX" dirty="0"/>
          </a:p>
          <a:p>
            <a:pPr marL="285750" indent="-285750">
              <a:buFont typeface="Arial" panose="020B0604020202020204" pitchFamily="34" charset="0"/>
              <a:buChar char="•"/>
            </a:pPr>
            <a:r>
              <a:rPr lang="es-MX" sz="1800" dirty="0"/>
              <a:t>Regresión lineal y redes neuronales</a:t>
            </a:r>
            <a:endParaRPr lang="es-PE" sz="1800" dirty="0"/>
          </a:p>
          <a:p>
            <a:pPr marL="285750" indent="-285750">
              <a:buFont typeface="Arial" panose="020B0604020202020204" pitchFamily="34" charset="0"/>
              <a:buChar char="•"/>
            </a:pPr>
            <a:endParaRPr lang="es-MX" dirty="0"/>
          </a:p>
          <a:p>
            <a:pPr marL="285750" indent="-285750">
              <a:buFont typeface="Arial" panose="020B0604020202020204" pitchFamily="34" charset="0"/>
              <a:buChar char="•"/>
            </a:pPr>
            <a:r>
              <a:rPr lang="es-MX" sz="1800" dirty="0"/>
              <a:t>Red neuronal de dos capas</a:t>
            </a:r>
          </a:p>
          <a:p>
            <a:pPr marL="285750" indent="-285750">
              <a:buFont typeface="Arial" panose="020B0604020202020204" pitchFamily="34" charset="0"/>
              <a:buChar char="•"/>
            </a:pPr>
            <a:endParaRPr lang="es-MX" dirty="0"/>
          </a:p>
          <a:p>
            <a:pPr marL="285750" indent="-285750">
              <a:buFont typeface="Arial" panose="020B0604020202020204" pitchFamily="34" charset="0"/>
              <a:buChar char="•"/>
            </a:pPr>
            <a:r>
              <a:rPr lang="es-MX" sz="1800" dirty="0"/>
              <a:t>Redes neuronales profundas</a:t>
            </a:r>
            <a:endParaRPr lang="es-PE" sz="1800" dirty="0"/>
          </a:p>
          <a:p>
            <a:pPr marL="285750" indent="-285750">
              <a:buFont typeface="Arial" panose="020B0604020202020204" pitchFamily="34" charset="0"/>
              <a:buChar char="•"/>
            </a:pPr>
            <a:endParaRPr lang="es-PE" sz="1800" dirty="0"/>
          </a:p>
          <a:p>
            <a:pPr marL="285750" indent="-285750">
              <a:buFont typeface="Arial" panose="020B0604020202020204" pitchFamily="34" charset="0"/>
              <a:buChar char="•"/>
            </a:pPr>
            <a:r>
              <a:rPr lang="es-MX" sz="1800" dirty="0"/>
              <a:t>Redes neuronales para clasificación</a:t>
            </a:r>
            <a:endParaRPr lang="es-PE" sz="1800" dirty="0"/>
          </a:p>
          <a:p>
            <a:pPr marL="285750" indent="-285750">
              <a:buFont typeface="Arial" panose="020B0604020202020204" pitchFamily="34" charset="0"/>
              <a:buChar char="•"/>
            </a:pPr>
            <a:endParaRPr lang="es-MX" dirty="0"/>
          </a:p>
          <a:p>
            <a:pPr marL="285750" indent="-285750">
              <a:buFont typeface="Arial" panose="020B0604020202020204" pitchFamily="34" charset="0"/>
              <a:buChar char="•"/>
            </a:pPr>
            <a:r>
              <a:rPr lang="es-MX" sz="1800" dirty="0"/>
              <a:t>Entrenamiento de una red neuronal</a:t>
            </a:r>
            <a:endParaRPr lang="es-PE" sz="1800" dirty="0"/>
          </a:p>
          <a:p>
            <a:endParaRPr lang="es-MX" dirty="0"/>
          </a:p>
          <a:p>
            <a:endParaRPr lang="es-MX" dirty="0"/>
          </a:p>
        </p:txBody>
      </p:sp>
      <p:sp>
        <p:nvSpPr>
          <p:cNvPr id="4" name="CuadroTexto 3">
            <a:extLst>
              <a:ext uri="{FF2B5EF4-FFF2-40B4-BE49-F238E27FC236}">
                <a16:creationId xmlns:a16="http://schemas.microsoft.com/office/drawing/2014/main" id="{76C8B690-2B8B-700B-C4C9-AE88DCAAA70F}"/>
              </a:ext>
            </a:extLst>
          </p:cNvPr>
          <p:cNvSpPr txBox="1"/>
          <p:nvPr/>
        </p:nvSpPr>
        <p:spPr>
          <a:xfrm>
            <a:off x="5367131" y="244490"/>
            <a:ext cx="2213114" cy="430887"/>
          </a:xfrm>
          <a:prstGeom prst="rect">
            <a:avLst/>
          </a:prstGeom>
          <a:noFill/>
        </p:spPr>
        <p:txBody>
          <a:bodyPr wrap="square" rtlCol="0">
            <a:spAutoFit/>
          </a:bodyPr>
          <a:lstStyle/>
          <a:p>
            <a:r>
              <a:rPr lang="es-MX" sz="2200" b="1" dirty="0"/>
              <a:t>Contenido</a:t>
            </a:r>
            <a:endParaRPr lang="es-PE" sz="2200" b="1" dirty="0"/>
          </a:p>
        </p:txBody>
      </p:sp>
    </p:spTree>
    <p:extLst>
      <p:ext uri="{BB962C8B-B14F-4D97-AF65-F5344CB8AC3E}">
        <p14:creationId xmlns:p14="http://schemas.microsoft.com/office/powerpoint/2010/main" val="21394576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474CC79D-6350-3606-F87A-9260614CAD54}"/>
              </a:ext>
            </a:extLst>
          </p:cNvPr>
          <p:cNvSpPr txBox="1"/>
          <p:nvPr/>
        </p:nvSpPr>
        <p:spPr>
          <a:xfrm>
            <a:off x="3896751" y="478301"/>
            <a:ext cx="4236096" cy="430887"/>
          </a:xfrm>
          <a:prstGeom prst="rect">
            <a:avLst/>
          </a:prstGeom>
          <a:noFill/>
        </p:spPr>
        <p:txBody>
          <a:bodyPr wrap="none" rtlCol="0">
            <a:spAutoFit/>
          </a:bodyPr>
          <a:lstStyle/>
          <a:p>
            <a:r>
              <a:rPr lang="es-MX" sz="2200" dirty="0"/>
              <a:t>Redes Neuronales Convolucionales</a:t>
            </a:r>
            <a:endParaRPr lang="es-PE" sz="2200" dirty="0"/>
          </a:p>
        </p:txBody>
      </p:sp>
      <p:sp>
        <p:nvSpPr>
          <p:cNvPr id="3" name="CuadroTexto 2">
            <a:extLst>
              <a:ext uri="{FF2B5EF4-FFF2-40B4-BE49-F238E27FC236}">
                <a16:creationId xmlns:a16="http://schemas.microsoft.com/office/drawing/2014/main" id="{71C82259-B4B2-5681-45E3-DC5D50D1DE25}"/>
              </a:ext>
            </a:extLst>
          </p:cNvPr>
          <p:cNvSpPr txBox="1"/>
          <p:nvPr/>
        </p:nvSpPr>
        <p:spPr>
          <a:xfrm>
            <a:off x="503354" y="1378634"/>
            <a:ext cx="11120673" cy="923330"/>
          </a:xfrm>
          <a:prstGeom prst="rect">
            <a:avLst/>
          </a:prstGeom>
          <a:noFill/>
        </p:spPr>
        <p:txBody>
          <a:bodyPr wrap="none" rtlCol="0">
            <a:spAutoFit/>
          </a:bodyPr>
          <a:lstStyle/>
          <a:p>
            <a:r>
              <a:rPr lang="es-MX" dirty="0"/>
              <a:t>A diferencia de una capa densa, una capa convolucional aprovecha la estructura bidimensional de los datos de entrada.</a:t>
            </a:r>
          </a:p>
          <a:p>
            <a:endParaRPr lang="es-MX" dirty="0"/>
          </a:p>
          <a:p>
            <a:r>
              <a:rPr lang="es-MX" dirty="0"/>
              <a:t>En una capa convolucional el conjunto de parámetros para las diferentes capas ocultas es el mismo.</a:t>
            </a:r>
            <a:endParaRPr lang="es-PE" dirty="0"/>
          </a:p>
        </p:txBody>
      </p:sp>
      <mc:AlternateContent xmlns:mc="http://schemas.openxmlformats.org/markup-compatibility/2006" xmlns:a14="http://schemas.microsoft.com/office/drawing/2010/main">
        <mc:Choice Requires="a14">
          <p:sp>
            <p:nvSpPr>
              <p:cNvPr id="6" name="CuadroTexto 5">
                <a:extLst>
                  <a:ext uri="{FF2B5EF4-FFF2-40B4-BE49-F238E27FC236}">
                    <a16:creationId xmlns:a16="http://schemas.microsoft.com/office/drawing/2014/main" id="{F03650CD-325D-FD67-B0E6-FAD07B589029}"/>
                  </a:ext>
                </a:extLst>
              </p:cNvPr>
              <p:cNvSpPr txBox="1"/>
              <p:nvPr/>
            </p:nvSpPr>
            <p:spPr>
              <a:xfrm>
                <a:off x="7329268" y="2996418"/>
                <a:ext cx="4782015" cy="1261051"/>
              </a:xfrm>
              <a:prstGeom prst="rect">
                <a:avLst/>
              </a:prstGeom>
              <a:noFill/>
            </p:spPr>
            <p:txBody>
              <a:bodyPr wrap="none" rtlCol="0">
                <a:spAutoFit/>
              </a:bodyPr>
              <a:lstStyle/>
              <a:p>
                <a:r>
                  <a:rPr lang="es-MX" dirty="0"/>
                  <a:t>Matemáticamente la convolución se define como:</a:t>
                </a:r>
              </a:p>
              <a:p>
                <a:pPr/>
                <a14:m>
                  <m:oMathPara xmlns:m="http://schemas.openxmlformats.org/officeDocument/2006/math">
                    <m:oMathParaPr>
                      <m:jc m:val="centerGroup"/>
                    </m:oMathParaPr>
                    <m:oMath xmlns:m="http://schemas.openxmlformats.org/officeDocument/2006/math">
                      <m:sSub>
                        <m:sSubPr>
                          <m:ctrlPr>
                            <a:rPr lang="es-PE" i="1" smtClean="0">
                              <a:latin typeface="Cambria Math" panose="02040503050406030204" pitchFamily="18" charset="0"/>
                            </a:rPr>
                          </m:ctrlPr>
                        </m:sSubPr>
                        <m:e>
                          <m:r>
                            <a:rPr lang="es-MX" b="0" i="1" smtClean="0">
                              <a:latin typeface="Cambria Math" panose="02040503050406030204" pitchFamily="18" charset="0"/>
                            </a:rPr>
                            <m:t>𝑞</m:t>
                          </m:r>
                        </m:e>
                        <m:sub>
                          <m:r>
                            <a:rPr lang="es-MX" b="0" i="1" smtClean="0">
                              <a:latin typeface="Cambria Math" panose="02040503050406030204" pitchFamily="18" charset="0"/>
                            </a:rPr>
                            <m:t>𝑖</m:t>
                          </m:r>
                          <m:r>
                            <a:rPr lang="es-MX" b="0" i="1" smtClean="0">
                              <a:latin typeface="Cambria Math" panose="02040503050406030204" pitchFamily="18" charset="0"/>
                            </a:rPr>
                            <m:t>, </m:t>
                          </m:r>
                          <m:r>
                            <a:rPr lang="es-MX" b="0" i="1" smtClean="0">
                              <a:latin typeface="Cambria Math" panose="02040503050406030204" pitchFamily="18" charset="0"/>
                            </a:rPr>
                            <m:t>𝑗</m:t>
                          </m:r>
                        </m:sub>
                      </m:sSub>
                      <m:r>
                        <a:rPr lang="es-MX" b="0" i="1" smtClean="0">
                          <a:latin typeface="Cambria Math" panose="02040503050406030204" pitchFamily="18" charset="0"/>
                        </a:rPr>
                        <m:t>=</m:t>
                      </m:r>
                      <m:r>
                        <a:rPr lang="es-MX" b="0" i="1" smtClean="0">
                          <a:latin typeface="Cambria Math" panose="02040503050406030204" pitchFamily="18" charset="0"/>
                        </a:rPr>
                        <m:t>h</m:t>
                      </m:r>
                      <m:d>
                        <m:dPr>
                          <m:ctrlPr>
                            <a:rPr lang="es-MX" b="0" i="1" smtClean="0">
                              <a:latin typeface="Cambria Math" panose="02040503050406030204" pitchFamily="18" charset="0"/>
                            </a:rPr>
                          </m:ctrlPr>
                        </m:dPr>
                        <m:e>
                          <m:nary>
                            <m:naryPr>
                              <m:chr m:val="∑"/>
                              <m:ctrlPr>
                                <a:rPr lang="es-MX" b="0" i="1" smtClean="0">
                                  <a:latin typeface="Cambria Math" panose="02040503050406030204" pitchFamily="18" charset="0"/>
                                </a:rPr>
                              </m:ctrlPr>
                            </m:naryPr>
                            <m:sub>
                              <m:r>
                                <m:rPr>
                                  <m:brk m:alnAt="23"/>
                                </m:rPr>
                                <a:rPr lang="es-MX" b="0" i="1" smtClean="0">
                                  <a:latin typeface="Cambria Math" panose="02040503050406030204" pitchFamily="18" charset="0"/>
                                </a:rPr>
                                <m:t>𝑘</m:t>
                              </m:r>
                              <m:r>
                                <a:rPr lang="es-MX" b="0" i="1" smtClean="0">
                                  <a:latin typeface="Cambria Math" panose="02040503050406030204" pitchFamily="18" charset="0"/>
                                </a:rPr>
                                <m:t>=1</m:t>
                              </m:r>
                            </m:sub>
                            <m:sup>
                              <m:r>
                                <a:rPr lang="es-MX" b="0" i="1" smtClean="0">
                                  <a:latin typeface="Cambria Math" panose="02040503050406030204" pitchFamily="18" charset="0"/>
                                </a:rPr>
                                <m:t>𝐹</m:t>
                              </m:r>
                            </m:sup>
                            <m:e>
                              <m:nary>
                                <m:naryPr>
                                  <m:chr m:val="∑"/>
                                  <m:ctrlPr>
                                    <a:rPr lang="es-MX" b="0" i="1" smtClean="0">
                                      <a:latin typeface="Cambria Math" panose="02040503050406030204" pitchFamily="18" charset="0"/>
                                    </a:rPr>
                                  </m:ctrlPr>
                                </m:naryPr>
                                <m:sub>
                                  <m:r>
                                    <m:rPr>
                                      <m:brk m:alnAt="23"/>
                                    </m:rPr>
                                    <a:rPr lang="es-MX" b="0" i="1" smtClean="0">
                                      <a:latin typeface="Cambria Math" panose="02040503050406030204" pitchFamily="18" charset="0"/>
                                    </a:rPr>
                                    <m:t>𝑙</m:t>
                                  </m:r>
                                  <m:r>
                                    <a:rPr lang="es-MX" b="0" i="1" smtClean="0">
                                      <a:latin typeface="Cambria Math" panose="02040503050406030204" pitchFamily="18" charset="0"/>
                                    </a:rPr>
                                    <m:t>=1</m:t>
                                  </m:r>
                                </m:sub>
                                <m:sup>
                                  <m:r>
                                    <a:rPr lang="es-MX" b="0" i="1" smtClean="0">
                                      <a:latin typeface="Cambria Math" panose="02040503050406030204" pitchFamily="18" charset="0"/>
                                    </a:rPr>
                                    <m:t>𝐹</m:t>
                                  </m:r>
                                </m:sup>
                                <m:e>
                                  <m:sSub>
                                    <m:sSubPr>
                                      <m:ctrlPr>
                                        <a:rPr lang="es-MX" b="0" i="1" smtClean="0">
                                          <a:latin typeface="Cambria Math" panose="02040503050406030204" pitchFamily="18" charset="0"/>
                                        </a:rPr>
                                      </m:ctrlPr>
                                    </m:sSubPr>
                                    <m:e>
                                      <m:r>
                                        <a:rPr lang="es-MX" b="0" i="1" smtClean="0">
                                          <a:latin typeface="Cambria Math" panose="02040503050406030204" pitchFamily="18" charset="0"/>
                                        </a:rPr>
                                        <m:t>𝑥</m:t>
                                      </m:r>
                                    </m:e>
                                    <m:sub>
                                      <m:r>
                                        <a:rPr lang="es-MX" b="0" i="1" smtClean="0">
                                          <a:latin typeface="Cambria Math" panose="02040503050406030204" pitchFamily="18" charset="0"/>
                                        </a:rPr>
                                        <m:t>𝑖</m:t>
                                      </m:r>
                                      <m:r>
                                        <a:rPr lang="es-MX" b="0" i="1" smtClean="0">
                                          <a:latin typeface="Cambria Math" panose="02040503050406030204" pitchFamily="18" charset="0"/>
                                        </a:rPr>
                                        <m:t>+</m:t>
                                      </m:r>
                                      <m:r>
                                        <a:rPr lang="es-MX" b="0" i="1" smtClean="0">
                                          <a:latin typeface="Cambria Math" panose="02040503050406030204" pitchFamily="18" charset="0"/>
                                        </a:rPr>
                                        <m:t>𝑘</m:t>
                                      </m:r>
                                      <m:r>
                                        <a:rPr lang="es-MX" b="0" i="1" smtClean="0">
                                          <a:latin typeface="Cambria Math" panose="02040503050406030204" pitchFamily="18" charset="0"/>
                                        </a:rPr>
                                        <m:t>−1, </m:t>
                                      </m:r>
                                      <m:r>
                                        <a:rPr lang="es-MX" b="0" i="1" smtClean="0">
                                          <a:latin typeface="Cambria Math" panose="02040503050406030204" pitchFamily="18" charset="0"/>
                                        </a:rPr>
                                        <m:t>𝑗</m:t>
                                      </m:r>
                                      <m:r>
                                        <a:rPr lang="es-MX" b="0" i="1" smtClean="0">
                                          <a:latin typeface="Cambria Math" panose="02040503050406030204" pitchFamily="18" charset="0"/>
                                        </a:rPr>
                                        <m:t>+</m:t>
                                      </m:r>
                                      <m:r>
                                        <a:rPr lang="es-MX" b="0" i="1" smtClean="0">
                                          <a:latin typeface="Cambria Math" panose="02040503050406030204" pitchFamily="18" charset="0"/>
                                        </a:rPr>
                                        <m:t>𝑙</m:t>
                                      </m:r>
                                      <m:r>
                                        <a:rPr lang="es-MX" b="0" i="1" smtClean="0">
                                          <a:latin typeface="Cambria Math" panose="02040503050406030204" pitchFamily="18" charset="0"/>
                                        </a:rPr>
                                        <m:t>−1</m:t>
                                      </m:r>
                                    </m:sub>
                                  </m:sSub>
                                  <m:sSub>
                                    <m:sSubPr>
                                      <m:ctrlPr>
                                        <a:rPr lang="es-MX" b="0" i="1" smtClean="0">
                                          <a:latin typeface="Cambria Math" panose="02040503050406030204" pitchFamily="18" charset="0"/>
                                        </a:rPr>
                                      </m:ctrlPr>
                                    </m:sSubPr>
                                    <m:e>
                                      <m:r>
                                        <a:rPr lang="es-MX" b="0" i="1" smtClean="0">
                                          <a:latin typeface="Cambria Math" panose="02040503050406030204" pitchFamily="18" charset="0"/>
                                        </a:rPr>
                                        <m:t>𝑤</m:t>
                                      </m:r>
                                    </m:e>
                                    <m:sub>
                                      <m:r>
                                        <a:rPr lang="es-MX" b="0" i="1" smtClean="0">
                                          <a:latin typeface="Cambria Math" panose="02040503050406030204" pitchFamily="18" charset="0"/>
                                        </a:rPr>
                                        <m:t>𝑘</m:t>
                                      </m:r>
                                      <m:r>
                                        <a:rPr lang="es-MX" b="0" i="1" smtClean="0">
                                          <a:latin typeface="Cambria Math" panose="02040503050406030204" pitchFamily="18" charset="0"/>
                                        </a:rPr>
                                        <m:t>, </m:t>
                                      </m:r>
                                      <m:r>
                                        <a:rPr lang="es-MX" b="0" i="1" smtClean="0">
                                          <a:latin typeface="Cambria Math" panose="02040503050406030204" pitchFamily="18" charset="0"/>
                                        </a:rPr>
                                        <m:t>𝑙</m:t>
                                      </m:r>
                                    </m:sub>
                                  </m:sSub>
                                </m:e>
                              </m:nary>
                            </m:e>
                          </m:nary>
                        </m:e>
                      </m:d>
                    </m:oMath>
                  </m:oMathPara>
                </a14:m>
                <a:endParaRPr lang="es-PE" dirty="0"/>
              </a:p>
            </p:txBody>
          </p:sp>
        </mc:Choice>
        <mc:Fallback xmlns="">
          <p:sp>
            <p:nvSpPr>
              <p:cNvPr id="6" name="CuadroTexto 5">
                <a:extLst>
                  <a:ext uri="{FF2B5EF4-FFF2-40B4-BE49-F238E27FC236}">
                    <a16:creationId xmlns:a16="http://schemas.microsoft.com/office/drawing/2014/main" id="{F03650CD-325D-FD67-B0E6-FAD07B589029}"/>
                  </a:ext>
                </a:extLst>
              </p:cNvPr>
              <p:cNvSpPr txBox="1">
                <a:spLocks noRot="1" noChangeAspect="1" noMove="1" noResize="1" noEditPoints="1" noAdjustHandles="1" noChangeArrowheads="1" noChangeShapeType="1" noTextEdit="1"/>
              </p:cNvSpPr>
              <p:nvPr/>
            </p:nvSpPr>
            <p:spPr>
              <a:xfrm>
                <a:off x="7329268" y="2996418"/>
                <a:ext cx="4782015" cy="1261051"/>
              </a:xfrm>
              <a:prstGeom prst="rect">
                <a:avLst/>
              </a:prstGeom>
              <a:blipFill>
                <a:blip r:embed="rId3"/>
                <a:stretch>
                  <a:fillRect l="-1019" t="-2913" r="-255"/>
                </a:stretch>
              </a:blipFill>
            </p:spPr>
            <p:txBody>
              <a:bodyPr/>
              <a:lstStyle/>
              <a:p>
                <a:r>
                  <a:rPr lang="es-PE">
                    <a:noFill/>
                  </a:rPr>
                  <a:t> </a:t>
                </a:r>
              </a:p>
            </p:txBody>
          </p:sp>
        </mc:Fallback>
      </mc:AlternateContent>
      <p:pic>
        <p:nvPicPr>
          <p:cNvPr id="9" name="Imagen 8">
            <a:extLst>
              <a:ext uri="{FF2B5EF4-FFF2-40B4-BE49-F238E27FC236}">
                <a16:creationId xmlns:a16="http://schemas.microsoft.com/office/drawing/2014/main" id="{4A8221F6-5585-E1C1-25C1-22DC85F0011E}"/>
              </a:ext>
            </a:extLst>
          </p:cNvPr>
          <p:cNvPicPr>
            <a:picLocks noChangeAspect="1"/>
          </p:cNvPicPr>
          <p:nvPr/>
        </p:nvPicPr>
        <p:blipFill>
          <a:blip r:embed="rId4"/>
          <a:stretch>
            <a:fillRect/>
          </a:stretch>
        </p:blipFill>
        <p:spPr>
          <a:xfrm>
            <a:off x="503353" y="2599519"/>
            <a:ext cx="3393397" cy="2010101"/>
          </a:xfrm>
          <a:prstGeom prst="rect">
            <a:avLst/>
          </a:prstGeom>
        </p:spPr>
      </p:pic>
      <p:pic>
        <p:nvPicPr>
          <p:cNvPr id="11" name="Imagen 10">
            <a:extLst>
              <a:ext uri="{FF2B5EF4-FFF2-40B4-BE49-F238E27FC236}">
                <a16:creationId xmlns:a16="http://schemas.microsoft.com/office/drawing/2014/main" id="{A642AA6A-719E-6B29-A1EF-CF9657C6BCD0}"/>
              </a:ext>
            </a:extLst>
          </p:cNvPr>
          <p:cNvPicPr>
            <a:picLocks noChangeAspect="1"/>
          </p:cNvPicPr>
          <p:nvPr/>
        </p:nvPicPr>
        <p:blipFill>
          <a:blip r:embed="rId5"/>
          <a:stretch>
            <a:fillRect/>
          </a:stretch>
        </p:blipFill>
        <p:spPr>
          <a:xfrm>
            <a:off x="3896750" y="2599519"/>
            <a:ext cx="3373672" cy="1956518"/>
          </a:xfrm>
          <a:prstGeom prst="rect">
            <a:avLst/>
          </a:prstGeom>
        </p:spPr>
      </p:pic>
      <mc:AlternateContent xmlns:mc="http://schemas.openxmlformats.org/markup-compatibility/2006" xmlns:a14="http://schemas.microsoft.com/office/drawing/2010/main">
        <mc:Choice Requires="a14">
          <p:sp>
            <p:nvSpPr>
              <p:cNvPr id="12" name="CuadroTexto 11">
                <a:extLst>
                  <a:ext uri="{FF2B5EF4-FFF2-40B4-BE49-F238E27FC236}">
                    <a16:creationId xmlns:a16="http://schemas.microsoft.com/office/drawing/2014/main" id="{7E315394-AE2E-E0E6-865C-5EF06DC2D8FF}"/>
                  </a:ext>
                </a:extLst>
              </p:cNvPr>
              <p:cNvSpPr txBox="1"/>
              <p:nvPr/>
            </p:nvSpPr>
            <p:spPr>
              <a:xfrm>
                <a:off x="503354" y="4994031"/>
                <a:ext cx="11607930" cy="1015214"/>
              </a:xfrm>
              <a:prstGeom prst="rect">
                <a:avLst/>
              </a:prstGeom>
              <a:noFill/>
            </p:spPr>
            <p:txBody>
              <a:bodyPr wrap="square" rtlCol="0">
                <a:spAutoFit/>
              </a:bodyPr>
              <a:lstStyle/>
              <a:p>
                <a:r>
                  <a:rPr lang="es-MX" dirty="0"/>
                  <a:t>Cada neurona de la capa oculta es dependiente solamente de una pequeña de la imagen (3 x 3 pixeles en el ejemplo).</a:t>
                </a:r>
              </a:p>
              <a:p>
                <a:endParaRPr lang="es-MX" dirty="0"/>
              </a:p>
              <a:p>
                <a:r>
                  <a:rPr lang="es-MX" dirty="0"/>
                  <a:t>Los 9 parámetros </a:t>
                </a:r>
                <a14:m>
                  <m:oMath xmlns:m="http://schemas.openxmlformats.org/officeDocument/2006/math">
                    <m:sSubSup>
                      <m:sSubSupPr>
                        <m:ctrlPr>
                          <a:rPr lang="es-MX" i="1" smtClean="0">
                            <a:latin typeface="Cambria Math" panose="02040503050406030204" pitchFamily="18" charset="0"/>
                          </a:rPr>
                        </m:ctrlPr>
                      </m:sSubSupPr>
                      <m:e>
                        <m:r>
                          <a:rPr lang="es-MX" b="0" i="1" smtClean="0">
                            <a:latin typeface="Cambria Math" panose="02040503050406030204" pitchFamily="18" charset="0"/>
                          </a:rPr>
                          <m:t>𝑊</m:t>
                        </m:r>
                      </m:e>
                      <m:sub>
                        <m:r>
                          <a:rPr lang="es-MX" b="0" i="1" smtClean="0">
                            <a:latin typeface="Cambria Math" panose="02040503050406030204" pitchFamily="18" charset="0"/>
                          </a:rPr>
                          <m:t>1, 1</m:t>
                        </m:r>
                      </m:sub>
                      <m:sup>
                        <m:r>
                          <a:rPr lang="es-MX" b="0" i="1" smtClean="0">
                            <a:latin typeface="Cambria Math" panose="02040503050406030204" pitchFamily="18" charset="0"/>
                          </a:rPr>
                          <m:t>(1)</m:t>
                        </m:r>
                      </m:sup>
                    </m:sSubSup>
                    <m:r>
                      <a:rPr lang="es-MX" b="0" i="1" smtClean="0">
                        <a:latin typeface="Cambria Math" panose="02040503050406030204" pitchFamily="18" charset="0"/>
                      </a:rPr>
                      <m:t>,</m:t>
                    </m:r>
                    <m:sSubSup>
                      <m:sSubSupPr>
                        <m:ctrlPr>
                          <a:rPr lang="es-MX" i="1">
                            <a:latin typeface="Cambria Math" panose="02040503050406030204" pitchFamily="18" charset="0"/>
                          </a:rPr>
                        </m:ctrlPr>
                      </m:sSubSupPr>
                      <m:e>
                        <m:r>
                          <a:rPr lang="es-MX" i="1">
                            <a:latin typeface="Cambria Math" panose="02040503050406030204" pitchFamily="18" charset="0"/>
                          </a:rPr>
                          <m:t>𝑊</m:t>
                        </m:r>
                      </m:e>
                      <m:sub>
                        <m:r>
                          <a:rPr lang="es-MX" i="1">
                            <a:latin typeface="Cambria Math" panose="02040503050406030204" pitchFamily="18" charset="0"/>
                          </a:rPr>
                          <m:t>1, </m:t>
                        </m:r>
                        <m:r>
                          <a:rPr lang="es-MX" b="0" i="1" smtClean="0">
                            <a:latin typeface="Cambria Math" panose="02040503050406030204" pitchFamily="18" charset="0"/>
                          </a:rPr>
                          <m:t>2</m:t>
                        </m:r>
                      </m:sub>
                      <m:sup>
                        <m:r>
                          <a:rPr lang="es-MX" i="1">
                            <a:latin typeface="Cambria Math" panose="02040503050406030204" pitchFamily="18" charset="0"/>
                          </a:rPr>
                          <m:t>(1)</m:t>
                        </m:r>
                      </m:sup>
                    </m:sSubSup>
                    <m:r>
                      <a:rPr lang="es-MX" b="0" i="1" smtClean="0">
                        <a:latin typeface="Cambria Math" panose="02040503050406030204" pitchFamily="18" charset="0"/>
                      </a:rPr>
                      <m:t>, </m:t>
                    </m:r>
                    <m:r>
                      <a:rPr lang="es-MX" b="0" i="1" smtClean="0">
                        <a:latin typeface="Cambria Math" panose="02040503050406030204" pitchFamily="18" charset="0"/>
                        <a:ea typeface="Cambria Math" panose="02040503050406030204" pitchFamily="18" charset="0"/>
                      </a:rPr>
                      <m:t>⋯,</m:t>
                    </m:r>
                    <m:sSubSup>
                      <m:sSubSupPr>
                        <m:ctrlPr>
                          <a:rPr lang="es-MX" i="1">
                            <a:latin typeface="Cambria Math" panose="02040503050406030204" pitchFamily="18" charset="0"/>
                          </a:rPr>
                        </m:ctrlPr>
                      </m:sSubSupPr>
                      <m:e>
                        <m:r>
                          <a:rPr lang="es-MX" i="1">
                            <a:latin typeface="Cambria Math" panose="02040503050406030204" pitchFamily="18" charset="0"/>
                          </a:rPr>
                          <m:t>𝑊</m:t>
                        </m:r>
                      </m:e>
                      <m:sub>
                        <m:r>
                          <a:rPr lang="es-MX" b="0" i="1" smtClean="0">
                            <a:latin typeface="Cambria Math" panose="02040503050406030204" pitchFamily="18" charset="0"/>
                          </a:rPr>
                          <m:t>3</m:t>
                        </m:r>
                        <m:r>
                          <a:rPr lang="es-MX" i="1">
                            <a:latin typeface="Cambria Math" panose="02040503050406030204" pitchFamily="18" charset="0"/>
                          </a:rPr>
                          <m:t>, </m:t>
                        </m:r>
                        <m:r>
                          <a:rPr lang="es-MX" b="0" i="1" smtClean="0">
                            <a:latin typeface="Cambria Math" panose="02040503050406030204" pitchFamily="18" charset="0"/>
                          </a:rPr>
                          <m:t>3</m:t>
                        </m:r>
                      </m:sub>
                      <m:sup>
                        <m:r>
                          <a:rPr lang="es-MX" i="1">
                            <a:latin typeface="Cambria Math" panose="02040503050406030204" pitchFamily="18" charset="0"/>
                          </a:rPr>
                          <m:t>(1)</m:t>
                        </m:r>
                      </m:sup>
                    </m:sSubSup>
                  </m:oMath>
                </a14:m>
                <a:r>
                  <a:rPr lang="es-PE" dirty="0"/>
                  <a:t> para todas las neuronas en la misma capa.</a:t>
                </a:r>
              </a:p>
            </p:txBody>
          </p:sp>
        </mc:Choice>
        <mc:Fallback xmlns="">
          <p:sp>
            <p:nvSpPr>
              <p:cNvPr id="12" name="CuadroTexto 11">
                <a:extLst>
                  <a:ext uri="{FF2B5EF4-FFF2-40B4-BE49-F238E27FC236}">
                    <a16:creationId xmlns:a16="http://schemas.microsoft.com/office/drawing/2014/main" id="{7E315394-AE2E-E0E6-865C-5EF06DC2D8FF}"/>
                  </a:ext>
                </a:extLst>
              </p:cNvPr>
              <p:cNvSpPr txBox="1">
                <a:spLocks noRot="1" noChangeAspect="1" noMove="1" noResize="1" noEditPoints="1" noAdjustHandles="1" noChangeArrowheads="1" noChangeShapeType="1" noTextEdit="1"/>
              </p:cNvSpPr>
              <p:nvPr/>
            </p:nvSpPr>
            <p:spPr>
              <a:xfrm>
                <a:off x="503354" y="4994031"/>
                <a:ext cx="11607930" cy="1015214"/>
              </a:xfrm>
              <a:prstGeom prst="rect">
                <a:avLst/>
              </a:prstGeom>
              <a:blipFill>
                <a:blip r:embed="rId6"/>
                <a:stretch>
                  <a:fillRect l="-473" t="-2994" b="-4790"/>
                </a:stretch>
              </a:blipFill>
            </p:spPr>
            <p:txBody>
              <a:bodyPr/>
              <a:lstStyle/>
              <a:p>
                <a:r>
                  <a:rPr lang="es-PE">
                    <a:noFill/>
                  </a:rPr>
                  <a:t> </a:t>
                </a:r>
              </a:p>
            </p:txBody>
          </p:sp>
        </mc:Fallback>
      </mc:AlternateContent>
    </p:spTree>
    <p:extLst>
      <p:ext uri="{BB962C8B-B14F-4D97-AF65-F5344CB8AC3E}">
        <p14:creationId xmlns:p14="http://schemas.microsoft.com/office/powerpoint/2010/main" val="4174607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6" presetClass="entr" presetSubtype="21"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barn(inVertical)">
                                      <p:cBhvr>
                                        <p:cTn id="11" dur="500"/>
                                        <p:tgtEl>
                                          <p:spTgt spid="6"/>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nodeType="click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wipe(down)">
                                      <p:cBhvr>
                                        <p:cTn id="16"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67534D49-6FFA-E246-3F31-CE2567D67A73}"/>
              </a:ext>
            </a:extLst>
          </p:cNvPr>
          <p:cNvSpPr txBox="1"/>
          <p:nvPr/>
        </p:nvSpPr>
        <p:spPr>
          <a:xfrm>
            <a:off x="914400" y="1055077"/>
            <a:ext cx="10452295" cy="923330"/>
          </a:xfrm>
          <a:prstGeom prst="rect">
            <a:avLst/>
          </a:prstGeom>
          <a:noFill/>
        </p:spPr>
        <p:txBody>
          <a:bodyPr wrap="square" rtlCol="0">
            <a:spAutoFit/>
          </a:bodyPr>
          <a:lstStyle/>
          <a:p>
            <a:r>
              <a:rPr lang="es-MX" dirty="0"/>
              <a:t>En la capa convolucional anterior la cantidad de unidades ocultas es la misma que la cantidad de pixeles de la imagen de entrada. Sin embargo, si se agregan varias capas es conveniente reducir la cantidad de unidades ocultas y solamente procesar la información más importante de la capa anterior.</a:t>
            </a:r>
            <a:endParaRPr lang="es-PE" dirty="0"/>
          </a:p>
        </p:txBody>
      </p:sp>
      <p:pic>
        <p:nvPicPr>
          <p:cNvPr id="4" name="Imagen 3">
            <a:extLst>
              <a:ext uri="{FF2B5EF4-FFF2-40B4-BE49-F238E27FC236}">
                <a16:creationId xmlns:a16="http://schemas.microsoft.com/office/drawing/2014/main" id="{BFB640E9-EABC-6295-473A-AF0C6A305308}"/>
              </a:ext>
            </a:extLst>
          </p:cNvPr>
          <p:cNvPicPr>
            <a:picLocks noChangeAspect="1"/>
          </p:cNvPicPr>
          <p:nvPr/>
        </p:nvPicPr>
        <p:blipFill>
          <a:blip r:embed="rId2"/>
          <a:stretch>
            <a:fillRect/>
          </a:stretch>
        </p:blipFill>
        <p:spPr>
          <a:xfrm>
            <a:off x="2208628" y="2372716"/>
            <a:ext cx="7355717" cy="2949194"/>
          </a:xfrm>
          <a:prstGeom prst="rect">
            <a:avLst/>
          </a:prstGeom>
        </p:spPr>
      </p:pic>
      <p:sp>
        <p:nvSpPr>
          <p:cNvPr id="3" name="CuadroTexto 2">
            <a:extLst>
              <a:ext uri="{FF2B5EF4-FFF2-40B4-BE49-F238E27FC236}">
                <a16:creationId xmlns:a16="http://schemas.microsoft.com/office/drawing/2014/main" id="{E1A5E4C2-3378-BA4B-31D4-70A53A9B9F7E}"/>
              </a:ext>
            </a:extLst>
          </p:cNvPr>
          <p:cNvSpPr txBox="1"/>
          <p:nvPr/>
        </p:nvSpPr>
        <p:spPr>
          <a:xfrm>
            <a:off x="3896751" y="478301"/>
            <a:ext cx="4236096" cy="430887"/>
          </a:xfrm>
          <a:prstGeom prst="rect">
            <a:avLst/>
          </a:prstGeom>
          <a:noFill/>
        </p:spPr>
        <p:txBody>
          <a:bodyPr wrap="none" rtlCol="0">
            <a:spAutoFit/>
          </a:bodyPr>
          <a:lstStyle/>
          <a:p>
            <a:r>
              <a:rPr lang="es-MX" sz="2200" dirty="0"/>
              <a:t>Redes Neuronales Convolucionales</a:t>
            </a:r>
            <a:endParaRPr lang="es-PE" sz="2200" dirty="0"/>
          </a:p>
        </p:txBody>
      </p:sp>
    </p:spTree>
    <p:extLst>
      <p:ext uri="{BB962C8B-B14F-4D97-AF65-F5344CB8AC3E}">
        <p14:creationId xmlns:p14="http://schemas.microsoft.com/office/powerpoint/2010/main" val="35163606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67534D49-6FFA-E246-3F31-CE2567D67A73}"/>
              </a:ext>
            </a:extLst>
          </p:cNvPr>
          <p:cNvSpPr txBox="1"/>
          <p:nvPr/>
        </p:nvSpPr>
        <p:spPr>
          <a:xfrm>
            <a:off x="914400" y="1055077"/>
            <a:ext cx="10452295" cy="1754326"/>
          </a:xfrm>
          <a:prstGeom prst="rect">
            <a:avLst/>
          </a:prstGeom>
          <a:noFill/>
        </p:spPr>
        <p:txBody>
          <a:bodyPr wrap="square" rtlCol="0">
            <a:spAutoFit/>
          </a:bodyPr>
          <a:lstStyle/>
          <a:p>
            <a:r>
              <a:rPr lang="es-MX" dirty="0"/>
              <a:t>Otra forma de resumir la información de una capa previa es usando </a:t>
            </a:r>
            <a:r>
              <a:rPr lang="es-MX" i="1" dirty="0" err="1"/>
              <a:t>pooling</a:t>
            </a:r>
            <a:r>
              <a:rPr lang="es-MX" i="1" dirty="0"/>
              <a:t>.</a:t>
            </a:r>
          </a:p>
          <a:p>
            <a:endParaRPr lang="es-MX" i="1" dirty="0"/>
          </a:p>
          <a:p>
            <a:r>
              <a:rPr lang="es-MX" dirty="0"/>
              <a:t>Una capa </a:t>
            </a:r>
            <a:r>
              <a:rPr lang="es-MX" i="1" dirty="0" err="1"/>
              <a:t>pooling</a:t>
            </a:r>
            <a:r>
              <a:rPr lang="es-MX" dirty="0"/>
              <a:t> actúa como una capa adicional después de la capa convolucional y similar a esta depende de una región de pixeles sin embargo no contiene parámetros extras.</a:t>
            </a:r>
          </a:p>
          <a:p>
            <a:endParaRPr lang="es-MX" i="1" dirty="0"/>
          </a:p>
          <a:p>
            <a:r>
              <a:rPr lang="es-MX" dirty="0"/>
              <a:t>Los tipos más comunes son </a:t>
            </a:r>
            <a:r>
              <a:rPr lang="es-MX" i="1" dirty="0" err="1"/>
              <a:t>average</a:t>
            </a:r>
            <a:r>
              <a:rPr lang="es-MX" i="1" dirty="0"/>
              <a:t> </a:t>
            </a:r>
            <a:r>
              <a:rPr lang="es-MX" i="1" dirty="0" err="1"/>
              <a:t>pooling</a:t>
            </a:r>
            <a:r>
              <a:rPr lang="es-MX" dirty="0"/>
              <a:t> y </a:t>
            </a:r>
            <a:r>
              <a:rPr lang="es-MX" i="1" dirty="0" err="1"/>
              <a:t>max</a:t>
            </a:r>
            <a:r>
              <a:rPr lang="es-MX" i="1" dirty="0"/>
              <a:t> </a:t>
            </a:r>
            <a:r>
              <a:rPr lang="es-MX" i="1" dirty="0" err="1"/>
              <a:t>pooling</a:t>
            </a:r>
            <a:r>
              <a:rPr lang="es-MX" i="1" dirty="0"/>
              <a:t>.</a:t>
            </a:r>
            <a:endParaRPr lang="es-PE" i="1" dirty="0"/>
          </a:p>
        </p:txBody>
      </p:sp>
      <p:pic>
        <p:nvPicPr>
          <p:cNvPr id="5" name="Imagen 4">
            <a:extLst>
              <a:ext uri="{FF2B5EF4-FFF2-40B4-BE49-F238E27FC236}">
                <a16:creationId xmlns:a16="http://schemas.microsoft.com/office/drawing/2014/main" id="{D6338B6E-F3F3-4A0D-EC7C-587983C8B14E}"/>
              </a:ext>
            </a:extLst>
          </p:cNvPr>
          <p:cNvPicPr>
            <a:picLocks noChangeAspect="1"/>
          </p:cNvPicPr>
          <p:nvPr/>
        </p:nvPicPr>
        <p:blipFill>
          <a:blip r:embed="rId2"/>
          <a:stretch>
            <a:fillRect/>
          </a:stretch>
        </p:blipFill>
        <p:spPr>
          <a:xfrm>
            <a:off x="2278966" y="3210555"/>
            <a:ext cx="8076247" cy="3100637"/>
          </a:xfrm>
          <a:prstGeom prst="rect">
            <a:avLst/>
          </a:prstGeom>
        </p:spPr>
      </p:pic>
      <p:sp>
        <p:nvSpPr>
          <p:cNvPr id="3" name="CuadroTexto 2">
            <a:extLst>
              <a:ext uri="{FF2B5EF4-FFF2-40B4-BE49-F238E27FC236}">
                <a16:creationId xmlns:a16="http://schemas.microsoft.com/office/drawing/2014/main" id="{601F0CDD-645E-15C9-B4C6-091B04169127}"/>
              </a:ext>
            </a:extLst>
          </p:cNvPr>
          <p:cNvSpPr txBox="1"/>
          <p:nvPr/>
        </p:nvSpPr>
        <p:spPr>
          <a:xfrm>
            <a:off x="3896751" y="478301"/>
            <a:ext cx="5187317" cy="430887"/>
          </a:xfrm>
          <a:prstGeom prst="rect">
            <a:avLst/>
          </a:prstGeom>
          <a:noFill/>
        </p:spPr>
        <p:txBody>
          <a:bodyPr wrap="none" rtlCol="0">
            <a:spAutoFit/>
          </a:bodyPr>
          <a:lstStyle/>
          <a:p>
            <a:r>
              <a:rPr lang="es-MX" sz="2200" dirty="0"/>
              <a:t>Redes Neuronales Convolucionales: </a:t>
            </a:r>
            <a:r>
              <a:rPr lang="es-MX" sz="2200" i="1" dirty="0" err="1"/>
              <a:t>pooling</a:t>
            </a:r>
            <a:endParaRPr lang="es-PE" sz="2200" i="1" dirty="0"/>
          </a:p>
        </p:txBody>
      </p:sp>
    </p:spTree>
    <p:extLst>
      <p:ext uri="{BB962C8B-B14F-4D97-AF65-F5344CB8AC3E}">
        <p14:creationId xmlns:p14="http://schemas.microsoft.com/office/powerpoint/2010/main" val="19899206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E5AB1005-1AB9-0246-D870-831572A23BD8}"/>
              </a:ext>
            </a:extLst>
          </p:cNvPr>
          <p:cNvSpPr txBox="1"/>
          <p:nvPr/>
        </p:nvSpPr>
        <p:spPr>
          <a:xfrm>
            <a:off x="764344" y="1041206"/>
            <a:ext cx="10663311" cy="923330"/>
          </a:xfrm>
          <a:prstGeom prst="rect">
            <a:avLst/>
          </a:prstGeom>
          <a:noFill/>
        </p:spPr>
        <p:txBody>
          <a:bodyPr wrap="square" rtlCol="0">
            <a:spAutoFit/>
          </a:bodyPr>
          <a:lstStyle/>
          <a:p>
            <a:r>
              <a:rPr lang="es-MX" dirty="0"/>
              <a:t>A veces no es suficiente tomar un solo filtro para capturar toda la información proveniente de la capa anterior, por lo tanto se agregan múltiples filtros, cada uno con su propio conjunto de parámetros, para capturar adecuadamente los patrones de la imagen.</a:t>
            </a:r>
            <a:endParaRPr lang="es-PE" dirty="0"/>
          </a:p>
        </p:txBody>
      </p:sp>
      <p:pic>
        <p:nvPicPr>
          <p:cNvPr id="4" name="Imagen 3">
            <a:extLst>
              <a:ext uri="{FF2B5EF4-FFF2-40B4-BE49-F238E27FC236}">
                <a16:creationId xmlns:a16="http://schemas.microsoft.com/office/drawing/2014/main" id="{E9FAAF2D-94A9-B13B-B9FF-343B4872BC9E}"/>
              </a:ext>
            </a:extLst>
          </p:cNvPr>
          <p:cNvPicPr>
            <a:picLocks noChangeAspect="1"/>
          </p:cNvPicPr>
          <p:nvPr/>
        </p:nvPicPr>
        <p:blipFill>
          <a:blip r:embed="rId2"/>
          <a:stretch>
            <a:fillRect/>
          </a:stretch>
        </p:blipFill>
        <p:spPr>
          <a:xfrm>
            <a:off x="1126698" y="2309218"/>
            <a:ext cx="9938604" cy="3817065"/>
          </a:xfrm>
          <a:prstGeom prst="rect">
            <a:avLst/>
          </a:prstGeom>
        </p:spPr>
      </p:pic>
      <p:sp>
        <p:nvSpPr>
          <p:cNvPr id="3" name="CuadroTexto 2">
            <a:extLst>
              <a:ext uri="{FF2B5EF4-FFF2-40B4-BE49-F238E27FC236}">
                <a16:creationId xmlns:a16="http://schemas.microsoft.com/office/drawing/2014/main" id="{43D1A1B3-2A5D-DA7E-8577-7B4176D66885}"/>
              </a:ext>
            </a:extLst>
          </p:cNvPr>
          <p:cNvSpPr txBox="1"/>
          <p:nvPr/>
        </p:nvSpPr>
        <p:spPr>
          <a:xfrm>
            <a:off x="3896751" y="478301"/>
            <a:ext cx="4236096" cy="430887"/>
          </a:xfrm>
          <a:prstGeom prst="rect">
            <a:avLst/>
          </a:prstGeom>
          <a:noFill/>
        </p:spPr>
        <p:txBody>
          <a:bodyPr wrap="none" rtlCol="0">
            <a:spAutoFit/>
          </a:bodyPr>
          <a:lstStyle/>
          <a:p>
            <a:r>
              <a:rPr lang="es-MX" sz="2200" dirty="0"/>
              <a:t>Redes Neuronales Convolucionales</a:t>
            </a:r>
            <a:endParaRPr lang="es-PE" sz="2200" dirty="0"/>
          </a:p>
        </p:txBody>
      </p:sp>
    </p:spTree>
    <p:extLst>
      <p:ext uri="{BB962C8B-B14F-4D97-AF65-F5344CB8AC3E}">
        <p14:creationId xmlns:p14="http://schemas.microsoft.com/office/powerpoint/2010/main" val="9713056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454E2BB1-D324-1B93-9BC1-AE6BBB3A59D8}"/>
              </a:ext>
            </a:extLst>
          </p:cNvPr>
          <p:cNvSpPr txBox="1"/>
          <p:nvPr/>
        </p:nvSpPr>
        <p:spPr>
          <a:xfrm>
            <a:off x="708073" y="1174541"/>
            <a:ext cx="10775853" cy="1754326"/>
          </a:xfrm>
          <a:prstGeom prst="rect">
            <a:avLst/>
          </a:prstGeom>
          <a:noFill/>
        </p:spPr>
        <p:txBody>
          <a:bodyPr wrap="square">
            <a:spAutoFit/>
          </a:bodyPr>
          <a:lstStyle/>
          <a:p>
            <a:r>
              <a:rPr lang="es-ES" dirty="0"/>
              <a:t>Las redes neuronales son sistemas de aprendizaje automático inspirados en la estructura y funcionamiento del cerebro humano. Están compuestas por nodos, o "neuronas", organizados en capas que procesan y transforman la información.</a:t>
            </a:r>
          </a:p>
          <a:p>
            <a:r>
              <a:rPr lang="es-ES" dirty="0"/>
              <a:t>Las redes neuronales son fundamentales en la inteligencia artificial moderna. Se utilizan en una amplia variedad de aplicaciones, desde el reconocimiento de voz hasta la conducción autónoma, y han impulsado avances significativos en múltiples disciplinas.</a:t>
            </a:r>
            <a:endParaRPr lang="es-PE" dirty="0"/>
          </a:p>
        </p:txBody>
      </p:sp>
      <p:sp>
        <p:nvSpPr>
          <p:cNvPr id="4" name="CuadroTexto 3">
            <a:extLst>
              <a:ext uri="{FF2B5EF4-FFF2-40B4-BE49-F238E27FC236}">
                <a16:creationId xmlns:a16="http://schemas.microsoft.com/office/drawing/2014/main" id="{A823AFEE-A6C4-6A88-91DC-F8DC4BF6DECE}"/>
              </a:ext>
            </a:extLst>
          </p:cNvPr>
          <p:cNvSpPr txBox="1"/>
          <p:nvPr/>
        </p:nvSpPr>
        <p:spPr>
          <a:xfrm>
            <a:off x="4670474" y="530189"/>
            <a:ext cx="1642757" cy="430887"/>
          </a:xfrm>
          <a:prstGeom prst="rect">
            <a:avLst/>
          </a:prstGeom>
          <a:noFill/>
        </p:spPr>
        <p:txBody>
          <a:bodyPr wrap="none" rtlCol="0">
            <a:spAutoFit/>
          </a:bodyPr>
          <a:lstStyle/>
          <a:p>
            <a:r>
              <a:rPr lang="es-MX" sz="2200" dirty="0"/>
              <a:t>Introducción</a:t>
            </a:r>
            <a:endParaRPr lang="es-PE" sz="2200" dirty="0"/>
          </a:p>
        </p:txBody>
      </p:sp>
      <p:pic>
        <p:nvPicPr>
          <p:cNvPr id="2050" name="Picture 2" descr="Esquema de una Red Neuronal Artificial (RNA) de tres capas... | Download  Scientific Diagram">
            <a:extLst>
              <a:ext uri="{FF2B5EF4-FFF2-40B4-BE49-F238E27FC236}">
                <a16:creationId xmlns:a16="http://schemas.microsoft.com/office/drawing/2014/main" id="{D68251D7-9540-B313-71A8-95B65AD899C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36569" y="3142332"/>
            <a:ext cx="5457347" cy="271151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912946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43489C9-3391-4442-BFD6-1E9E9AF683DD}"/>
              </a:ext>
            </a:extLst>
          </p:cNvPr>
          <p:cNvSpPr>
            <a:spLocks noChangeArrowheads="1"/>
          </p:cNvSpPr>
          <p:nvPr/>
        </p:nvSpPr>
        <p:spPr bwMode="auto">
          <a:xfrm>
            <a:off x="412651" y="1466284"/>
            <a:ext cx="11366697"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s-PE" altLang="es-PE" sz="1800" b="1" i="0" u="none" strike="noStrike" cap="none" normalizeH="0" baseline="0" dirty="0">
                <a:ln>
                  <a:noFill/>
                </a:ln>
                <a:solidFill>
                  <a:schemeClr val="tx1"/>
                </a:solidFill>
                <a:effectLst/>
                <a:latin typeface="Arial" panose="020B0604020202020204" pitchFamily="34" charset="0"/>
              </a:rPr>
              <a:t>Visión por Computadora:</a:t>
            </a:r>
            <a:r>
              <a:rPr kumimoji="0" lang="es-PE" altLang="es-PE" sz="1800" b="0" i="0" u="none" strike="noStrike" cap="none" normalizeH="0" baseline="0" dirty="0">
                <a:ln>
                  <a:noFill/>
                </a:ln>
                <a:solidFill>
                  <a:schemeClr val="tx1"/>
                </a:solidFill>
                <a:effectLst/>
                <a:latin typeface="Arial" panose="020B0604020202020204" pitchFamily="34" charset="0"/>
              </a:rPr>
              <a:t> Reconocimiento de imágenes, detección de objetos, y clasificación de imágenes.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s-PE" altLang="es-PE"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s-PE" altLang="es-PE" sz="1800" b="1" i="0" u="none" strike="noStrike" cap="none" normalizeH="0" baseline="0" dirty="0">
                <a:ln>
                  <a:noFill/>
                </a:ln>
                <a:solidFill>
                  <a:schemeClr val="tx1"/>
                </a:solidFill>
                <a:effectLst/>
                <a:latin typeface="Arial" panose="020B0604020202020204" pitchFamily="34" charset="0"/>
              </a:rPr>
              <a:t>Procesamiento del Lenguaje Natural (NLP):</a:t>
            </a:r>
            <a:r>
              <a:rPr kumimoji="0" lang="es-PE" altLang="es-PE" sz="1800" b="0" i="0" u="none" strike="noStrike" cap="none" normalizeH="0" baseline="0" dirty="0">
                <a:ln>
                  <a:noFill/>
                </a:ln>
                <a:solidFill>
                  <a:schemeClr val="tx1"/>
                </a:solidFill>
                <a:effectLst/>
                <a:latin typeface="Arial" panose="020B0604020202020204" pitchFamily="34" charset="0"/>
              </a:rPr>
              <a:t> Traducción automática, </a:t>
            </a:r>
            <a:r>
              <a:rPr kumimoji="0" lang="es-PE" altLang="es-PE" sz="1800" b="0" i="0" u="none" strike="noStrike" cap="none" normalizeH="0" baseline="0" dirty="0" err="1">
                <a:ln>
                  <a:noFill/>
                </a:ln>
                <a:solidFill>
                  <a:schemeClr val="tx1"/>
                </a:solidFill>
                <a:effectLst/>
                <a:latin typeface="Arial" panose="020B0604020202020204" pitchFamily="34" charset="0"/>
              </a:rPr>
              <a:t>chatbots</a:t>
            </a:r>
            <a:r>
              <a:rPr kumimoji="0" lang="es-PE" altLang="es-PE" sz="1800" b="0" i="0" u="none" strike="noStrike" cap="none" normalizeH="0" baseline="0" dirty="0">
                <a:ln>
                  <a:noFill/>
                </a:ln>
                <a:solidFill>
                  <a:schemeClr val="tx1"/>
                </a:solidFill>
                <a:effectLst/>
                <a:latin typeface="Arial" panose="020B0604020202020204" pitchFamily="34" charset="0"/>
              </a:rPr>
              <a:t>, y análisis de sentimientos.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s-PE" altLang="es-PE"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s-PE" altLang="es-PE" sz="1800" b="1" i="0" u="none" strike="noStrike" cap="none" normalizeH="0" baseline="0" dirty="0">
                <a:ln>
                  <a:noFill/>
                </a:ln>
                <a:solidFill>
                  <a:schemeClr val="tx1"/>
                </a:solidFill>
                <a:effectLst/>
                <a:latin typeface="Arial" panose="020B0604020202020204" pitchFamily="34" charset="0"/>
              </a:rPr>
              <a:t>Reconocimiento de Voz:</a:t>
            </a:r>
            <a:r>
              <a:rPr kumimoji="0" lang="es-PE" altLang="es-PE" sz="1800" b="0" i="0" u="none" strike="noStrike" cap="none" normalizeH="0" baseline="0" dirty="0">
                <a:ln>
                  <a:noFill/>
                </a:ln>
                <a:solidFill>
                  <a:schemeClr val="tx1"/>
                </a:solidFill>
                <a:effectLst/>
                <a:latin typeface="Arial" panose="020B0604020202020204" pitchFamily="34" charset="0"/>
              </a:rPr>
              <a:t> Asistentes virtuales como Siri o Alexa.</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s-PE" altLang="es-PE"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s-PE" altLang="es-PE" sz="1800" b="1" i="0" u="none" strike="noStrike" cap="none" normalizeH="0" baseline="0" dirty="0">
                <a:ln>
                  <a:noFill/>
                </a:ln>
                <a:solidFill>
                  <a:schemeClr val="tx1"/>
                </a:solidFill>
                <a:effectLst/>
                <a:latin typeface="Arial" panose="020B0604020202020204" pitchFamily="34" charset="0"/>
              </a:rPr>
              <a:t>Juegos:</a:t>
            </a:r>
            <a:r>
              <a:rPr kumimoji="0" lang="es-PE" altLang="es-PE" sz="1800" b="0" i="0" u="none" strike="noStrike" cap="none" normalizeH="0" baseline="0" dirty="0">
                <a:ln>
                  <a:noFill/>
                </a:ln>
                <a:solidFill>
                  <a:schemeClr val="tx1"/>
                </a:solidFill>
                <a:effectLst/>
                <a:latin typeface="Arial" panose="020B0604020202020204" pitchFamily="34" charset="0"/>
              </a:rPr>
              <a:t> Agentes de IA para juegos, como </a:t>
            </a:r>
            <a:r>
              <a:rPr kumimoji="0" lang="es-PE" altLang="es-PE" sz="1800" b="0" i="0" u="none" strike="noStrike" cap="none" normalizeH="0" baseline="0" dirty="0" err="1">
                <a:ln>
                  <a:noFill/>
                </a:ln>
                <a:solidFill>
                  <a:schemeClr val="tx1"/>
                </a:solidFill>
                <a:effectLst/>
                <a:latin typeface="Arial" panose="020B0604020202020204" pitchFamily="34" charset="0"/>
              </a:rPr>
              <a:t>AlphaGo</a:t>
            </a:r>
            <a:r>
              <a:rPr lang="es-PE" altLang="es-PE" dirty="0">
                <a:latin typeface="Arial" panose="020B0604020202020204" pitchFamily="34" charset="0"/>
              </a:rPr>
              <a:t>, </a:t>
            </a:r>
            <a:r>
              <a:rPr lang="es-PE" altLang="es-PE" dirty="0" err="1">
                <a:latin typeface="Arial" panose="020B0604020202020204" pitchFamily="34" charset="0"/>
              </a:rPr>
              <a:t>Stockfish</a:t>
            </a:r>
            <a:r>
              <a:rPr kumimoji="0" lang="es-PE" altLang="es-PE" sz="18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tabLst/>
            </a:pPr>
            <a:endParaRPr kumimoji="0" lang="es-PE" altLang="es-PE"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s-PE" altLang="es-PE" sz="1800" b="1" i="0" u="none" strike="noStrike" cap="none" normalizeH="0" baseline="0" dirty="0">
                <a:ln>
                  <a:noFill/>
                </a:ln>
                <a:solidFill>
                  <a:schemeClr val="tx1"/>
                </a:solidFill>
                <a:effectLst/>
                <a:latin typeface="Arial" panose="020B0604020202020204" pitchFamily="34" charset="0"/>
              </a:rPr>
              <a:t>Salud:</a:t>
            </a:r>
            <a:r>
              <a:rPr kumimoji="0" lang="es-PE" altLang="es-PE" sz="1800" b="0" i="0" u="none" strike="noStrike" cap="none" normalizeH="0" baseline="0" dirty="0">
                <a:ln>
                  <a:noFill/>
                </a:ln>
                <a:solidFill>
                  <a:schemeClr val="tx1"/>
                </a:solidFill>
                <a:effectLst/>
                <a:latin typeface="Arial" panose="020B0604020202020204" pitchFamily="34" charset="0"/>
              </a:rPr>
              <a:t> Diagnóstico médico automatizado y análisis de imágenes médicas.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s-PE" altLang="es-PE"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s-PE" altLang="es-PE" sz="1800" b="1" i="0" u="none" strike="noStrike" cap="none" normalizeH="0" baseline="0" dirty="0">
                <a:ln>
                  <a:noFill/>
                </a:ln>
                <a:solidFill>
                  <a:schemeClr val="tx1"/>
                </a:solidFill>
                <a:effectLst/>
                <a:latin typeface="Arial" panose="020B0604020202020204" pitchFamily="34" charset="0"/>
              </a:rPr>
              <a:t>Finanzas:</a:t>
            </a:r>
            <a:r>
              <a:rPr kumimoji="0" lang="es-PE" altLang="es-PE" sz="1800" b="0" i="0" u="none" strike="noStrike" cap="none" normalizeH="0" baseline="0" dirty="0">
                <a:ln>
                  <a:noFill/>
                </a:ln>
                <a:solidFill>
                  <a:schemeClr val="tx1"/>
                </a:solidFill>
                <a:effectLst/>
                <a:latin typeface="Arial" panose="020B0604020202020204" pitchFamily="34" charset="0"/>
              </a:rPr>
              <a:t> Detección de fraudes, análisis predictivo de mercados.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s-PE" altLang="es-PE"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s-PE" altLang="es-PE" sz="1800" b="1" i="0" u="none" strike="noStrike" cap="none" normalizeH="0" baseline="0" dirty="0">
                <a:ln>
                  <a:noFill/>
                </a:ln>
                <a:solidFill>
                  <a:schemeClr val="tx1"/>
                </a:solidFill>
                <a:effectLst/>
                <a:latin typeface="Arial" panose="020B0604020202020204" pitchFamily="34" charset="0"/>
              </a:rPr>
              <a:t>Automóviles Autónomos:</a:t>
            </a:r>
            <a:r>
              <a:rPr kumimoji="0" lang="es-PE" altLang="es-PE" sz="1800" b="0" i="0" u="none" strike="noStrike" cap="none" normalizeH="0" baseline="0" dirty="0">
                <a:ln>
                  <a:noFill/>
                </a:ln>
                <a:solidFill>
                  <a:schemeClr val="tx1"/>
                </a:solidFill>
                <a:effectLst/>
                <a:latin typeface="Arial" panose="020B0604020202020204" pitchFamily="34" charset="0"/>
              </a:rPr>
              <a:t> Sistemas de conducción autónoma. </a:t>
            </a:r>
          </a:p>
        </p:txBody>
      </p:sp>
      <p:sp>
        <p:nvSpPr>
          <p:cNvPr id="5" name="CuadroTexto 4">
            <a:extLst>
              <a:ext uri="{FF2B5EF4-FFF2-40B4-BE49-F238E27FC236}">
                <a16:creationId xmlns:a16="http://schemas.microsoft.com/office/drawing/2014/main" id="{A0C3CB74-E884-2AE8-5775-99E46B0F21A2}"/>
              </a:ext>
            </a:extLst>
          </p:cNvPr>
          <p:cNvSpPr txBox="1"/>
          <p:nvPr/>
        </p:nvSpPr>
        <p:spPr>
          <a:xfrm>
            <a:off x="4670474" y="530189"/>
            <a:ext cx="1642757" cy="430887"/>
          </a:xfrm>
          <a:prstGeom prst="rect">
            <a:avLst/>
          </a:prstGeom>
          <a:noFill/>
        </p:spPr>
        <p:txBody>
          <a:bodyPr wrap="none" rtlCol="0">
            <a:spAutoFit/>
          </a:bodyPr>
          <a:lstStyle/>
          <a:p>
            <a:r>
              <a:rPr lang="es-MX" sz="2200" dirty="0"/>
              <a:t>Introducción</a:t>
            </a:r>
            <a:endParaRPr lang="es-PE" sz="2200" dirty="0"/>
          </a:p>
        </p:txBody>
      </p:sp>
    </p:spTree>
    <p:extLst>
      <p:ext uri="{BB962C8B-B14F-4D97-AF65-F5344CB8AC3E}">
        <p14:creationId xmlns:p14="http://schemas.microsoft.com/office/powerpoint/2010/main" val="35946298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A4110AC6-24F6-C414-5970-56EBE7A88A5E}"/>
              </a:ext>
            </a:extLst>
          </p:cNvPr>
          <p:cNvPicPr>
            <a:picLocks noChangeAspect="1"/>
          </p:cNvPicPr>
          <p:nvPr/>
        </p:nvPicPr>
        <p:blipFill>
          <a:blip r:embed="rId2"/>
          <a:stretch>
            <a:fillRect/>
          </a:stretch>
        </p:blipFill>
        <p:spPr>
          <a:xfrm>
            <a:off x="371109" y="979647"/>
            <a:ext cx="3554004" cy="2973376"/>
          </a:xfrm>
          <a:prstGeom prst="rect">
            <a:avLst/>
          </a:prstGeom>
        </p:spPr>
      </p:pic>
      <p:pic>
        <p:nvPicPr>
          <p:cNvPr id="5" name="Imagen 4">
            <a:extLst>
              <a:ext uri="{FF2B5EF4-FFF2-40B4-BE49-F238E27FC236}">
                <a16:creationId xmlns:a16="http://schemas.microsoft.com/office/drawing/2014/main" id="{DCA1BAE2-F5F1-25A4-A523-F37A0136FA22}"/>
              </a:ext>
            </a:extLst>
          </p:cNvPr>
          <p:cNvPicPr>
            <a:picLocks noChangeAspect="1"/>
          </p:cNvPicPr>
          <p:nvPr/>
        </p:nvPicPr>
        <p:blipFill>
          <a:blip r:embed="rId3"/>
          <a:stretch>
            <a:fillRect/>
          </a:stretch>
        </p:blipFill>
        <p:spPr>
          <a:xfrm>
            <a:off x="4318998" y="979646"/>
            <a:ext cx="3554004" cy="2973375"/>
          </a:xfrm>
          <a:prstGeom prst="rect">
            <a:avLst/>
          </a:prstGeom>
        </p:spPr>
      </p:pic>
      <p:pic>
        <p:nvPicPr>
          <p:cNvPr id="7" name="Imagen 6">
            <a:extLst>
              <a:ext uri="{FF2B5EF4-FFF2-40B4-BE49-F238E27FC236}">
                <a16:creationId xmlns:a16="http://schemas.microsoft.com/office/drawing/2014/main" id="{271152CA-F46F-2B92-CE95-7ED92344D965}"/>
              </a:ext>
            </a:extLst>
          </p:cNvPr>
          <p:cNvPicPr>
            <a:picLocks noChangeAspect="1"/>
          </p:cNvPicPr>
          <p:nvPr/>
        </p:nvPicPr>
        <p:blipFill>
          <a:blip r:embed="rId4"/>
          <a:stretch>
            <a:fillRect/>
          </a:stretch>
        </p:blipFill>
        <p:spPr>
          <a:xfrm>
            <a:off x="8460033" y="1004264"/>
            <a:ext cx="3554004" cy="2973375"/>
          </a:xfrm>
          <a:prstGeom prst="rect">
            <a:avLst/>
          </a:prstGeom>
        </p:spPr>
      </p:pic>
      <p:sp>
        <p:nvSpPr>
          <p:cNvPr id="8" name="CuadroTexto 7">
            <a:extLst>
              <a:ext uri="{FF2B5EF4-FFF2-40B4-BE49-F238E27FC236}">
                <a16:creationId xmlns:a16="http://schemas.microsoft.com/office/drawing/2014/main" id="{8CA95F96-6BBC-B59D-9478-4B4ABB514885}"/>
              </a:ext>
            </a:extLst>
          </p:cNvPr>
          <p:cNvSpPr txBox="1"/>
          <p:nvPr/>
        </p:nvSpPr>
        <p:spPr>
          <a:xfrm>
            <a:off x="4740812" y="291038"/>
            <a:ext cx="1642757" cy="430887"/>
          </a:xfrm>
          <a:prstGeom prst="rect">
            <a:avLst/>
          </a:prstGeom>
          <a:noFill/>
        </p:spPr>
        <p:txBody>
          <a:bodyPr wrap="none" rtlCol="0">
            <a:spAutoFit/>
          </a:bodyPr>
          <a:lstStyle/>
          <a:p>
            <a:r>
              <a:rPr lang="es-MX" sz="2200" dirty="0"/>
              <a:t>Introducción</a:t>
            </a:r>
            <a:endParaRPr lang="es-PE" sz="2200" dirty="0"/>
          </a:p>
        </p:txBody>
      </p:sp>
      <p:pic>
        <p:nvPicPr>
          <p:cNvPr id="3076" name="Picture 4" descr="Crazyhouse - Wikipedia">
            <a:extLst>
              <a:ext uri="{FF2B5EF4-FFF2-40B4-BE49-F238E27FC236}">
                <a16:creationId xmlns:a16="http://schemas.microsoft.com/office/drawing/2014/main" id="{460C6EFD-B918-5685-50D0-2F50AD6862B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11977" y="4097509"/>
            <a:ext cx="2466975" cy="1847850"/>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传奇物体检测算法YOLO全解析！v1-v10详解！ - YouTube">
            <a:extLst>
              <a:ext uri="{FF2B5EF4-FFF2-40B4-BE49-F238E27FC236}">
                <a16:creationId xmlns:a16="http://schemas.microsoft.com/office/drawing/2014/main" id="{F82BD9DF-BB41-A899-FAB7-FE28299DEEB4}"/>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72012" y="4345159"/>
            <a:ext cx="2847975" cy="1600200"/>
          </a:xfrm>
          <a:prstGeom prst="rect">
            <a:avLst/>
          </a:prstGeom>
          <a:noFill/>
          <a:extLst>
            <a:ext uri="{909E8E84-426E-40DD-AFC4-6F175D3DCCD1}">
              <a14:hiddenFill xmlns:a14="http://schemas.microsoft.com/office/drawing/2010/main">
                <a:solidFill>
                  <a:srgbClr val="FFFFFF"/>
                </a:solidFill>
              </a14:hiddenFill>
            </a:ext>
          </a:extLst>
        </p:spPr>
      </p:pic>
      <p:pic>
        <p:nvPicPr>
          <p:cNvPr id="3080" name="Picture 8" descr="Top 20 LLM (Large Language Models) - GeeksforGeeks">
            <a:extLst>
              <a:ext uri="{FF2B5EF4-FFF2-40B4-BE49-F238E27FC236}">
                <a16:creationId xmlns:a16="http://schemas.microsoft.com/office/drawing/2014/main" id="{8ADD9284-D809-6E06-1412-096B28AC944A}"/>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813047" y="4345159"/>
            <a:ext cx="2847975" cy="133715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9764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Relación entre una neurona biológica y una neurona artificial">
            <a:extLst>
              <a:ext uri="{FF2B5EF4-FFF2-40B4-BE49-F238E27FC236}">
                <a16:creationId xmlns:a16="http://schemas.microsoft.com/office/drawing/2014/main" id="{ECD6E25E-5933-2845-1A3E-4A68A7BCDE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02815" y="3585211"/>
            <a:ext cx="6667500" cy="2247900"/>
          </a:xfrm>
          <a:prstGeom prst="rect">
            <a:avLst/>
          </a:prstGeom>
          <a:noFill/>
          <a:extLst>
            <a:ext uri="{909E8E84-426E-40DD-AFC4-6F175D3DCCD1}">
              <a14:hiddenFill xmlns:a14="http://schemas.microsoft.com/office/drawing/2010/main">
                <a:solidFill>
                  <a:srgbClr val="FFFFFF"/>
                </a:solidFill>
              </a14:hiddenFill>
            </a:ext>
          </a:extLst>
        </p:spPr>
      </p:pic>
      <p:sp>
        <p:nvSpPr>
          <p:cNvPr id="3" name="CuadroTexto 2">
            <a:extLst>
              <a:ext uri="{FF2B5EF4-FFF2-40B4-BE49-F238E27FC236}">
                <a16:creationId xmlns:a16="http://schemas.microsoft.com/office/drawing/2014/main" id="{2069125D-426A-6D6B-81BF-A7BC2FF099AF}"/>
              </a:ext>
            </a:extLst>
          </p:cNvPr>
          <p:cNvSpPr txBox="1"/>
          <p:nvPr/>
        </p:nvSpPr>
        <p:spPr>
          <a:xfrm>
            <a:off x="211014" y="1288259"/>
            <a:ext cx="11240087" cy="1754326"/>
          </a:xfrm>
          <a:prstGeom prst="rect">
            <a:avLst/>
          </a:prstGeom>
          <a:noFill/>
        </p:spPr>
        <p:txBody>
          <a:bodyPr wrap="square">
            <a:spAutoFit/>
          </a:bodyPr>
          <a:lstStyle/>
          <a:p>
            <a:pPr algn="l">
              <a:buFont typeface="Arial" panose="020B0604020202020204" pitchFamily="34" charset="0"/>
              <a:buChar char="•"/>
            </a:pPr>
            <a:r>
              <a:rPr lang="es-ES" b="1" i="0" dirty="0">
                <a:solidFill>
                  <a:srgbClr val="242424"/>
                </a:solidFill>
                <a:effectLst/>
                <a:highlight>
                  <a:srgbClr val="FFFFFF"/>
                </a:highlight>
                <a:latin typeface="source-serif-pro"/>
              </a:rPr>
              <a:t>Cuerpo Celular (Soma):</a:t>
            </a:r>
            <a:r>
              <a:rPr lang="es-ES" b="0" i="0" dirty="0">
                <a:solidFill>
                  <a:srgbClr val="242424"/>
                </a:solidFill>
                <a:effectLst/>
                <a:highlight>
                  <a:srgbClr val="FFFFFF"/>
                </a:highlight>
                <a:latin typeface="source-serif-pro"/>
              </a:rPr>
              <a:t> Tiene como función principal sintetizar la mayoría de las proteínas que se encuentran en la neurona.</a:t>
            </a:r>
          </a:p>
          <a:p>
            <a:pPr algn="l">
              <a:buFont typeface="Arial" panose="020B0604020202020204" pitchFamily="34" charset="0"/>
              <a:buChar char="•"/>
            </a:pPr>
            <a:r>
              <a:rPr lang="es-ES" b="1" i="0" dirty="0">
                <a:solidFill>
                  <a:srgbClr val="242424"/>
                </a:solidFill>
                <a:effectLst/>
                <a:highlight>
                  <a:srgbClr val="FFFFFF"/>
                </a:highlight>
                <a:latin typeface="source-serif-pro"/>
              </a:rPr>
              <a:t>Dendritas:</a:t>
            </a:r>
            <a:r>
              <a:rPr lang="es-ES" b="0" i="0" dirty="0">
                <a:solidFill>
                  <a:srgbClr val="242424"/>
                </a:solidFill>
                <a:effectLst/>
                <a:highlight>
                  <a:srgbClr val="FFFFFF"/>
                </a:highlight>
                <a:latin typeface="source-serif-pro"/>
              </a:rPr>
              <a:t> Son prolongaciones protoplasmáticas, cortas y ramificadas que surgen desde el cuerpo celular. Se encargan de recibir y procesar los impulsos que llegan de otras neuronas para transmitirlas al cuerpo celular.</a:t>
            </a:r>
          </a:p>
          <a:p>
            <a:pPr algn="l">
              <a:buFont typeface="Arial" panose="020B0604020202020204" pitchFamily="34" charset="0"/>
              <a:buChar char="•"/>
            </a:pPr>
            <a:r>
              <a:rPr lang="es-ES" b="1" i="0" dirty="0">
                <a:solidFill>
                  <a:srgbClr val="242424"/>
                </a:solidFill>
                <a:effectLst/>
                <a:highlight>
                  <a:srgbClr val="FFFFFF"/>
                </a:highlight>
                <a:latin typeface="source-serif-pro"/>
              </a:rPr>
              <a:t>Axón:</a:t>
            </a:r>
            <a:r>
              <a:rPr lang="es-ES" b="0" i="0" dirty="0">
                <a:solidFill>
                  <a:srgbClr val="242424"/>
                </a:solidFill>
                <a:effectLst/>
                <a:highlight>
                  <a:srgbClr val="FFFFFF"/>
                </a:highlight>
                <a:latin typeface="source-serif-pro"/>
              </a:rPr>
              <a:t> Se trata de una prolongación caracterizada por ser única y larga. Tiene como función extraer el impulso resultante desde cuerpo celular y transmitirlo a otra zona del sistema</a:t>
            </a:r>
          </a:p>
        </p:txBody>
      </p:sp>
      <p:sp>
        <p:nvSpPr>
          <p:cNvPr id="2" name="CuadroTexto 1">
            <a:extLst>
              <a:ext uri="{FF2B5EF4-FFF2-40B4-BE49-F238E27FC236}">
                <a16:creationId xmlns:a16="http://schemas.microsoft.com/office/drawing/2014/main" id="{48006A21-3331-2D7F-E681-B919DB60B755}"/>
              </a:ext>
            </a:extLst>
          </p:cNvPr>
          <p:cNvSpPr txBox="1"/>
          <p:nvPr/>
        </p:nvSpPr>
        <p:spPr>
          <a:xfrm>
            <a:off x="4670474" y="530189"/>
            <a:ext cx="1642757" cy="430887"/>
          </a:xfrm>
          <a:prstGeom prst="rect">
            <a:avLst/>
          </a:prstGeom>
          <a:noFill/>
        </p:spPr>
        <p:txBody>
          <a:bodyPr wrap="none" rtlCol="0">
            <a:spAutoFit/>
          </a:bodyPr>
          <a:lstStyle/>
          <a:p>
            <a:r>
              <a:rPr lang="es-MX" sz="2200" dirty="0"/>
              <a:t>Introducción</a:t>
            </a:r>
            <a:endParaRPr lang="es-PE" sz="2200" dirty="0"/>
          </a:p>
        </p:txBody>
      </p:sp>
    </p:spTree>
    <p:extLst>
      <p:ext uri="{BB962C8B-B14F-4D97-AF65-F5344CB8AC3E}">
        <p14:creationId xmlns:p14="http://schemas.microsoft.com/office/powerpoint/2010/main" val="343072417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509ED327-328D-9FCB-A76F-EE75169D1ED1}"/>
              </a:ext>
            </a:extLst>
          </p:cNvPr>
          <p:cNvPicPr>
            <a:picLocks noChangeAspect="1"/>
          </p:cNvPicPr>
          <p:nvPr/>
        </p:nvPicPr>
        <p:blipFill>
          <a:blip r:embed="rId2"/>
          <a:stretch>
            <a:fillRect/>
          </a:stretch>
        </p:blipFill>
        <p:spPr>
          <a:xfrm>
            <a:off x="70997" y="1611886"/>
            <a:ext cx="3936940" cy="512427"/>
          </a:xfrm>
          <a:prstGeom prst="rect">
            <a:avLst/>
          </a:prstGeom>
        </p:spPr>
      </p:pic>
      <p:pic>
        <p:nvPicPr>
          <p:cNvPr id="5" name="Imagen 4">
            <a:extLst>
              <a:ext uri="{FF2B5EF4-FFF2-40B4-BE49-F238E27FC236}">
                <a16:creationId xmlns:a16="http://schemas.microsoft.com/office/drawing/2014/main" id="{2590946F-BC25-2085-A74C-ECF2AEC64271}"/>
              </a:ext>
            </a:extLst>
          </p:cNvPr>
          <p:cNvPicPr>
            <a:picLocks noChangeAspect="1"/>
          </p:cNvPicPr>
          <p:nvPr/>
        </p:nvPicPr>
        <p:blipFill>
          <a:blip r:embed="rId3"/>
          <a:stretch>
            <a:fillRect/>
          </a:stretch>
        </p:blipFill>
        <p:spPr>
          <a:xfrm>
            <a:off x="4609879" y="1611886"/>
            <a:ext cx="4584874" cy="512427"/>
          </a:xfrm>
          <a:prstGeom prst="rect">
            <a:avLst/>
          </a:prstGeom>
        </p:spPr>
      </p:pic>
      <p:pic>
        <p:nvPicPr>
          <p:cNvPr id="7" name="Imagen 6">
            <a:extLst>
              <a:ext uri="{FF2B5EF4-FFF2-40B4-BE49-F238E27FC236}">
                <a16:creationId xmlns:a16="http://schemas.microsoft.com/office/drawing/2014/main" id="{6FA8C4C0-E3B5-E3B7-6381-3238F7AB5E8D}"/>
              </a:ext>
            </a:extLst>
          </p:cNvPr>
          <p:cNvPicPr>
            <a:picLocks noChangeAspect="1"/>
          </p:cNvPicPr>
          <p:nvPr/>
        </p:nvPicPr>
        <p:blipFill>
          <a:blip r:embed="rId4"/>
          <a:stretch>
            <a:fillRect/>
          </a:stretch>
        </p:blipFill>
        <p:spPr>
          <a:xfrm>
            <a:off x="1871662" y="2633662"/>
            <a:ext cx="4791075" cy="1590675"/>
          </a:xfrm>
          <a:prstGeom prst="rect">
            <a:avLst/>
          </a:prstGeom>
        </p:spPr>
      </p:pic>
      <p:sp>
        <p:nvSpPr>
          <p:cNvPr id="2" name="CuadroTexto 1">
            <a:extLst>
              <a:ext uri="{FF2B5EF4-FFF2-40B4-BE49-F238E27FC236}">
                <a16:creationId xmlns:a16="http://schemas.microsoft.com/office/drawing/2014/main" id="{5CF44AF4-B311-51DF-8439-46F745968D1B}"/>
              </a:ext>
            </a:extLst>
          </p:cNvPr>
          <p:cNvSpPr txBox="1"/>
          <p:nvPr/>
        </p:nvSpPr>
        <p:spPr>
          <a:xfrm>
            <a:off x="3827071" y="534572"/>
            <a:ext cx="4213910" cy="430887"/>
          </a:xfrm>
          <a:prstGeom prst="rect">
            <a:avLst/>
          </a:prstGeom>
          <a:noFill/>
        </p:spPr>
        <p:txBody>
          <a:bodyPr wrap="none" rtlCol="0">
            <a:spAutoFit/>
          </a:bodyPr>
          <a:lstStyle/>
          <a:p>
            <a:r>
              <a:rPr lang="es-MX" sz="2200" dirty="0"/>
              <a:t>Regresión lineal y redes neuronales</a:t>
            </a:r>
            <a:endParaRPr lang="es-PE" sz="2200" dirty="0"/>
          </a:p>
        </p:txBody>
      </p:sp>
      <p:pic>
        <p:nvPicPr>
          <p:cNvPr id="2050" name="Picture 2" descr="📈 Regresión logística 📉 Cómo funciona? Qué secretos esconde?🧐">
            <a:extLst>
              <a:ext uri="{FF2B5EF4-FFF2-40B4-BE49-F238E27FC236}">
                <a16:creationId xmlns:a16="http://schemas.microsoft.com/office/drawing/2014/main" id="{CAF6A914-0477-EDB8-65AA-84F7C96BA56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392624" y="3429001"/>
            <a:ext cx="4799376" cy="25638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851545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EE74678C-4891-950C-A278-98320A40026C}"/>
              </a:ext>
            </a:extLst>
          </p:cNvPr>
          <p:cNvPicPr>
            <a:picLocks noChangeAspect="1"/>
          </p:cNvPicPr>
          <p:nvPr/>
        </p:nvPicPr>
        <p:blipFill>
          <a:blip r:embed="rId2"/>
          <a:stretch>
            <a:fillRect/>
          </a:stretch>
        </p:blipFill>
        <p:spPr>
          <a:xfrm>
            <a:off x="2687516" y="1689735"/>
            <a:ext cx="5410200" cy="552450"/>
          </a:xfrm>
          <a:prstGeom prst="rect">
            <a:avLst/>
          </a:prstGeom>
        </p:spPr>
      </p:pic>
      <p:pic>
        <p:nvPicPr>
          <p:cNvPr id="8" name="Imagen 7">
            <a:extLst>
              <a:ext uri="{FF2B5EF4-FFF2-40B4-BE49-F238E27FC236}">
                <a16:creationId xmlns:a16="http://schemas.microsoft.com/office/drawing/2014/main" id="{7C1D7A2C-762E-9884-C498-8730E988DF0C}"/>
              </a:ext>
            </a:extLst>
          </p:cNvPr>
          <p:cNvPicPr>
            <a:picLocks noChangeAspect="1"/>
          </p:cNvPicPr>
          <p:nvPr/>
        </p:nvPicPr>
        <p:blipFill>
          <a:blip r:embed="rId3"/>
          <a:stretch>
            <a:fillRect/>
          </a:stretch>
        </p:blipFill>
        <p:spPr>
          <a:xfrm>
            <a:off x="2687516" y="2728734"/>
            <a:ext cx="5410200" cy="2246340"/>
          </a:xfrm>
          <a:prstGeom prst="rect">
            <a:avLst/>
          </a:prstGeom>
        </p:spPr>
      </p:pic>
      <p:sp>
        <p:nvSpPr>
          <p:cNvPr id="2" name="CuadroTexto 1">
            <a:extLst>
              <a:ext uri="{FF2B5EF4-FFF2-40B4-BE49-F238E27FC236}">
                <a16:creationId xmlns:a16="http://schemas.microsoft.com/office/drawing/2014/main" id="{1B4F9456-2293-F1AA-FC60-6A24282A2746}"/>
              </a:ext>
            </a:extLst>
          </p:cNvPr>
          <p:cNvSpPr txBox="1"/>
          <p:nvPr/>
        </p:nvSpPr>
        <p:spPr>
          <a:xfrm>
            <a:off x="3644191" y="506437"/>
            <a:ext cx="4213910" cy="430887"/>
          </a:xfrm>
          <a:prstGeom prst="rect">
            <a:avLst/>
          </a:prstGeom>
          <a:noFill/>
        </p:spPr>
        <p:txBody>
          <a:bodyPr wrap="none" rtlCol="0">
            <a:spAutoFit/>
          </a:bodyPr>
          <a:lstStyle/>
          <a:p>
            <a:r>
              <a:rPr lang="es-MX" sz="2200" dirty="0"/>
              <a:t>Regresión lineal y redes neuronales</a:t>
            </a:r>
            <a:endParaRPr lang="es-PE" sz="2200" dirty="0"/>
          </a:p>
        </p:txBody>
      </p:sp>
    </p:spTree>
    <p:extLst>
      <p:ext uri="{BB962C8B-B14F-4D97-AF65-F5344CB8AC3E}">
        <p14:creationId xmlns:p14="http://schemas.microsoft.com/office/powerpoint/2010/main" val="21384412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936F359B-21B9-999D-1C72-D099F766CFB5}"/>
              </a:ext>
            </a:extLst>
          </p:cNvPr>
          <p:cNvSpPr txBox="1"/>
          <p:nvPr/>
        </p:nvSpPr>
        <p:spPr>
          <a:xfrm>
            <a:off x="872197" y="1209822"/>
            <a:ext cx="10818055" cy="923330"/>
          </a:xfrm>
          <a:prstGeom prst="rect">
            <a:avLst/>
          </a:prstGeom>
          <a:noFill/>
        </p:spPr>
        <p:txBody>
          <a:bodyPr wrap="square" rtlCol="0">
            <a:spAutoFit/>
          </a:bodyPr>
          <a:lstStyle/>
          <a:p>
            <a:r>
              <a:rPr lang="es-MX" dirty="0"/>
              <a:t>Para aumentar la flexibilidad del modelo y poder capturar relaciones más complejas entre variables input y output se construye un nuevo modelo lineal generalizado que toma como variables input las salidas de varios modelos lineales generalizados.</a:t>
            </a:r>
            <a:endParaRPr lang="es-PE" dirty="0"/>
          </a:p>
        </p:txBody>
      </p:sp>
      <p:pic>
        <p:nvPicPr>
          <p:cNvPr id="6" name="Imagen 5">
            <a:extLst>
              <a:ext uri="{FF2B5EF4-FFF2-40B4-BE49-F238E27FC236}">
                <a16:creationId xmlns:a16="http://schemas.microsoft.com/office/drawing/2014/main" id="{E46CE5FC-15D6-293D-0CE8-6C36A0ACF7CD}"/>
              </a:ext>
            </a:extLst>
          </p:cNvPr>
          <p:cNvPicPr>
            <a:picLocks noChangeAspect="1"/>
          </p:cNvPicPr>
          <p:nvPr/>
        </p:nvPicPr>
        <p:blipFill>
          <a:blip r:embed="rId2"/>
          <a:stretch>
            <a:fillRect/>
          </a:stretch>
        </p:blipFill>
        <p:spPr>
          <a:xfrm>
            <a:off x="872198" y="2553281"/>
            <a:ext cx="6400800" cy="531422"/>
          </a:xfrm>
          <a:prstGeom prst="rect">
            <a:avLst/>
          </a:prstGeom>
        </p:spPr>
      </p:pic>
      <p:pic>
        <p:nvPicPr>
          <p:cNvPr id="8" name="Imagen 7">
            <a:extLst>
              <a:ext uri="{FF2B5EF4-FFF2-40B4-BE49-F238E27FC236}">
                <a16:creationId xmlns:a16="http://schemas.microsoft.com/office/drawing/2014/main" id="{B377BD81-7C53-2E1F-8DBA-41C023D8B585}"/>
              </a:ext>
            </a:extLst>
          </p:cNvPr>
          <p:cNvPicPr>
            <a:picLocks noChangeAspect="1"/>
          </p:cNvPicPr>
          <p:nvPr/>
        </p:nvPicPr>
        <p:blipFill>
          <a:blip r:embed="rId3"/>
          <a:stretch>
            <a:fillRect/>
          </a:stretch>
        </p:blipFill>
        <p:spPr>
          <a:xfrm>
            <a:off x="1104338" y="3773298"/>
            <a:ext cx="5397255" cy="531422"/>
          </a:xfrm>
          <a:prstGeom prst="rect">
            <a:avLst/>
          </a:prstGeom>
        </p:spPr>
      </p:pic>
      <p:pic>
        <p:nvPicPr>
          <p:cNvPr id="10" name="Imagen 9">
            <a:extLst>
              <a:ext uri="{FF2B5EF4-FFF2-40B4-BE49-F238E27FC236}">
                <a16:creationId xmlns:a16="http://schemas.microsoft.com/office/drawing/2014/main" id="{2E846F86-BE22-2B3E-0FBA-A1261BD093DB}"/>
              </a:ext>
            </a:extLst>
          </p:cNvPr>
          <p:cNvPicPr>
            <a:picLocks noChangeAspect="1"/>
          </p:cNvPicPr>
          <p:nvPr/>
        </p:nvPicPr>
        <p:blipFill>
          <a:blip r:embed="rId4"/>
          <a:stretch>
            <a:fillRect/>
          </a:stretch>
        </p:blipFill>
        <p:spPr>
          <a:xfrm>
            <a:off x="7898130" y="2378182"/>
            <a:ext cx="4076700" cy="2571750"/>
          </a:xfrm>
          <a:prstGeom prst="rect">
            <a:avLst/>
          </a:prstGeom>
        </p:spPr>
      </p:pic>
      <p:sp>
        <p:nvSpPr>
          <p:cNvPr id="3" name="CuadroTexto 2">
            <a:extLst>
              <a:ext uri="{FF2B5EF4-FFF2-40B4-BE49-F238E27FC236}">
                <a16:creationId xmlns:a16="http://schemas.microsoft.com/office/drawing/2014/main" id="{F81E7F0F-F826-2065-ACA2-479BBB79DA86}"/>
              </a:ext>
            </a:extLst>
          </p:cNvPr>
          <p:cNvSpPr txBox="1"/>
          <p:nvPr/>
        </p:nvSpPr>
        <p:spPr>
          <a:xfrm>
            <a:off x="3827071" y="534572"/>
            <a:ext cx="3247812" cy="430887"/>
          </a:xfrm>
          <a:prstGeom prst="rect">
            <a:avLst/>
          </a:prstGeom>
          <a:noFill/>
        </p:spPr>
        <p:txBody>
          <a:bodyPr wrap="none" rtlCol="0">
            <a:spAutoFit/>
          </a:bodyPr>
          <a:lstStyle/>
          <a:p>
            <a:r>
              <a:rPr lang="es-MX" sz="2200" dirty="0"/>
              <a:t>Red neuronal de dos capas</a:t>
            </a:r>
            <a:endParaRPr lang="es-PE" sz="2200" dirty="0"/>
          </a:p>
        </p:txBody>
      </p:sp>
    </p:spTree>
    <p:extLst>
      <p:ext uri="{BB962C8B-B14F-4D97-AF65-F5344CB8AC3E}">
        <p14:creationId xmlns:p14="http://schemas.microsoft.com/office/powerpoint/2010/main" val="1982742407"/>
      </p:ext>
    </p:extLst>
  </p:cSld>
  <p:clrMapOvr>
    <a:masterClrMapping/>
  </p:clrMapOvr>
</p:sld>
</file>

<file path=ppt/theme/theme1.xml><?xml version="1.0" encoding="utf-8"?>
<a:theme xmlns:a="http://schemas.openxmlformats.org/drawingml/2006/main" name="Galería">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TM10001114[[fn=Galería]]</Template>
  <TotalTime>9594</TotalTime>
  <Words>1027</Words>
  <Application>Microsoft Office PowerPoint</Application>
  <PresentationFormat>Panorámica</PresentationFormat>
  <Paragraphs>98</Paragraphs>
  <Slides>23</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23</vt:i4>
      </vt:variant>
    </vt:vector>
  </HeadingPairs>
  <TitlesOfParts>
    <vt:vector size="28" baseType="lpstr">
      <vt:lpstr>Arial</vt:lpstr>
      <vt:lpstr>Cambria Math</vt:lpstr>
      <vt:lpstr>Gill Sans MT</vt:lpstr>
      <vt:lpstr>source-serif-pro</vt:lpstr>
      <vt:lpstr>Galería</vt:lpstr>
      <vt:lpstr>Redes neuronales y Deep learning</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Giancarlos Oviedo</dc:creator>
  <cp:lastModifiedBy>Giancarlos Oviedo</cp:lastModifiedBy>
  <cp:revision>23</cp:revision>
  <dcterms:created xsi:type="dcterms:W3CDTF">2024-08-01T02:27:52Z</dcterms:created>
  <dcterms:modified xsi:type="dcterms:W3CDTF">2025-08-21T03:04:17Z</dcterms:modified>
</cp:coreProperties>
</file>