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8" r:id="rId2"/>
    <p:sldId id="270" r:id="rId3"/>
    <p:sldId id="267" r:id="rId4"/>
    <p:sldId id="261" r:id="rId5"/>
    <p:sldId id="263" r:id="rId6"/>
    <p:sldId id="26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8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D43A-CE83-4327-AB38-B2C42898FC5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83F31-F0C8-4553-93BE-B0380A263A1C}">
      <dgm:prSet/>
      <dgm:spPr/>
      <dgm:t>
        <a:bodyPr/>
        <a:lstStyle/>
        <a:p>
          <a:r>
            <a:rPr lang="en-US" dirty="0"/>
            <a:t>It was a great experience to learn how to interact with </a:t>
          </a:r>
          <a:r>
            <a:rPr lang="en-US" dirty="0" err="1"/>
            <a:t>softwares</a:t>
          </a:r>
          <a:r>
            <a:rPr lang="en-US" dirty="0"/>
            <a:t> and sensors.</a:t>
          </a:r>
        </a:p>
        <a:p>
          <a:r>
            <a:rPr lang="en-US" dirty="0"/>
            <a:t>We also learned how to use WebSocket APIs instead of relying on APIs offered by the server</a:t>
          </a:r>
        </a:p>
        <a:p>
          <a:r>
            <a:rPr lang="en-US" dirty="0"/>
            <a:t>We were able to set up a server to handle requests  </a:t>
          </a:r>
        </a:p>
      </dgm:t>
    </dgm:pt>
    <dgm:pt modelId="{2E90366E-C858-4909-8B1A-EAD90EFD44FA}" type="parTrans" cxnId="{0529FF7F-56C7-4223-AB7C-8DA9DC2309B4}">
      <dgm:prSet/>
      <dgm:spPr/>
      <dgm:t>
        <a:bodyPr/>
        <a:lstStyle/>
        <a:p>
          <a:endParaRPr lang="en-US"/>
        </a:p>
      </dgm:t>
    </dgm:pt>
    <dgm:pt modelId="{71332020-9F8B-43F3-9B40-F33E68AADD87}" type="sibTrans" cxnId="{0529FF7F-56C7-4223-AB7C-8DA9DC2309B4}">
      <dgm:prSet/>
      <dgm:spPr/>
      <dgm:t>
        <a:bodyPr/>
        <a:lstStyle/>
        <a:p>
          <a:endParaRPr lang="en-US"/>
        </a:p>
      </dgm:t>
    </dgm:pt>
    <dgm:pt modelId="{7F6E29D6-FF51-46DC-99ED-DDBB822800E8}">
      <dgm:prSet/>
      <dgm:spPr/>
      <dgm:t>
        <a:bodyPr/>
        <a:lstStyle/>
        <a:p>
          <a:r>
            <a:rPr lang="en-US" baseline="0" dirty="0"/>
            <a:t>We could improve the system by adding many different streaming platforms on a single page and control them all </a:t>
          </a:r>
          <a:r>
            <a:rPr lang="it-IT" dirty="0" err="1"/>
            <a:t>simultaneously</a:t>
          </a:r>
          <a:r>
            <a:rPr lang="en-US" baseline="0" dirty="0"/>
            <a:t> and add different commands</a:t>
          </a:r>
          <a:endParaRPr lang="en-US" dirty="0"/>
        </a:p>
      </dgm:t>
    </dgm:pt>
    <dgm:pt modelId="{50CB463D-2D55-4A36-9CC3-463B4BDEAFDE}" type="parTrans" cxnId="{E33EE92A-74C3-4AD6-ABF0-14AF30498DE4}">
      <dgm:prSet/>
      <dgm:spPr/>
      <dgm:t>
        <a:bodyPr/>
        <a:lstStyle/>
        <a:p>
          <a:endParaRPr lang="en-US"/>
        </a:p>
      </dgm:t>
    </dgm:pt>
    <dgm:pt modelId="{1883BE73-7ED8-48F1-B353-C19F093F3B66}" type="sibTrans" cxnId="{E33EE92A-74C3-4AD6-ABF0-14AF30498DE4}">
      <dgm:prSet/>
      <dgm:spPr/>
      <dgm:t>
        <a:bodyPr/>
        <a:lstStyle/>
        <a:p>
          <a:endParaRPr lang="en-US"/>
        </a:p>
      </dgm:t>
    </dgm:pt>
    <dgm:pt modelId="{DA4E0B9C-D904-45F9-AF3F-A43DB6A89B37}" type="pres">
      <dgm:prSet presAssocID="{5479D43A-CE83-4327-AB38-B2C42898FC5D}" presName="vert0" presStyleCnt="0">
        <dgm:presLayoutVars>
          <dgm:dir/>
          <dgm:animOne val="branch"/>
          <dgm:animLvl val="lvl"/>
        </dgm:presLayoutVars>
      </dgm:prSet>
      <dgm:spPr/>
    </dgm:pt>
    <dgm:pt modelId="{5DAB9C80-7341-4216-A428-E80ABBB6FB35}" type="pres">
      <dgm:prSet presAssocID="{27283F31-F0C8-4553-93BE-B0380A263A1C}" presName="thickLine" presStyleLbl="alignNode1" presStyleIdx="0" presStyleCnt="2"/>
      <dgm:spPr/>
    </dgm:pt>
    <dgm:pt modelId="{7ED093C7-9CD0-4EEE-8589-994D3958324C}" type="pres">
      <dgm:prSet presAssocID="{27283F31-F0C8-4553-93BE-B0380A263A1C}" presName="horz1" presStyleCnt="0"/>
      <dgm:spPr/>
    </dgm:pt>
    <dgm:pt modelId="{CE3C0AFF-1321-43C1-B3E5-0E5D07954A5A}" type="pres">
      <dgm:prSet presAssocID="{27283F31-F0C8-4553-93BE-B0380A263A1C}" presName="tx1" presStyleLbl="revTx" presStyleIdx="0" presStyleCnt="2"/>
      <dgm:spPr/>
    </dgm:pt>
    <dgm:pt modelId="{8BFC2318-D66C-4DEF-AEFE-ED19C43D0415}" type="pres">
      <dgm:prSet presAssocID="{27283F31-F0C8-4553-93BE-B0380A263A1C}" presName="vert1" presStyleCnt="0"/>
      <dgm:spPr/>
    </dgm:pt>
    <dgm:pt modelId="{DDB6FFAF-1766-4C48-8A86-BA86199FB14E}" type="pres">
      <dgm:prSet presAssocID="{7F6E29D6-FF51-46DC-99ED-DDBB822800E8}" presName="thickLine" presStyleLbl="alignNode1" presStyleIdx="1" presStyleCnt="2"/>
      <dgm:spPr/>
    </dgm:pt>
    <dgm:pt modelId="{F4AC4724-0EF8-4B2D-910F-E20A165CEA31}" type="pres">
      <dgm:prSet presAssocID="{7F6E29D6-FF51-46DC-99ED-DDBB822800E8}" presName="horz1" presStyleCnt="0"/>
      <dgm:spPr/>
    </dgm:pt>
    <dgm:pt modelId="{E47FC075-077F-4533-9782-A9FE065DB4A1}" type="pres">
      <dgm:prSet presAssocID="{7F6E29D6-FF51-46DC-99ED-DDBB822800E8}" presName="tx1" presStyleLbl="revTx" presStyleIdx="1" presStyleCnt="2"/>
      <dgm:spPr/>
    </dgm:pt>
    <dgm:pt modelId="{837F3100-7186-4C91-B5BD-F7564F90D170}" type="pres">
      <dgm:prSet presAssocID="{7F6E29D6-FF51-46DC-99ED-DDBB822800E8}" presName="vert1" presStyleCnt="0"/>
      <dgm:spPr/>
    </dgm:pt>
  </dgm:ptLst>
  <dgm:cxnLst>
    <dgm:cxn modelId="{E33EE92A-74C3-4AD6-ABF0-14AF30498DE4}" srcId="{5479D43A-CE83-4327-AB38-B2C42898FC5D}" destId="{7F6E29D6-FF51-46DC-99ED-DDBB822800E8}" srcOrd="1" destOrd="0" parTransId="{50CB463D-2D55-4A36-9CC3-463B4BDEAFDE}" sibTransId="{1883BE73-7ED8-48F1-B353-C19F093F3B66}"/>
    <dgm:cxn modelId="{0529FF7F-56C7-4223-AB7C-8DA9DC2309B4}" srcId="{5479D43A-CE83-4327-AB38-B2C42898FC5D}" destId="{27283F31-F0C8-4553-93BE-B0380A263A1C}" srcOrd="0" destOrd="0" parTransId="{2E90366E-C858-4909-8B1A-EAD90EFD44FA}" sibTransId="{71332020-9F8B-43F3-9B40-F33E68AADD87}"/>
    <dgm:cxn modelId="{F75611A4-3857-4C60-A7C6-1E76682E25D4}" type="presOf" srcId="{27283F31-F0C8-4553-93BE-B0380A263A1C}" destId="{CE3C0AFF-1321-43C1-B3E5-0E5D07954A5A}" srcOrd="0" destOrd="0" presId="urn:microsoft.com/office/officeart/2008/layout/LinedList"/>
    <dgm:cxn modelId="{9ADD5CAF-7BFF-4252-9F8E-64F4B6DAAED0}" type="presOf" srcId="{5479D43A-CE83-4327-AB38-B2C42898FC5D}" destId="{DA4E0B9C-D904-45F9-AF3F-A43DB6A89B37}" srcOrd="0" destOrd="0" presId="urn:microsoft.com/office/officeart/2008/layout/LinedList"/>
    <dgm:cxn modelId="{E6F69AEC-4633-4BBC-AEAF-125759FC4649}" type="presOf" srcId="{7F6E29D6-FF51-46DC-99ED-DDBB822800E8}" destId="{E47FC075-077F-4533-9782-A9FE065DB4A1}" srcOrd="0" destOrd="0" presId="urn:microsoft.com/office/officeart/2008/layout/LinedList"/>
    <dgm:cxn modelId="{0714D487-9200-405F-B27F-2D3A6B2A9E02}" type="presParOf" srcId="{DA4E0B9C-D904-45F9-AF3F-A43DB6A89B37}" destId="{5DAB9C80-7341-4216-A428-E80ABBB6FB35}" srcOrd="0" destOrd="0" presId="urn:microsoft.com/office/officeart/2008/layout/LinedList"/>
    <dgm:cxn modelId="{7725920B-5C43-44A0-A426-88C78EA74D0B}" type="presParOf" srcId="{DA4E0B9C-D904-45F9-AF3F-A43DB6A89B37}" destId="{7ED093C7-9CD0-4EEE-8589-994D3958324C}" srcOrd="1" destOrd="0" presId="urn:microsoft.com/office/officeart/2008/layout/LinedList"/>
    <dgm:cxn modelId="{E9A605D5-CA70-4E1C-87E2-C4B2BC22B919}" type="presParOf" srcId="{7ED093C7-9CD0-4EEE-8589-994D3958324C}" destId="{CE3C0AFF-1321-43C1-B3E5-0E5D07954A5A}" srcOrd="0" destOrd="0" presId="urn:microsoft.com/office/officeart/2008/layout/LinedList"/>
    <dgm:cxn modelId="{CCD2A8B9-C227-4C27-B683-AE5EE47DA6A3}" type="presParOf" srcId="{7ED093C7-9CD0-4EEE-8589-994D3958324C}" destId="{8BFC2318-D66C-4DEF-AEFE-ED19C43D0415}" srcOrd="1" destOrd="0" presId="urn:microsoft.com/office/officeart/2008/layout/LinedList"/>
    <dgm:cxn modelId="{1B73D149-3124-42C3-8E26-BBB5A53459B9}" type="presParOf" srcId="{DA4E0B9C-D904-45F9-AF3F-A43DB6A89B37}" destId="{DDB6FFAF-1766-4C48-8A86-BA86199FB14E}" srcOrd="2" destOrd="0" presId="urn:microsoft.com/office/officeart/2008/layout/LinedList"/>
    <dgm:cxn modelId="{C1E3B6F8-5006-49F1-A469-28B0407E4FC1}" type="presParOf" srcId="{DA4E0B9C-D904-45F9-AF3F-A43DB6A89B37}" destId="{F4AC4724-0EF8-4B2D-910F-E20A165CEA31}" srcOrd="3" destOrd="0" presId="urn:microsoft.com/office/officeart/2008/layout/LinedList"/>
    <dgm:cxn modelId="{E035E37F-D1D9-4DE0-94A3-436D0ECFA859}" type="presParOf" srcId="{F4AC4724-0EF8-4B2D-910F-E20A165CEA31}" destId="{E47FC075-077F-4533-9782-A9FE065DB4A1}" srcOrd="0" destOrd="0" presId="urn:microsoft.com/office/officeart/2008/layout/LinedList"/>
    <dgm:cxn modelId="{C62DDF1A-F438-48EF-B133-04EA000E6337}" type="presParOf" srcId="{F4AC4724-0EF8-4B2D-910F-E20A165CEA31}" destId="{837F3100-7186-4C91-B5BD-F7564F90D1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B9C80-7341-4216-A428-E80ABBB6FB35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C0AFF-1321-43C1-B3E5-0E5D07954A5A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was a great experience to learn how to interact with </a:t>
          </a:r>
          <a:r>
            <a:rPr lang="en-US" sz="2300" kern="1200" dirty="0" err="1"/>
            <a:t>softwares</a:t>
          </a:r>
          <a:r>
            <a:rPr lang="en-US" sz="2300" kern="1200" dirty="0"/>
            <a:t> and sensors.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also learned how to use WebSocket APIs instead of relying on APIs offered by the server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were able to set up a server to handle requests  </a:t>
          </a:r>
        </a:p>
      </dsp:txBody>
      <dsp:txXfrm>
        <a:off x="0" y="0"/>
        <a:ext cx="5913437" cy="2318544"/>
      </dsp:txXfrm>
    </dsp:sp>
    <dsp:sp modelId="{DDB6FFAF-1766-4C48-8A86-BA86199FB14E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FC075-077F-4533-9782-A9FE065DB4A1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We could improve the system by adding many different streaming platforms on a single page and control them all </a:t>
          </a:r>
          <a:r>
            <a:rPr lang="it-IT" sz="2300" kern="1200" dirty="0" err="1"/>
            <a:t>simultaneously</a:t>
          </a:r>
          <a:r>
            <a:rPr lang="en-US" sz="2300" kern="1200" baseline="0" dirty="0"/>
            <a:t> and add different commands</a:t>
          </a:r>
          <a:endParaRPr lang="en-US" sz="2300" kern="1200" dirty="0"/>
        </a:p>
      </dsp:txBody>
      <dsp:txXfrm>
        <a:off x="0" y="2318544"/>
        <a:ext cx="5913437" cy="231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4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46A0-0D91-42B5-B75A-AFA615E312FB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EDA910-4184-47EB-B2FB-15CCC4D829F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60656&amp;picture=youtub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626F8-6CB2-8F40-76B2-45EA277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4" y="2174374"/>
            <a:ext cx="3600000" cy="36000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idea behind the project is </a:t>
            </a:r>
            <a:r>
              <a:rPr lang="en-US" sz="2400" dirty="0">
                <a:solidFill>
                  <a:srgbClr val="FFFFFF"/>
                </a:solidFill>
              </a:rPr>
              <a:t>for the client to  manage YouTube functions Remotely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5B5CAB-5382-2E6A-0AA5-F1FDDC1AF8D0}"/>
              </a:ext>
            </a:extLst>
          </p:cNvPr>
          <p:cNvSpPr txBox="1"/>
          <p:nvPr/>
        </p:nvSpPr>
        <p:spPr>
          <a:xfrm>
            <a:off x="640081" y="592480"/>
            <a:ext cx="2752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B136CD-AA5B-8FF2-946B-0E0C79DDF261}"/>
              </a:ext>
            </a:extLst>
          </p:cNvPr>
          <p:cNvSpPr txBox="1"/>
          <p:nvPr/>
        </p:nvSpPr>
        <p:spPr>
          <a:xfrm>
            <a:off x="640081" y="257177"/>
            <a:ext cx="5603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YouTube Video Player</a:t>
            </a:r>
          </a:p>
        </p:txBody>
      </p:sp>
      <p:pic>
        <p:nvPicPr>
          <p:cNvPr id="6" name="Immagine 5" descr="Immagine che contiene schermata, vestiti, uomo, persona&#10;&#10;Descrizione generata automaticamente">
            <a:extLst>
              <a:ext uri="{FF2B5EF4-FFF2-40B4-BE49-F238E27FC236}">
                <a16:creationId xmlns:a16="http://schemas.microsoft.com/office/drawing/2014/main" id="{87C0E962-C408-0783-24DF-1EDAC15C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3638" y="0"/>
            <a:ext cx="5973057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EB37B-CEAA-3F2C-8549-A339501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84686"/>
            <a:ext cx="9607661" cy="1056319"/>
          </a:xfrm>
        </p:spPr>
        <p:txBody>
          <a:bodyPr/>
          <a:lstStyle/>
          <a:p>
            <a:r>
              <a:rPr lang="it-IT" dirty="0"/>
              <a:t>System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E06B61-98EF-FB46-23D8-BA409B0D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40015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it-IT" sz="1800" dirty="0"/>
              <a:t>MSP432P401R </a:t>
            </a:r>
            <a:r>
              <a:rPr lang="it-IT" sz="1800" dirty="0" err="1"/>
              <a:t>LaunchPad</a:t>
            </a:r>
            <a:endParaRPr lang="it-IT" sz="1800" dirty="0"/>
          </a:p>
          <a:p>
            <a:endParaRPr lang="it-IT" sz="1800" dirty="0"/>
          </a:p>
        </p:txBody>
      </p:sp>
      <p:pic>
        <p:nvPicPr>
          <p:cNvPr id="7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304914B7-DDE4-4F83-7FCC-567FF48F3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3" y="2340985"/>
            <a:ext cx="3269126" cy="2174349"/>
          </a:xfr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A1A94A1A-EDE2-3E91-C79B-11E44118AA20}"/>
              </a:ext>
            </a:extLst>
          </p:cNvPr>
          <p:cNvSpPr txBox="1">
            <a:spLocks/>
          </p:cNvSpPr>
          <p:nvPr/>
        </p:nvSpPr>
        <p:spPr>
          <a:xfrm>
            <a:off x="3773424" y="1940014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ESP32 (ESP32-WROOM-32)</a:t>
            </a:r>
          </a:p>
          <a:p>
            <a:pPr algn="ctr"/>
            <a:endParaRPr lang="it-IT" sz="1800" dirty="0"/>
          </a:p>
        </p:txBody>
      </p:sp>
      <p:pic>
        <p:nvPicPr>
          <p:cNvPr id="13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79454258-E2B0-A1CC-DC74-832476F4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5" y="2248209"/>
            <a:ext cx="2582279" cy="2014745"/>
          </a:xfrm>
          <a:prstGeom prst="rect">
            <a:avLst/>
          </a:prstGeom>
        </p:spPr>
      </p:pic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7280AE2-EBA2-E567-F2FA-0ED88589E2EC}"/>
              </a:ext>
            </a:extLst>
          </p:cNvPr>
          <p:cNvSpPr txBox="1">
            <a:spLocks/>
          </p:cNvSpPr>
          <p:nvPr/>
        </p:nvSpPr>
        <p:spPr>
          <a:xfrm>
            <a:off x="7546850" y="1860482"/>
            <a:ext cx="4645152" cy="120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MSP432P401R </a:t>
            </a:r>
            <a:r>
              <a:rPr lang="it-IT" dirty="0" err="1"/>
              <a:t>BoosterPack</a:t>
            </a:r>
            <a:r>
              <a:rPr lang="it-IT" dirty="0"/>
              <a:t> BOOSTXL-EDUMKII</a:t>
            </a:r>
          </a:p>
          <a:p>
            <a:pPr algn="ctr"/>
            <a:endParaRPr lang="it-IT" sz="1800" dirty="0"/>
          </a:p>
        </p:txBody>
      </p:sp>
      <p:pic>
        <p:nvPicPr>
          <p:cNvPr id="15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05973BDC-2155-9118-1760-E3DA18AF3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63" y="2584795"/>
            <a:ext cx="3549538" cy="210293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AFB79-B988-FC95-645D-AF0D92ACAEFF}"/>
              </a:ext>
            </a:extLst>
          </p:cNvPr>
          <p:cNvSpPr txBox="1"/>
          <p:nvPr/>
        </p:nvSpPr>
        <p:spPr>
          <a:xfrm>
            <a:off x="688013" y="4515334"/>
            <a:ext cx="288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board for the MSP432P401R microcontroller.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A8FF11A-3A99-EF8F-845B-050154C0621E}"/>
              </a:ext>
            </a:extLst>
          </p:cNvPr>
          <p:cNvSpPr txBox="1"/>
          <p:nvPr/>
        </p:nvSpPr>
        <p:spPr>
          <a:xfrm>
            <a:off x="4460855" y="4687729"/>
            <a:ext cx="30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 with Wi-Fi and Bluetooth for IoT applications.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D07E0F-6BDC-5772-73C2-EFD4E1FCE057}"/>
              </a:ext>
            </a:extLst>
          </p:cNvPr>
          <p:cNvSpPr txBox="1"/>
          <p:nvPr/>
        </p:nvSpPr>
        <p:spPr>
          <a:xfrm>
            <a:off x="8418576" y="4809067"/>
            <a:ext cx="28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of sensors and user interface components.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0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79911A-1FF1-B613-B588-79A36E15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472" y="755781"/>
            <a:ext cx="3275013" cy="49783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Volume up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Volume down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backward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10 seconds </a:t>
            </a:r>
            <a:r>
              <a:rPr lang="it-IT" dirty="0" err="1"/>
              <a:t>forward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Mute/</a:t>
            </a:r>
            <a:r>
              <a:rPr lang="it-IT" dirty="0" err="1"/>
              <a:t>Unmute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Pause/play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Enter/exit the menu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Down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it-IT" dirty="0"/>
              <a:t>Select</a:t>
            </a:r>
          </a:p>
        </p:txBody>
      </p:sp>
      <p:pic>
        <p:nvPicPr>
          <p:cNvPr id="14" name="Segnaposto contenuto 13" descr="Immagine che contiene elettronica, Ingegneria elettronica, Dispositivo elettronico, Componente di circuito&#10;&#10;Descrizione generata automaticamente">
            <a:extLst>
              <a:ext uri="{FF2B5EF4-FFF2-40B4-BE49-F238E27FC236}">
                <a16:creationId xmlns:a16="http://schemas.microsoft.com/office/drawing/2014/main" id="{90DE793E-B6B2-5EE3-4E09-542658FC3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49" y="591968"/>
            <a:ext cx="6013450" cy="2914596"/>
          </a:xfrm>
          <a:noFill/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63162A8-CF1C-EC00-327B-3ECC005A8EBD}"/>
              </a:ext>
            </a:extLst>
          </p:cNvPr>
          <p:cNvSpPr/>
          <p:nvPr/>
        </p:nvSpPr>
        <p:spPr>
          <a:xfrm>
            <a:off x="6734527" y="1764983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1680838-9FE0-63DA-9BC2-5A99F4525CE2}"/>
              </a:ext>
            </a:extLst>
          </p:cNvPr>
          <p:cNvSpPr/>
          <p:nvPr/>
        </p:nvSpPr>
        <p:spPr>
          <a:xfrm>
            <a:off x="11402482" y="2095182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E50DB03-34FF-3DA1-0F48-6CB9EBA36AF1}"/>
              </a:ext>
            </a:extLst>
          </p:cNvPr>
          <p:cNvSpPr/>
          <p:nvPr/>
        </p:nvSpPr>
        <p:spPr>
          <a:xfrm>
            <a:off x="11402483" y="138116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AD539C9-8423-C4B3-2CCE-3A8746B563C2}"/>
              </a:ext>
            </a:extLst>
          </p:cNvPr>
          <p:cNvSpPr/>
          <p:nvPr/>
        </p:nvSpPr>
        <p:spPr>
          <a:xfrm>
            <a:off x="7368040" y="1749080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16C35BE-0680-A956-4E70-BEE387C257C5}"/>
              </a:ext>
            </a:extLst>
          </p:cNvPr>
          <p:cNvSpPr/>
          <p:nvPr/>
        </p:nvSpPr>
        <p:spPr>
          <a:xfrm>
            <a:off x="6062839" y="1771657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6B33BBF-EAEB-340A-4525-20717310D8EA}"/>
              </a:ext>
            </a:extLst>
          </p:cNvPr>
          <p:cNvSpPr/>
          <p:nvPr/>
        </p:nvSpPr>
        <p:spPr>
          <a:xfrm>
            <a:off x="6706305" y="10650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5E7229E-8BB0-D609-3B92-B78D7A7335BD}"/>
              </a:ext>
            </a:extLst>
          </p:cNvPr>
          <p:cNvSpPr/>
          <p:nvPr/>
        </p:nvSpPr>
        <p:spPr>
          <a:xfrm>
            <a:off x="6734527" y="2411271"/>
            <a:ext cx="372533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C7C18B9-4670-4B9F-919A-B5CE76EB03D9}"/>
              </a:ext>
            </a:extLst>
          </p:cNvPr>
          <p:cNvSpPr txBox="1"/>
          <p:nvPr/>
        </p:nvSpPr>
        <p:spPr>
          <a:xfrm>
            <a:off x="861391" y="238539"/>
            <a:ext cx="94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Commands</a:t>
            </a:r>
            <a:endParaRPr lang="it-IT" dirty="0"/>
          </a:p>
        </p:txBody>
      </p:sp>
      <p:pic>
        <p:nvPicPr>
          <p:cNvPr id="7" name="Immagine 6" descr="Immagine che contiene testo, schermata, Carattere, rosso&#10;&#10;Descrizione generata automaticamente">
            <a:extLst>
              <a:ext uri="{FF2B5EF4-FFF2-40B4-BE49-F238E27FC236}">
                <a16:creationId xmlns:a16="http://schemas.microsoft.com/office/drawing/2014/main" id="{67A20DF8-4D4B-89F5-2E96-B558978C2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5" y="3506564"/>
            <a:ext cx="1988577" cy="20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9F743-8BF8-E04F-05D0-01648012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Working flow  (interrupts) (data </a:t>
            </a:r>
            <a:r>
              <a:rPr lang="it-IT" dirty="0" err="1"/>
              <a:t>structures</a:t>
            </a:r>
            <a:r>
              <a:rPr lang="it-IT" dirty="0"/>
              <a:t> and </a:t>
            </a:r>
            <a:r>
              <a:rPr lang="it-IT" dirty="0" err="1"/>
              <a:t>algorithms</a:t>
            </a:r>
            <a:r>
              <a:rPr lang="it-IT" dirty="0"/>
              <a:t>)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75E6A3-DE55-A6F2-F218-16358B12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2052731"/>
            <a:ext cx="10716187" cy="34506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CLIENT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E4DF155-243A-5E93-ED5F-01F1867DBE4F}"/>
              </a:ext>
            </a:extLst>
          </p:cNvPr>
          <p:cNvCxnSpPr>
            <a:cxnSpLocks/>
          </p:cNvCxnSpPr>
          <p:nvPr/>
        </p:nvCxnSpPr>
        <p:spPr>
          <a:xfrm>
            <a:off x="1451579" y="2336800"/>
            <a:ext cx="144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19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DE3971E6-6846-DFF5-2FED-45AF5C4A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1737320"/>
            <a:ext cx="2524125" cy="149542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BE54B7-6CA3-7112-6793-9137F84FA249}"/>
              </a:ext>
            </a:extLst>
          </p:cNvPr>
          <p:cNvCxnSpPr>
            <a:cxnSpLocks/>
          </p:cNvCxnSpPr>
          <p:nvPr/>
        </p:nvCxnSpPr>
        <p:spPr>
          <a:xfrm>
            <a:off x="5602601" y="2335037"/>
            <a:ext cx="156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23" descr="Immagine che contiene circuito, Componente elettrico, Componente di circuito, Ingegneria elettronica&#10;&#10;Descrizione generata automaticamente">
            <a:extLst>
              <a:ext uri="{FF2B5EF4-FFF2-40B4-BE49-F238E27FC236}">
                <a16:creationId xmlns:a16="http://schemas.microsoft.com/office/drawing/2014/main" id="{7DE06BBC-3F2A-949B-65F5-3E237B81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82" y="1807959"/>
            <a:ext cx="2047875" cy="1362075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422B04-0864-FAB6-CA58-9B599A1E8866}"/>
              </a:ext>
            </a:extLst>
          </p:cNvPr>
          <p:cNvCxnSpPr>
            <a:cxnSpLocks/>
          </p:cNvCxnSpPr>
          <p:nvPr/>
        </p:nvCxnSpPr>
        <p:spPr>
          <a:xfrm>
            <a:off x="9086442" y="2241789"/>
            <a:ext cx="1471830" cy="118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Segnaposto contenuto 6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02F3E022-A94F-4C29-D8DD-B2E4D69F6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20" y="2955460"/>
            <a:ext cx="1733550" cy="1352550"/>
          </a:xfrm>
          <a:prstGeom prst="rect">
            <a:avLst/>
          </a:prstGeom>
        </p:spPr>
      </p:pic>
      <p:pic>
        <p:nvPicPr>
          <p:cNvPr id="25" name="Immagine 24" descr="Immagine che contiene Carattere, testo, schermata, logo&#10;&#10;Descrizione generata automaticamente">
            <a:extLst>
              <a:ext uri="{FF2B5EF4-FFF2-40B4-BE49-F238E27FC236}">
                <a16:creationId xmlns:a16="http://schemas.microsoft.com/office/drawing/2014/main" id="{A0F589C7-5072-966B-D64A-AFE37F04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20" y="4782583"/>
            <a:ext cx="1685925" cy="514350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213AE0-6B77-E827-1999-24CD458EA128}"/>
              </a:ext>
            </a:extLst>
          </p:cNvPr>
          <p:cNvCxnSpPr>
            <a:cxnSpLocks/>
          </p:cNvCxnSpPr>
          <p:nvPr/>
        </p:nvCxnSpPr>
        <p:spPr>
          <a:xfrm flipH="1">
            <a:off x="9339072" y="3998976"/>
            <a:ext cx="853440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arattere, Elementi grafici, logo, clipart&#10;&#10;Descrizione generata automaticamente">
            <a:extLst>
              <a:ext uri="{FF2B5EF4-FFF2-40B4-BE49-F238E27FC236}">
                <a16:creationId xmlns:a16="http://schemas.microsoft.com/office/drawing/2014/main" id="{402C7CAB-3CC1-C03E-29B3-B408F1A5D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6" y="4119341"/>
            <a:ext cx="2886075" cy="16287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7751362-ECC4-D057-15A6-963829677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06" y="4802047"/>
            <a:ext cx="1219200" cy="55245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BB518D-AF54-9102-F2CF-E96D0A48B868}"/>
              </a:ext>
            </a:extLst>
          </p:cNvPr>
          <p:cNvCxnSpPr>
            <a:cxnSpLocks/>
          </p:cNvCxnSpPr>
          <p:nvPr/>
        </p:nvCxnSpPr>
        <p:spPr>
          <a:xfrm flipH="1">
            <a:off x="2017776" y="4933728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A6CC06B-7A38-F4C7-0DDC-6FBE2784E3F7}"/>
              </a:ext>
            </a:extLst>
          </p:cNvPr>
          <p:cNvCxnSpPr>
            <a:cxnSpLocks/>
          </p:cNvCxnSpPr>
          <p:nvPr/>
        </p:nvCxnSpPr>
        <p:spPr>
          <a:xfrm>
            <a:off x="6653542" y="5164821"/>
            <a:ext cx="122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F7AAF1F-B26F-9959-6C67-4F3C58D5EF44}"/>
              </a:ext>
            </a:extLst>
          </p:cNvPr>
          <p:cNvCxnSpPr>
            <a:cxnSpLocks/>
          </p:cNvCxnSpPr>
          <p:nvPr/>
        </p:nvCxnSpPr>
        <p:spPr>
          <a:xfrm flipV="1">
            <a:off x="9765792" y="4218432"/>
            <a:ext cx="792480" cy="7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3C5D1AC-1111-74B3-C720-B0EF8DA59236}"/>
              </a:ext>
            </a:extLst>
          </p:cNvPr>
          <p:cNvCxnSpPr>
            <a:cxnSpLocks/>
          </p:cNvCxnSpPr>
          <p:nvPr/>
        </p:nvCxnSpPr>
        <p:spPr>
          <a:xfrm flipH="1" flipV="1">
            <a:off x="9086442" y="2567425"/>
            <a:ext cx="1150839" cy="9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7F3EE5-FA19-A81D-F746-AD5553CA4E61}"/>
              </a:ext>
            </a:extLst>
          </p:cNvPr>
          <p:cNvCxnSpPr>
            <a:cxnSpLocks/>
          </p:cNvCxnSpPr>
          <p:nvPr/>
        </p:nvCxnSpPr>
        <p:spPr>
          <a:xfrm flipH="1">
            <a:off x="5416976" y="2743200"/>
            <a:ext cx="175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0FD633-0E8A-3997-4C4D-B9B7F2EFC90E}"/>
              </a:ext>
            </a:extLst>
          </p:cNvPr>
          <p:cNvSpPr txBox="1"/>
          <p:nvPr/>
        </p:nvSpPr>
        <p:spPr>
          <a:xfrm>
            <a:off x="1663844" y="2027260"/>
            <a:ext cx="119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interrupt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24EDC-1D2B-8C36-69A6-BEA8ED282B89}"/>
              </a:ext>
            </a:extLst>
          </p:cNvPr>
          <p:cNvSpPr txBox="1"/>
          <p:nvPr/>
        </p:nvSpPr>
        <p:spPr>
          <a:xfrm>
            <a:off x="5780893" y="1837329"/>
            <a:ext cx="155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Specific</a:t>
            </a:r>
            <a:r>
              <a:rPr lang="it-IT" sz="1400" dirty="0"/>
              <a:t> </a:t>
            </a:r>
            <a:r>
              <a:rPr lang="it-IT" sz="1400" dirty="0" err="1"/>
              <a:t>message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endParaRPr lang="it-IT" sz="14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49CEC9D-2D42-BA3F-6932-8BB214185B4D}"/>
              </a:ext>
            </a:extLst>
          </p:cNvPr>
          <p:cNvSpPr txBox="1"/>
          <p:nvPr/>
        </p:nvSpPr>
        <p:spPr>
          <a:xfrm rot="2369266">
            <a:off x="9095030" y="2478894"/>
            <a:ext cx="128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UART</a:t>
            </a:r>
          </a:p>
          <a:p>
            <a:r>
              <a:rPr lang="it-IT" dirty="0" err="1"/>
              <a:t>Transmitter</a:t>
            </a:r>
            <a:r>
              <a:rPr lang="it-IT" dirty="0"/>
              <a:t> </a:t>
            </a:r>
          </a:p>
          <a:p>
            <a:r>
              <a:rPr lang="it-IT" dirty="0" err="1"/>
              <a:t>Receiver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C62A7E4-1DA3-7F96-13D4-E681386B856F}"/>
              </a:ext>
            </a:extLst>
          </p:cNvPr>
          <p:cNvSpPr txBox="1"/>
          <p:nvPr/>
        </p:nvSpPr>
        <p:spPr>
          <a:xfrm rot="19106773">
            <a:off x="8886111" y="3935118"/>
            <a:ext cx="15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</a:t>
            </a:r>
            <a:r>
              <a:rPr lang="it-IT" dirty="0" err="1"/>
              <a:t>request</a:t>
            </a:r>
            <a:endParaRPr lang="it-IT" dirty="0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D0DF406-C94B-C2AE-D79C-4B34F8CA279D}"/>
              </a:ext>
            </a:extLst>
          </p:cNvPr>
          <p:cNvCxnSpPr>
            <a:cxnSpLocks/>
          </p:cNvCxnSpPr>
          <p:nvPr/>
        </p:nvCxnSpPr>
        <p:spPr>
          <a:xfrm flipH="1">
            <a:off x="6559931" y="4933728"/>
            <a:ext cx="131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117E8354-B5E0-3BA2-B497-7B3DB4572950}"/>
              </a:ext>
            </a:extLst>
          </p:cNvPr>
          <p:cNvCxnSpPr>
            <a:cxnSpLocks/>
          </p:cNvCxnSpPr>
          <p:nvPr/>
        </p:nvCxnSpPr>
        <p:spPr>
          <a:xfrm>
            <a:off x="2017776" y="5197937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9A9EBDF-8478-AB62-E8A1-8696F0BF712A}"/>
              </a:ext>
            </a:extLst>
          </p:cNvPr>
          <p:cNvSpPr txBox="1"/>
          <p:nvPr/>
        </p:nvSpPr>
        <p:spPr>
          <a:xfrm>
            <a:off x="6679616" y="4576080"/>
            <a:ext cx="129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 handles </a:t>
            </a:r>
            <a:r>
              <a:rPr lang="it-IT" dirty="0" err="1"/>
              <a:t>requests</a:t>
            </a:r>
            <a:endParaRPr lang="it-IT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E62ED70-2124-CBEE-2CA9-0AD1E5555158}"/>
              </a:ext>
            </a:extLst>
          </p:cNvPr>
          <p:cNvSpPr txBox="1"/>
          <p:nvPr/>
        </p:nvSpPr>
        <p:spPr>
          <a:xfrm>
            <a:off x="2017776" y="439077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29293EB-1BC8-12C6-715C-8DF9707A58BD}"/>
              </a:ext>
            </a:extLst>
          </p:cNvPr>
          <p:cNvSpPr txBox="1"/>
          <p:nvPr/>
        </p:nvSpPr>
        <p:spPr>
          <a:xfrm>
            <a:off x="2170668" y="5204721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Data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7AD6B286-C934-6963-AFF3-07CB6A487B18}"/>
              </a:ext>
            </a:extLst>
          </p:cNvPr>
          <p:cNvSpPr txBox="1"/>
          <p:nvPr/>
        </p:nvSpPr>
        <p:spPr>
          <a:xfrm rot="18969311">
            <a:off x="9960510" y="4443200"/>
            <a:ext cx="88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E249D157-8275-9C3C-A51C-FC6C13641DFB}"/>
              </a:ext>
            </a:extLst>
          </p:cNvPr>
          <p:cNvSpPr txBox="1"/>
          <p:nvPr/>
        </p:nvSpPr>
        <p:spPr>
          <a:xfrm>
            <a:off x="5028119" y="2883958"/>
            <a:ext cx="252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 display </a:t>
            </a:r>
            <a:r>
              <a:rPr lang="it-IT" dirty="0" err="1"/>
              <a:t>based</a:t>
            </a:r>
            <a:r>
              <a:rPr lang="it-IT" dirty="0"/>
              <a:t> on the interrupt</a:t>
            </a:r>
          </a:p>
        </p:txBody>
      </p:sp>
    </p:spTree>
    <p:extLst>
      <p:ext uri="{BB962C8B-B14F-4D97-AF65-F5344CB8AC3E}">
        <p14:creationId xmlns:p14="http://schemas.microsoft.com/office/powerpoint/2010/main" val="338882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9FAE2-C417-D1EE-C2A4-F6DFF325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575919"/>
            <a:ext cx="9603275" cy="1049235"/>
          </a:xfrm>
        </p:spPr>
        <p:txBody>
          <a:bodyPr>
            <a:noAutofit/>
          </a:bodyPr>
          <a:lstStyle/>
          <a:p>
            <a:r>
              <a:rPr lang="en-US" sz="2400" dirty="0"/>
              <a:t>Present some core C codes for your implementation - &gt; the most important and</a:t>
            </a:r>
            <a:br>
              <a:rPr lang="en-US" sz="2400" dirty="0"/>
            </a:br>
            <a:r>
              <a:rPr lang="en-US" sz="2400" dirty="0"/>
              <a:t>representative lines (just a couple of lines</a:t>
            </a:r>
            <a:endParaRPr lang="it-IT" sz="1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30F391-B077-7548-42B6-B26A72AA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96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B8BF436-F051-D186-4E99-891CD11A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597195"/>
            <a:ext cx="4645152" cy="801943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C48FC-8C76-4AFA-6C9E-05C268C4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985963"/>
            <a:ext cx="4645152" cy="3482763"/>
          </a:xfrm>
        </p:spPr>
        <p:txBody>
          <a:bodyPr>
            <a:normAutofit/>
          </a:bodyPr>
          <a:lstStyle/>
          <a:p>
            <a:r>
              <a:rPr lang="it-IT" dirty="0"/>
              <a:t>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/>
              <a:t>YouTube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/>
              <a:t>Client server </a:t>
            </a:r>
            <a:r>
              <a:rPr lang="it-IT" dirty="0" err="1"/>
              <a:t>loaded</a:t>
            </a:r>
            <a:r>
              <a:rPr lang="it-IT" dirty="0"/>
              <a:t> by ESP32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heavy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F9E1405-A1CA-259B-31CB-EF0326A0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596901"/>
            <a:ext cx="4645152" cy="802237"/>
          </a:xfrm>
        </p:spPr>
        <p:txBody>
          <a:bodyPr/>
          <a:lstStyle/>
          <a:p>
            <a:r>
              <a:rPr lang="it-IT" dirty="0"/>
              <a:t>Solutions to </a:t>
            </a:r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67491C91-1A26-54BF-9734-F00EC097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985963"/>
            <a:ext cx="4645152" cy="3472899"/>
          </a:xfrm>
        </p:spPr>
        <p:txBody>
          <a:bodyPr>
            <a:normAutofit/>
          </a:bodyPr>
          <a:lstStyle/>
          <a:p>
            <a:r>
              <a:rPr lang="it-IT" dirty="0"/>
              <a:t>Solution to no </a:t>
            </a:r>
            <a:r>
              <a:rPr lang="it-IT" dirty="0" err="1"/>
              <a:t>APIs</a:t>
            </a:r>
            <a:endParaRPr lang="it-IT" dirty="0"/>
          </a:p>
          <a:p>
            <a:pPr lvl="1"/>
            <a:r>
              <a:rPr lang="it-IT" dirty="0" err="1"/>
              <a:t>Communication</a:t>
            </a:r>
            <a:r>
              <a:rPr lang="it-IT" dirty="0"/>
              <a:t> with </a:t>
            </a:r>
            <a:r>
              <a:rPr lang="it-IT" dirty="0" err="1"/>
              <a:t>WebSockets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2-way interactive </a:t>
            </a:r>
            <a:r>
              <a:rPr lang="it-IT" dirty="0" err="1"/>
              <a:t>communication</a:t>
            </a:r>
            <a:r>
              <a:rPr lang="it-IT" dirty="0"/>
              <a:t> session </a:t>
            </a:r>
            <a:r>
              <a:rPr lang="it-IT" dirty="0" err="1"/>
              <a:t>between</a:t>
            </a:r>
            <a:r>
              <a:rPr lang="it-IT" dirty="0"/>
              <a:t> the browser and the server.</a:t>
            </a:r>
          </a:p>
          <a:p>
            <a:r>
              <a:rPr lang="it-IT" dirty="0"/>
              <a:t>Set up AWS server to handle the </a:t>
            </a:r>
            <a:r>
              <a:rPr lang="it-IT" dirty="0" err="1"/>
              <a:t>requests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25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8AAFC7-A326-F418-A162-2C764622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pPr algn="ctr"/>
            <a:r>
              <a:rPr lang="it-IT" dirty="0" err="1"/>
              <a:t>Conclusions</a:t>
            </a:r>
            <a:r>
              <a:rPr lang="it-IT" dirty="0"/>
              <a:t> and </a:t>
            </a:r>
            <a:br>
              <a:rPr lang="it-IT" dirty="0"/>
            </a:br>
            <a:r>
              <a:rPr lang="it-IT" dirty="0"/>
              <a:t>future work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egnaposto contenuto 6">
            <a:extLst>
              <a:ext uri="{FF2B5EF4-FFF2-40B4-BE49-F238E27FC236}">
                <a16:creationId xmlns:a16="http://schemas.microsoft.com/office/drawing/2014/main" id="{6EB6B119-B698-2107-7F81-EFD6C746E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317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0580031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651</TotalTime>
  <Words>264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Raccolta</vt:lpstr>
      <vt:lpstr>The idea behind the project is for the client to  manage YouTube functions Remotely</vt:lpstr>
      <vt:lpstr>System</vt:lpstr>
      <vt:lpstr>Presentazione standard di PowerPoint</vt:lpstr>
      <vt:lpstr>Working flow  (interrupts) (data structures and algorithms)</vt:lpstr>
      <vt:lpstr>Present some core C codes for your implementation - &gt; the most important and representative lines (just a couple of lines</vt:lpstr>
      <vt:lpstr>Presentazione standard di PowerPoint</vt:lpstr>
      <vt:lpstr>Conclusions and 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software blocks working flow of hardware/software (interrupts, how to sense and interpret data) data structures and algotithms Present some core C codes for your implementation - &gt; the most important and representative lines (just a couple of lines test of the software problems encountered</dc:title>
  <dc:creator>Diamand Muka</dc:creator>
  <cp:lastModifiedBy>Muka, Diamand</cp:lastModifiedBy>
  <cp:revision>8</cp:revision>
  <dcterms:created xsi:type="dcterms:W3CDTF">2024-02-21T07:59:42Z</dcterms:created>
  <dcterms:modified xsi:type="dcterms:W3CDTF">2024-07-15T16:21:29Z</dcterms:modified>
</cp:coreProperties>
</file>