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exend SemiBold"/>
      <p:regular r:id="rId19"/>
      <p:bold r:id="rId20"/>
    </p:embeddedFont>
    <p:embeddedFont>
      <p:font typeface="Lexend Light"/>
      <p:regular r:id="rId21"/>
      <p:bold r:id="rId22"/>
    </p:embeddedFont>
    <p:embeddedFont>
      <p:font typeface="Lexend Medium"/>
      <p:regular r:id="rId23"/>
      <p:bold r:id="rId24"/>
    </p:embeddedFont>
    <p:embeddedFont>
      <p:font typeface="Lexe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SemiBold-bold.fntdata"/><Relationship Id="rId22" Type="http://schemas.openxmlformats.org/officeDocument/2006/relationships/font" Target="fonts/LexendLight-bold.fntdata"/><Relationship Id="rId21" Type="http://schemas.openxmlformats.org/officeDocument/2006/relationships/font" Target="fonts/LexendLight-regular.fntdata"/><Relationship Id="rId24" Type="http://schemas.openxmlformats.org/officeDocument/2006/relationships/font" Target="fonts/LexendMedium-bold.fntdata"/><Relationship Id="rId23" Type="http://schemas.openxmlformats.org/officeDocument/2006/relationships/font" Target="fonts/Lexe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exendSemiBol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085f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085f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630c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630c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7bb074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7bb074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dcba95c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dcba95c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dcba95c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dcba95c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c4630c3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c4630c3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7b21d5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7b21d5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c865d04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c865d04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b673f7824_3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b673f7824_3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exend"/>
              <a:buNone/>
              <a:defRPr sz="2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4313" l="16751" r="17914" t="14795"/>
          <a:stretch/>
        </p:blipFill>
        <p:spPr>
          <a:xfrm>
            <a:off x="7161626" y="1904440"/>
            <a:ext cx="1833899" cy="22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176400" y="4225800"/>
            <a:ext cx="1833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10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919500" y="4339800"/>
            <a:ext cx="10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2023</a:t>
            </a:r>
            <a:endParaRPr b="1" sz="3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None/>
              <a:defRPr sz="2000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ização">
  <p:cSld name="CUSTOM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5375" y="0"/>
            <a:ext cx="9347700" cy="23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94250" y="8507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18050" y="7745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6593" l="15156" r="11658" t="25851"/>
          <a:stretch/>
        </p:blipFill>
        <p:spPr>
          <a:xfrm>
            <a:off x="276641" y="3126571"/>
            <a:ext cx="3793808" cy="18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940500" y="3354995"/>
            <a:ext cx="2203500" cy="12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7015200" y="3481470"/>
            <a:ext cx="2054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pet.inf.ufpr.br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pet@inf.ufpr.br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@petcompufpr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ção">
  <p:cSld name="CUSTOM_1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85375" y="0"/>
            <a:ext cx="6032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b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200"/>
              <a:buFont typeface="Lexend"/>
              <a:buNone/>
              <a:defRPr b="1" sz="92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26100" y="15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26100" y="156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43969" y="1566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564900" y="144637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49200" y="2943975"/>
            <a:ext cx="25152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66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exend SemiBold"/>
              <a:buNone/>
              <a:defRPr b="0" sz="5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688425" y="-19350"/>
            <a:ext cx="4767900" cy="51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3150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None/>
              <a:defRPr sz="21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89644" y="906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989650" y="4551050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03650"/>
            <a:ext cx="3952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ndas.pydata.org/docs/reference/api/pandas.DataFram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7 - Turma Avançado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Dicionários e Pandas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26100" y="11351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Relembrando: uma lista é uma sequência de valores do mesmo tipo</a:t>
            </a:r>
            <a:endParaRPr sz="16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955700" y="2363125"/>
            <a:ext cx="5232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[10, 16, 13, 9, 12]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26100" y="1135125"/>
            <a:ext cx="8520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dicionário é um par chave/valor;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Tipo uma lista, onde o índice é uma chave (geralmente um texto)</a:t>
            </a:r>
            <a:endParaRPr sz="16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955700" y="1868175"/>
            <a:ext cx="5232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João     : 10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Roberto: 16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Ana       : 13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Nicolas : 09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Miguel   : 12</a:t>
            </a:r>
            <a:endParaRPr sz="2000"/>
          </a:p>
        </p:txBody>
      </p:sp>
      <p:cxnSp>
        <p:nvCxnSpPr>
          <p:cNvPr id="89" name="Google Shape;89;p16"/>
          <p:cNvCxnSpPr/>
          <p:nvPr/>
        </p:nvCxnSpPr>
        <p:spPr>
          <a:xfrm>
            <a:off x="3780700" y="4333475"/>
            <a:ext cx="10746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664000" y="4290950"/>
            <a:ext cx="12993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Chave</a:t>
            </a:r>
            <a:endParaRPr sz="1600"/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4313200" y="4333475"/>
            <a:ext cx="900" cy="15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965450" y="4333475"/>
            <a:ext cx="3471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 flipH="1">
            <a:off x="5137415" y="4333475"/>
            <a:ext cx="300" cy="15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609525" y="4329050"/>
            <a:ext cx="10077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Valor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526100" y="1135125"/>
            <a:ext cx="8520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Podemos representar tabelas usando dicionários;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Nome das Colunas: Chaves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Valores das Colunas: Valores (em lista)</a:t>
            </a:r>
            <a:endParaRPr sz="16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8468" l="5320" r="1992" t="11113"/>
          <a:stretch/>
        </p:blipFill>
        <p:spPr>
          <a:xfrm>
            <a:off x="2401638" y="2442375"/>
            <a:ext cx="47695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Biblioteca famosa do Python, muito usada para análise de dados;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Permite análise de tabelas, com maior flexibilidade do que o Excel;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Integração com vários tipos de arquivo, incluindo o Excel</a:t>
            </a:r>
            <a:endParaRPr sz="17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82" y="2289600"/>
            <a:ext cx="4480624" cy="264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DataFrame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data frame é o nome da tabela em Pandas;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Pode ser criado a partir de um arquivo (veremos na próxima aula) ou a partir de um dicionário;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Veja mais em: </a:t>
            </a:r>
            <a:r>
              <a:rPr lang="pt-BR" sz="1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https://pandas.pydata.org/docs/reference/api/pandas.DataFrame.html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111111"/>
      </a:dk1>
      <a:lt1>
        <a:srgbClr val="FAF9F6"/>
      </a:lt1>
      <a:dk2>
        <a:srgbClr val="434343"/>
      </a:dk2>
      <a:lt2>
        <a:srgbClr val="7F7F7F"/>
      </a:lt2>
      <a:accent1>
        <a:srgbClr val="2D1A52"/>
      </a:accent1>
      <a:accent2>
        <a:srgbClr val="4F1756"/>
      </a:accent2>
      <a:accent3>
        <a:srgbClr val="6A1559"/>
      </a:accent3>
      <a:accent4>
        <a:srgbClr val="981062"/>
      </a:accent4>
      <a:accent5>
        <a:srgbClr val="18ABED"/>
      </a:accent5>
      <a:accent6>
        <a:srgbClr val="95DEFF"/>
      </a:accent6>
      <a:hlink>
        <a:srgbClr val="95DEFF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