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exend SemiBold"/>
      <p:regular r:id="rId33"/>
      <p:bold r:id="rId34"/>
    </p:embeddedFont>
    <p:embeddedFont>
      <p:font typeface="Lexend Light"/>
      <p:regular r:id="rId35"/>
      <p:bold r:id="rId36"/>
    </p:embeddedFont>
    <p:embeddedFont>
      <p:font typeface="Lexend Medium"/>
      <p:regular r:id="rId37"/>
      <p:bold r:id="rId38"/>
    </p:embeddedFont>
    <p:embeddedFont>
      <p:font typeface="Lexen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exend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exendLight-regular.fntdata"/><Relationship Id="rId12" Type="http://schemas.openxmlformats.org/officeDocument/2006/relationships/slide" Target="slides/slide7.xml"/><Relationship Id="rId34" Type="http://schemas.openxmlformats.org/officeDocument/2006/relationships/font" Target="fonts/LexendSemiBold-bold.fntdata"/><Relationship Id="rId15" Type="http://schemas.openxmlformats.org/officeDocument/2006/relationships/slide" Target="slides/slide10.xml"/><Relationship Id="rId37" Type="http://schemas.openxmlformats.org/officeDocument/2006/relationships/font" Target="fonts/LexendMedium-regular.fntdata"/><Relationship Id="rId14" Type="http://schemas.openxmlformats.org/officeDocument/2006/relationships/slide" Target="slides/slide9.xml"/><Relationship Id="rId36" Type="http://schemas.openxmlformats.org/officeDocument/2006/relationships/font" Target="fonts/LexendLight-bold.fntdata"/><Relationship Id="rId17" Type="http://schemas.openxmlformats.org/officeDocument/2006/relationships/slide" Target="slides/slide12.xml"/><Relationship Id="rId39" Type="http://schemas.openxmlformats.org/officeDocument/2006/relationships/font" Target="fonts/Lexend-regular.fntdata"/><Relationship Id="rId16" Type="http://schemas.openxmlformats.org/officeDocument/2006/relationships/slide" Target="slides/slide11.xml"/><Relationship Id="rId38" Type="http://schemas.openxmlformats.org/officeDocument/2006/relationships/font" Target="fonts/Lexen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085f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4085f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865d04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c865d04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c865d04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c865d04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865d04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c865d04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4630c3f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4630c3f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7d1747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7d1747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865d04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c865d04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7bb0741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7bb0741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7d17478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7d17478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c865d04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c865d04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c865d04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c865d04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4630c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4630c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c865d04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c865d04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7d1747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7d1747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865d04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c865d04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b673f7824_3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b673f7824_3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7bb0741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7bb0741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4630c3f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4630c3f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7b21d59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7b21d59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865d04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c865d04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c865d04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c865d04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c4630c3f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c4630c3f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7d1747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7d1747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exend"/>
              <a:buNone/>
              <a:defRPr sz="24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14313" l="16751" r="17914" t="14795"/>
          <a:stretch/>
        </p:blipFill>
        <p:spPr>
          <a:xfrm>
            <a:off x="7161626" y="1904440"/>
            <a:ext cx="1833899" cy="22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176400" y="4225800"/>
            <a:ext cx="1833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10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919500" y="4339800"/>
            <a:ext cx="10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2023</a:t>
            </a:r>
            <a:endParaRPr b="1" sz="3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None/>
              <a:defRPr sz="2000">
                <a:latin typeface="Lexend Light"/>
                <a:ea typeface="Lexend Light"/>
                <a:cs typeface="Lexend Light"/>
                <a:sym typeface="Lexend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ização">
  <p:cSld name="CUSTOM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85375" y="0"/>
            <a:ext cx="9347700" cy="23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94250" y="8507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18050" y="7745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6593" l="15156" r="11658" t="25851"/>
          <a:stretch/>
        </p:blipFill>
        <p:spPr>
          <a:xfrm>
            <a:off x="276641" y="3126571"/>
            <a:ext cx="3793808" cy="18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6940500" y="3354995"/>
            <a:ext cx="2203500" cy="12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7015200" y="3481470"/>
            <a:ext cx="20541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pet.inf.ufpr.br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pet@inf.ufpr.br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@petcompufpr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ção">
  <p:cSld name="CUSTOM_1"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85375" y="0"/>
            <a:ext cx="6032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b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200"/>
              <a:buFont typeface="Lexend"/>
              <a:buNone/>
              <a:defRPr b="1" sz="92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26100" y="15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26100" y="156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5043969" y="1566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564900" y="1446375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49200" y="2943975"/>
            <a:ext cx="25152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661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exend SemiBold"/>
              <a:buNone/>
              <a:defRPr b="0" sz="5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688425" y="-19350"/>
            <a:ext cx="4767900" cy="51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3150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None/>
              <a:defRPr sz="21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89644" y="906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989650" y="4551050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03650"/>
            <a:ext cx="39528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ciocinioclinico.com.br/o-que-e-essa-tal-de-sensibilidade-e-especificidade-2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5 - Turma Avançado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Estatística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Cuidado! A média sozinha nem sempre diz muita coisa sobre os dados.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4 pessoas com idades 10, 8, 12, 10 tem média 10. 4 pessoas com idades 2, 20, 8, 10 também.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Valor que está no meio dos dados, quando os valores estão em ordem crescente.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Similar à média, mas costuma ser menos influenciado por valores extremos (ver notebook)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Calculada com o seguinte algoritmo: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Copiar dados (para não alterarmos os originais)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Ordenar dados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Se tamanho for par, média dos dados no meio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Senão, pegar valor do meio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Moda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Valor que aparece com mais frequência num conjunto de dados.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Padrão</a:t>
            </a:r>
            <a:endParaRPr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4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Variância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Forma de medir o quão “disperso” os dados estão.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4 pessoas com idades 10, 8, 12, 10 tem média 10. 4 pessoas com idades 2, 20, 8, 10 também. Entretanto, o segundo caso é mais disperso que o primeiro.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A fórmula é um pouco mais complexa: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Calcule a média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Subtraia cada valor da média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Eleve ao quadrado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Some os valores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Dividir por (quantidade de dados -1)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Padrão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 variância está em unidades ao quadrado, então é comum tirar a raiz dela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Desvio padrão = raiz quadrada da Variância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5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Uma métrica é uma forma de medir o quão bom (ou ruim) uma certa operação foi.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20 pessoas (13 com a doença, 7 sem) fizeram um exame. Das doentes, 11 receberam um resultado positivo no exame, as outras negativo. Das não doentes, 4 receberam negativo, mas 3 positivo.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Acurácia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Indica quantos acertos (em porcentagem) foram obtidos.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No exemplo anterior, 15 / 20 = 75%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Margem de Erro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 quão distante um valor calculado está do valor correto.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uma sala mede 11.7 metros, mas uma certa forma de medir deu 10,4 metros.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Calculado usando porcentagem: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Erro = (calculado - correto) / correto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Erro negativo quer dizer que o valor calculado é menor que o correto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Erro positivo quer dizer que o valor calculado é maior que o correto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Estatística?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Sensibilidade e Especificidade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Métricas muito utilizadas, principalmente na área médica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Sensibilidade: capacidade de reconhecer caso positivo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Especificidade: capacidade de reconhecer caso negativo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Veja mais em: </a:t>
            </a:r>
            <a:r>
              <a:rPr lang="pt-BR" sz="1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https://raciocinioclinico.com.br/o-que-e-essa-tal-de-sensibilidade-e-especificidade-2/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Condicional</a:t>
            </a:r>
            <a:endParaRPr/>
          </a:p>
        </p:txBody>
      </p:sp>
      <p:sp>
        <p:nvSpPr>
          <p:cNvPr id="189" name="Google Shape;189;p33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6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Condicional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Frequentemente, queremos saber alguma medida de apenas uma parte dos dados, e não o todo.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calcular média da idade apenas das mulheres.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Veremos melhor como fazer isso nas próximas aulas!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26100" y="113512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Área da matemática que estuda dados.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Envolve diversos assuntos, mas especificamente para nós trata de analisar dados, procurando relações e conclusões a partir deles.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É uma ferramenta que nos ajuda a responder perguntas com base em dados: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Quem é mais provável de ganhar a eleição?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é o produto mais importante da empresa?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Quais lojas devemos fechar?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Proporção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Proporção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26100" y="1126350"/>
            <a:ext cx="85206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Forma de relacionar duas variáveis, para entender o quão “grande” uma é em relação a outra.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quantas partidas um time ganhou em relação ao total de partidas;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De maneira geral, é calculada dividindo a variável de interesse pela variável usada como “base”.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Porcentagem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26100" y="1126350"/>
            <a:ext cx="85206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Porcentagem nada mais é do que uma forma de representar uma proporção de forma mais simples de entender.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Simplesmente multiplique por 100 o resultado da proporção.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uma taxa de vitória de 0.4 é o mesmo que 40%.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26100" y="1126350"/>
            <a:ext cx="85206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Forma de quantificar (transformar em número) a incerteza de um evento.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o evento “cair número 6 num dado” tem probabilidade 1/6;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Calculamos usando a seguinte fórmula:</a:t>
            </a:r>
            <a:endParaRPr sz="1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63" y="2492250"/>
            <a:ext cx="2799066" cy="23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Média, Mediana e Moda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É o valor médio dos valores, muitas vezes interpretada como o “efeito médio” dos dados.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Costuma ser bastante utilizada como uma forma de resumir uma lista de valores em um único valor só.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uma sala tem 100 alunos, com idades levemente diferentes. A média das idades é 21.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Pode ser calculada dividindo a soma pela quantidade de dados.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111111"/>
      </a:dk1>
      <a:lt1>
        <a:srgbClr val="FAF9F6"/>
      </a:lt1>
      <a:dk2>
        <a:srgbClr val="434343"/>
      </a:dk2>
      <a:lt2>
        <a:srgbClr val="7F7F7F"/>
      </a:lt2>
      <a:accent1>
        <a:srgbClr val="2D1A52"/>
      </a:accent1>
      <a:accent2>
        <a:srgbClr val="4F1756"/>
      </a:accent2>
      <a:accent3>
        <a:srgbClr val="6A1559"/>
      </a:accent3>
      <a:accent4>
        <a:srgbClr val="981062"/>
      </a:accent4>
      <a:accent5>
        <a:srgbClr val="18ABED"/>
      </a:accent5>
      <a:accent6>
        <a:srgbClr val="95DEFF"/>
      </a:accent6>
      <a:hlink>
        <a:srgbClr val="95DEFF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