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exend SemiBold"/>
      <p:regular r:id="rId37"/>
      <p:bold r:id="rId38"/>
    </p:embeddedFont>
    <p:embeddedFont>
      <p:font typeface="Lexend Light"/>
      <p:regular r:id="rId39"/>
      <p:bold r:id="rId40"/>
    </p:embeddedFont>
    <p:embeddedFont>
      <p:font typeface="Lexend Medium"/>
      <p:regular r:id="rId41"/>
      <p:bold r:id="rId42"/>
    </p:embeddedFont>
    <p:embeddedFont>
      <p:font typeface="Lexen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Light-bold.fntdata"/><Relationship Id="rId20" Type="http://schemas.openxmlformats.org/officeDocument/2006/relationships/slide" Target="slides/slide15.xml"/><Relationship Id="rId42" Type="http://schemas.openxmlformats.org/officeDocument/2006/relationships/font" Target="fonts/LexendMedium-bold.fntdata"/><Relationship Id="rId41" Type="http://schemas.openxmlformats.org/officeDocument/2006/relationships/font" Target="fonts/LexendMedium-regular.fntdata"/><Relationship Id="rId22" Type="http://schemas.openxmlformats.org/officeDocument/2006/relationships/slide" Target="slides/slide17.xml"/><Relationship Id="rId44" Type="http://schemas.openxmlformats.org/officeDocument/2006/relationships/font" Target="fonts/Lexend-bold.fntdata"/><Relationship Id="rId21" Type="http://schemas.openxmlformats.org/officeDocument/2006/relationships/slide" Target="slides/slide16.xml"/><Relationship Id="rId43" Type="http://schemas.openxmlformats.org/officeDocument/2006/relationships/font" Target="fonts/Lexen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exend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exendLight-regular.fntdata"/><Relationship Id="rId16" Type="http://schemas.openxmlformats.org/officeDocument/2006/relationships/slide" Target="slides/slide11.xml"/><Relationship Id="rId38" Type="http://schemas.openxmlformats.org/officeDocument/2006/relationships/font" Target="fonts/Lexend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085f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085f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7d1747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7d1747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d17478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d17478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7d1747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7d1747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4630c3f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4630c3f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7d1747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7d1747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7d17478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7d17478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7d17478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7d17478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7d17478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7d17478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7d17478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7d17478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7bb0741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7bb0741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630c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630c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7d17478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7d17478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7d17478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7d17478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7d17478b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7d17478b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7d17478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7d17478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7d17478b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7d17478b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7d1747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7d1747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bb0741b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7bb0741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b673f7824_3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b673f7824_3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7bb074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7bb074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4630c3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4630c3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7b21d5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7b21d5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7d1747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7d1747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7d17478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7d17478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7d17478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7d17478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4630c3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4630c3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exend"/>
              <a:buNone/>
              <a:defRPr sz="2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4313" l="16751" r="17914" t="14795"/>
          <a:stretch/>
        </p:blipFill>
        <p:spPr>
          <a:xfrm>
            <a:off x="7161626" y="1904440"/>
            <a:ext cx="1833899" cy="22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176400" y="4225800"/>
            <a:ext cx="1833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10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919500" y="4339800"/>
            <a:ext cx="10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2023</a:t>
            </a:r>
            <a:endParaRPr b="1" sz="3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None/>
              <a:defRPr sz="2000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ização">
  <p:cSld name="CUSTOM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5375" y="0"/>
            <a:ext cx="9347700" cy="23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94250" y="8507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18050" y="7745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6593" l="15156" r="11658" t="25851"/>
          <a:stretch/>
        </p:blipFill>
        <p:spPr>
          <a:xfrm>
            <a:off x="276641" y="3126571"/>
            <a:ext cx="3793808" cy="18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940500" y="3354995"/>
            <a:ext cx="2203500" cy="12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7015200" y="3481470"/>
            <a:ext cx="2054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pet.inf.ufpr.br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pet@inf.ufpr.br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@petcompufpr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ção">
  <p:cSld name="CUSTOM_1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85375" y="0"/>
            <a:ext cx="6032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b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200"/>
              <a:buFont typeface="Lexend"/>
              <a:buNone/>
              <a:defRPr b="1" sz="92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26100" y="15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26100" y="156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43969" y="1566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564900" y="144637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49200" y="2943975"/>
            <a:ext cx="25152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66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exend SemiBold"/>
              <a:buNone/>
              <a:defRPr b="0" sz="5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688425" y="-19350"/>
            <a:ext cx="4767900" cy="51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3150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None/>
              <a:defRPr sz="21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89644" y="906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989650" y="4551050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03650"/>
            <a:ext cx="3952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L%C3%B3gic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2 - Turma Avançado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Lógica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Permitem fazermos ações diferentes baseadas numa condição.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Por exemplo, imagina que você quer saber se vai para praia ou não, e isso depende do clima e do dia da semana (ou seja, variáveis).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Podemos fazer uma condição tipo: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 clima == sol e (dia == sábado ou dia == domingo), praia = sim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senão, praia = não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obs: a condição em si também é uma variável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Podemos também ter condições mais complexas, que não tem apenas duas possibilidades.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Por exemplo, escolher o andar para ir baseado no seu nível: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 nível == básico, andar = 10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senão, se nível == intermediário, andar = 2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senão, andar = 5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condicionais em Python:</a:t>
            </a:r>
            <a:endParaRPr sz="17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00" y="1704300"/>
            <a:ext cx="55626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4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Loops (Laços, em português), permitem a gente repetir uma certa ação quantas vezes quisermos.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Geralmente, temos dois tipos de loops: while e for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 - While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While, em inglês, significa “Enquanto”. Logo, usamos essa estrutura para repetir uma ação enquanto uma certa condição for verdadeira.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Contar até três: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dedos = 0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enquanto dedos &lt; 3, dedos = dedos + 1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 - While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While em Python:</a:t>
            </a:r>
            <a:endParaRPr sz="17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99" y="2057399"/>
            <a:ext cx="6265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 - For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</a:t>
            </a:r>
            <a:r>
              <a:rPr lang="pt-BR" sz="1700"/>
              <a:t>, em inglês, significa “Para”. Aqui, a gente vai repetir a ação para alguns números num intervalo.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Soletrar um nome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nome = roberto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para i = 1 até 7, falar nome[i]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obs1: roberto tem 7 letras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obs2: roberto[i] significa pegar a i-ésima letra do nome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 - For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For em Python:</a:t>
            </a:r>
            <a:endParaRPr sz="17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382" y="2019025"/>
            <a:ext cx="5672050" cy="23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5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Muitas vezes, em um código, nós temos um trecho que se repete múltiplas vezes. Podemos colocar isso dentro de uma função, e chamá-la sempre que necessário.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Calcular médias de notas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526100" y="110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Ex: Calcular médias de notas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média (nota1, nota2, nota3):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	nota_final = (nota1 + nota2 + nota3) / 3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	retorne nota_final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nota_joao =</a:t>
            </a:r>
            <a:r>
              <a:rPr lang="pt-BR" sz="1700"/>
              <a:t> média (70, 90, 20)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nota_sofia =  média(90, 88, 76)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nota_miguel =  média(50, 40, 78)</a:t>
            </a:r>
            <a:endParaRPr sz="1700"/>
          </a:p>
        </p:txBody>
      </p:sp>
      <p:cxnSp>
        <p:nvCxnSpPr>
          <p:cNvPr id="194" name="Google Shape;194;p33"/>
          <p:cNvCxnSpPr/>
          <p:nvPr/>
        </p:nvCxnSpPr>
        <p:spPr>
          <a:xfrm flipH="1" rot="10800000">
            <a:off x="2725275" y="3518375"/>
            <a:ext cx="773700" cy="204900"/>
          </a:xfrm>
          <a:prstGeom prst="bentConnector3">
            <a:avLst>
              <a:gd fmla="val -4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3"/>
          <p:cNvCxnSpPr/>
          <p:nvPr/>
        </p:nvCxnSpPr>
        <p:spPr>
          <a:xfrm>
            <a:off x="2817400" y="3518850"/>
            <a:ext cx="8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3"/>
          <p:cNvSpPr txBox="1"/>
          <p:nvPr/>
        </p:nvSpPr>
        <p:spPr>
          <a:xfrm>
            <a:off x="3568175" y="3333375"/>
            <a:ext cx="9369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Parâmetros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526100" y="110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Função em Python:</a:t>
            </a:r>
            <a:endParaRPr sz="1700"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75" y="1988600"/>
            <a:ext cx="7562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Funções também são muito úteis para usar funções que outras pessoas fizeram, sem você ter que se preocupar exatamente como ela foi implementada.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criar um gráfico a partir de valores dados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X = [3, 6, 1, 2]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Y = [-1, 8, 7, 9]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gráfico(X, Y)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526100" y="110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Função pronta em Python:</a:t>
            </a:r>
            <a:endParaRPr sz="1700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25" y="2111125"/>
            <a:ext cx="5575550" cy="19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22" name="Google Shape;222;p37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6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526100" y="1126350"/>
            <a:ext cx="85206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Imagine um carro parado num semáforo. Faça um código para decidir se ele deve ir ou não.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Considere uma variável “semáforo” que tem a cor do semáforo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Faça um código que mostre todos os números pares menores que 20 (começando no 0);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Faça uma função que calcula a velocidade de um objeto, dado sua distância e tempo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se conhecer a fórmula, faça considerando a aceleração também!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Faça uma função que recebe um nome e retorne quantas vezes a letra “a” aparece nele.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Relembrando…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26100" y="11351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 algoritmo é uma sequência</a:t>
            </a:r>
            <a:r>
              <a:rPr lang="pt-BR" sz="1600">
                <a:uFill>
                  <a:noFill/>
                </a:uFill>
                <a:hlinkClick r:id="rId3"/>
              </a:rPr>
              <a:t> lógica</a:t>
            </a:r>
            <a:r>
              <a:rPr lang="pt-BR" sz="1600"/>
              <a:t> finita de passos para realizar uma tarefa ou resolver um problema.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Quando estamos fazendo um algoritmo, tem várias estruturas/técnicas que podemos usar.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As principais são: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Variáveis: armazenam uma informação;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Condicionais: permitem diversas escolhas;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Loops: permitem repetições;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Funções: rotinas que facilitam o código.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Armazenam uma informação, para que possa ser manipulada mais a frente.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Geralmente, essas informações são: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Números: podem ser inteiros (ex: 5) ou decimais (ex: 5.37);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Textos: chamados de strings na computação;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Listas: aglomerado de variáveis (ex: [5, 3, 1, 7]);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Condicionais: Verdadeiras/Falsas. Também chamadas de Booleanas.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Exemplo de variáveis em Python:</a:t>
            </a:r>
            <a:endParaRPr sz="17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13" y="1569775"/>
            <a:ext cx="5220775" cy="31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Com as variáveis, podemos fazer operações aritméticas (expressões matemáticas) e lógicas (decisões):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 = a + 3;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x = y * z;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 = i + 1;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…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Exemplos de operações em Python: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09" y="1624325"/>
            <a:ext cx="3737575" cy="31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111111"/>
      </a:dk1>
      <a:lt1>
        <a:srgbClr val="FAF9F6"/>
      </a:lt1>
      <a:dk2>
        <a:srgbClr val="434343"/>
      </a:dk2>
      <a:lt2>
        <a:srgbClr val="7F7F7F"/>
      </a:lt2>
      <a:accent1>
        <a:srgbClr val="2D1A52"/>
      </a:accent1>
      <a:accent2>
        <a:srgbClr val="4F1756"/>
      </a:accent2>
      <a:accent3>
        <a:srgbClr val="6A1559"/>
      </a:accent3>
      <a:accent4>
        <a:srgbClr val="981062"/>
      </a:accent4>
      <a:accent5>
        <a:srgbClr val="18ABED"/>
      </a:accent5>
      <a:accent6>
        <a:srgbClr val="95DEFF"/>
      </a:accent6>
      <a:hlink>
        <a:srgbClr val="95DEFF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