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64923" y="1964268"/>
            <a:ext cx="11459670" cy="2421464"/>
          </a:xfrm>
        </p:spPr>
        <p:txBody>
          <a:bodyPr>
            <a:normAutofit/>
          </a:bodyPr>
          <a:lstStyle/>
          <a:p>
            <a:r>
              <a:rPr lang="en-US" dirty="0" err="1"/>
              <a:t>Constante</a:t>
            </a:r>
            <a:r>
              <a:rPr lang="en-US" dirty="0"/>
              <a:t> de </a:t>
            </a:r>
            <a:r>
              <a:rPr lang="en-US" dirty="0" err="1"/>
              <a:t>equilibrio</a:t>
            </a:r>
            <a:r>
              <a:rPr lang="en-US" dirty="0"/>
              <a:t> de un gas ideal </a:t>
            </a:r>
            <a:r>
              <a:rPr lang="en-US" dirty="0" err="1"/>
              <a:t>Tetróxido</a:t>
            </a:r>
            <a:r>
              <a:rPr lang="en-US" dirty="0"/>
              <a:t> de </a:t>
            </a:r>
            <a:r>
              <a:rPr lang="en-US" dirty="0" err="1"/>
              <a:t>dinitrógeno</a:t>
            </a:r>
            <a:r>
              <a:rPr lang="en-US" dirty="0"/>
              <a:t> - </a:t>
            </a:r>
            <a:r>
              <a:rPr lang="en-US" dirty="0" err="1"/>
              <a:t>Dióxido</a:t>
            </a:r>
            <a:r>
              <a:rPr lang="en-US" dirty="0"/>
              <a:t> de </a:t>
            </a:r>
            <a:r>
              <a:rPr lang="en-US" dirty="0" err="1"/>
              <a:t>nitrógeno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195160" y="4385732"/>
            <a:ext cx="7197726" cy="1405467"/>
          </a:xfrm>
        </p:spPr>
        <p:txBody>
          <a:bodyPr/>
          <a:lstStyle/>
          <a:p>
            <a:r>
              <a:rPr lang="es-ES" dirty="0" smtClean="0"/>
              <a:t>PROYECTO MODULO II</a:t>
            </a:r>
          </a:p>
          <a:p>
            <a:r>
              <a:rPr lang="es-ES" dirty="0" smtClean="0"/>
              <a:t>JOSE ROBERTO VACA ALVARADO</a:t>
            </a:r>
          </a:p>
          <a:p>
            <a:r>
              <a:rPr lang="es-ES" dirty="0" smtClean="0"/>
              <a:t>CARLOS BARBOZA OCHOA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80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Obtención de 𝑘 ° </a:t>
            </a:r>
            <a:r>
              <a:rPr lang="es-ES" sz="1200" dirty="0"/>
              <a:t>𝑝</a:t>
            </a:r>
            <a:r>
              <a:rPr lang="es-ES" dirty="0"/>
              <a:t>(298</a:t>
            </a:r>
            <a:r>
              <a:rPr lang="es-ES" dirty="0" smtClean="0"/>
              <a:t>):</a:t>
            </a:r>
          </a:p>
          <a:p>
            <a:pPr lvl="1"/>
            <a:r>
              <a:rPr lang="es-ES" dirty="0"/>
              <a:t>A partir de tablas termodinámicas encontramos que el valor para las energías de </a:t>
            </a:r>
            <a:r>
              <a:rPr lang="es-ES" dirty="0" err="1"/>
              <a:t>Gibbs</a:t>
            </a:r>
            <a:r>
              <a:rPr lang="es-ES" dirty="0"/>
              <a:t> de los compuestos en la reacción son las </a:t>
            </a:r>
            <a:r>
              <a:rPr lang="es-ES" dirty="0" smtClean="0"/>
              <a:t>siguientes:</a:t>
            </a:r>
          </a:p>
          <a:p>
            <a:pPr lvl="2"/>
            <a:r>
              <a:rPr lang="en-US" dirty="0"/>
              <a:t>∆𝐺 ° </a:t>
            </a:r>
            <a:r>
              <a:rPr lang="en-US" sz="800" dirty="0"/>
              <a:t>𝑁𝑂2 </a:t>
            </a:r>
            <a:r>
              <a:rPr lang="en-US" dirty="0"/>
              <a:t>(298𝐾) = 51.31𝑘𝐽/</a:t>
            </a:r>
            <a:r>
              <a:rPr lang="en-US" dirty="0" smtClean="0"/>
              <a:t>𝑚𝑜l</a:t>
            </a:r>
          </a:p>
          <a:p>
            <a:pPr lvl="2"/>
            <a:r>
              <a:rPr lang="en-US" dirty="0"/>
              <a:t>∆𝐺 ° </a:t>
            </a:r>
            <a:r>
              <a:rPr lang="en-US" sz="800" dirty="0"/>
              <a:t>𝑁2𝑂4 </a:t>
            </a:r>
            <a:r>
              <a:rPr lang="en-US" dirty="0"/>
              <a:t>(298𝐾) = 97.89 𝑘𝐽/</a:t>
            </a:r>
            <a:r>
              <a:rPr lang="en-US" dirty="0" smtClean="0"/>
              <a:t>𝑚𝑜L</a:t>
            </a:r>
          </a:p>
          <a:p>
            <a:pPr lvl="1"/>
            <a:r>
              <a:rPr lang="es-ES" dirty="0"/>
              <a:t>Obteniendo la energía de </a:t>
            </a:r>
            <a:r>
              <a:rPr lang="es-ES" dirty="0" err="1"/>
              <a:t>Gibbs</a:t>
            </a:r>
            <a:r>
              <a:rPr lang="es-ES" dirty="0"/>
              <a:t> de </a:t>
            </a:r>
            <a:r>
              <a:rPr lang="es-ES" dirty="0" smtClean="0"/>
              <a:t>formación:</a:t>
            </a:r>
          </a:p>
          <a:p>
            <a:pPr lvl="2"/>
            <a:r>
              <a:rPr lang="en-US" dirty="0"/>
              <a:t>∆𝐺 ° (298) = 2∆𝐺 ° 𝑁𝑂2 (298𝐾) − ∆𝐺 ° 𝑁2𝑂4 (298𝐾) </a:t>
            </a:r>
            <a:endParaRPr lang="en-US" dirty="0" smtClean="0"/>
          </a:p>
          <a:p>
            <a:pPr lvl="2"/>
            <a:r>
              <a:rPr lang="en-US" dirty="0"/>
              <a:t>∆𝐺 ° (298) = 2(51.31𝑘𝐽/𝑚𝑜𝑙) − 97.89 𝑘𝐽/</a:t>
            </a:r>
            <a:r>
              <a:rPr lang="en-US" dirty="0" smtClean="0"/>
              <a:t>𝑚𝑜l</a:t>
            </a:r>
          </a:p>
          <a:p>
            <a:pPr lvl="2"/>
            <a:r>
              <a:rPr lang="en-US" dirty="0"/>
              <a:t>∆𝐺 ° (298) = 4.73 𝑘𝐽/</a:t>
            </a:r>
            <a:r>
              <a:rPr lang="en-US" dirty="0" smtClean="0"/>
              <a:t>𝑚𝑜l</a:t>
            </a:r>
          </a:p>
          <a:p>
            <a:pPr lvl="1"/>
            <a:r>
              <a:rPr lang="es-ES" dirty="0"/>
              <a:t>Ya con el valor de ∆G ° (298) podemos obtener la constante de equilibrio de la reacción a 298K. Despejando k ° p(298) de la Ecuación </a:t>
            </a:r>
            <a:r>
              <a:rPr lang="es-ES" dirty="0" smtClean="0"/>
              <a:t>4</a:t>
            </a:r>
          </a:p>
          <a:p>
            <a:pPr lvl="2"/>
            <a:r>
              <a:rPr lang="en-US" dirty="0"/>
              <a:t>𝑘 ° 𝑝 (298) = </a:t>
            </a:r>
            <a:r>
              <a:rPr lang="en-US" dirty="0" smtClean="0"/>
              <a:t>0.148</a:t>
            </a:r>
          </a:p>
          <a:p>
            <a:pPr lvl="1"/>
            <a:r>
              <a:rPr lang="es-ES" dirty="0"/>
              <a:t>Sustituyendo el valor anterior en la Ecuación 2 </a:t>
            </a:r>
            <a:r>
              <a:rPr lang="es-ES" dirty="0" smtClean="0"/>
              <a:t>obtenemos:</a:t>
            </a:r>
          </a:p>
          <a:p>
            <a:pPr lvl="1"/>
            <a:endParaRPr lang="en-US" dirty="0"/>
          </a:p>
          <a:p>
            <a:pPr lvl="2"/>
            <a:endParaRPr lang="en-US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224" y="5505450"/>
            <a:ext cx="24479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86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OBTENCION DE </a:t>
            </a:r>
            <a:r>
              <a:rPr lang="en-US" dirty="0"/>
              <a:t>∆𝐻 ° (298)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 partir de tablas termodinámicas encontramos que el valor para las energías de entalpias de formación de los compuestos en la reacción son las </a:t>
            </a:r>
            <a:r>
              <a:rPr lang="es-ES" dirty="0" smtClean="0"/>
              <a:t>siguientes:</a:t>
            </a:r>
          </a:p>
          <a:p>
            <a:pPr lvl="1"/>
            <a:r>
              <a:rPr lang="en-US" dirty="0"/>
              <a:t>∆𝐻 ° 𝑁𝑂2 (298𝐾) = 33.18𝑘𝐽/</a:t>
            </a:r>
            <a:r>
              <a:rPr lang="en-US" dirty="0" smtClean="0"/>
              <a:t>𝑚𝑜l</a:t>
            </a:r>
          </a:p>
          <a:p>
            <a:pPr lvl="1"/>
            <a:r>
              <a:rPr lang="en-US" dirty="0"/>
              <a:t>∆𝐻 ° 𝑁2𝑂4 (298𝐾) = 9.16𝑘𝐽/</a:t>
            </a:r>
            <a:r>
              <a:rPr lang="en-US" dirty="0" smtClean="0"/>
              <a:t>𝑚𝑜l</a:t>
            </a:r>
          </a:p>
          <a:p>
            <a:r>
              <a:rPr lang="es-ES" dirty="0"/>
              <a:t>Obteniendo la entalpia de formación a </a:t>
            </a:r>
            <a:r>
              <a:rPr lang="es-ES" dirty="0" smtClean="0"/>
              <a:t>298K:</a:t>
            </a:r>
          </a:p>
          <a:p>
            <a:pPr lvl="1"/>
            <a:r>
              <a:rPr lang="en-US" dirty="0"/>
              <a:t>∆𝐻 ° (298) = 2∆𝐻 ° 𝑁𝑂2 (298𝐾) − ∆𝐻 ° 𝑁2𝑂4 (298𝐾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∆𝐻 ° (298) = 2(33.18𝑘𝐽/𝑚𝑜𝑙) − 9.16𝑘𝐽/</a:t>
            </a:r>
            <a:r>
              <a:rPr lang="en-US" dirty="0" smtClean="0"/>
              <a:t>𝑚𝑜l</a:t>
            </a:r>
          </a:p>
          <a:p>
            <a:pPr lvl="1"/>
            <a:r>
              <a:rPr lang="en-US" dirty="0"/>
              <a:t>∆𝐻 ° (298) = 57.20 𝑘𝐽/</a:t>
            </a:r>
            <a:r>
              <a:rPr lang="en-US" dirty="0" smtClean="0"/>
              <a:t>𝑚𝑜l</a:t>
            </a:r>
          </a:p>
          <a:p>
            <a:r>
              <a:rPr lang="es-ES" dirty="0"/>
              <a:t>Sustituyendo el valor anterior en la Ecuación 3 </a:t>
            </a:r>
            <a:r>
              <a:rPr lang="es-ES" dirty="0" smtClean="0"/>
              <a:t>obtenemos: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555" y="5671316"/>
            <a:ext cx="28860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84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ECUACION 5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2142067"/>
            <a:ext cx="6692461" cy="3649133"/>
          </a:xfrm>
        </p:spPr>
        <p:txBody>
          <a:bodyPr/>
          <a:lstStyle/>
          <a:p>
            <a:r>
              <a:rPr lang="es-ES" dirty="0"/>
              <a:t>La capacidad calorífica molar en estado normal de una sustancia 𝐶 ° 𝑝 [J/mol K] depende solo de la temperatura y por lo común se expresa mediante una serie de potencias, en este proyecto lo expresaremos de acuerdo al propuesto por E. </a:t>
            </a:r>
            <a:r>
              <a:rPr lang="es-ES" dirty="0" err="1"/>
              <a:t>Poling</a:t>
            </a:r>
            <a:r>
              <a:rPr lang="es-ES" dirty="0"/>
              <a:t> et al en su libro THE PROPERTIES OF GASES AND LIQUIDS donde lo expresan </a:t>
            </a:r>
            <a:r>
              <a:rPr lang="es-ES" dirty="0" smtClean="0"/>
              <a:t>como: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/>
              <a:t>En donde los coeficientes A-E se encuentran en la Tabla 1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51" y="4275083"/>
            <a:ext cx="3810000" cy="8382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712" y="2189108"/>
            <a:ext cx="3637292" cy="360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74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ECUACION 6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 acuerdo a la reacción a trabajar sabemos que el ∆𝐶 ° 𝑝 está dado </a:t>
            </a:r>
            <a:r>
              <a:rPr lang="es-ES" dirty="0" smtClean="0"/>
              <a:t>por: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956" y="4590609"/>
            <a:ext cx="3735114" cy="50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76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ECUACION 7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Haciendo uso de la Ecuación 5 se obtienen los siguientes </a:t>
            </a:r>
            <a:r>
              <a:rPr lang="es-ES" dirty="0" err="1"/>
              <a:t>C°</a:t>
            </a:r>
            <a:r>
              <a:rPr lang="es-ES" dirty="0"/>
              <a:t> p para un rango de 50-1000K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/>
              <a:t>Sustituyendo en la Ecuación 6 sabiendo que, en este caso, 𝐶 ° 𝑃.𝑚,𝑁𝑂2 = 𝐶 ° 𝑃.𝑚,𝑁2𝑂</a:t>
            </a:r>
            <a:r>
              <a:rPr lang="es-ES" dirty="0" smtClean="0"/>
              <a:t>4:</a:t>
            </a:r>
          </a:p>
          <a:p>
            <a:pPr lvl="1"/>
            <a:r>
              <a:rPr lang="en-US" dirty="0"/>
              <a:t>∆𝐶 ° 𝑝 = 2𝐶 ° 𝑃.𝑚,𝑁𝑂2 − 𝐶 ° 𝑃.𝑚,𝑁2𝑂</a:t>
            </a:r>
            <a:r>
              <a:rPr lang="en-US" dirty="0" smtClean="0"/>
              <a:t>4</a:t>
            </a:r>
          </a:p>
          <a:p>
            <a:pPr lvl="1"/>
            <a:r>
              <a:rPr lang="en-US" dirty="0"/>
              <a:t>∆𝐶 ° 𝑝 = 𝐶 ° 𝑃.𝑚,𝑁2𝑂4 = 𝐶 ° 𝑃.𝑚,𝑁𝑂2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002" y="3118908"/>
            <a:ext cx="6991350" cy="8477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788" y="5681662"/>
            <a:ext cx="70294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61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REPRESENTACION DE LA SOLUCION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Primeramente se obtendrán las entalpias de reacción en un rango de 300-1,000°C con un paso de 1°C. </a:t>
            </a:r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750" y="2945197"/>
            <a:ext cx="45815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34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Ya con el valor de las entalpias solo resta evaluar la Ecuación 2 para obtener los valores de </a:t>
            </a:r>
            <a:r>
              <a:rPr lang="es-ES" dirty="0" err="1"/>
              <a:t>K°p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894" y="2906439"/>
            <a:ext cx="46291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99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2499119"/>
            <a:ext cx="10131425" cy="4641910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Para comprobar que el valor anterior sea correcto se hará uso del software </a:t>
            </a:r>
            <a:r>
              <a:rPr lang="es-ES" dirty="0" err="1"/>
              <a:t>WolframAlpha</a:t>
            </a:r>
            <a:r>
              <a:rPr lang="es-ES" dirty="0"/>
              <a:t> para verificar el resultado de dicha operación a una temperatura de 600°C, este se muestra a continuación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Como </a:t>
            </a:r>
            <a:r>
              <a:rPr lang="es-ES" dirty="0"/>
              <a:t>podemos observar el valor obtenido mediante </a:t>
            </a:r>
            <a:r>
              <a:rPr lang="es-ES" dirty="0" err="1"/>
              <a:t>WolframAlpha</a:t>
            </a:r>
            <a:r>
              <a:rPr lang="es-ES" dirty="0"/>
              <a:t> y haciendo uso del programa son prácticamente iguales por lo que podemos concluir que el código para obtener la constante de equilibrio a una temperatura diferente a 298 y dentro del rango 300- 1000 funciona correctamente.</a:t>
            </a:r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221" y="2775474"/>
            <a:ext cx="3672522" cy="273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76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REFERENCIAS BIBLIOGRAFICAS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Chase, M.W., Jr., NIST-JANAF </a:t>
            </a:r>
            <a:r>
              <a:rPr lang="en-US" dirty="0" err="1"/>
              <a:t>Themochemical</a:t>
            </a:r>
            <a:r>
              <a:rPr lang="en-US" dirty="0"/>
              <a:t> Tables, Fourth Edition, J. Phys. Chem. Ref. Data, Monograph 9, 1998, 1-1951</a:t>
            </a:r>
            <a:r>
              <a:rPr lang="en-US" dirty="0" smtClean="0"/>
              <a:t>.</a:t>
            </a:r>
          </a:p>
          <a:p>
            <a:r>
              <a:rPr lang="en-US" dirty="0"/>
              <a:t>E. Poling, M. </a:t>
            </a:r>
            <a:r>
              <a:rPr lang="en-US" dirty="0" err="1"/>
              <a:t>Prausnitz</a:t>
            </a:r>
            <a:r>
              <a:rPr lang="en-US" dirty="0"/>
              <a:t> &amp; P. O’Connell (2001). THE PROPERTIES OF GASES AND LIQUIDS. (5ª ed.) México, D.F: McGraw-Hill. </a:t>
            </a:r>
            <a:r>
              <a:rPr lang="en-US" dirty="0" err="1"/>
              <a:t>Pag</a:t>
            </a:r>
            <a:r>
              <a:rPr lang="en-US" dirty="0"/>
              <a:t>. 764</a:t>
            </a:r>
            <a:r>
              <a:rPr lang="en-US" dirty="0" smtClean="0"/>
              <a:t>.</a:t>
            </a:r>
          </a:p>
          <a:p>
            <a:r>
              <a:rPr lang="es-ES" dirty="0"/>
              <a:t>I.N. </a:t>
            </a:r>
            <a:r>
              <a:rPr lang="es-ES" dirty="0" err="1"/>
              <a:t>Levine</a:t>
            </a:r>
            <a:r>
              <a:rPr lang="es-ES" dirty="0"/>
              <a:t>. (2013). Principios de fisicoquímica. (6ª ed.) México, D.F: McGraw-Hill. </a:t>
            </a:r>
            <a:r>
              <a:rPr lang="es-ES" dirty="0" err="1"/>
              <a:t>Pag</a:t>
            </a:r>
            <a:r>
              <a:rPr lang="es-ES" dirty="0"/>
              <a:t>. 157 y 188</a:t>
            </a:r>
            <a:r>
              <a:rPr lang="es-ES" dirty="0" smtClean="0"/>
              <a:t>.</a:t>
            </a:r>
          </a:p>
          <a:p>
            <a:r>
              <a:rPr lang="en-US" dirty="0"/>
              <a:t>Raymond C. (2013). </a:t>
            </a:r>
            <a:r>
              <a:rPr lang="en-US" dirty="0" err="1"/>
              <a:t>Química</a:t>
            </a:r>
            <a:r>
              <a:rPr lang="en-US" dirty="0"/>
              <a:t>. (11ª ed.) México, D.F: Mc </a:t>
            </a:r>
            <a:r>
              <a:rPr lang="en-US" dirty="0" err="1"/>
              <a:t>Graw</a:t>
            </a:r>
            <a:r>
              <a:rPr lang="en-US" dirty="0"/>
              <a:t> Hill</a:t>
            </a:r>
            <a:r>
              <a:rPr lang="en-US" dirty="0" smtClean="0"/>
              <a:t>.</a:t>
            </a:r>
          </a:p>
          <a:p>
            <a:r>
              <a:rPr lang="en-US" dirty="0"/>
              <a:t>Shiver &amp; Skins. (2008). </a:t>
            </a:r>
            <a:r>
              <a:rPr lang="en-US" dirty="0" err="1"/>
              <a:t>Química</a:t>
            </a:r>
            <a:r>
              <a:rPr lang="en-US" dirty="0"/>
              <a:t> </a:t>
            </a:r>
            <a:r>
              <a:rPr lang="en-US" dirty="0" err="1"/>
              <a:t>Inorgánica</a:t>
            </a:r>
            <a:r>
              <a:rPr lang="en-US" dirty="0"/>
              <a:t>. (1ª ed.) México, D.F: McGraw-Hill.</a:t>
            </a:r>
          </a:p>
        </p:txBody>
      </p:sp>
    </p:spTree>
    <p:extLst>
      <p:ext uri="{BB962C8B-B14F-4D97-AF65-F5344CB8AC3E}">
        <p14:creationId xmlns:p14="http://schemas.microsoft.com/office/powerpoint/2010/main" val="349055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INDICE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 smtClean="0"/>
              <a:t>OBJETIVOS………………………………………………………………………………………………………………………………………..3</a:t>
            </a:r>
          </a:p>
          <a:p>
            <a:r>
              <a:rPr lang="es-ES" dirty="0" smtClean="0"/>
              <a:t>MODELO (ECUACION 1)…………………………………………………………………………………………………………………….4</a:t>
            </a:r>
          </a:p>
          <a:p>
            <a:r>
              <a:rPr lang="es-ES" dirty="0" smtClean="0"/>
              <a:t>ECUACION 2………………………………………………………………………………………………………………………………………5</a:t>
            </a:r>
          </a:p>
          <a:p>
            <a:r>
              <a:rPr lang="es-ES" dirty="0" smtClean="0"/>
              <a:t>ECUACION 3………………………………………………………………………………………………………………………………………6</a:t>
            </a:r>
          </a:p>
          <a:p>
            <a:r>
              <a:rPr lang="es-ES" dirty="0"/>
              <a:t>ECUACION </a:t>
            </a:r>
            <a:r>
              <a:rPr lang="es-ES" dirty="0" smtClean="0"/>
              <a:t>4………………………………………………………………………………………………………………………………………7</a:t>
            </a:r>
            <a:endParaRPr lang="es-ES" dirty="0"/>
          </a:p>
          <a:p>
            <a:r>
              <a:rPr lang="es-ES" dirty="0" smtClean="0"/>
              <a:t>REACCIÓN A TRABAJAR……………………………………………………………………………………………………………………..8</a:t>
            </a:r>
          </a:p>
          <a:p>
            <a:r>
              <a:rPr lang="es-ES" dirty="0" smtClean="0"/>
              <a:t>DIAGRAMA DE FLUJO</a:t>
            </a:r>
            <a:r>
              <a:rPr lang="es-ES" dirty="0"/>
              <a:t> </a:t>
            </a:r>
            <a:r>
              <a:rPr lang="es-ES" dirty="0" smtClean="0"/>
              <a:t>………………………………………………………………………………………………………………………..9</a:t>
            </a:r>
          </a:p>
          <a:p>
            <a:r>
              <a:rPr lang="es-ES" dirty="0" smtClean="0"/>
              <a:t>SOLUCION</a:t>
            </a:r>
            <a:r>
              <a:rPr lang="es-ES" dirty="0"/>
              <a:t> </a:t>
            </a:r>
            <a:r>
              <a:rPr lang="es-ES" dirty="0" smtClean="0"/>
              <a:t>…………………………………………………………………………………………………………………………………………10</a:t>
            </a:r>
          </a:p>
          <a:p>
            <a:r>
              <a:rPr lang="es-ES" dirty="0"/>
              <a:t>ECUACION </a:t>
            </a:r>
            <a:r>
              <a:rPr lang="es-ES" dirty="0" smtClean="0"/>
              <a:t>5………………………………………………………………………………………………………………………………………12</a:t>
            </a:r>
            <a:endParaRPr lang="es-ES" dirty="0"/>
          </a:p>
          <a:p>
            <a:r>
              <a:rPr lang="es-ES" dirty="0"/>
              <a:t>ECUACION </a:t>
            </a:r>
            <a:r>
              <a:rPr lang="es-ES" dirty="0" smtClean="0"/>
              <a:t>6………………………………………………………………………………………………………………………………………13</a:t>
            </a:r>
            <a:endParaRPr lang="es-ES" dirty="0"/>
          </a:p>
          <a:p>
            <a:r>
              <a:rPr lang="es-ES" dirty="0"/>
              <a:t>ECUACION </a:t>
            </a:r>
            <a:r>
              <a:rPr lang="es-ES" dirty="0" smtClean="0"/>
              <a:t>7………………………………………………………………………………………………………………………………………14</a:t>
            </a:r>
            <a:endParaRPr lang="es-ES" dirty="0"/>
          </a:p>
          <a:p>
            <a:r>
              <a:rPr lang="es-ES" dirty="0" smtClean="0"/>
              <a:t>REPRESENTACION DE LA SOLUCION…………………………………………………………………………………………………..15</a:t>
            </a:r>
          </a:p>
          <a:p>
            <a:r>
              <a:rPr lang="es-ES" dirty="0" smtClean="0"/>
              <a:t>REFRENCIAS BIBLIOGRAFICAS…………………………………………………………………………………………………………….18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8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Crear un modelo que prediga calcule las constantes de equilibrio de la reacción señalada a diferentes temperaturas</a:t>
            </a:r>
            <a:r>
              <a:rPr lang="es-ES" dirty="0" smtClean="0"/>
              <a:t>.</a:t>
            </a:r>
          </a:p>
          <a:p>
            <a:pPr lvl="1"/>
            <a:r>
              <a:rPr lang="es-ES" dirty="0"/>
              <a:t>Obtener la entalpia de formación estándar de la reacción señalada a diferentes temperaturas.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662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(ECUACION 1)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La constante de equilibrio de gas ideal [</a:t>
            </a:r>
            <a:r>
              <a:rPr lang="es-ES" dirty="0" err="1" smtClean="0"/>
              <a:t>k°p</a:t>
            </a:r>
            <a:r>
              <a:rPr lang="es-ES" dirty="0"/>
              <a:t>] es una función solo de la temperatura por </a:t>
            </a:r>
            <a:r>
              <a:rPr lang="es-ES" dirty="0" smtClean="0"/>
              <a:t>lo que </a:t>
            </a:r>
            <a:r>
              <a:rPr lang="es-ES" dirty="0"/>
              <a:t>en este proyecto se va a calcular haciendo uso de esta dependencia a partir de </a:t>
            </a:r>
            <a:r>
              <a:rPr lang="es-ES" dirty="0" smtClean="0"/>
              <a:t>la ecuación </a:t>
            </a:r>
            <a:r>
              <a:rPr lang="es-ES" dirty="0"/>
              <a:t>de </a:t>
            </a:r>
            <a:r>
              <a:rPr lang="es-ES" dirty="0" err="1"/>
              <a:t>Van't</a:t>
            </a:r>
            <a:r>
              <a:rPr lang="es-ES" dirty="0"/>
              <a:t> </a:t>
            </a:r>
            <a:r>
              <a:rPr lang="es-ES" dirty="0" err="1"/>
              <a:t>Hoff</a:t>
            </a:r>
            <a:r>
              <a:rPr lang="es-ES" dirty="0"/>
              <a:t> y apoyándose de tablas termodinámicas.</a:t>
            </a:r>
          </a:p>
          <a:p>
            <a:r>
              <a:rPr lang="es-ES" dirty="0"/>
              <a:t>A partir de la ecuación de </a:t>
            </a:r>
            <a:r>
              <a:rPr lang="es-ES" dirty="0" err="1"/>
              <a:t>Gibbs-Helmholtz</a:t>
            </a:r>
            <a:r>
              <a:rPr lang="es-ES" dirty="0"/>
              <a:t> se </a:t>
            </a:r>
            <a:r>
              <a:rPr lang="es-ES" dirty="0" smtClean="0"/>
              <a:t>tiene:</a:t>
            </a: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r>
              <a:rPr lang="es-ES" dirty="0" smtClean="0"/>
              <a:t>Donde </a:t>
            </a:r>
            <a:r>
              <a:rPr lang="es-ES" dirty="0"/>
              <a:t>R es la constante de los gases [J/mol K], ∆𝐻 ° es la entalpia de formación estándar de la reacción [J/mol], T1 la temperatura estándar para los gases (298K) y T2 la temperatura a la que se desea conocer la constante de reacción.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658" y="3713931"/>
            <a:ext cx="3189563" cy="88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914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ECUACION 2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Despejando k ° p (T2) para la Ecuación 1 sabiendo te T1=298 K </a:t>
            </a:r>
            <a:r>
              <a:rPr lang="es-ES" dirty="0" smtClean="0"/>
              <a:t>obtenemos: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431" y="4128758"/>
            <a:ext cx="4293945" cy="77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95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ECUACION 3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evaluar la integral es necesario conocer Δ𝐻° en función de T y se puede calcular por integración de Δ𝐶𝑝° (cambio de capacidad calorífica normal) como se muestra en la Ecuación 2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863" y="4419598"/>
            <a:ext cx="4063431" cy="103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80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ECUACION 4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la obtención de 𝑘 ° 𝑝(𝑇1) se hará uso de la siguiente </a:t>
            </a:r>
            <a:r>
              <a:rPr lang="es-ES" dirty="0" smtClean="0"/>
              <a:t>ecuación: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Donde ∆𝐺 ° es la energía libre de </a:t>
            </a:r>
            <a:r>
              <a:rPr lang="es-ES" dirty="0" err="1"/>
              <a:t>gibbs</a:t>
            </a:r>
            <a:r>
              <a:rPr lang="es-ES" dirty="0"/>
              <a:t> en condiciones estándar [J/mol].</a:t>
            </a:r>
            <a:endParaRPr lang="es-E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644" y="3263461"/>
            <a:ext cx="4398585" cy="8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47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REACCION A TRABAJAR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Durante este proyecto se trabajara con la siguiente </a:t>
            </a:r>
            <a:r>
              <a:rPr lang="es-ES" dirty="0" smtClean="0"/>
              <a:t>reacción: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/>
              <a:t>Por lo que será necesario conocer los siguientes </a:t>
            </a:r>
            <a:r>
              <a:rPr lang="es-ES" dirty="0" smtClean="0"/>
              <a:t>datos:</a:t>
            </a:r>
          </a:p>
          <a:p>
            <a:pPr lvl="1"/>
            <a:r>
              <a:rPr lang="en-US" dirty="0"/>
              <a:t>𝑘 ° 𝑝(298 𝐾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∆𝐺 ° (298𝐾</a:t>
            </a:r>
            <a:r>
              <a:rPr lang="en-US" dirty="0" smtClean="0"/>
              <a:t>)</a:t>
            </a:r>
          </a:p>
          <a:p>
            <a:pPr lvl="3"/>
            <a:r>
              <a:rPr lang="en-US" dirty="0"/>
              <a:t>∆𝐺 ° </a:t>
            </a:r>
            <a:r>
              <a:rPr lang="en-US" sz="600" dirty="0"/>
              <a:t>𝑁𝑂2</a:t>
            </a:r>
            <a:r>
              <a:rPr lang="en-US" dirty="0"/>
              <a:t> (298𝐾</a:t>
            </a:r>
            <a:r>
              <a:rPr lang="en-US" dirty="0" smtClean="0"/>
              <a:t>)</a:t>
            </a:r>
          </a:p>
          <a:p>
            <a:pPr lvl="3"/>
            <a:r>
              <a:rPr lang="en-US" dirty="0"/>
              <a:t>∆𝐺 ° </a:t>
            </a:r>
            <a:r>
              <a:rPr lang="en-US" sz="600" dirty="0"/>
              <a:t>𝑁2𝑂4 </a:t>
            </a:r>
            <a:r>
              <a:rPr lang="en-US" dirty="0"/>
              <a:t>(298𝐾)</a:t>
            </a:r>
            <a:endParaRPr lang="es-ES" dirty="0"/>
          </a:p>
          <a:p>
            <a:r>
              <a:rPr lang="es-ES" dirty="0"/>
              <a:t>Es posible conseguir todos estos valores consultando tablas termodinámicas, en nuestro caso utilizaremos las que se encuentran al final del I.N. </a:t>
            </a:r>
            <a:r>
              <a:rPr lang="es-ES" dirty="0" err="1"/>
              <a:t>Levine</a:t>
            </a:r>
            <a:r>
              <a:rPr lang="es-ES" dirty="0"/>
              <a:t>. (6ª ed.).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198" y="2342783"/>
            <a:ext cx="3599233" cy="66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65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FLUJO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61514" y1="54935" x2="61514" y2="54935"/>
                        <a14:foregroundMark x1="56522" y1="38361" x2="56522" y2="38361"/>
                        <a14:foregroundMark x1="58615" y1="16760" x2="58615" y2="16760"/>
                        <a14:foregroundMark x1="51691" y1="22719" x2="51691" y2="22719"/>
                        <a14:foregroundMark x1="52174" y1="60149" x2="52174" y2="60149"/>
                        <a14:foregroundMark x1="52174" y1="76350" x2="52174" y2="76350"/>
                        <a14:foregroundMark x1="52174" y1="73929" x2="52174" y2="73929"/>
                        <a14:foregroundMark x1="52013" y1="57542" x2="52013" y2="57542"/>
                        <a14:foregroundMark x1="51530" y1="42086" x2="51530" y2="42086"/>
                        <a14:foregroundMark x1="51369" y1="20670" x2="51369" y2="2067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36433" y="1805466"/>
            <a:ext cx="5431648" cy="469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55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76</TotalTime>
  <Words>1189</Words>
  <Application>Microsoft Office PowerPoint</Application>
  <PresentationFormat>Panorámica</PresentationFormat>
  <Paragraphs>118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Celestial</vt:lpstr>
      <vt:lpstr>Constante de equilibrio de un gas ideal Tetróxido de dinitrógeno - Dióxido de nitrógeno</vt:lpstr>
      <vt:lpstr>INDICE</vt:lpstr>
      <vt:lpstr>OBJETIVOS</vt:lpstr>
      <vt:lpstr>MODELO (ECUACION 1) </vt:lpstr>
      <vt:lpstr>ECUACION 2</vt:lpstr>
      <vt:lpstr>ECUACION 3</vt:lpstr>
      <vt:lpstr>ECUACION 4</vt:lpstr>
      <vt:lpstr>REACCION A TRABAJAR</vt:lpstr>
      <vt:lpstr>DIAGRAMA DE FLUJO</vt:lpstr>
      <vt:lpstr>SOLUCION</vt:lpstr>
      <vt:lpstr>OBTENCION DE ∆𝐻 ° (298)</vt:lpstr>
      <vt:lpstr>ECUACION 5</vt:lpstr>
      <vt:lpstr>ECUACION 6</vt:lpstr>
      <vt:lpstr>ECUACION 7</vt:lpstr>
      <vt:lpstr>REPRESENTACION DE LA SOLUCION</vt:lpstr>
      <vt:lpstr>Presentación de PowerPoint</vt:lpstr>
      <vt:lpstr>Presentación de PowerPoint</vt:lpstr>
      <vt:lpstr>REFERENCIAS BIBLIOGRAFICAS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Constante de equilibrio de un gas ideal Tetróxido de dinitrógeno - Dióxido de nitrógeno</dc:title>
  <dc:creator>Uuario</dc:creator>
  <cp:lastModifiedBy>Uuario</cp:lastModifiedBy>
  <cp:revision>7</cp:revision>
  <dcterms:created xsi:type="dcterms:W3CDTF">2022-04-22T16:29:05Z</dcterms:created>
  <dcterms:modified xsi:type="dcterms:W3CDTF">2022-04-22T17:45:26Z</dcterms:modified>
</cp:coreProperties>
</file>