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727fd28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e727fd28a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727fd28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e727fd28a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727fd28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e727fd28a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727fd2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e727fd28a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1019300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310193009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727fd2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e727fd28a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727fd28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e727fd28a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727fd28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e727fd28a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727fd28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e727fd28a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1019300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31019300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1019300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31019300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101930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31019300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727fd2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e727fd28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1019300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31019300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1019300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310193009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1019300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310193009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1019300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310193009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1019300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310193009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727fd2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e727fd28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1019300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310193009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389dea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f389dea0b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1019300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310193009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727fd28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e727fd28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31019300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310193009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76111e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e76111ed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76111e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e76111ed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31019300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310193009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1019300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310193009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727fd2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e727fd28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728723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e7287234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727fd2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e727fd28a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76111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76111e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727fd28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e727fd28a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727fd28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e727fd28a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371600" y="1681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004592"/>
                </a:solidFill>
              </a:rPr>
              <a:t>N4 - Cubo de Rubik</a:t>
            </a:r>
            <a:endParaRPr b="0" i="0" sz="3600" u="none" cap="none" strike="noStrike">
              <a:solidFill>
                <a:srgbClr val="0045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38975" y="5219825"/>
            <a:ext cx="47238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/>
              <a:t>CG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/>
              <a:t>Professor: Dalton Solano dos Reis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/>
              <a:t>Equipe 6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2000"/>
              <a:t> Roberto Weege Jr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/>
              <a:t>	          Thiago Alberto Buzzi</a:t>
            </a:r>
            <a:endParaRPr sz="2000"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50308" l="7842" r="0" t="0"/>
          <a:stretch/>
        </p:blipFill>
        <p:spPr>
          <a:xfrm>
            <a:off x="1236500" y="2067375"/>
            <a:ext cx="2805750" cy="27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60707"/>
          <a:stretch/>
        </p:blipFill>
        <p:spPr>
          <a:xfrm>
            <a:off x="4851675" y="2436784"/>
            <a:ext cx="2805750" cy="1984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Setup do Cubo</a:t>
            </a:r>
            <a:endParaRPr sz="3600">
              <a:solidFill>
                <a:srgbClr val="004592"/>
              </a:solidFill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00" y="1620000"/>
            <a:ext cx="8162400" cy="46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Desenho do Cubo 3D</a:t>
            </a:r>
            <a:endParaRPr sz="3600">
              <a:solidFill>
                <a:srgbClr val="004592"/>
              </a:solidFill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185350" y="1600200"/>
            <a:ext cx="8843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	O desenho do cubo 3D segue a lógica:</a:t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Cubo desenha SubCubeMasters sem animação pendente;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SubCubeMaster empilha transformação;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SubCubeMaster se desenha;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SubCubeMaster desenha sua face;</a:t>
            </a:r>
            <a:endParaRPr sz="2400"/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Face empilha transformação;</a:t>
            </a:r>
            <a:endParaRPr/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Face se desenha;</a:t>
            </a:r>
            <a:endParaRPr/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Face desempilha transformação;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SubCubeMaster desempilha transformação;</a:t>
            </a:r>
            <a:r>
              <a:rPr lang="pt-BR" sz="2400"/>
              <a:t>		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Desenho do Cubo 3D</a:t>
            </a:r>
            <a:endParaRPr sz="3600">
              <a:solidFill>
                <a:srgbClr val="004592"/>
              </a:solidFill>
            </a:endParaRPr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185350" y="1600200"/>
            <a:ext cx="8843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Cubo desenha SubCubeMasters com animação pendente;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SubCubeMaster aplica mais uma fase de animação;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SubCubeMaster empilha transformação;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SubCubeMaster se desenha;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SubCubeMaster desenha sua face;</a:t>
            </a:r>
            <a:endParaRPr sz="2400"/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Face empilha transformação;</a:t>
            </a:r>
            <a:endParaRPr/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Face se desenha;</a:t>
            </a:r>
            <a:endParaRPr/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Face desempilha transformação;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SubCubeMaster desempilha transformação;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Desenho do Cubo 3D</a:t>
            </a:r>
            <a:endParaRPr sz="3600">
              <a:solidFill>
                <a:srgbClr val="004592"/>
              </a:solidFill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185350" y="1600200"/>
            <a:ext cx="8843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Cubo desenha SubCubes;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SubCube empilha transformação;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SubCube se desenha;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SubCube desenha suas faces;</a:t>
            </a:r>
            <a:endParaRPr sz="2400"/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Face empilha transformação;</a:t>
            </a:r>
            <a:endParaRPr/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Face se desenha;</a:t>
            </a:r>
            <a:endParaRPr/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Face desempilha transformação;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SubCube desempilha transformação;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Desenho do Cubo 3D</a:t>
            </a:r>
            <a:endParaRPr sz="3600">
              <a:solidFill>
                <a:srgbClr val="004592"/>
              </a:solidFill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50" y="1587300"/>
            <a:ext cx="7896100" cy="527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Desenho do Cubo 3D - Cube</a:t>
            </a:r>
            <a:endParaRPr sz="3600">
              <a:solidFill>
                <a:srgbClr val="004592"/>
              </a:solidFill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900" y="1570050"/>
            <a:ext cx="7786194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379800" y="274650"/>
            <a:ext cx="776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4592"/>
                </a:solidFill>
              </a:rPr>
              <a:t>Desenho do Cubo 3D - SubCubeMaster</a:t>
            </a:r>
            <a:endParaRPr sz="3000">
              <a:solidFill>
                <a:srgbClr val="004592"/>
              </a:solidFill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00" y="1884275"/>
            <a:ext cx="7707799" cy="40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379800" y="274650"/>
            <a:ext cx="776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4592"/>
                </a:solidFill>
              </a:rPr>
              <a:t>Desenho do Cubo 3D - SubFace</a:t>
            </a:r>
            <a:endParaRPr sz="3000">
              <a:solidFill>
                <a:srgbClr val="004592"/>
              </a:solidFill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88" y="1556375"/>
            <a:ext cx="7952437" cy="530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Desenho do Cubo 2D</a:t>
            </a:r>
            <a:endParaRPr sz="3600">
              <a:solidFill>
                <a:srgbClr val="004592"/>
              </a:solidFill>
            </a:endParaRPr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185350" y="1600200"/>
            <a:ext cx="8843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desenho do cubo 2D segue a lógica:</a:t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Cubo empilha deslocamento do mapa do SubCubeMaster</a:t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Cubo desenha mapa de SubCubeMaster;</a:t>
            </a:r>
            <a:endParaRPr sz="2400"/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SubCubeMaster desenha as molduras das faces considerando a translação;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SubCubeMaster desenha as faces considerando a translação;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Cubo desempilha deslocamento do mapa do SubCubeMaster;</a:t>
            </a:r>
            <a:r>
              <a:rPr lang="pt-BR" sz="2400"/>
              <a:t>	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Desenho do Cubo 2D</a:t>
            </a:r>
            <a:endParaRPr sz="3600">
              <a:solidFill>
                <a:srgbClr val="004592"/>
              </a:solidFill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98650"/>
            <a:ext cx="9144001" cy="25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600">
                <a:solidFill>
                  <a:srgbClr val="004592"/>
                </a:solidFill>
              </a:rPr>
              <a:t>O que foi desenvolvido?</a:t>
            </a:r>
            <a:endParaRPr sz="3600">
              <a:solidFill>
                <a:srgbClr val="004592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85350" y="1600200"/>
            <a:ext cx="8843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	Foi desenvolvida uma representação gráfica do cubo de Rubik (3x3) que:</a:t>
            </a:r>
            <a:endParaRPr sz="24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Exibe o cubo em seu formato natural (3D);</a:t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Exibe o mapa do cubo aberto (2D);</a:t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Permite que o usuário movimente as faces do cubo por input de teclado;</a:t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Permite que o usuário ligue e desligue a textura das faces do cubo;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Permite que o usuário ligue e desligue a iluminação do cubo 3D;</a:t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Permite que o usuário solicite a randomização do cubo;</a:t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Permite que o usuário solicite a resolução do cubo;</a:t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Permite que o usuário rotacione o cubo 3D por input de mouse.</a:t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Anima o cubo 3D caso não ocorra interação a mais de 20 segundos.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1504750" y="26100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Desenho do Cubo 2D - SubCube</a:t>
            </a:r>
            <a:endParaRPr sz="3600">
              <a:solidFill>
                <a:srgbClr val="004592"/>
              </a:solidFill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815950"/>
            <a:ext cx="8991600" cy="407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1394625" y="301975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Desenho do Cubo 2D - SubFace</a:t>
            </a:r>
            <a:endParaRPr sz="3600">
              <a:solidFill>
                <a:srgbClr val="004592"/>
              </a:solidFill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300" y="1444975"/>
            <a:ext cx="7133379" cy="52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CubeAnimator</a:t>
            </a:r>
            <a:endParaRPr sz="3600">
              <a:solidFill>
                <a:srgbClr val="004592"/>
              </a:solidFill>
            </a:endParaRPr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185350" y="1600200"/>
            <a:ext cx="8843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programa roda em duas threads, uma para controlar o frame e os inputs do usuário e uma para aplicar os movimentos na face do cubo. Esta última é o CubeAnimator.</a:t>
            </a:r>
            <a:endParaRPr sz="2400"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Frame não realiza as movimentações solicitadas pelo usuário, e sim insere as movimentações em uma fila para o CubeAnimator executá-las.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162375" y="274650"/>
            <a:ext cx="7981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4592"/>
                </a:solidFill>
              </a:rPr>
              <a:t>CubeAnimator - Tarefa de randomização</a:t>
            </a:r>
            <a:endParaRPr sz="3000">
              <a:solidFill>
                <a:srgbClr val="004592"/>
              </a:solidFill>
            </a:endParaRPr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563" y="1417650"/>
            <a:ext cx="7186875" cy="544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1162375" y="274650"/>
            <a:ext cx="7981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4592"/>
                </a:solidFill>
              </a:rPr>
              <a:t>CubeAnimator - Tarefa de solução</a:t>
            </a:r>
            <a:endParaRPr sz="3000">
              <a:solidFill>
                <a:srgbClr val="004592"/>
              </a:solidFill>
            </a:endParaRPr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00" y="3097888"/>
            <a:ext cx="8351399" cy="6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1162375" y="274650"/>
            <a:ext cx="7981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4592"/>
                </a:solidFill>
              </a:rPr>
              <a:t>CubeAnimator - Tarefa de movimento</a:t>
            </a:r>
            <a:endParaRPr sz="3000">
              <a:solidFill>
                <a:srgbClr val="004592"/>
              </a:solidFill>
            </a:endParaRPr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551425"/>
            <a:ext cx="8886076" cy="17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CubeAnimator</a:t>
            </a:r>
            <a:endParaRPr sz="3600">
              <a:solidFill>
                <a:srgbClr val="004592"/>
              </a:solidFill>
            </a:endParaRPr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185350" y="1600200"/>
            <a:ext cx="8843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CubeAnimator executa as ações abaixo repetidamente até a aplicação se encerrar:</a:t>
            </a:r>
            <a:endParaRPr sz="2400"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-	Se existe algo na fila de tarefas:</a:t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	-	Se a tarefa for de movimentação:</a:t>
            </a:r>
            <a:endParaRPr sz="2400"/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-	Solicita a movimentação;</a:t>
            </a:r>
            <a:endParaRPr sz="240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-	Inicia a visualização;</a:t>
            </a:r>
            <a:endParaRPr sz="24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-	Se a tarefa for de solução:</a:t>
            </a:r>
            <a:endParaRPr sz="2400"/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-	Obtém a solução e para cada movimento necessário:</a:t>
            </a:r>
            <a:endParaRPr sz="2400"/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	-	Solicita a movimentação;</a:t>
            </a:r>
            <a:endParaRPr sz="2400"/>
          </a:p>
          <a:p>
            <a:pPr indent="45720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-	Inicia a visualização</a:t>
            </a:r>
            <a:endParaRPr sz="2400"/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 </a:t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	</a:t>
            </a:r>
            <a:endParaRPr sz="2400"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400"/>
            </a:br>
            <a:r>
              <a:rPr lang="pt-BR" sz="2400"/>
              <a:t>	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CubeAnimator</a:t>
            </a:r>
            <a:endParaRPr sz="3600">
              <a:solidFill>
                <a:srgbClr val="004592"/>
              </a:solidFill>
            </a:endParaRPr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185350" y="1600200"/>
            <a:ext cx="8843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-	Se não existe algo na fila de tarefas e a última atualização de tela foi a mais de 20 segundos: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	- Inicia a animação até ocorrer uma interação do usuário.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Esta estratégia mantém a thread que captura o input do usuário sempre livre, permitindo que o usuário rotacione o cubo e ative ou desative textura e iluminação enquanto o cubo está sendo animado.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 </a:t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	</a:t>
            </a:r>
            <a:endParaRPr sz="2400"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400"/>
            </a:br>
            <a:r>
              <a:rPr lang="pt-BR" sz="2400"/>
              <a:t>	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Textura</a:t>
            </a:r>
            <a:endParaRPr sz="3600">
              <a:solidFill>
                <a:srgbClr val="004592"/>
              </a:solidFill>
            </a:endParaRPr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185350" y="1600200"/>
            <a:ext cx="8843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Está sendo utilizada uma textura para as faces do cubo.</a:t>
            </a:r>
            <a:endParaRPr sz="24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 textura é carregada no método init, pois ocorre somente uma vez.</a:t>
            </a:r>
            <a:endParaRPr sz="24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 </a:t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	</a:t>
            </a:r>
            <a:endParaRPr sz="2400"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400"/>
            </a:br>
            <a:r>
              <a:rPr lang="pt-BR" sz="2400"/>
              <a:t>	</a:t>
            </a:r>
            <a:endParaRPr sz="2400"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05938"/>
            <a:ext cx="9143999" cy="3852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Textura</a:t>
            </a:r>
            <a:endParaRPr sz="3600">
              <a:solidFill>
                <a:srgbClr val="004592"/>
              </a:solidFill>
            </a:endParaRPr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1600"/>
            <a:ext cx="8991600" cy="407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600">
                <a:solidFill>
                  <a:srgbClr val="004592"/>
                </a:solidFill>
              </a:rPr>
              <a:t>Demonstração</a:t>
            </a:r>
            <a:endParaRPr>
              <a:solidFill>
                <a:srgbClr val="004592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50308" l="7842" r="0" t="0"/>
          <a:stretch/>
        </p:blipFill>
        <p:spPr>
          <a:xfrm>
            <a:off x="1361537" y="2265950"/>
            <a:ext cx="2805750" cy="27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60707"/>
          <a:stretch/>
        </p:blipFill>
        <p:spPr>
          <a:xfrm>
            <a:off x="4976712" y="2635359"/>
            <a:ext cx="2805750" cy="1984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Textura</a:t>
            </a:r>
            <a:endParaRPr sz="3600">
              <a:solidFill>
                <a:srgbClr val="004592"/>
              </a:solidFill>
            </a:endParaRPr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185350" y="1600200"/>
            <a:ext cx="8843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	No método display a textura é carregada e nos métodos de exibição da subface a textura é ativada ou não conforme o parâmetro de utilização de textura.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 </a:t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	</a:t>
            </a:r>
            <a:endParaRPr sz="2400"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400"/>
            </a:br>
            <a:r>
              <a:rPr lang="pt-BR" sz="2400"/>
              <a:t>	</a:t>
            </a:r>
            <a:endParaRPr sz="2400"/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0" y="3032650"/>
            <a:ext cx="9026199" cy="7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254" y="4983300"/>
            <a:ext cx="6299489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/>
        </p:nvSpPr>
        <p:spPr>
          <a:xfrm>
            <a:off x="54650" y="1795100"/>
            <a:ext cx="90894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Está sendo utilizado um ponto de iluminação, configurada no método init: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Esta iluminação é ativada ou desativada, de acordo com o parâmetro de utilização de iluminação: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71" name="Google Shape;271;p43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Iluminação</a:t>
            </a:r>
            <a:endParaRPr sz="3600">
              <a:solidFill>
                <a:srgbClr val="004592"/>
              </a:solidFill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" y="2717513"/>
            <a:ext cx="8989176" cy="9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0" y="4916502"/>
            <a:ext cx="8989175" cy="1445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/>
        </p:nvSpPr>
        <p:spPr>
          <a:xfrm>
            <a:off x="54650" y="1795100"/>
            <a:ext cx="90894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As configurações de reflexão das faces e cubos ocorrem nos métodos de desenho destes objetos.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79" name="Google Shape;279;p44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Iluminação</a:t>
            </a:r>
            <a:endParaRPr sz="3600">
              <a:solidFill>
                <a:srgbClr val="004592"/>
              </a:solidFill>
            </a:endParaRPr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95476"/>
            <a:ext cx="9144001" cy="71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13" y="4183900"/>
            <a:ext cx="9014175" cy="15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/>
        </p:nvSpPr>
        <p:spPr>
          <a:xfrm>
            <a:off x="54650" y="1795100"/>
            <a:ext cx="90894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Está sendo utilizado um fator de rotação para o eixo X e um para o eixo Y, esses valores são alterados com a animação realizada pelo CubeAnimator ou por drag de mouse.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87" name="Google Shape;287;p45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Rotação do Cubo 3D</a:t>
            </a:r>
            <a:endParaRPr sz="3600">
              <a:solidFill>
                <a:srgbClr val="004592"/>
              </a:solidFill>
            </a:endParaRPr>
          </a:p>
        </p:txBody>
      </p:sp>
      <p:pic>
        <p:nvPicPr>
          <p:cNvPr id="288" name="Google Shape;2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125" y="3731213"/>
            <a:ext cx="72104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/>
        </p:nvSpPr>
        <p:spPr>
          <a:xfrm>
            <a:off x="54650" y="1795100"/>
            <a:ext cx="90894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As rotações são aplicadas no método display.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94" name="Google Shape;294;p46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Rotação do Cubo 3D</a:t>
            </a:r>
            <a:endParaRPr sz="3600">
              <a:solidFill>
                <a:srgbClr val="004592"/>
              </a:solidFill>
            </a:endParaRPr>
          </a:p>
        </p:txBody>
      </p:sp>
      <p:pic>
        <p:nvPicPr>
          <p:cNvPr id="295" name="Google Shape;2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50" y="3448125"/>
            <a:ext cx="8604300" cy="8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1326300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Próximos passos (Cubo Gráfico)</a:t>
            </a:r>
            <a:endParaRPr sz="3600">
              <a:solidFill>
                <a:srgbClr val="004592"/>
              </a:solidFill>
            </a:endParaRPr>
          </a:p>
        </p:txBody>
      </p:sp>
      <p:sp>
        <p:nvSpPr>
          <p:cNvPr id="301" name="Google Shape;301;p47"/>
          <p:cNvSpPr txBox="1"/>
          <p:nvPr/>
        </p:nvSpPr>
        <p:spPr>
          <a:xfrm>
            <a:off x="54650" y="1795100"/>
            <a:ext cx="90894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pt-BR" sz="2400">
                <a:solidFill>
                  <a:schemeClr val="dk1"/>
                </a:solidFill>
              </a:rPr>
              <a:t>Adicionar movimento de faces por input de mouse;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pt-BR" sz="2400">
                <a:solidFill>
                  <a:schemeClr val="dk1"/>
                </a:solidFill>
              </a:rPr>
              <a:t>Adicionar tratativa de dinamização do tempo da animação da rotação da faces; (Computadores com capacidades diferentes movimentam as faces em tempos diferentes)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pt-BR" sz="2400">
                <a:solidFill>
                  <a:schemeClr val="dk1"/>
                </a:solidFill>
              </a:rPr>
              <a:t>Adicionar input de posição de cubo via imagem.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>
              <a:solidFill>
                <a:srgbClr val="004592"/>
              </a:solidFill>
            </a:endParaRPr>
          </a:p>
        </p:txBody>
      </p:sp>
      <p:pic>
        <p:nvPicPr>
          <p:cNvPr id="307" name="Google Shape;307;p48"/>
          <p:cNvPicPr preferRelativeResize="0"/>
          <p:nvPr/>
        </p:nvPicPr>
        <p:blipFill rotWithShape="1">
          <a:blip r:embed="rId3">
            <a:alphaModFix/>
          </a:blip>
          <a:srcRect b="50308" l="7842" r="0" t="0"/>
          <a:stretch/>
        </p:blipFill>
        <p:spPr>
          <a:xfrm>
            <a:off x="842412" y="3385650"/>
            <a:ext cx="2805750" cy="27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8"/>
          <p:cNvPicPr preferRelativeResize="0"/>
          <p:nvPr/>
        </p:nvPicPr>
        <p:blipFill rotWithShape="1">
          <a:blip r:embed="rId3">
            <a:alphaModFix/>
          </a:blip>
          <a:srcRect b="0" l="0" r="0" t="60707"/>
          <a:stretch/>
        </p:blipFill>
        <p:spPr>
          <a:xfrm>
            <a:off x="5618812" y="3755059"/>
            <a:ext cx="2805750" cy="198443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8"/>
          <p:cNvSpPr txBox="1"/>
          <p:nvPr>
            <p:ph type="title"/>
          </p:nvPr>
        </p:nvSpPr>
        <p:spPr>
          <a:xfrm>
            <a:off x="568625" y="19297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600">
                <a:solidFill>
                  <a:srgbClr val="004592"/>
                </a:solidFill>
              </a:rPr>
              <a:t>Muito Obrigado!</a:t>
            </a:r>
            <a:endParaRPr>
              <a:solidFill>
                <a:srgbClr val="00459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85350" y="1600200"/>
            <a:ext cx="8843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Existem duas instâncias de Cubo. Uma lógica e outra gráfica.</a:t>
            </a:r>
            <a:endParaRPr sz="2400"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cubo lógico (implementação realizada para a disciplina de robótica) é responsável por analisar o estado do cubo e sugerir quais são as movimentações necessárias para resolver o cubo.</a:t>
            </a:r>
            <a:endParaRPr sz="2400"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algoritmo de resolução não é o mais eficiente, e sim um algoritmo comum de resolução. Não se aplica IA.</a:t>
            </a:r>
            <a:endParaRPr sz="24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cubo gráfico possui como atributo um cubo lógico. </a:t>
            </a:r>
            <a:endParaRPr sz="24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Toda movimentação que tem o intuito de embaralhar o cubo, quando concluída, é realizada também no cubo lógico.</a:t>
            </a:r>
            <a:endParaRPr sz="24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Quando é requisitada a resolução do cubo, o cubo lógico é resolvido e então os movimentos realizados no cubo lógico são repassadas ao cubo gráfico.</a:t>
            </a:r>
            <a:endParaRPr sz="2400"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Gráfico X Cubo Lógico</a:t>
            </a:r>
            <a:endParaRPr sz="3600">
              <a:solidFill>
                <a:srgbClr val="00459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Modelagem do Cubo 3D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Grafo de Cena</a:t>
            </a:r>
            <a:endParaRPr sz="3600">
              <a:solidFill>
                <a:srgbClr val="004592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875" y="1556375"/>
            <a:ext cx="6400238" cy="513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Modelagem do Cubo 3D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Grafo de Cena</a:t>
            </a:r>
            <a:endParaRPr sz="3600">
              <a:solidFill>
                <a:srgbClr val="004592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225" y="1613725"/>
            <a:ext cx="6582649" cy="49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Modelagem do Cubo 3D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Grafo de Cena</a:t>
            </a:r>
            <a:endParaRPr sz="3600">
              <a:solidFill>
                <a:srgbClr val="004592"/>
              </a:solidFill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50150" y="2010025"/>
            <a:ext cx="8843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	O grafo é composto de:</a:t>
            </a:r>
            <a:endParaRPr sz="2400"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-	1 Cube;</a:t>
            </a:r>
            <a:endParaRPr sz="2400"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-	6 SubCubeMaster;</a:t>
            </a:r>
            <a:endParaRPr sz="2400"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-	20 SubCube;</a:t>
            </a:r>
            <a:endParaRPr sz="2400"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-	54 SubFace.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Setup do Cubo</a:t>
            </a:r>
            <a:endParaRPr sz="3600">
              <a:solidFill>
                <a:srgbClr val="004592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75" y="1752238"/>
            <a:ext cx="8338850" cy="33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1162375" y="274650"/>
            <a:ext cx="752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Cubo de Rubik</a:t>
            </a:r>
            <a:endParaRPr sz="3600">
              <a:solidFill>
                <a:srgbClr val="0045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4592"/>
                </a:solidFill>
              </a:rPr>
              <a:t>Setup do Cubo</a:t>
            </a:r>
            <a:endParaRPr sz="3600">
              <a:solidFill>
                <a:srgbClr val="004592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338" y="1417650"/>
            <a:ext cx="6085336" cy="54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