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rIns="91425" tIns="91425">
            <a:noAutofit/>
          </a:bodyPr>
          <a:lstStyle/>
          <a:p>
            <a:pPr lvl="0">
              <a:spcBef>
                <a:spcPts val="0"/>
              </a:spcBef>
              <a:buNone/>
            </a:pPr>
            <a:r>
              <a:rPr lang="en" sz="3000"/>
              <a:t>Performance Program Application</a:t>
            </a:r>
          </a:p>
        </p:txBody>
      </p:sp>
      <p:sp>
        <p:nvSpPr>
          <p:cNvPr id="68" name="Shape 68"/>
          <p:cNvSpPr txBox="1"/>
          <p:nvPr>
            <p:ph idx="1" type="subTitle"/>
          </p:nvPr>
        </p:nvSpPr>
        <p:spPr>
          <a:xfrm>
            <a:off x="390525" y="2789130"/>
            <a:ext cx="8222100" cy="432900"/>
          </a:xfrm>
          <a:prstGeom prst="rect">
            <a:avLst/>
          </a:prstGeom>
        </p:spPr>
        <p:txBody>
          <a:bodyPr anchorCtr="0" anchor="t" bIns="91425" lIns="91425" rIns="91425" tIns="91425">
            <a:noAutofit/>
          </a:bodyPr>
          <a:lstStyle/>
          <a:p>
            <a:pPr lvl="0">
              <a:spcBef>
                <a:spcPts val="0"/>
              </a:spcBef>
              <a:buNone/>
            </a:pPr>
            <a:r>
              <a:rPr lang="en" sz="1400"/>
              <a:t>Plato Static Analysis</a:t>
            </a:r>
          </a:p>
          <a:p>
            <a:pPr lvl="0">
              <a:spcBef>
                <a:spcPts val="0"/>
              </a:spcBef>
              <a:buNone/>
            </a:pPr>
            <a:r>
              <a:rPr lang="en" sz="1400"/>
              <a:t>Peter Essman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Output from Plato</a:t>
            </a:r>
          </a:p>
        </p:txBody>
      </p:sp>
      <p:sp>
        <p:nvSpPr>
          <p:cNvPr id="74" name="Shape 7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
              <a:t>The Plato module creates a report directory in where the command is issued. It includes multiple files but the main file used is an HTML file that is used to display the information to the user. It includes the following information:</a:t>
            </a:r>
          </a:p>
          <a:p>
            <a:pPr indent="-228600" lvl="0" marL="457200" rtl="0">
              <a:spcBef>
                <a:spcPts val="0"/>
              </a:spcBef>
            </a:pPr>
            <a:r>
              <a:rPr lang="en"/>
              <a:t>The average lines of code across .js files</a:t>
            </a:r>
          </a:p>
          <a:p>
            <a:pPr indent="-228600" lvl="0" marL="457200" rtl="0">
              <a:spcBef>
                <a:spcPts val="0"/>
              </a:spcBef>
            </a:pPr>
            <a:r>
              <a:rPr lang="en"/>
              <a:t>A maintainability score that gives a sense of how difficult it will be to keep the file up to date</a:t>
            </a:r>
          </a:p>
          <a:p>
            <a:pPr indent="-228600" lvl="0" marL="457200" rtl="0">
              <a:spcBef>
                <a:spcPts val="0"/>
              </a:spcBef>
            </a:pPr>
            <a:r>
              <a:rPr lang="en"/>
              <a:t>The number of errors found</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Issues Found</a:t>
            </a:r>
          </a:p>
        </p:txBody>
      </p:sp>
      <p:sp>
        <p:nvSpPr>
          <p:cNvPr id="80" name="Shape 80"/>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Mostly missing semicolon problems found across our teams application</a:t>
            </a:r>
          </a:p>
          <a:p>
            <a:pPr indent="-228600" lvl="1" marL="914400" rtl="0">
              <a:spcBef>
                <a:spcPts val="0"/>
              </a:spcBef>
            </a:pPr>
            <a:r>
              <a:rPr lang="en"/>
              <a:t>This issues doesn’t cause problems but semicolons make code more readable</a:t>
            </a:r>
          </a:p>
          <a:p>
            <a:pPr indent="-228600" lvl="0" marL="457200" rtl="0">
              <a:spcBef>
                <a:spcPts val="0"/>
              </a:spcBef>
            </a:pPr>
            <a:r>
              <a:rPr lang="en"/>
              <a:t>Other issues found revolve around type casts of boolean comparison operators.</a:t>
            </a:r>
          </a:p>
          <a:p>
            <a:pPr indent="-228600" lvl="1" marL="914400" rtl="0">
              <a:spcBef>
                <a:spcPts val="0"/>
              </a:spcBef>
            </a:pPr>
            <a:r>
              <a:rPr lang="en"/>
              <a:t>I didn’t fix these issues but will report them to members that work with these sections of our project for fixes in the future</a:t>
            </a:r>
          </a:p>
          <a:p>
            <a:pPr indent="-228600" lvl="0" marL="457200">
              <a:spcBef>
                <a:spcPts val="0"/>
              </a:spcBef>
            </a:pPr>
            <a:r>
              <a:rPr lang="en"/>
              <a:t>Anonymous functions also appear to trigger a potential warning but will need to look into this to see why</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Initial Output</a:t>
            </a:r>
          </a:p>
        </p:txBody>
      </p:sp>
      <p:sp>
        <p:nvSpPr>
          <p:cNvPr id="86" name="Shape 86"/>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t/>
            </a:r>
            <a:endParaRPr/>
          </a:p>
        </p:txBody>
      </p:sp>
      <p:pic>
        <p:nvPicPr>
          <p:cNvPr id="87" name="Shape 87"/>
          <p:cNvPicPr preferRelativeResize="0"/>
          <p:nvPr/>
        </p:nvPicPr>
        <p:blipFill>
          <a:blip r:embed="rId3">
            <a:alphaModFix/>
          </a:blip>
          <a:stretch>
            <a:fillRect/>
          </a:stretch>
        </p:blipFill>
        <p:spPr>
          <a:xfrm>
            <a:off x="1708700" y="1737499"/>
            <a:ext cx="5748501" cy="3073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Initial Output Cont’d</a:t>
            </a:r>
          </a:p>
        </p:txBody>
      </p:sp>
      <p:sp>
        <p:nvSpPr>
          <p:cNvPr id="93" name="Shape 9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t/>
            </a:r>
            <a:endParaRPr/>
          </a:p>
        </p:txBody>
      </p:sp>
      <p:pic>
        <p:nvPicPr>
          <p:cNvPr id="94" name="Shape 94"/>
          <p:cNvPicPr preferRelativeResize="0"/>
          <p:nvPr/>
        </p:nvPicPr>
        <p:blipFill>
          <a:blip r:embed="rId3">
            <a:alphaModFix/>
          </a:blip>
          <a:stretch>
            <a:fillRect/>
          </a:stretch>
        </p:blipFill>
        <p:spPr>
          <a:xfrm>
            <a:off x="1499125" y="1851075"/>
            <a:ext cx="6167651" cy="28461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Output Post-Fix</a:t>
            </a:r>
          </a:p>
        </p:txBody>
      </p:sp>
      <p:sp>
        <p:nvSpPr>
          <p:cNvPr id="100" name="Shape 10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t/>
            </a:r>
            <a:endParaRPr/>
          </a:p>
        </p:txBody>
      </p:sp>
      <p:pic>
        <p:nvPicPr>
          <p:cNvPr id="101" name="Shape 101"/>
          <p:cNvPicPr preferRelativeResize="0"/>
          <p:nvPr/>
        </p:nvPicPr>
        <p:blipFill>
          <a:blip r:embed="rId3">
            <a:alphaModFix/>
          </a:blip>
          <a:stretch>
            <a:fillRect/>
          </a:stretch>
        </p:blipFill>
        <p:spPr>
          <a:xfrm>
            <a:off x="1590723" y="1705837"/>
            <a:ext cx="5962549" cy="3136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Output Post-Fix Cont’d</a:t>
            </a:r>
          </a:p>
        </p:txBody>
      </p:sp>
      <p:sp>
        <p:nvSpPr>
          <p:cNvPr id="107" name="Shape 107"/>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t/>
            </a:r>
            <a:endParaRPr/>
          </a:p>
        </p:txBody>
      </p:sp>
      <p:pic>
        <p:nvPicPr>
          <p:cNvPr id="108" name="Shape 108"/>
          <p:cNvPicPr preferRelativeResize="0"/>
          <p:nvPr/>
        </p:nvPicPr>
        <p:blipFill>
          <a:blip r:embed="rId3">
            <a:alphaModFix/>
          </a:blip>
          <a:stretch>
            <a:fillRect/>
          </a:stretch>
        </p:blipFill>
        <p:spPr>
          <a:xfrm>
            <a:off x="1510450" y="1958551"/>
            <a:ext cx="6123098" cy="2631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Overall Results</a:t>
            </a:r>
          </a:p>
        </p:txBody>
      </p:sp>
      <p:sp>
        <p:nvSpPr>
          <p:cNvPr id="114" name="Shape 114"/>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It appears most of the static analysis error found via Plato do not affect the functionality of the code, but make the code more readable and consistent with typing.</a:t>
            </a:r>
          </a:p>
          <a:p>
            <a:pPr lvl="0">
              <a:spcBef>
                <a:spcPts val="0"/>
              </a:spcBef>
              <a:buNone/>
            </a:pPr>
            <a:r>
              <a:rPr lang="en"/>
              <a:t>It is also nice to see where most of our code resides and the files we need to focus on to make sure our project is able to be maintained into the future.</a:t>
            </a:r>
          </a:p>
          <a:p>
            <a:pPr lvl="0">
              <a:spcBef>
                <a:spcPts val="0"/>
              </a:spcBef>
              <a:buNone/>
            </a:pPr>
            <a:r>
              <a:rPr lang="en"/>
              <a:t>My commits on git will show the addition of semicolons to fix many of the errors that were triggered by this analysis.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