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09"/>
  </p:normalViewPr>
  <p:slideViewPr>
    <p:cSldViewPr snapToGrid="0">
      <p:cViewPr>
        <p:scale>
          <a:sx n="105" d="100"/>
          <a:sy n="105" d="100"/>
        </p:scale>
        <p:origin x="1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7470-D809-AB42-A989-C54D832A9CEC}" type="datetimeFigureOut">
              <a:rPr lang="it-IT" smtClean="0"/>
              <a:t>08/12/24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076E6-95DB-6548-81A3-3183DED725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56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Combined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models'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ability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learn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both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temporal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dependencies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MSE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simplest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initially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on the output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response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focusing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minimizing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predictions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ground truth.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L1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also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evaluated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providing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 alternative to MSE by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emphasizing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absolute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differences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Space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Mean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(MSE) and L1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the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optimize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reconstruction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quality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Edge Weight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Preservation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encouraged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maintain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consistent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across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during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training.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Pairwise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features in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clustering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patterns. Cosine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measure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Weighted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Several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experiments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tried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understand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contributions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components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performance.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076E6-95DB-6548-81A3-3183DED7257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9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4E3D4-38C1-6C35-6964-51B7197E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0CDF95-9A16-5B5F-0F28-0687723DB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29017BF-2996-089D-4310-2446A357F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Combined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models'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ability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learn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both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temporal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dependencies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MSE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simplest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initially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on the output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response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focusing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minimizing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predictions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ground truth.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L1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also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evaluated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providing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 alternative to MSE by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emphasizing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absolute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differences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Space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Mean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(MSE) and L1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the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optimize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reconstruction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quality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Edge Weight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Preservation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encouraged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maintain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consistent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across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during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training.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Pairwise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features in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clustering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patterns. Cosine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measure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Weighted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Several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experiments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tried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understand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contributions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components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performance.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4E48E4-DE66-FEEC-37BC-D047AB2E9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076E6-95DB-6548-81A3-3183DED7257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29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265F-3627-F694-77EE-7AF72BE4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13B8B5-8C06-2489-E167-32AB98902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AC05AC-C75F-EBB0-EADB-0BEC179AC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Combined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models'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ability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learn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both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temporal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dependencies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MSE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simplest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initially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on the output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response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focusing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minimizing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predictions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ground truth.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L1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also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evaluated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providing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 alternative to MSE by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emphasizing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absolute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differences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Space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Mean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Squared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Error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(MSE) and L1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the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optimize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reconstruction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quality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Edge Weight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Preservation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encouraged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model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maintain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consistent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spatial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across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during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training.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Pairwise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Loss: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node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features in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latent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space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endParaRPr lang="it-I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preserved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improve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clustering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patterns. Cosine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similarity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applied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measure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relationships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it-IT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Weighted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Loss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Several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experiments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tried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understand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contributions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loss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components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enhance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performance.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23E3C3-D17E-4A0C-F08E-214E49CF8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076E6-95DB-6548-81A3-3183DED7257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7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31249-B670-E258-D09B-0AC8F5090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on Time Series </a:t>
            </a:r>
            <a:r>
              <a:rPr lang="it-IT" dirty="0" err="1"/>
              <a:t>Graphs</a:t>
            </a:r>
            <a:b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83283D-C47B-6D86-C65A-A3A0A0F49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Roberto Giordano</a:t>
            </a:r>
          </a:p>
          <a:p>
            <a:r>
              <a:rPr lang="it-IT" dirty="0"/>
              <a:t>A.A 2024/2025</a:t>
            </a:r>
          </a:p>
          <a:p>
            <a:endParaRPr lang="it-IT" dirty="0"/>
          </a:p>
          <a:p>
            <a:pPr algn="r"/>
            <a:r>
              <a:rPr lang="it-IT" sz="1500" dirty="0"/>
              <a:t>Supervisor:</a:t>
            </a:r>
          </a:p>
          <a:p>
            <a:pPr algn="r"/>
            <a:r>
              <a:rPr lang="it-IT" sz="1500" dirty="0"/>
              <a:t>Karina </a:t>
            </a:r>
            <a:r>
              <a:rPr lang="it-IT" sz="1500" dirty="0" err="1"/>
              <a:t>Chichifoi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97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FCFDB-24DF-460A-4E87-7D096EB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567E7-CF45-E977-BF00-DC138B6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Architecture: </a:t>
            </a:r>
            <a:r>
              <a:rPr lang="it-IT" dirty="0" err="1"/>
              <a:t>Spatial</a:t>
            </a:r>
            <a:r>
              <a:rPr lang="it-IT" dirty="0"/>
              <a:t> Block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CB6CD9-8914-8345-EC52-AA97314E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13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93C95-810C-9143-A302-1D80C120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5D272-0B61-DE4B-8BF5-0C368410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Architecture: </a:t>
            </a:r>
            <a:r>
              <a:rPr lang="it-IT" dirty="0" err="1"/>
              <a:t>Reconstruction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64C23-8D3F-DF99-A15F-E0F9B04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29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C0A1D-9614-AA9C-9C17-B587BF3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24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144AB-BBA7-230A-DEB0-ECE8A08B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2735B-EC05-C397-3B24-B81C002A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Data Splitting Strategy</a:t>
            </a:r>
          </a:p>
        </p:txBody>
      </p:sp>
    </p:spTree>
    <p:extLst>
      <p:ext uri="{BB962C8B-B14F-4D97-AF65-F5344CB8AC3E}">
        <p14:creationId xmlns:p14="http://schemas.microsoft.com/office/powerpoint/2010/main" val="42166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FDF38-EAD8-08D5-2791-701C1C2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Dataset </a:t>
            </a:r>
            <a:r>
              <a:rPr lang="it-IT" dirty="0" err="1"/>
              <a:t>Variation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4052E6-53C3-F14F-414B-E3ED2B87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Subdata</a:t>
            </a:r>
            <a:endParaRPr lang="it-IT" dirty="0"/>
          </a:p>
          <a:p>
            <a:r>
              <a:rPr lang="it-IT" dirty="0" err="1"/>
              <a:t>Subdata</a:t>
            </a:r>
            <a:r>
              <a:rPr lang="it-IT" dirty="0"/>
              <a:t> </a:t>
            </a:r>
            <a:r>
              <a:rPr lang="it-IT" dirty="0" err="1"/>
              <a:t>Extendend</a:t>
            </a:r>
            <a:endParaRPr lang="it-IT" dirty="0"/>
          </a:p>
          <a:p>
            <a:r>
              <a:rPr lang="it-IT" dirty="0" err="1"/>
              <a:t>Augmentation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51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FA327-C566-0C0B-0C9D-E02B0413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89EB3-1E05-DF69-EA34-A4DD32AB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</a:t>
            </a:r>
            <a:r>
              <a:rPr lang="it-IT" dirty="0" err="1"/>
              <a:t>Architectures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542943-5B14-88C2-2A65-3FE679B1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Temporal</a:t>
            </a:r>
            <a:r>
              <a:rPr lang="it-IT" dirty="0"/>
              <a:t> Sandwich</a:t>
            </a:r>
          </a:p>
          <a:p>
            <a:r>
              <a:rPr lang="it-IT" dirty="0" err="1"/>
              <a:t>Spatial</a:t>
            </a:r>
            <a:r>
              <a:rPr lang="it-IT" dirty="0"/>
              <a:t> Sandwich</a:t>
            </a:r>
          </a:p>
          <a:p>
            <a:r>
              <a:rPr lang="it-IT" dirty="0"/>
              <a:t>Double </a:t>
            </a:r>
            <a:r>
              <a:rPr lang="it-IT" dirty="0" err="1"/>
              <a:t>Spatial</a:t>
            </a:r>
            <a:r>
              <a:rPr lang="it-IT" dirty="0"/>
              <a:t> and </a:t>
            </a:r>
            <a:r>
              <a:rPr lang="it-IT" dirty="0" err="1"/>
              <a:t>Temporal</a:t>
            </a:r>
            <a:r>
              <a:rPr lang="it-IT" dirty="0"/>
              <a:t> Sandwich</a:t>
            </a:r>
          </a:p>
        </p:txBody>
      </p:sp>
    </p:spTree>
    <p:extLst>
      <p:ext uri="{BB962C8B-B14F-4D97-AF65-F5344CB8AC3E}">
        <p14:creationId xmlns:p14="http://schemas.microsoft.com/office/powerpoint/2010/main" val="118055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3E3-FE91-1EE2-6D70-EE856C17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EE361-4E18-9BF5-5ACA-876AC419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</a:t>
            </a:r>
            <a:r>
              <a:rPr lang="it-IT" dirty="0" err="1"/>
              <a:t>Activation</a:t>
            </a:r>
            <a:r>
              <a:rPr lang="it-IT" dirty="0"/>
              <a:t> and Gate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5E9CE-2445-E4C3-8EA3-4F133E34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Activation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Relu</a:t>
            </a:r>
            <a:endParaRPr lang="it-IT" dirty="0"/>
          </a:p>
          <a:p>
            <a:pPr lvl="1"/>
            <a:r>
              <a:rPr lang="it-IT" dirty="0" err="1"/>
              <a:t>Leaky</a:t>
            </a:r>
            <a:r>
              <a:rPr lang="it-IT" dirty="0"/>
              <a:t> </a:t>
            </a:r>
            <a:r>
              <a:rPr lang="it-IT" dirty="0" err="1"/>
              <a:t>Relu</a:t>
            </a:r>
            <a:endParaRPr lang="it-IT" dirty="0"/>
          </a:p>
          <a:p>
            <a:r>
              <a:rPr lang="it-IT" dirty="0"/>
              <a:t>Gate:</a:t>
            </a:r>
          </a:p>
          <a:p>
            <a:pPr lvl="1"/>
            <a:r>
              <a:rPr lang="it-IT" dirty="0" err="1"/>
              <a:t>Sigmoid</a:t>
            </a:r>
            <a:endParaRPr lang="it-IT" dirty="0"/>
          </a:p>
          <a:p>
            <a:pPr lvl="1"/>
            <a:r>
              <a:rPr lang="it-IT" dirty="0" err="1"/>
              <a:t>TanH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130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53577-8971-46DB-98B4-749BE3CE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Loss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CE9A84-C21E-268F-4A6B-54A3A8DA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MSE Loss</a:t>
            </a:r>
          </a:p>
          <a:p>
            <a:r>
              <a:rPr lang="it-IT" dirty="0"/>
              <a:t>L1 Loss</a:t>
            </a:r>
          </a:p>
          <a:p>
            <a:r>
              <a:rPr lang="it-IT" dirty="0" err="1"/>
              <a:t>Latent</a:t>
            </a:r>
            <a:r>
              <a:rPr lang="it-IT" dirty="0"/>
              <a:t> Space </a:t>
            </a:r>
            <a:r>
              <a:rPr lang="it-IT" dirty="0" err="1"/>
              <a:t>Losses</a:t>
            </a:r>
            <a:endParaRPr lang="it-IT" dirty="0"/>
          </a:p>
          <a:p>
            <a:r>
              <a:rPr lang="it-IT" dirty="0"/>
              <a:t>Edge Weight </a:t>
            </a:r>
            <a:r>
              <a:rPr lang="it-IT" dirty="0" err="1"/>
              <a:t>Preservation</a:t>
            </a:r>
            <a:r>
              <a:rPr lang="it-IT" dirty="0"/>
              <a:t> Loss</a:t>
            </a:r>
          </a:p>
          <a:p>
            <a:r>
              <a:rPr lang="it-IT" dirty="0" err="1"/>
              <a:t>Pairwise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Loss</a:t>
            </a:r>
          </a:p>
          <a:p>
            <a:r>
              <a:rPr lang="it-IT" dirty="0" err="1"/>
              <a:t>Weighted</a:t>
            </a:r>
            <a:r>
              <a:rPr lang="it-IT" dirty="0"/>
              <a:t> Loss </a:t>
            </a:r>
            <a:r>
              <a:rPr lang="it-IT" dirty="0" err="1"/>
              <a:t>Functions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8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6E56-BCD8-8117-55DE-4956174F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B8C24-DC38-42EA-79DE-00215FE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Loss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EA62F-1A46-7847-AC0B-29E8056F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Combined</a:t>
            </a:r>
            <a:r>
              <a:rPr lang="it-IT" dirty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316175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819AA-2098-5897-C634-A388F5DF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A2318-FA04-27A3-9034-F3276CE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</a:t>
            </a:r>
            <a:r>
              <a:rPr lang="it-IT" dirty="0" err="1"/>
              <a:t>Temporal</a:t>
            </a:r>
            <a:r>
              <a:rPr lang="it-IT" dirty="0"/>
              <a:t> Window and Batch Size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1E9BD-27FF-A524-26D2-B564B508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Temporal</a:t>
            </a:r>
            <a:r>
              <a:rPr lang="it-IT" dirty="0"/>
              <a:t> Window</a:t>
            </a:r>
          </a:p>
          <a:p>
            <a:r>
              <a:rPr lang="it-IT" dirty="0"/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404767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5D760-5542-4580-7FC9-DF435AB3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C72DD-9D49-8237-2E8D-6E7CEA4D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 4.0</a:t>
            </a:r>
          </a:p>
          <a:p>
            <a:r>
              <a:rPr lang="en-US" dirty="0"/>
              <a:t>Cybersecurity threats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Spatial and Temporal Correlation</a:t>
            </a:r>
          </a:p>
          <a:p>
            <a:r>
              <a:rPr lang="en-US" dirty="0"/>
              <a:t>Novel approach applied in this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7447-C8C7-150A-398E-62C6DF44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Architecture and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D8B03C-D1D7-EECF-AFF0-A295C692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28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CFD3E-47E4-71D9-D120-FA1235A0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1B9A89-FD7B-5518-35AB-7FE3E2E6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8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22A84-ED47-775E-8C68-6299D45D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A0EF11-7AD7-B7F6-39A3-4DC15EE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SNDRSNML2RMS_1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2026A-B811-191B-11AA-16C230DF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</a:t>
            </a:r>
          </a:p>
          <a:p>
            <a:r>
              <a:rPr lang="en-US" dirty="0"/>
              <a:t>The </a:t>
            </a:r>
            <a:r>
              <a:rPr lang="en-US" dirty="0" err="1"/>
              <a:t>EarthData</a:t>
            </a:r>
            <a:r>
              <a:rPr lang="en-US" dirty="0"/>
              <a:t> tool </a:t>
            </a:r>
          </a:p>
        </p:txBody>
      </p:sp>
    </p:spTree>
    <p:extLst>
      <p:ext uri="{BB962C8B-B14F-4D97-AF65-F5344CB8AC3E}">
        <p14:creationId xmlns:p14="http://schemas.microsoft.com/office/powerpoint/2010/main" val="24831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AB88A-2887-C077-ECDC-EDFEA96B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5C19-159E-8A39-1C9F-410F5659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SNDRSNML2RMS_1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34F16-5409-7090-C3D0-8608BBE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interpretation of data</a:t>
            </a:r>
          </a:p>
        </p:txBody>
      </p:sp>
    </p:spTree>
    <p:extLst>
      <p:ext uri="{BB962C8B-B14F-4D97-AF65-F5344CB8AC3E}">
        <p14:creationId xmlns:p14="http://schemas.microsoft.com/office/powerpoint/2010/main" val="263809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F9EBB-533D-EDD1-B25A-A6FC67606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BE416-9DBD-144D-6678-C4D4C670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1746C-29E2-7FBF-B487-4660A0EC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4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45725-3A04-5FD4-41A7-7DCB14644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D30A1-F9D4-4F50-6923-3823A23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and Longitude Approximation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CBF3E-9755-8D4C-7AFA-6ED4C9F7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58A0A-DA6B-0783-2FF6-8E62213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FD4FB-6139-7895-30C1-398E2732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7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DA4B4-B4B8-BADE-B01F-EB5B3E2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Architecture: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7FBFA-B945-03C2-AC73-F7C0D5B1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08C32-30C6-46CF-8213-7FC41D2A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7E410-3D5C-FBE1-1810-7FD9F4DB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Architecture: </a:t>
            </a:r>
            <a:r>
              <a:rPr lang="it-IT" dirty="0" err="1"/>
              <a:t>Temporal</a:t>
            </a:r>
            <a:r>
              <a:rPr lang="it-IT" dirty="0"/>
              <a:t> Block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D55F30-0459-3797-9C74-82A20FF5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507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15</TotalTime>
  <Words>691</Words>
  <Application>Microsoft Macintosh PowerPoint</Application>
  <PresentationFormat>Widescreen</PresentationFormat>
  <Paragraphs>106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Aptos</vt:lpstr>
      <vt:lpstr>Arial</vt:lpstr>
      <vt:lpstr>Century Gothic</vt:lpstr>
      <vt:lpstr>Helvetica</vt:lpstr>
      <vt:lpstr>Times New Roman</vt:lpstr>
      <vt:lpstr>Rete</vt:lpstr>
      <vt:lpstr>anomaly Detection on Time Series Graphs </vt:lpstr>
      <vt:lpstr>Introduction</vt:lpstr>
      <vt:lpstr>Dataset: SNDRSNML2RMS_1</vt:lpstr>
      <vt:lpstr>Dataset: SNDRSNML2RMS_1</vt:lpstr>
      <vt:lpstr>Variables Selection</vt:lpstr>
      <vt:lpstr>Latitude and Longitude Approximation</vt:lpstr>
      <vt:lpstr>Static Graph Creation</vt:lpstr>
      <vt:lpstr>Model Architecture: Overview</vt:lpstr>
      <vt:lpstr>Model Architecture: Temporal Block</vt:lpstr>
      <vt:lpstr>Model Architecture: Spatial Block</vt:lpstr>
      <vt:lpstr>Model Architecture: Reconstruction</vt:lpstr>
      <vt:lpstr>Experiments</vt:lpstr>
      <vt:lpstr>Experiments: Data Splitting Strategy</vt:lpstr>
      <vt:lpstr>Experiments: Dataset Variation</vt:lpstr>
      <vt:lpstr>Experiments: Architectures</vt:lpstr>
      <vt:lpstr>Experiments: Activation and Gate Functions</vt:lpstr>
      <vt:lpstr>Experiments: Loss Functions</vt:lpstr>
      <vt:lpstr>Experiments: Loss Functions</vt:lpstr>
      <vt:lpstr>Experiments: Temporal Window and Batch Size</vt:lpstr>
      <vt:lpstr>Final Architecture and Parameters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Giordano,  Roberto</dc:creator>
  <cp:lastModifiedBy>Giordano,  Roberto</cp:lastModifiedBy>
  <cp:revision>2</cp:revision>
  <dcterms:created xsi:type="dcterms:W3CDTF">2024-12-09T03:31:09Z</dcterms:created>
  <dcterms:modified xsi:type="dcterms:W3CDTF">2024-12-09T03:46:15Z</dcterms:modified>
</cp:coreProperties>
</file>