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223296"/>
    <a:srgbClr val="5BB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630" autoAdjust="0"/>
    <p:restoredTop sz="91932" autoAdjust="0"/>
  </p:normalViewPr>
  <p:slideViewPr>
    <p:cSldViewPr snapToGrid="0" snapToObjects="1">
      <p:cViewPr>
        <p:scale>
          <a:sx n="110" d="100"/>
          <a:sy n="110" d="100"/>
        </p:scale>
        <p:origin x="2112" y="6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03945-0F69-0E4F-9600-770A8801917E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6C6D8-FFEC-0442-A2C5-D7E2135E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C6D8-FFEC-0442-A2C5-D7E2135E95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80"/>
            <a:ext cx="2057400" cy="36565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80"/>
            <a:ext cx="6019800" cy="3656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8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1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6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6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7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1/8/19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6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1/8/19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5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A6D9-F980-5248-BBC9-D35E6E197933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0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6A6D9-F980-5248-BBC9-D35E6E197933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0E718-BCBE-6C47-84A8-C1CAE50B4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1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12D9A7F-8C03-CF4E-9A00-C32416AF33D4}"/>
              </a:ext>
            </a:extLst>
          </p:cNvPr>
          <p:cNvGrpSpPr/>
          <p:nvPr/>
        </p:nvGrpSpPr>
        <p:grpSpPr>
          <a:xfrm>
            <a:off x="163275" y="147096"/>
            <a:ext cx="8745945" cy="5318103"/>
            <a:chOff x="163275" y="107341"/>
            <a:chExt cx="8745945" cy="5318103"/>
          </a:xfrm>
        </p:grpSpPr>
        <p:pic>
          <p:nvPicPr>
            <p:cNvPr id="43" name="Picture 42"/>
            <p:cNvPicPr/>
            <p:nvPr/>
          </p:nvPicPr>
          <p:blipFill rotWithShape="1">
            <a:blip r:embed="rId3"/>
            <a:srcRect l="22586" t="10139" r="17190" b="8071"/>
            <a:stretch/>
          </p:blipFill>
          <p:spPr bwMode="auto">
            <a:xfrm>
              <a:off x="2821460" y="107341"/>
              <a:ext cx="3687210" cy="500764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275" y="287463"/>
              <a:ext cx="2720109" cy="5137981"/>
            </a:xfrm>
            <a:prstGeom prst="rect">
              <a:avLst/>
            </a:prstGeom>
            <a:ln>
              <a:noFill/>
            </a:ln>
          </p:spPr>
        </p:pic>
        <p:sp>
          <p:nvSpPr>
            <p:cNvPr id="45" name="Text Box 15"/>
            <p:cNvSpPr txBox="1"/>
            <p:nvPr/>
          </p:nvSpPr>
          <p:spPr>
            <a:xfrm>
              <a:off x="3290273" y="1467282"/>
              <a:ext cx="1438647" cy="1244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dirty="0">
                  <a:solidFill>
                    <a:srgbClr val="262626"/>
                  </a:solidFill>
                  <a:effectLst/>
                  <a:latin typeface="Arial"/>
                  <a:ea typeface="ＭＳ 明朝"/>
                  <a:cs typeface="Times New Roman"/>
                </a:rPr>
                <a:t>Juvenile geoduck deployed for 30 days, gill protein abundance compared between habitats and bays using proteomics targeted at oxidative stress response</a:t>
              </a:r>
              <a:endParaRPr lang="en-US" sz="9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46" name="Text Box 18"/>
            <p:cNvSpPr txBox="1"/>
            <p:nvPr/>
          </p:nvSpPr>
          <p:spPr>
            <a:xfrm>
              <a:off x="3170581" y="235359"/>
              <a:ext cx="1279825" cy="218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solidFill>
                    <a:srgbClr val="404040"/>
                  </a:solidFill>
                  <a:effectLst/>
                  <a:latin typeface="Arial"/>
                  <a:ea typeface="ＭＳ 明朝"/>
                  <a:cs typeface="Times New Roman"/>
                </a:rPr>
                <a:t>Washington State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00226" y="217712"/>
              <a:ext cx="2508994" cy="5051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09BD81E-B485-7942-A355-CB144AF9A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98929" y="2959221"/>
              <a:ext cx="2216139" cy="2216139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6F08CD-29C1-6245-8A91-81DC08EBBBB8}"/>
                </a:ext>
              </a:extLst>
            </p:cNvPr>
            <p:cNvGrpSpPr/>
            <p:nvPr/>
          </p:nvGrpSpPr>
          <p:grpSpPr>
            <a:xfrm>
              <a:off x="6462144" y="299018"/>
              <a:ext cx="2371395" cy="2586976"/>
              <a:chOff x="6617203" y="332685"/>
              <a:chExt cx="2230777" cy="2433574"/>
            </a:xfrm>
          </p:grpSpPr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7203" y="332685"/>
                <a:ext cx="2230777" cy="2433574"/>
              </a:xfrm>
              <a:prstGeom prst="rect">
                <a:avLst/>
              </a:prstGeom>
            </p:spPr>
          </p:pic>
          <p:grpSp>
            <p:nvGrpSpPr>
              <p:cNvPr id="151" name="Group 150"/>
              <p:cNvGrpSpPr/>
              <p:nvPr/>
            </p:nvGrpSpPr>
            <p:grpSpPr>
              <a:xfrm rot="16200000">
                <a:off x="7495931" y="326863"/>
                <a:ext cx="795339" cy="1548565"/>
                <a:chOff x="7467543" y="680006"/>
                <a:chExt cx="795339" cy="1588562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262882" y="682570"/>
                  <a:ext cx="0" cy="680688"/>
                </a:xfrm>
                <a:prstGeom prst="line">
                  <a:avLst/>
                </a:prstGeom>
                <a:ln w="317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>
                  <a:cxnSpLocks/>
                </p:cNvCxnSpPr>
                <p:nvPr/>
              </p:nvCxnSpPr>
              <p:spPr>
                <a:xfrm rot="5400000" flipV="1">
                  <a:off x="7884235" y="1728481"/>
                  <a:ext cx="0" cy="388598"/>
                </a:xfrm>
                <a:prstGeom prst="line">
                  <a:avLst/>
                </a:prstGeom>
                <a:ln w="9525" cmpd="sng">
                  <a:solidFill>
                    <a:schemeClr val="bg1">
                      <a:lumMod val="50000"/>
                    </a:schemeClr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8168744" y="1404915"/>
                  <a:ext cx="0" cy="268737"/>
                </a:xfrm>
                <a:prstGeom prst="line">
                  <a:avLst/>
                </a:prstGeom>
                <a:ln w="9525" cmpd="sng">
                  <a:solidFill>
                    <a:schemeClr val="bg1">
                      <a:lumMod val="50000"/>
                    </a:schemeClr>
                  </a:solidFill>
                  <a:headEnd type="non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9" name="Group 148"/>
                <p:cNvGrpSpPr/>
                <p:nvPr/>
              </p:nvGrpSpPr>
              <p:grpSpPr>
                <a:xfrm>
                  <a:off x="7467543" y="1587596"/>
                  <a:ext cx="190075" cy="680972"/>
                  <a:chOff x="7488417" y="1587596"/>
                  <a:chExt cx="190075" cy="680972"/>
                </a:xfrm>
              </p:grpSpPr>
              <p:cxnSp>
                <p:nvCxnSpPr>
                  <p:cNvPr id="124" name="Straight Connector 123"/>
                  <p:cNvCxnSpPr>
                    <a:cxnSpLocks/>
                  </p:cNvCxnSpPr>
                  <p:nvPr/>
                </p:nvCxnSpPr>
                <p:spPr>
                  <a:xfrm rot="5400000">
                    <a:off x="7337558" y="1928345"/>
                    <a:ext cx="680447" cy="0"/>
                  </a:xfrm>
                  <a:prstGeom prst="line">
                    <a:avLst/>
                  </a:prstGeom>
                  <a:ln w="317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 flipH="1">
                    <a:off x="7488419" y="1587596"/>
                    <a:ext cx="190073" cy="0"/>
                  </a:xfrm>
                  <a:prstGeom prst="line">
                    <a:avLst/>
                  </a:prstGeom>
                  <a:ln w="317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H="1">
                    <a:off x="7488417" y="2264288"/>
                    <a:ext cx="190073" cy="0"/>
                  </a:xfrm>
                  <a:prstGeom prst="line">
                    <a:avLst/>
                  </a:prstGeom>
                  <a:ln w="317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8071691" y="1363256"/>
                  <a:ext cx="190073" cy="0"/>
                </a:xfrm>
                <a:prstGeom prst="line">
                  <a:avLst/>
                </a:prstGeom>
                <a:ln w="317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>
                  <a:off x="8072667" y="680006"/>
                  <a:ext cx="190073" cy="0"/>
                </a:xfrm>
                <a:prstGeom prst="line">
                  <a:avLst/>
                </a:prstGeom>
                <a:ln w="317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TextBox 153"/>
              <p:cNvSpPr txBox="1"/>
              <p:nvPr/>
            </p:nvSpPr>
            <p:spPr>
              <a:xfrm>
                <a:off x="8051863" y="751805"/>
                <a:ext cx="486179" cy="136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sz="5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cs typeface="Arial"/>
                  </a:rPr>
                  <a:t>p = 1.4e-3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84943A0-E1C3-5645-A691-0FD321B99EE1}"/>
                </a:ext>
              </a:extLst>
            </p:cNvPr>
            <p:cNvSpPr/>
            <p:nvPr/>
          </p:nvSpPr>
          <p:spPr>
            <a:xfrm>
              <a:off x="4599613" y="3201235"/>
              <a:ext cx="1927239" cy="21650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5CDA55B-3A32-5A4D-BA1E-560C783FA2F6}"/>
                </a:ext>
              </a:extLst>
            </p:cNvPr>
            <p:cNvCxnSpPr>
              <a:cxnSpLocks/>
            </p:cNvCxnSpPr>
            <p:nvPr/>
          </p:nvCxnSpPr>
          <p:spPr>
            <a:xfrm>
              <a:off x="5589399" y="3642266"/>
              <a:ext cx="0" cy="968991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B370E9-D024-7C4C-909F-7570F164C792}"/>
                </a:ext>
              </a:extLst>
            </p:cNvPr>
            <p:cNvSpPr txBox="1"/>
            <p:nvPr/>
          </p:nvSpPr>
          <p:spPr>
            <a:xfrm>
              <a:off x="4652927" y="3248581"/>
              <a:ext cx="183027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Arial"/>
                  <a:cs typeface="Arial"/>
                </a:rPr>
                <a:t>2-Stage Proteomics Approach</a:t>
              </a:r>
            </a:p>
          </p:txBody>
        </p:sp>
        <p:sp>
          <p:nvSpPr>
            <p:cNvPr id="56" name="Alternate Process 55">
              <a:extLst>
                <a:ext uri="{FF2B5EF4-FFF2-40B4-BE49-F238E27FC236}">
                  <a16:creationId xmlns:a16="http://schemas.microsoft.com/office/drawing/2014/main" id="{C57D9866-D432-A84B-8BE0-1F7181D98D03}"/>
                </a:ext>
              </a:extLst>
            </p:cNvPr>
            <p:cNvSpPr/>
            <p:nvPr/>
          </p:nvSpPr>
          <p:spPr>
            <a:xfrm>
              <a:off x="4750711" y="3795147"/>
              <a:ext cx="1704583" cy="545245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1200" dirty="0">
                  <a:solidFill>
                    <a:srgbClr val="000000"/>
                  </a:solidFill>
                  <a:effectLst/>
                  <a:latin typeface="Arial"/>
                  <a:ea typeface="ＭＳ 明朝"/>
                  <a:cs typeface="Times New Roman"/>
                </a:rPr>
                <a:t>Peptide Discovery</a:t>
              </a:r>
            </a:p>
            <a:p>
              <a:pPr marL="0" marR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/>
                  <a:ea typeface="ＭＳ 明朝"/>
                  <a:cs typeface="Arial"/>
                </a:rPr>
                <a:t>Data Independent Acquisition</a:t>
              </a:r>
            </a:p>
          </p:txBody>
        </p:sp>
        <p:sp>
          <p:nvSpPr>
            <p:cNvPr id="57" name="Alternate Process 56">
              <a:extLst>
                <a:ext uri="{FF2B5EF4-FFF2-40B4-BE49-F238E27FC236}">
                  <a16:creationId xmlns:a16="http://schemas.microsoft.com/office/drawing/2014/main" id="{AF49D17A-E06A-6943-B411-ABC53FF5FAC4}"/>
                </a:ext>
              </a:extLst>
            </p:cNvPr>
            <p:cNvSpPr/>
            <p:nvPr/>
          </p:nvSpPr>
          <p:spPr>
            <a:xfrm>
              <a:off x="4711382" y="4628731"/>
              <a:ext cx="1704583" cy="545245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1200" dirty="0">
                  <a:solidFill>
                    <a:srgbClr val="000000"/>
                  </a:solidFill>
                  <a:effectLst/>
                  <a:latin typeface="Arial"/>
                  <a:ea typeface="ＭＳ 明朝"/>
                  <a:cs typeface="Times New Roman"/>
                </a:rPr>
                <a:t>Targeted Quantification</a:t>
              </a:r>
            </a:p>
            <a:p>
              <a:pPr marL="0" marR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/>
                  <a:ea typeface="ＭＳ 明朝"/>
                  <a:cs typeface="Arial"/>
                </a:rPr>
                <a:t>Selected Reaction Monitoring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6C7AE61-ADEC-D34B-85D8-1E9045BA7766}"/>
                </a:ext>
              </a:extLst>
            </p:cNvPr>
            <p:cNvCxnSpPr>
              <a:cxnSpLocks/>
            </p:cNvCxnSpPr>
            <p:nvPr/>
          </p:nvCxnSpPr>
          <p:spPr>
            <a:xfrm>
              <a:off x="4214434" y="3486011"/>
              <a:ext cx="652534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 descr="IMG_5482.jpg">
              <a:extLst>
                <a:ext uri="{FF2B5EF4-FFF2-40B4-BE49-F238E27FC236}">
                  <a16:creationId xmlns:a16="http://schemas.microsoft.com/office/drawing/2014/main" id="{A156B567-F066-6545-ABA2-77C379F4B7C7}"/>
                </a:ext>
              </a:extLst>
            </p:cNvPr>
            <p:cNvPicPr/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68" t="3900"/>
            <a:stretch/>
          </p:blipFill>
          <p:spPr>
            <a:xfrm>
              <a:off x="3440149" y="2782772"/>
              <a:ext cx="1067687" cy="1077028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998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41</Words>
  <Application>Microsoft Macintosh PowerPoint</Application>
  <PresentationFormat>On-screen Show (16:10)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Spencer</dc:creator>
  <cp:lastModifiedBy>Laura H Spencer</cp:lastModifiedBy>
  <cp:revision>18</cp:revision>
  <cp:lastPrinted>2019-01-08T22:24:15Z</cp:lastPrinted>
  <dcterms:created xsi:type="dcterms:W3CDTF">2018-09-29T22:47:04Z</dcterms:created>
  <dcterms:modified xsi:type="dcterms:W3CDTF">2019-01-08T22:24:20Z</dcterms:modified>
</cp:coreProperties>
</file>