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40"/>
  </p:notesMasterIdLst>
  <p:handoutMasterIdLst>
    <p:handoutMasterId r:id="rId41"/>
  </p:handoutMasterIdLst>
  <p:sldIdLst>
    <p:sldId id="256" r:id="rId2"/>
    <p:sldId id="314" r:id="rId3"/>
    <p:sldId id="316" r:id="rId4"/>
    <p:sldId id="318" r:id="rId5"/>
    <p:sldId id="322" r:id="rId6"/>
    <p:sldId id="321" r:id="rId7"/>
    <p:sldId id="320" r:id="rId8"/>
    <p:sldId id="319" r:id="rId9"/>
    <p:sldId id="289" r:id="rId10"/>
    <p:sldId id="286" r:id="rId11"/>
    <p:sldId id="325" r:id="rId12"/>
    <p:sldId id="324" r:id="rId13"/>
    <p:sldId id="340" r:id="rId14"/>
    <p:sldId id="349" r:id="rId15"/>
    <p:sldId id="341" r:id="rId16"/>
    <p:sldId id="339" r:id="rId17"/>
    <p:sldId id="344" r:id="rId18"/>
    <p:sldId id="343" r:id="rId19"/>
    <p:sldId id="342" r:id="rId20"/>
    <p:sldId id="291" r:id="rId21"/>
    <p:sldId id="351" r:id="rId22"/>
    <p:sldId id="350" r:id="rId23"/>
    <p:sldId id="290" r:id="rId24"/>
    <p:sldId id="311" r:id="rId25"/>
    <p:sldId id="354" r:id="rId26"/>
    <p:sldId id="353" r:id="rId27"/>
    <p:sldId id="352" r:id="rId28"/>
    <p:sldId id="348" r:id="rId29"/>
    <p:sldId id="357" r:id="rId30"/>
    <p:sldId id="356" r:id="rId31"/>
    <p:sldId id="355" r:id="rId32"/>
    <p:sldId id="310" r:id="rId33"/>
    <p:sldId id="258" r:id="rId34"/>
    <p:sldId id="362" r:id="rId35"/>
    <p:sldId id="359" r:id="rId36"/>
    <p:sldId id="360" r:id="rId37"/>
    <p:sldId id="358" r:id="rId38"/>
    <p:sldId id="36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C041"/>
    <a:srgbClr val="13C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590" autoAdjust="0"/>
  </p:normalViewPr>
  <p:slideViewPr>
    <p:cSldViewPr snapToGrid="0" snapToObjects="1" showGuides="1">
      <p:cViewPr varScale="1">
        <p:scale>
          <a:sx n="79" d="100"/>
          <a:sy n="79" d="100"/>
        </p:scale>
        <p:origin x="1224" y="192"/>
      </p:cViewPr>
      <p:guideLst/>
    </p:cSldViewPr>
  </p:slideViewPr>
  <p:notesTextViewPr>
    <p:cViewPr>
      <p:scale>
        <a:sx n="95" d="100"/>
        <a:sy n="95" d="100"/>
      </p:scale>
      <p:origin x="0" y="0"/>
    </p:cViewPr>
  </p:notesTextViewPr>
  <p:notesViewPr>
    <p:cSldViewPr snapToGrid="0" snapToObjects="1" showGuides="1">
      <p:cViewPr varScale="1">
        <p:scale>
          <a:sx n="75" d="100"/>
          <a:sy n="75" d="100"/>
        </p:scale>
        <p:origin x="3504" y="16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38B5A-E88D-4141-B3C4-2D18C216F588}" type="datetimeFigureOut">
              <a:rPr lang="en-US" smtClean="0"/>
              <a:t>9/18/18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6367CB-99CA-7D46-A6C9-E2D0578542DF}" type="slidenum">
              <a:rPr lang="en-US" smtClean="0"/>
              <a:t>‹#›</a:t>
            </a:fld>
            <a:endParaRPr lang="en-US"/>
          </a:p>
        </p:txBody>
      </p:sp>
    </p:spTree>
    <p:extLst>
      <p:ext uri="{BB962C8B-B14F-4D97-AF65-F5344CB8AC3E}">
        <p14:creationId xmlns:p14="http://schemas.microsoft.com/office/powerpoint/2010/main" val="897988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14680-CFD9-C74C-9D67-1E675CF8D0A1}" type="datetimeFigureOut">
              <a:rPr lang="en-US" smtClean="0"/>
              <a:t>9/18/18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EA392-AF71-3A41-B63B-992AF44F081F}" type="slidenum">
              <a:rPr lang="en-US" smtClean="0"/>
              <a:t>‹#›</a:t>
            </a:fld>
            <a:endParaRPr lang="en-US"/>
          </a:p>
        </p:txBody>
      </p:sp>
    </p:spTree>
    <p:extLst>
      <p:ext uri="{BB962C8B-B14F-4D97-AF65-F5344CB8AC3E}">
        <p14:creationId xmlns:p14="http://schemas.microsoft.com/office/powerpoint/2010/main" val="50705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paperpile.com/c/ZMejbp/j7t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paperpile.com/c/ZMejbp/j7t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paperpile.com/c/ZMejbp/j7t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that introduction, and for coming back after the break.</a:t>
            </a:r>
          </a:p>
          <a:p>
            <a:r>
              <a:rPr lang="en-US" dirty="0" smtClean="0"/>
              <a:t>We </a:t>
            </a:r>
            <a:r>
              <a:rPr lang="en-US" dirty="0" smtClean="0"/>
              <a:t>care about shellfish, which is why we’re interested</a:t>
            </a:r>
            <a:r>
              <a:rPr lang="en-US" baseline="0" dirty="0" smtClean="0"/>
              <a:t> in how ocean acidification impacts them.</a:t>
            </a:r>
          </a:p>
          <a:p>
            <a:r>
              <a:rPr lang="en-US" baseline="0" dirty="0" smtClean="0"/>
              <a:t>In my lab, the Steven Roberts lab at UW, and others, we </a:t>
            </a:r>
            <a:r>
              <a:rPr lang="en-US" baseline="0" dirty="0" smtClean="0"/>
              <a:t>put effort into understanding how parental exposure to low pH or high pCO2 can impact offspring fitness.</a:t>
            </a:r>
          </a:p>
          <a:p>
            <a:r>
              <a:rPr lang="en-US" dirty="0" smtClean="0"/>
              <a:t>After this talk, not</a:t>
            </a:r>
            <a:r>
              <a:rPr lang="en-US" baseline="0" dirty="0" smtClean="0"/>
              <a:t> only will all of you be experts in epigenetics, but I will also convince you that epigenetics is the key to understanding how parental experience can impact offspring fitness in shellfish species.</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a:t>
            </a:fld>
            <a:endParaRPr lang="en-US"/>
          </a:p>
        </p:txBody>
      </p:sp>
    </p:spTree>
    <p:extLst>
      <p:ext uri="{BB962C8B-B14F-4D97-AF65-F5344CB8AC3E}">
        <p14:creationId xmlns:p14="http://schemas.microsoft.com/office/powerpoint/2010/main" val="584763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Working with the</a:t>
            </a:r>
            <a:r>
              <a:rPr lang="en-US" baseline="0" dirty="0" smtClean="0"/>
              <a:t> </a:t>
            </a:r>
            <a:r>
              <a:rPr lang="en-US" baseline="0" dirty="0" err="1" smtClean="0"/>
              <a:t>Lotterhos</a:t>
            </a:r>
            <a:r>
              <a:rPr lang="en-US" baseline="0" dirty="0" smtClean="0"/>
              <a:t> Lab at Northeastern University, we exposed Eastern oysters to either control or elevated pCO2 for four weeks. Although Eastern oysters aren’t native to the west coast, they are grown here. Additionally, they can serve as a model organism for other shellfish species. Most importantly, they have a shiny new genome we can use for our analyses, which as a geneticist is really the coolest thing.</a:t>
            </a:r>
          </a:p>
          <a:p>
            <a:endParaRPr lang="en-US" baseline="0" dirty="0" smtClean="0"/>
          </a:p>
          <a:p>
            <a:r>
              <a:rPr lang="en-US" baseline="0" dirty="0" smtClean="0"/>
              <a:t>We then extracted DNA from 10 oysters: 5 from the control, 5 from the treatment. We sent them over for bisulfite sequencing. </a:t>
            </a:r>
          </a:p>
          <a:p>
            <a:endParaRPr lang="en-US" baseline="0" dirty="0" smtClean="0"/>
          </a:p>
          <a:p>
            <a:r>
              <a:rPr lang="en-US" baseline="0" dirty="0" smtClean="0"/>
              <a:t>Once we got our sequencing results, we were able to identify differentially methylated loci, or DMLs, between our samples. We identified loci that were at least 50% different between treatments, with a false discovery rate of 0.01.</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10</a:t>
            </a:fld>
            <a:endParaRPr lang="en-US"/>
          </a:p>
        </p:txBody>
      </p:sp>
    </p:spTree>
    <p:extLst>
      <p:ext uri="{BB962C8B-B14F-4D97-AF65-F5344CB8AC3E}">
        <p14:creationId xmlns:p14="http://schemas.microsoft.com/office/powerpoint/2010/main" val="2930743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Working with the</a:t>
            </a:r>
            <a:r>
              <a:rPr lang="en-US" baseline="0" dirty="0" smtClean="0"/>
              <a:t> </a:t>
            </a:r>
            <a:r>
              <a:rPr lang="en-US" baseline="0" dirty="0" err="1" smtClean="0"/>
              <a:t>Lotterhos</a:t>
            </a:r>
            <a:r>
              <a:rPr lang="en-US" baseline="0" dirty="0" smtClean="0"/>
              <a:t> Lab at Northeastern University, we exposed Eastern oysters to either control or elevated pCO2 for four weeks. </a:t>
            </a:r>
            <a:r>
              <a:rPr lang="en-US" baseline="0" dirty="0" smtClean="0"/>
              <a:t>Eastern oysters can </a:t>
            </a:r>
            <a:r>
              <a:rPr lang="en-US" baseline="0" dirty="0" smtClean="0"/>
              <a:t>serve as a model organism for other shellfish </a:t>
            </a:r>
            <a:r>
              <a:rPr lang="en-US" baseline="0" dirty="0" smtClean="0"/>
              <a:t>species, including ones native to the west coast. </a:t>
            </a:r>
            <a:r>
              <a:rPr lang="en-US" baseline="0" dirty="0" smtClean="0"/>
              <a:t>Most importantly, they have a shiny new genome we can use for our analyses, which as a geneticist is really the coolest thing.</a:t>
            </a:r>
          </a:p>
          <a:p>
            <a:endParaRPr lang="en-US" baseline="0" dirty="0" smtClean="0"/>
          </a:p>
          <a:p>
            <a:r>
              <a:rPr lang="en-US" baseline="0" dirty="0" smtClean="0"/>
              <a:t>We then extracted DNA from 10 oysters: 5 from the control, 5 from the treatment. We sent them over for bisulfite sequencing. </a:t>
            </a:r>
          </a:p>
          <a:p>
            <a:endParaRPr lang="en-US" baseline="0" dirty="0" smtClean="0"/>
          </a:p>
          <a:p>
            <a:r>
              <a:rPr lang="en-US" baseline="0" dirty="0" smtClean="0"/>
              <a:t>Once we got our sequencing results, we were able to identify differentially methylated loci, or DMLs, between our samples. We identified loci that were at least 50% different between treatments, with a false discovery rate of 0.01.</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11</a:t>
            </a:fld>
            <a:endParaRPr lang="en-US"/>
          </a:p>
        </p:txBody>
      </p:sp>
    </p:spTree>
    <p:extLst>
      <p:ext uri="{BB962C8B-B14F-4D97-AF65-F5344CB8AC3E}">
        <p14:creationId xmlns:p14="http://schemas.microsoft.com/office/powerpoint/2010/main" val="2015663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Working with the</a:t>
            </a:r>
            <a:r>
              <a:rPr lang="en-US" baseline="0" dirty="0" smtClean="0"/>
              <a:t> </a:t>
            </a:r>
            <a:r>
              <a:rPr lang="en-US" baseline="0" dirty="0" err="1" smtClean="0"/>
              <a:t>Lotterhos</a:t>
            </a:r>
            <a:r>
              <a:rPr lang="en-US" baseline="0" dirty="0" smtClean="0"/>
              <a:t> Lab at Northeastern University, we exposed Eastern oysters to either control or elevated pCO2 for four weeks. Although Eastern oysters aren’t native to the west coast, they are grown here. Additionally, they can serve as a model organism for other shellfish species. Most importantly, they have a shiny new genome we can use for our analyses, which as a geneticist is really the coolest thing.</a:t>
            </a:r>
          </a:p>
          <a:p>
            <a:endParaRPr lang="en-US" baseline="0" dirty="0" smtClean="0"/>
          </a:p>
          <a:p>
            <a:r>
              <a:rPr lang="en-US" baseline="0" dirty="0" smtClean="0"/>
              <a:t>We then extracted DNA from 10 oysters: 5 from the control, 5 from the treatment. We sent them over for bisulfite sequencing. </a:t>
            </a:r>
          </a:p>
          <a:p>
            <a:endParaRPr lang="en-US" baseline="0" dirty="0" smtClean="0"/>
          </a:p>
          <a:p>
            <a:r>
              <a:rPr lang="en-US" baseline="0" dirty="0" smtClean="0"/>
              <a:t>Once we got our sequencing results, we were able to identify differentially methylated loci, or DMLs, between our samples. We identified loci that were at least 50% different between treatments, with a false discovery rate of 0.01.</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12</a:t>
            </a:fld>
            <a:endParaRPr lang="en-US"/>
          </a:p>
        </p:txBody>
      </p:sp>
    </p:spTree>
    <p:extLst>
      <p:ext uri="{BB962C8B-B14F-4D97-AF65-F5344CB8AC3E}">
        <p14:creationId xmlns:p14="http://schemas.microsoft.com/office/powerpoint/2010/main" val="379996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use a genome viewer, like the one pictured here, to look at our differentially methylated loci. </a:t>
            </a:r>
            <a:endParaRPr lang="en-US" baseline="0" dirty="0" smtClean="0"/>
          </a:p>
          <a:p>
            <a:r>
              <a:rPr lang="en-US" baseline="0" dirty="0" smtClean="0"/>
              <a:t>Each horizontal band depicts the level of methylation in one oyster sample. Methylation at a single loci can go from 0% to 100%. The light green bars are samples that were exposed to high pCO2 conditions, and the dark green are those from our control.</a:t>
            </a:r>
          </a:p>
          <a:p>
            <a:r>
              <a:rPr lang="en-US" baseline="0" dirty="0" smtClean="0"/>
              <a:t>If </a:t>
            </a:r>
            <a:r>
              <a:rPr lang="en-US" baseline="0" dirty="0" smtClean="0"/>
              <a:t>we zoom in</a:t>
            </a:r>
            <a:r>
              <a:rPr lang="is-IS" baseline="0" dirty="0" smtClean="0"/>
              <a:t>…</a:t>
            </a:r>
            <a:endParaRPr lang="is-IS" baseline="0" dirty="0" smtClean="0"/>
          </a:p>
          <a:p>
            <a:r>
              <a:rPr lang="en-US" baseline="0" dirty="0" smtClean="0"/>
              <a:t>L</a:t>
            </a:r>
            <a:r>
              <a:rPr lang="is-IS" baseline="0" dirty="0" smtClean="0"/>
              <a:t>abel the things. 0-100% methylation </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13</a:t>
            </a:fld>
            <a:endParaRPr lang="en-US"/>
          </a:p>
        </p:txBody>
      </p:sp>
    </p:spTree>
    <p:extLst>
      <p:ext uri="{BB962C8B-B14F-4D97-AF65-F5344CB8AC3E}">
        <p14:creationId xmlns:p14="http://schemas.microsoft.com/office/powerpoint/2010/main" val="1722849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use a genome viewer, like the one pictured here, to look at our differentially methylated loci. </a:t>
            </a:r>
            <a:endParaRPr lang="en-US" baseline="0" dirty="0" smtClean="0"/>
          </a:p>
          <a:p>
            <a:r>
              <a:rPr lang="en-US" baseline="0" dirty="0" smtClean="0"/>
              <a:t>Each horizontal band depicts the level of methylation in one oyster sample. Methylation at a single loci can go from 0% to 100%. The light green bars are samples that were exposed to high pCO2 conditions, and the dark green are those from our control.</a:t>
            </a:r>
          </a:p>
          <a:p>
            <a:r>
              <a:rPr lang="en-US" baseline="0" dirty="0" smtClean="0"/>
              <a:t>If </a:t>
            </a:r>
            <a:r>
              <a:rPr lang="en-US" baseline="0" dirty="0" smtClean="0"/>
              <a:t>we zoom in</a:t>
            </a:r>
            <a:r>
              <a:rPr lang="is-IS" baseline="0" dirty="0" smtClean="0"/>
              <a:t>…</a:t>
            </a:r>
            <a:endParaRPr lang="is-IS" baseline="0" dirty="0" smtClean="0"/>
          </a:p>
          <a:p>
            <a:r>
              <a:rPr lang="en-US" baseline="0" dirty="0" smtClean="0"/>
              <a:t>L</a:t>
            </a:r>
            <a:r>
              <a:rPr lang="is-IS" baseline="0" dirty="0" smtClean="0"/>
              <a:t>abel the things. 0-100% methylation </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14</a:t>
            </a:fld>
            <a:endParaRPr lang="en-US"/>
          </a:p>
        </p:txBody>
      </p:sp>
    </p:spTree>
    <p:extLst>
      <p:ext uri="{BB962C8B-B14F-4D97-AF65-F5344CB8AC3E}">
        <p14:creationId xmlns:p14="http://schemas.microsoft.com/office/powerpoint/2010/main" val="94370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use a genome viewer, like the one pictured here, to look at our differentially methylated loci. </a:t>
            </a:r>
            <a:endParaRPr lang="en-US" baseline="0" dirty="0" smtClean="0"/>
          </a:p>
          <a:p>
            <a:r>
              <a:rPr lang="en-US" baseline="0" dirty="0" smtClean="0"/>
              <a:t>Each horizontal band depicts the level of methylation in one oyster sample. Methylation at a single loci can go from 0% to 100%. The light green bars are samples that were exposed to high pCO2 conditions, and the dark green are those from our control.</a:t>
            </a:r>
          </a:p>
          <a:p>
            <a:r>
              <a:rPr lang="en-US" baseline="0" dirty="0" smtClean="0"/>
              <a:t>If </a:t>
            </a:r>
            <a:r>
              <a:rPr lang="en-US" baseline="0" dirty="0" smtClean="0"/>
              <a:t>we zoom in</a:t>
            </a:r>
            <a:r>
              <a:rPr lang="is-IS" baseline="0" dirty="0" smtClean="0"/>
              <a:t>…</a:t>
            </a:r>
            <a:endParaRPr lang="is-IS" baseline="0" dirty="0" smtClean="0"/>
          </a:p>
          <a:p>
            <a:r>
              <a:rPr lang="en-US" baseline="0" dirty="0" smtClean="0"/>
              <a:t>L</a:t>
            </a:r>
            <a:r>
              <a:rPr lang="is-IS" baseline="0" dirty="0" smtClean="0"/>
              <a:t>abel the things. 0-100% methylation </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15</a:t>
            </a:fld>
            <a:endParaRPr lang="en-US"/>
          </a:p>
        </p:txBody>
      </p:sp>
    </p:spTree>
    <p:extLst>
      <p:ext uri="{BB962C8B-B14F-4D97-AF65-F5344CB8AC3E}">
        <p14:creationId xmlns:p14="http://schemas.microsoft.com/office/powerpoint/2010/main" val="122495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Differentially methylated loci can either be </a:t>
            </a:r>
            <a:r>
              <a:rPr lang="en-US" dirty="0" err="1" smtClean="0"/>
              <a:t>hypermethylated</a:t>
            </a:r>
            <a:r>
              <a:rPr lang="en-US" dirty="0" smtClean="0"/>
              <a:t> or </a:t>
            </a:r>
            <a:r>
              <a:rPr lang="en-US" dirty="0" err="1" smtClean="0"/>
              <a:t>hypomethylated</a:t>
            </a:r>
            <a:r>
              <a:rPr lang="en-US" dirty="0" smtClean="0"/>
              <a:t>.</a:t>
            </a:r>
          </a:p>
          <a:p>
            <a:r>
              <a:rPr lang="en-US" dirty="0" err="1" smtClean="0"/>
              <a:t>Hypermethylation</a:t>
            </a:r>
            <a:r>
              <a:rPr lang="en-US" baseline="0" dirty="0" smtClean="0"/>
              <a:t> means that exposure to high pco2 leads to higher levels of methylation in those oysters. Genes with higher levels of methylation are less likely to be expressed.</a:t>
            </a:r>
          </a:p>
          <a:p>
            <a:r>
              <a:rPr lang="en-US" baseline="0" dirty="0" smtClean="0"/>
              <a:t>On the other hand, exposure to a stressor like high pco2 could lead to reduced levels of methylation in genes, leading to higher levels of gene expression.</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16</a:t>
            </a:fld>
            <a:endParaRPr lang="en-US"/>
          </a:p>
        </p:txBody>
      </p:sp>
    </p:spTree>
    <p:extLst>
      <p:ext uri="{BB962C8B-B14F-4D97-AF65-F5344CB8AC3E}">
        <p14:creationId xmlns:p14="http://schemas.microsoft.com/office/powerpoint/2010/main" val="109562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Differentially methylated loci can either be </a:t>
            </a:r>
            <a:r>
              <a:rPr lang="en-US" dirty="0" err="1" smtClean="0"/>
              <a:t>hypermethylated</a:t>
            </a:r>
            <a:r>
              <a:rPr lang="en-US" dirty="0" smtClean="0"/>
              <a:t> or </a:t>
            </a:r>
            <a:r>
              <a:rPr lang="en-US" dirty="0" err="1" smtClean="0"/>
              <a:t>hypomethylated</a:t>
            </a:r>
            <a:r>
              <a:rPr lang="en-US" dirty="0" smtClean="0"/>
              <a:t>.</a:t>
            </a:r>
          </a:p>
          <a:p>
            <a:r>
              <a:rPr lang="en-US" dirty="0" err="1" smtClean="0"/>
              <a:t>Hypermethylation</a:t>
            </a:r>
            <a:r>
              <a:rPr lang="en-US" baseline="0" dirty="0" smtClean="0"/>
              <a:t> means that exposure to high pco2 leads to higher levels of methylation in those oysters. Genes with higher levels of methylation are less likely to be expressed.</a:t>
            </a:r>
          </a:p>
          <a:p>
            <a:r>
              <a:rPr lang="en-US" baseline="0" dirty="0" smtClean="0"/>
              <a:t>On the other hand, exposure to a stressor like high pco2 could lead to reduced levels of methylation in genes, leading to higher levels of gene expression.</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17</a:t>
            </a:fld>
            <a:endParaRPr lang="en-US"/>
          </a:p>
        </p:txBody>
      </p:sp>
    </p:spTree>
    <p:extLst>
      <p:ext uri="{BB962C8B-B14F-4D97-AF65-F5344CB8AC3E}">
        <p14:creationId xmlns:p14="http://schemas.microsoft.com/office/powerpoint/2010/main" val="407322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Differentially methylated loci can either be </a:t>
            </a:r>
            <a:r>
              <a:rPr lang="en-US" dirty="0" err="1" smtClean="0"/>
              <a:t>hypermethylated</a:t>
            </a:r>
            <a:r>
              <a:rPr lang="en-US" dirty="0" smtClean="0"/>
              <a:t> or </a:t>
            </a:r>
            <a:r>
              <a:rPr lang="en-US" dirty="0" err="1" smtClean="0"/>
              <a:t>hypomethylated</a:t>
            </a:r>
            <a:r>
              <a:rPr lang="en-US" dirty="0" smtClean="0"/>
              <a:t>.</a:t>
            </a:r>
          </a:p>
          <a:p>
            <a:r>
              <a:rPr lang="en-US" dirty="0" err="1" smtClean="0"/>
              <a:t>Hypermethylation</a:t>
            </a:r>
            <a:r>
              <a:rPr lang="en-US" baseline="0" dirty="0" smtClean="0"/>
              <a:t> means that exposure to high pco2 leads to higher levels of methylation in those oysters. Genes with higher levels of methylation are less likely to be expressed.</a:t>
            </a:r>
          </a:p>
          <a:p>
            <a:r>
              <a:rPr lang="en-US" baseline="0" dirty="0" smtClean="0"/>
              <a:t>On the other hand, exposure to a stressor like high pco2 could lead to reduced levels of methylation in genes, leading to higher levels of gene expression.</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18</a:t>
            </a:fld>
            <a:endParaRPr lang="en-US"/>
          </a:p>
        </p:txBody>
      </p:sp>
    </p:spTree>
    <p:extLst>
      <p:ext uri="{BB962C8B-B14F-4D97-AF65-F5344CB8AC3E}">
        <p14:creationId xmlns:p14="http://schemas.microsoft.com/office/powerpoint/2010/main" val="71542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Differentially methylated loci can either be </a:t>
            </a:r>
            <a:r>
              <a:rPr lang="en-US" dirty="0" err="1" smtClean="0"/>
              <a:t>hypermethylated</a:t>
            </a:r>
            <a:r>
              <a:rPr lang="en-US" dirty="0" smtClean="0"/>
              <a:t> or </a:t>
            </a:r>
            <a:r>
              <a:rPr lang="en-US" dirty="0" err="1" smtClean="0"/>
              <a:t>hypomethylated</a:t>
            </a:r>
            <a:r>
              <a:rPr lang="en-US" dirty="0" smtClean="0"/>
              <a:t>.</a:t>
            </a:r>
          </a:p>
          <a:p>
            <a:r>
              <a:rPr lang="en-US" dirty="0" err="1" smtClean="0"/>
              <a:t>Hypermethylation</a:t>
            </a:r>
            <a:r>
              <a:rPr lang="en-US" baseline="0" dirty="0" smtClean="0"/>
              <a:t> means that exposure to high pco2 leads to higher levels of methylation in those oysters. Genes with higher levels of methylation are less likely to be expressed.</a:t>
            </a:r>
          </a:p>
          <a:p>
            <a:r>
              <a:rPr lang="en-US" baseline="0" dirty="0" smtClean="0"/>
              <a:t>On the other hand, exposure to a stressor like high pco2 could lead to reduced levels of methylation in genes, leading to higher levels of gene expression.</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19</a:t>
            </a:fld>
            <a:endParaRPr lang="en-US"/>
          </a:p>
        </p:txBody>
      </p:sp>
    </p:spTree>
    <p:extLst>
      <p:ext uri="{BB962C8B-B14F-4D97-AF65-F5344CB8AC3E}">
        <p14:creationId xmlns:p14="http://schemas.microsoft.com/office/powerpoint/2010/main" val="108512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Parental </a:t>
            </a:r>
            <a:r>
              <a:rPr lang="en-US" dirty="0" smtClean="0"/>
              <a:t>exposure</a:t>
            </a:r>
            <a:r>
              <a:rPr lang="en-US" baseline="0" dirty="0" smtClean="0"/>
              <a:t> can either have no effect on larvae. But if it does, it</a:t>
            </a:r>
            <a:r>
              <a:rPr lang="en-US" dirty="0" smtClean="0"/>
              <a:t> </a:t>
            </a:r>
            <a:r>
              <a:rPr lang="en-US" dirty="0" smtClean="0"/>
              <a:t>can be helpful or harmful</a:t>
            </a:r>
          </a:p>
          <a:p>
            <a:r>
              <a:rPr lang="en-US" dirty="0" smtClean="0"/>
              <a:t>Helpful</a:t>
            </a:r>
            <a:r>
              <a:rPr lang="en-US" baseline="0" dirty="0" smtClean="0"/>
              <a:t> parental exposure to low pH or high pCO2 can lead to positive carryover effects. When adult Sydney rock oysters were exposed to high pCO2 conditions, resulting larvae were faster growing in the same pCO2 conditions than larvae from parents without that prior exposure (Parker et al. 2012, 2015, 2017).</a:t>
            </a:r>
          </a:p>
          <a:p>
            <a:r>
              <a:rPr lang="en-US" baseline="0" dirty="0" smtClean="0"/>
              <a:t>Harmful parental exposure leads to negative carryover effects. </a:t>
            </a:r>
            <a:r>
              <a:rPr lang="en-US" sz="1200" b="0" i="0" u="none" strike="noStrike" kern="1200" dirty="0" smtClean="0">
                <a:solidFill>
                  <a:schemeClr val="tx1"/>
                </a:solidFill>
                <a:effectLst/>
                <a:latin typeface="+mn-lt"/>
                <a:ea typeface="+mn-ea"/>
                <a:cs typeface="+mn-cs"/>
              </a:rPr>
              <a:t>Larvae from adult Atlantic hard clams (</a:t>
            </a:r>
            <a:r>
              <a:rPr lang="en-US" sz="1200" b="0" i="1" u="none" strike="noStrike" kern="1200" dirty="0" err="1" smtClean="0">
                <a:solidFill>
                  <a:schemeClr val="tx1"/>
                </a:solidFill>
                <a:effectLst/>
                <a:latin typeface="+mn-lt"/>
                <a:ea typeface="+mn-ea"/>
                <a:cs typeface="+mn-cs"/>
              </a:rPr>
              <a:t>Mercenaria</a:t>
            </a:r>
            <a:r>
              <a:rPr lang="en-US" sz="1200" b="0" i="1" u="none" strike="noStrike" kern="1200" dirty="0" smtClean="0">
                <a:solidFill>
                  <a:schemeClr val="tx1"/>
                </a:solidFill>
                <a:effectLst/>
                <a:latin typeface="+mn-lt"/>
                <a:ea typeface="+mn-ea"/>
                <a:cs typeface="+mn-cs"/>
              </a:rPr>
              <a:t> </a:t>
            </a:r>
            <a:r>
              <a:rPr lang="en-US" sz="1200" b="0" i="1" u="none" strike="noStrike" kern="1200" dirty="0" err="1" smtClean="0">
                <a:solidFill>
                  <a:schemeClr val="tx1"/>
                </a:solidFill>
                <a:effectLst/>
                <a:latin typeface="+mn-lt"/>
                <a:ea typeface="+mn-ea"/>
                <a:cs typeface="+mn-cs"/>
              </a:rPr>
              <a:t>mercenaria</a:t>
            </a:r>
            <a:r>
              <a:rPr lang="en-US" sz="1200" b="0" i="0" u="none" strike="noStrike" kern="1200" dirty="0" smtClean="0">
                <a:solidFill>
                  <a:schemeClr val="tx1"/>
                </a:solidFill>
                <a:effectLst/>
                <a:latin typeface="+mn-lt"/>
                <a:ea typeface="+mn-ea"/>
                <a:cs typeface="+mn-cs"/>
              </a:rPr>
              <a:t>) and bay scallops (</a:t>
            </a:r>
            <a:r>
              <a:rPr lang="en-US" sz="1200" b="0" i="1" u="none" strike="noStrike" kern="1200" dirty="0" err="1" smtClean="0">
                <a:solidFill>
                  <a:schemeClr val="tx1"/>
                </a:solidFill>
                <a:effectLst/>
                <a:latin typeface="+mn-lt"/>
                <a:ea typeface="+mn-ea"/>
                <a:cs typeface="+mn-cs"/>
              </a:rPr>
              <a:t>Argopecten</a:t>
            </a:r>
            <a:r>
              <a:rPr lang="en-US" sz="1200" b="0" i="1" u="none" strike="noStrike" kern="1200" dirty="0" smtClean="0">
                <a:solidFill>
                  <a:schemeClr val="tx1"/>
                </a:solidFill>
                <a:effectLst/>
                <a:latin typeface="+mn-lt"/>
                <a:ea typeface="+mn-ea"/>
                <a:cs typeface="+mn-cs"/>
              </a:rPr>
              <a:t> </a:t>
            </a:r>
            <a:r>
              <a:rPr lang="en-US" sz="1200" b="0" i="1" u="none" strike="noStrike" kern="1200" dirty="0" err="1" smtClean="0">
                <a:solidFill>
                  <a:schemeClr val="tx1"/>
                </a:solidFill>
                <a:effectLst/>
                <a:latin typeface="+mn-lt"/>
                <a:ea typeface="+mn-ea"/>
                <a:cs typeface="+mn-cs"/>
              </a:rPr>
              <a:t>irradians</a:t>
            </a:r>
            <a:r>
              <a:rPr lang="en-US" sz="1200" b="0" i="0" u="none" strike="noStrike" kern="1200" dirty="0" smtClean="0">
                <a:solidFill>
                  <a:schemeClr val="tx1"/>
                </a:solidFill>
                <a:effectLst/>
                <a:latin typeface="+mn-lt"/>
                <a:ea typeface="+mn-ea"/>
                <a:cs typeface="+mn-cs"/>
              </a:rPr>
              <a:t>) developed slower when parents were reproductively conditioned in low pH conditions (</a:t>
            </a:r>
            <a:r>
              <a:rPr lang="en-US" sz="1200" b="0" i="0" u="none" strike="noStrike" kern="1200" dirty="0" err="1" smtClean="0">
                <a:solidFill>
                  <a:schemeClr val="tx1"/>
                </a:solidFill>
                <a:effectLst/>
                <a:latin typeface="+mn-lt"/>
                <a:ea typeface="+mn-ea"/>
                <a:cs typeface="+mn-cs"/>
              </a:rPr>
              <a:t>pH</a:t>
            </a:r>
            <a:r>
              <a:rPr lang="en-US" sz="1200" b="0" i="0" u="none" strike="noStrike" kern="1200" baseline="-25000" dirty="0" err="1" smtClean="0">
                <a:solidFill>
                  <a:schemeClr val="tx1"/>
                </a:solidFill>
                <a:effectLst/>
                <a:latin typeface="+mn-lt"/>
                <a:ea typeface="+mn-ea"/>
                <a:cs typeface="+mn-cs"/>
              </a:rPr>
              <a:t>T</a:t>
            </a:r>
            <a:r>
              <a:rPr lang="en-US" sz="1200" b="0" i="0" u="none" strike="noStrike" kern="1200" dirty="0" smtClean="0">
                <a:solidFill>
                  <a:schemeClr val="tx1"/>
                </a:solidFill>
                <a:effectLst/>
                <a:latin typeface="+mn-lt"/>
                <a:ea typeface="+mn-ea"/>
                <a:cs typeface="+mn-cs"/>
              </a:rPr>
              <a:t> = 7.4) </a:t>
            </a:r>
            <a:r>
              <a:rPr lang="en-US" sz="1200" b="0" i="0" u="none" strike="noStrike" kern="1200" dirty="0" smtClean="0">
                <a:solidFill>
                  <a:schemeClr val="tx1"/>
                </a:solidFill>
                <a:effectLst/>
                <a:latin typeface="+mn-lt"/>
                <a:ea typeface="+mn-ea"/>
                <a:cs typeface="+mn-cs"/>
                <a:hlinkClick r:id="rId3"/>
              </a:rPr>
              <a:t>(Griffith and Gobler 2017)</a:t>
            </a:r>
            <a:r>
              <a:rPr lang="en-US" sz="1200" b="0" i="0" u="none" strike="noStrike" kern="1200" dirty="0" smtClean="0">
                <a:solidFill>
                  <a:schemeClr val="tx1"/>
                </a:solidFill>
                <a:effectLst/>
                <a:latin typeface="+mn-lt"/>
                <a:ea typeface="+mn-ea"/>
                <a:cs typeface="+mn-cs"/>
              </a:rPr>
              <a:t>.</a:t>
            </a:r>
          </a:p>
          <a:p>
            <a:r>
              <a:rPr lang="en-US" dirty="0" smtClean="0"/>
              <a:t>Understanding how and why these carryover effects occur is crucial</a:t>
            </a:r>
            <a:r>
              <a:rPr lang="en-US" baseline="0" dirty="0" smtClean="0"/>
              <a:t>. Growers need to know how </a:t>
            </a:r>
            <a:r>
              <a:rPr lang="en-US" baseline="0" dirty="0" err="1" smtClean="0"/>
              <a:t>broodstock</a:t>
            </a:r>
            <a:r>
              <a:rPr lang="en-US" baseline="0" dirty="0" smtClean="0"/>
              <a:t> experience can affect next year’s larvae, and resource managers can apply this understanding to natural populations. </a:t>
            </a:r>
          </a:p>
          <a:p>
            <a:r>
              <a:rPr lang="en-US" baseline="0" dirty="0" smtClean="0"/>
              <a:t>Several studies point to epigenetics as a potential mechanisms to explain their findings.</a:t>
            </a:r>
            <a:endParaRPr lang="en-US" dirty="0" smtClean="0"/>
          </a:p>
        </p:txBody>
      </p:sp>
      <p:sp>
        <p:nvSpPr>
          <p:cNvPr id="4" name="Slide Number Placeholder 3"/>
          <p:cNvSpPr>
            <a:spLocks noGrp="1"/>
          </p:cNvSpPr>
          <p:nvPr>
            <p:ph type="sldNum" sz="quarter" idx="10"/>
          </p:nvPr>
        </p:nvSpPr>
        <p:spPr/>
        <p:txBody>
          <a:bodyPr/>
          <a:lstStyle/>
          <a:p>
            <a:fld id="{8DCEA392-AF71-3A41-B63B-992AF44F081F}" type="slidenum">
              <a:rPr lang="en-US" smtClean="0"/>
              <a:t>2</a:t>
            </a:fld>
            <a:endParaRPr lang="en-US"/>
          </a:p>
        </p:txBody>
      </p:sp>
    </p:spTree>
    <p:extLst>
      <p:ext uri="{BB962C8B-B14F-4D97-AF65-F5344CB8AC3E}">
        <p14:creationId xmlns:p14="http://schemas.microsoft.com/office/powerpoint/2010/main" val="671965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smtClean="0"/>
              <a:t>found differentially methylated regions in gonad tissue between oysters exposed to high pCO2</a:t>
            </a:r>
            <a:r>
              <a:rPr lang="en-US" baseline="0" dirty="0" smtClean="0"/>
              <a:t> conditions and those in ambient conditions.</a:t>
            </a:r>
          </a:p>
          <a:p>
            <a:endParaRPr lang="en-US" baseline="0" dirty="0" smtClean="0"/>
          </a:p>
          <a:p>
            <a:r>
              <a:rPr lang="en-US" dirty="0" smtClean="0"/>
              <a:t>CGs methylated: Percentage</a:t>
            </a:r>
            <a:r>
              <a:rPr lang="en-US" baseline="0" dirty="0" smtClean="0"/>
              <a:t> of CGs methylated out of all that exist in the genome</a:t>
            </a:r>
          </a:p>
          <a:p>
            <a:r>
              <a:rPr lang="en-US" baseline="0" dirty="0" smtClean="0"/>
              <a:t>Overlaps between DMLs and exons</a:t>
            </a:r>
          </a:p>
          <a:p>
            <a:r>
              <a:rPr lang="en-US" baseline="0" dirty="0" smtClean="0"/>
              <a:t>Overlaps between DMLs and introns</a:t>
            </a:r>
          </a:p>
          <a:p>
            <a:r>
              <a:rPr lang="en-US" baseline="0" dirty="0" smtClean="0"/>
              <a:t>Overlaps between DMLs and mRNA</a:t>
            </a:r>
          </a:p>
          <a:p>
            <a:r>
              <a:rPr lang="en-US" baseline="0" dirty="0" smtClean="0"/>
              <a:t>Big takeaway is that OA induces DMLs. Our next question was</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20</a:t>
            </a:fld>
            <a:endParaRPr lang="en-US"/>
          </a:p>
        </p:txBody>
      </p:sp>
    </p:spTree>
    <p:extLst>
      <p:ext uri="{BB962C8B-B14F-4D97-AF65-F5344CB8AC3E}">
        <p14:creationId xmlns:p14="http://schemas.microsoft.com/office/powerpoint/2010/main" val="1744130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smtClean="0"/>
              <a:t>found differentially methylated regions in gonad tissue between oysters exposed to high pCO2</a:t>
            </a:r>
            <a:r>
              <a:rPr lang="en-US" baseline="0" dirty="0" smtClean="0"/>
              <a:t> conditions and those in ambient conditions.</a:t>
            </a:r>
          </a:p>
          <a:p>
            <a:endParaRPr lang="en-US" baseline="0" dirty="0" smtClean="0"/>
          </a:p>
          <a:p>
            <a:r>
              <a:rPr lang="en-US" dirty="0" smtClean="0"/>
              <a:t>CGs methylated: Percentage</a:t>
            </a:r>
            <a:r>
              <a:rPr lang="en-US" baseline="0" dirty="0" smtClean="0"/>
              <a:t> of CGs methylated out of all that exist in the genome</a:t>
            </a:r>
          </a:p>
          <a:p>
            <a:r>
              <a:rPr lang="en-US" baseline="0" dirty="0" smtClean="0"/>
              <a:t>Overlaps between DMLs and exons</a:t>
            </a:r>
          </a:p>
          <a:p>
            <a:r>
              <a:rPr lang="en-US" baseline="0" dirty="0" smtClean="0"/>
              <a:t>Overlaps between DMLs and introns</a:t>
            </a:r>
          </a:p>
          <a:p>
            <a:r>
              <a:rPr lang="en-US" baseline="0" dirty="0" smtClean="0"/>
              <a:t>Overlaps between DMLs and mRNA</a:t>
            </a:r>
          </a:p>
          <a:p>
            <a:r>
              <a:rPr lang="en-US" baseline="0" dirty="0" smtClean="0"/>
              <a:t>Big takeaway is that OA induces DMLs. Our next question was</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21</a:t>
            </a:fld>
            <a:endParaRPr lang="en-US"/>
          </a:p>
        </p:txBody>
      </p:sp>
    </p:spTree>
    <p:extLst>
      <p:ext uri="{BB962C8B-B14F-4D97-AF65-F5344CB8AC3E}">
        <p14:creationId xmlns:p14="http://schemas.microsoft.com/office/powerpoint/2010/main" val="479959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smtClean="0"/>
              <a:t>found differentially methylated regions in gonad tissue between oysters exposed to high pCO2</a:t>
            </a:r>
            <a:r>
              <a:rPr lang="en-US" baseline="0" dirty="0" smtClean="0"/>
              <a:t> conditions and those in ambient conditions.</a:t>
            </a:r>
          </a:p>
          <a:p>
            <a:endParaRPr lang="en-US" baseline="0" dirty="0" smtClean="0"/>
          </a:p>
          <a:p>
            <a:r>
              <a:rPr lang="en-US" dirty="0" smtClean="0"/>
              <a:t>CGs methylated: Percentage</a:t>
            </a:r>
            <a:r>
              <a:rPr lang="en-US" baseline="0" dirty="0" smtClean="0"/>
              <a:t> of CGs methylated out of all that exist in the genome</a:t>
            </a:r>
          </a:p>
          <a:p>
            <a:r>
              <a:rPr lang="en-US" baseline="0" dirty="0" smtClean="0"/>
              <a:t>Overlaps between DMLs and exons</a:t>
            </a:r>
          </a:p>
          <a:p>
            <a:r>
              <a:rPr lang="en-US" baseline="0" dirty="0" smtClean="0"/>
              <a:t>Overlaps between DMLs and introns</a:t>
            </a:r>
          </a:p>
          <a:p>
            <a:r>
              <a:rPr lang="en-US" baseline="0" dirty="0" smtClean="0"/>
              <a:t>Overlaps between DMLs and mRNA</a:t>
            </a:r>
          </a:p>
          <a:p>
            <a:r>
              <a:rPr lang="en-US" baseline="0" dirty="0" smtClean="0"/>
              <a:t>Big takeaway is that OA induces DMLs. Our next question was</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22</a:t>
            </a:fld>
            <a:endParaRPr lang="en-US"/>
          </a:p>
        </p:txBody>
      </p:sp>
    </p:spTree>
    <p:extLst>
      <p:ext uri="{BB962C8B-B14F-4D97-AF65-F5344CB8AC3E}">
        <p14:creationId xmlns:p14="http://schemas.microsoft.com/office/powerpoint/2010/main" val="1594650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performed a gene enrichment to identify processes that were overrepresented in our DML-mRNA overlaps.</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23</a:t>
            </a:fld>
            <a:endParaRPr lang="en-US"/>
          </a:p>
        </p:txBody>
      </p:sp>
    </p:spTree>
    <p:extLst>
      <p:ext uri="{BB962C8B-B14F-4D97-AF65-F5344CB8AC3E}">
        <p14:creationId xmlns:p14="http://schemas.microsoft.com/office/powerpoint/2010/main" val="872176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Metabolic</a:t>
            </a:r>
            <a:r>
              <a:rPr lang="en-US" baseline="0" dirty="0" smtClean="0"/>
              <a:t> </a:t>
            </a:r>
            <a:r>
              <a:rPr lang="en-US" baseline="0" dirty="0" smtClean="0"/>
              <a:t>processes genes can either be </a:t>
            </a:r>
            <a:r>
              <a:rPr lang="en-US" baseline="0" dirty="0" err="1" smtClean="0"/>
              <a:t>hypomethylated</a:t>
            </a:r>
            <a:r>
              <a:rPr lang="en-US" baseline="0" dirty="0" smtClean="0"/>
              <a:t> or </a:t>
            </a:r>
            <a:r>
              <a:rPr lang="en-US" baseline="0" dirty="0" err="1" smtClean="0"/>
              <a:t>hypermethylated</a:t>
            </a:r>
            <a:r>
              <a:rPr lang="en-US" baseline="0" dirty="0" smtClean="0"/>
              <a:t>.</a:t>
            </a:r>
          </a:p>
          <a:p>
            <a:endParaRPr lang="en-US" baseline="0" dirty="0" smtClean="0"/>
          </a:p>
          <a:p>
            <a:r>
              <a:rPr lang="en-US" baseline="0" dirty="0" smtClean="0"/>
              <a:t>If genes for metabolic processes are </a:t>
            </a:r>
            <a:r>
              <a:rPr lang="en-US" baseline="0" dirty="0" err="1" smtClean="0"/>
              <a:t>hypermethylated</a:t>
            </a:r>
            <a:r>
              <a:rPr lang="en-US" baseline="0" dirty="0" smtClean="0"/>
              <a:t> in oysters exposed to high pCO2, then they are not being expressed as much. Larvae with these methylation patterns may not be able to regulate metabolism, or neutralize harmful cellular waste products, induced by stress from ocean acidification.</a:t>
            </a:r>
          </a:p>
          <a:p>
            <a:endParaRPr lang="en-US" baseline="0" dirty="0" smtClean="0"/>
          </a:p>
          <a:p>
            <a:r>
              <a:rPr lang="en-US" baseline="0" dirty="0" smtClean="0"/>
              <a:t>If genes for metabolic processes are </a:t>
            </a:r>
            <a:r>
              <a:rPr lang="en-US" baseline="0" dirty="0" err="1" smtClean="0"/>
              <a:t>hypomethylated</a:t>
            </a:r>
            <a:r>
              <a:rPr lang="en-US" baseline="0" dirty="0" smtClean="0"/>
              <a:t>, then these genes are more likely to be expressed. Larvae with </a:t>
            </a:r>
            <a:r>
              <a:rPr lang="en-US" baseline="0" dirty="0" err="1" smtClean="0"/>
              <a:t>hypomethylation</a:t>
            </a:r>
            <a:r>
              <a:rPr lang="en-US" baseline="0" dirty="0" smtClean="0"/>
              <a:t> in these genes may have an easier time adjusting to high pCO2 conditions.</a:t>
            </a:r>
            <a:endParaRPr lang="en-US" dirty="0" smtClean="0"/>
          </a:p>
        </p:txBody>
      </p:sp>
      <p:sp>
        <p:nvSpPr>
          <p:cNvPr id="4" name="Slide Number Placeholder 3"/>
          <p:cNvSpPr>
            <a:spLocks noGrp="1"/>
          </p:cNvSpPr>
          <p:nvPr>
            <p:ph type="sldNum" sz="quarter" idx="10"/>
          </p:nvPr>
        </p:nvSpPr>
        <p:spPr/>
        <p:txBody>
          <a:bodyPr/>
          <a:lstStyle/>
          <a:p>
            <a:fld id="{8DCEA392-AF71-3A41-B63B-992AF44F081F}" type="slidenum">
              <a:rPr lang="en-US" smtClean="0"/>
              <a:t>24</a:t>
            </a:fld>
            <a:endParaRPr lang="en-US"/>
          </a:p>
        </p:txBody>
      </p:sp>
    </p:spTree>
    <p:extLst>
      <p:ext uri="{BB962C8B-B14F-4D97-AF65-F5344CB8AC3E}">
        <p14:creationId xmlns:p14="http://schemas.microsoft.com/office/powerpoint/2010/main" val="2106726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Metabolic</a:t>
            </a:r>
            <a:r>
              <a:rPr lang="en-US" baseline="0" dirty="0" smtClean="0"/>
              <a:t> </a:t>
            </a:r>
            <a:r>
              <a:rPr lang="en-US" baseline="0" dirty="0" smtClean="0"/>
              <a:t>processes genes can either be </a:t>
            </a:r>
            <a:r>
              <a:rPr lang="en-US" baseline="0" dirty="0" err="1" smtClean="0"/>
              <a:t>hypomethylated</a:t>
            </a:r>
            <a:r>
              <a:rPr lang="en-US" baseline="0" dirty="0" smtClean="0"/>
              <a:t> or </a:t>
            </a:r>
            <a:r>
              <a:rPr lang="en-US" baseline="0" dirty="0" err="1" smtClean="0"/>
              <a:t>hypermethylated</a:t>
            </a:r>
            <a:r>
              <a:rPr lang="en-US" baseline="0" dirty="0" smtClean="0"/>
              <a:t>.</a:t>
            </a:r>
          </a:p>
          <a:p>
            <a:endParaRPr lang="en-US" baseline="0" dirty="0" smtClean="0"/>
          </a:p>
          <a:p>
            <a:r>
              <a:rPr lang="en-US" baseline="0" dirty="0" smtClean="0"/>
              <a:t>If genes for metabolic processes are </a:t>
            </a:r>
            <a:r>
              <a:rPr lang="en-US" baseline="0" dirty="0" err="1" smtClean="0"/>
              <a:t>hypermethylated</a:t>
            </a:r>
            <a:r>
              <a:rPr lang="en-US" baseline="0" dirty="0" smtClean="0"/>
              <a:t> in oysters exposed to high pCO2, then they are not being expressed as much. Larvae with these methylation patterns may not be able to regulate metabolism, or neutralize harmful cellular waste products, induced by stress from ocean acidification.</a:t>
            </a:r>
          </a:p>
          <a:p>
            <a:endParaRPr lang="en-US" baseline="0" dirty="0" smtClean="0"/>
          </a:p>
          <a:p>
            <a:r>
              <a:rPr lang="en-US" baseline="0" dirty="0" smtClean="0"/>
              <a:t>If genes for metabolic processes are </a:t>
            </a:r>
            <a:r>
              <a:rPr lang="en-US" baseline="0" dirty="0" err="1" smtClean="0"/>
              <a:t>hypomethylated</a:t>
            </a:r>
            <a:r>
              <a:rPr lang="en-US" baseline="0" dirty="0" smtClean="0"/>
              <a:t>, then these genes are more likely to be expressed. Larvae with </a:t>
            </a:r>
            <a:r>
              <a:rPr lang="en-US" baseline="0" dirty="0" err="1" smtClean="0"/>
              <a:t>hypomethylation</a:t>
            </a:r>
            <a:r>
              <a:rPr lang="en-US" baseline="0" dirty="0" smtClean="0"/>
              <a:t> in these genes may have an easier time adjusting to high pCO2 conditions.</a:t>
            </a:r>
            <a:endParaRPr lang="en-US" dirty="0" smtClean="0"/>
          </a:p>
        </p:txBody>
      </p:sp>
      <p:sp>
        <p:nvSpPr>
          <p:cNvPr id="4" name="Slide Number Placeholder 3"/>
          <p:cNvSpPr>
            <a:spLocks noGrp="1"/>
          </p:cNvSpPr>
          <p:nvPr>
            <p:ph type="sldNum" sz="quarter" idx="10"/>
          </p:nvPr>
        </p:nvSpPr>
        <p:spPr/>
        <p:txBody>
          <a:bodyPr/>
          <a:lstStyle/>
          <a:p>
            <a:fld id="{8DCEA392-AF71-3A41-B63B-992AF44F081F}" type="slidenum">
              <a:rPr lang="en-US" smtClean="0"/>
              <a:t>25</a:t>
            </a:fld>
            <a:endParaRPr lang="en-US"/>
          </a:p>
        </p:txBody>
      </p:sp>
    </p:spTree>
    <p:extLst>
      <p:ext uri="{BB962C8B-B14F-4D97-AF65-F5344CB8AC3E}">
        <p14:creationId xmlns:p14="http://schemas.microsoft.com/office/powerpoint/2010/main" val="1136874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Metabolic</a:t>
            </a:r>
            <a:r>
              <a:rPr lang="en-US" baseline="0" dirty="0" smtClean="0"/>
              <a:t> </a:t>
            </a:r>
            <a:r>
              <a:rPr lang="en-US" baseline="0" dirty="0" smtClean="0"/>
              <a:t>processes genes can either be </a:t>
            </a:r>
            <a:r>
              <a:rPr lang="en-US" baseline="0" dirty="0" err="1" smtClean="0"/>
              <a:t>hypomethylated</a:t>
            </a:r>
            <a:r>
              <a:rPr lang="en-US" baseline="0" dirty="0" smtClean="0"/>
              <a:t> or </a:t>
            </a:r>
            <a:r>
              <a:rPr lang="en-US" baseline="0" dirty="0" err="1" smtClean="0"/>
              <a:t>hypermethylated</a:t>
            </a:r>
            <a:r>
              <a:rPr lang="en-US" baseline="0" dirty="0" smtClean="0"/>
              <a:t>.</a:t>
            </a:r>
          </a:p>
          <a:p>
            <a:endParaRPr lang="en-US" baseline="0" dirty="0" smtClean="0"/>
          </a:p>
          <a:p>
            <a:r>
              <a:rPr lang="en-US" baseline="0" dirty="0" smtClean="0"/>
              <a:t>If genes for metabolic processes are </a:t>
            </a:r>
            <a:r>
              <a:rPr lang="en-US" baseline="0" dirty="0" err="1" smtClean="0"/>
              <a:t>hypermethylated</a:t>
            </a:r>
            <a:r>
              <a:rPr lang="en-US" baseline="0" dirty="0" smtClean="0"/>
              <a:t> in oysters exposed to high pCO2, then they are not being expressed as much. Larvae with these methylation patterns may not be able to regulate metabolism, or neutralize harmful cellular waste products, induced by stress from ocean acidification.</a:t>
            </a:r>
          </a:p>
          <a:p>
            <a:endParaRPr lang="en-US" baseline="0" dirty="0" smtClean="0"/>
          </a:p>
          <a:p>
            <a:r>
              <a:rPr lang="en-US" baseline="0" dirty="0" smtClean="0"/>
              <a:t>If genes for metabolic processes are </a:t>
            </a:r>
            <a:r>
              <a:rPr lang="en-US" baseline="0" dirty="0" err="1" smtClean="0"/>
              <a:t>hypomethylated</a:t>
            </a:r>
            <a:r>
              <a:rPr lang="en-US" baseline="0" dirty="0" smtClean="0"/>
              <a:t>, then these genes are more likely to be expressed. Larvae with </a:t>
            </a:r>
            <a:r>
              <a:rPr lang="en-US" baseline="0" dirty="0" err="1" smtClean="0"/>
              <a:t>hypomethylation</a:t>
            </a:r>
            <a:r>
              <a:rPr lang="en-US" baseline="0" dirty="0" smtClean="0"/>
              <a:t> in these genes may have an easier time adjusting to high pCO2 conditions.</a:t>
            </a:r>
            <a:endParaRPr lang="en-US" dirty="0" smtClean="0"/>
          </a:p>
        </p:txBody>
      </p:sp>
      <p:sp>
        <p:nvSpPr>
          <p:cNvPr id="4" name="Slide Number Placeholder 3"/>
          <p:cNvSpPr>
            <a:spLocks noGrp="1"/>
          </p:cNvSpPr>
          <p:nvPr>
            <p:ph type="sldNum" sz="quarter" idx="10"/>
          </p:nvPr>
        </p:nvSpPr>
        <p:spPr/>
        <p:txBody>
          <a:bodyPr/>
          <a:lstStyle/>
          <a:p>
            <a:fld id="{8DCEA392-AF71-3A41-B63B-992AF44F081F}" type="slidenum">
              <a:rPr lang="en-US" smtClean="0"/>
              <a:t>26</a:t>
            </a:fld>
            <a:endParaRPr lang="en-US"/>
          </a:p>
        </p:txBody>
      </p:sp>
    </p:spTree>
    <p:extLst>
      <p:ext uri="{BB962C8B-B14F-4D97-AF65-F5344CB8AC3E}">
        <p14:creationId xmlns:p14="http://schemas.microsoft.com/office/powerpoint/2010/main" val="207364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Metabolic</a:t>
            </a:r>
            <a:r>
              <a:rPr lang="en-US" baseline="0" dirty="0" smtClean="0"/>
              <a:t> </a:t>
            </a:r>
            <a:r>
              <a:rPr lang="en-US" baseline="0" dirty="0" smtClean="0"/>
              <a:t>processes genes can either be </a:t>
            </a:r>
            <a:r>
              <a:rPr lang="en-US" baseline="0" dirty="0" err="1" smtClean="0"/>
              <a:t>hypomethylated</a:t>
            </a:r>
            <a:r>
              <a:rPr lang="en-US" baseline="0" dirty="0" smtClean="0"/>
              <a:t> or </a:t>
            </a:r>
            <a:r>
              <a:rPr lang="en-US" baseline="0" dirty="0" err="1" smtClean="0"/>
              <a:t>hypermethylated</a:t>
            </a:r>
            <a:r>
              <a:rPr lang="en-US" baseline="0" dirty="0" smtClean="0"/>
              <a:t>.</a:t>
            </a:r>
          </a:p>
          <a:p>
            <a:endParaRPr lang="en-US" baseline="0" dirty="0" smtClean="0"/>
          </a:p>
          <a:p>
            <a:r>
              <a:rPr lang="en-US" baseline="0" dirty="0" smtClean="0"/>
              <a:t>If genes for metabolic processes are </a:t>
            </a:r>
            <a:r>
              <a:rPr lang="en-US" baseline="0" dirty="0" err="1" smtClean="0"/>
              <a:t>hypermethylated</a:t>
            </a:r>
            <a:r>
              <a:rPr lang="en-US" baseline="0" dirty="0" smtClean="0"/>
              <a:t> in oysters exposed to high pCO2, then they are not being expressed as much. Larvae with these methylation patterns may not be able to regulate metabolism, or neutralize harmful cellular waste products, induced by stress from ocean acidification.</a:t>
            </a:r>
          </a:p>
          <a:p>
            <a:endParaRPr lang="en-US" baseline="0" dirty="0" smtClean="0"/>
          </a:p>
          <a:p>
            <a:r>
              <a:rPr lang="en-US" baseline="0" dirty="0" smtClean="0"/>
              <a:t>If genes for metabolic processes are </a:t>
            </a:r>
            <a:r>
              <a:rPr lang="en-US" baseline="0" dirty="0" err="1" smtClean="0"/>
              <a:t>hypomethylated</a:t>
            </a:r>
            <a:r>
              <a:rPr lang="en-US" baseline="0" dirty="0" smtClean="0"/>
              <a:t>, then these genes are more likely to be expressed. Larvae with </a:t>
            </a:r>
            <a:r>
              <a:rPr lang="en-US" baseline="0" dirty="0" err="1" smtClean="0"/>
              <a:t>hypomethylation</a:t>
            </a:r>
            <a:r>
              <a:rPr lang="en-US" baseline="0" dirty="0" smtClean="0"/>
              <a:t> in these genes may have an easier time adjusting to high pCO2 conditions.</a:t>
            </a:r>
            <a:endParaRPr lang="en-US" dirty="0" smtClean="0"/>
          </a:p>
        </p:txBody>
      </p:sp>
      <p:sp>
        <p:nvSpPr>
          <p:cNvPr id="4" name="Slide Number Placeholder 3"/>
          <p:cNvSpPr>
            <a:spLocks noGrp="1"/>
          </p:cNvSpPr>
          <p:nvPr>
            <p:ph type="sldNum" sz="quarter" idx="10"/>
          </p:nvPr>
        </p:nvSpPr>
        <p:spPr/>
        <p:txBody>
          <a:bodyPr/>
          <a:lstStyle/>
          <a:p>
            <a:fld id="{8DCEA392-AF71-3A41-B63B-992AF44F081F}" type="slidenum">
              <a:rPr lang="en-US" smtClean="0"/>
              <a:t>27</a:t>
            </a:fld>
            <a:endParaRPr lang="en-US"/>
          </a:p>
        </p:txBody>
      </p:sp>
    </p:spTree>
    <p:extLst>
      <p:ext uri="{BB962C8B-B14F-4D97-AF65-F5344CB8AC3E}">
        <p14:creationId xmlns:p14="http://schemas.microsoft.com/office/powerpoint/2010/main" val="39488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t>
            </a:r>
            <a:r>
              <a:rPr lang="en-US" dirty="0" smtClean="0"/>
              <a:t>study, which is one of the first to examine changes in DNA</a:t>
            </a:r>
            <a:r>
              <a:rPr lang="en-US" baseline="0" dirty="0" smtClean="0"/>
              <a:t> methylation in molluscan reproductive tissue due to high pco2, identified over a thousand differentially methylated loci in mRNA coding regions alone. </a:t>
            </a:r>
          </a:p>
          <a:p>
            <a:endParaRPr lang="en-US" baseline="0" dirty="0" smtClean="0"/>
          </a:p>
          <a:p>
            <a:r>
              <a:rPr lang="en-US" baseline="0" dirty="0" smtClean="0"/>
              <a:t>Some of the processes that were overrepresented in these differentially methylated loci include metabolic processes and organismal development. If metabolic process or organismal development genes are </a:t>
            </a:r>
            <a:r>
              <a:rPr lang="en-US" baseline="0" dirty="0" err="1" smtClean="0"/>
              <a:t>hypomethylated</a:t>
            </a:r>
            <a:r>
              <a:rPr lang="en-US" baseline="0" dirty="0" smtClean="0"/>
              <a:t>, it’s possible that larvae will have the ability to acclimatize to high pco2 conditions. If </a:t>
            </a:r>
            <a:r>
              <a:rPr lang="en-US" baseline="0" dirty="0" err="1" smtClean="0"/>
              <a:t>hypermethylated</a:t>
            </a:r>
            <a:r>
              <a:rPr lang="en-US" baseline="0" dirty="0" smtClean="0"/>
              <a:t>, larvae exposed to the same high pco2 conditions may be small and slow-growing.</a:t>
            </a:r>
          </a:p>
          <a:p>
            <a:endParaRPr lang="en-US" baseline="0" dirty="0" smtClean="0"/>
          </a:p>
          <a:p>
            <a:r>
              <a:rPr lang="en-US" baseline="0" dirty="0" smtClean="0"/>
              <a:t>Understanding how parental environment will affect larval fitness is crucial. Breeding programs have put in a lot of effort into genetic selection for families resistant to various stressors, but there has been little work done on the consequences of unintended epigenetic selection in these scenarios. This research also provides a foundation for exploring avenues for organisms to acclimatize, and eventually adapt, to changing conditions.</a:t>
            </a:r>
          </a:p>
          <a:p>
            <a:endParaRPr lang="en-US" baseline="0" dirty="0" smtClean="0"/>
          </a:p>
          <a:p>
            <a:r>
              <a:rPr lang="en-US" baseline="0" dirty="0" smtClean="0"/>
              <a:t>Our next steps will be to examine epigenetic inheritance in larvae and determine how methylation plays a role in larval fitness. We conducted a similar experiment with Pacific oysters, and will look at DNA methylation in Pacific oyster gonad tissue and larvae as well for cross-species comparisons.</a:t>
            </a:r>
          </a:p>
        </p:txBody>
      </p:sp>
      <p:sp>
        <p:nvSpPr>
          <p:cNvPr id="4" name="Slide Number Placeholder 3"/>
          <p:cNvSpPr>
            <a:spLocks noGrp="1"/>
          </p:cNvSpPr>
          <p:nvPr>
            <p:ph type="sldNum" sz="quarter" idx="10"/>
          </p:nvPr>
        </p:nvSpPr>
        <p:spPr/>
        <p:txBody>
          <a:bodyPr/>
          <a:lstStyle/>
          <a:p>
            <a:fld id="{8DCEA392-AF71-3A41-B63B-992AF44F081F}" type="slidenum">
              <a:rPr lang="en-US" smtClean="0"/>
              <a:t>28</a:t>
            </a:fld>
            <a:endParaRPr lang="en-US"/>
          </a:p>
        </p:txBody>
      </p:sp>
    </p:spTree>
    <p:extLst>
      <p:ext uri="{BB962C8B-B14F-4D97-AF65-F5344CB8AC3E}">
        <p14:creationId xmlns:p14="http://schemas.microsoft.com/office/powerpoint/2010/main" val="396060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t>
            </a:r>
            <a:r>
              <a:rPr lang="en-US" dirty="0" smtClean="0"/>
              <a:t>study, which is one of the first to examine changes in DNA</a:t>
            </a:r>
            <a:r>
              <a:rPr lang="en-US" baseline="0" dirty="0" smtClean="0"/>
              <a:t> methylation in molluscan reproductive tissue due to high pco2, identified over a thousand differentially methylated loci in mRNA coding regions alone. </a:t>
            </a:r>
          </a:p>
          <a:p>
            <a:endParaRPr lang="en-US" baseline="0" dirty="0" smtClean="0"/>
          </a:p>
          <a:p>
            <a:r>
              <a:rPr lang="en-US" baseline="0" dirty="0" smtClean="0"/>
              <a:t>Some of the processes that were overrepresented in these differentially methylated loci include metabolic processes and organismal development. If metabolic process or organismal development genes are </a:t>
            </a:r>
            <a:r>
              <a:rPr lang="en-US" baseline="0" dirty="0" err="1" smtClean="0"/>
              <a:t>hypomethylated</a:t>
            </a:r>
            <a:r>
              <a:rPr lang="en-US" baseline="0" dirty="0" smtClean="0"/>
              <a:t>, it’s possible that larvae will have the ability to acclimatize to high pco2 conditions. If </a:t>
            </a:r>
            <a:r>
              <a:rPr lang="en-US" baseline="0" dirty="0" err="1" smtClean="0"/>
              <a:t>hypermethylated</a:t>
            </a:r>
            <a:r>
              <a:rPr lang="en-US" baseline="0" dirty="0" smtClean="0"/>
              <a:t>, larvae exposed to the same high pco2 conditions may be small and slow-growing.</a:t>
            </a:r>
          </a:p>
          <a:p>
            <a:endParaRPr lang="en-US" baseline="0" dirty="0" smtClean="0"/>
          </a:p>
          <a:p>
            <a:r>
              <a:rPr lang="en-US" baseline="0" dirty="0" smtClean="0"/>
              <a:t>Understanding how parental environment will affect larval fitness is crucial. Breeding programs have put in a lot of effort into genetic selection for families resistant to various stressors, but there has been little work done on the consequences of unintended epigenetic selection in these scenarios. This research also provides a foundation for exploring avenues for organisms to acclimatize, and eventually adapt, to changing conditions.</a:t>
            </a:r>
          </a:p>
          <a:p>
            <a:endParaRPr lang="en-US" baseline="0" dirty="0" smtClean="0"/>
          </a:p>
          <a:p>
            <a:r>
              <a:rPr lang="en-US" baseline="0" dirty="0" smtClean="0"/>
              <a:t>Our next steps will be to examine epigenetic inheritance in larvae and determine how methylation plays a role in larval fitness. We conducted a similar experiment with Pacific oysters, and will look at DNA methylation in Pacific oyster gonad tissue and larvae as well for cross-species comparisons.</a:t>
            </a:r>
          </a:p>
        </p:txBody>
      </p:sp>
      <p:sp>
        <p:nvSpPr>
          <p:cNvPr id="4" name="Slide Number Placeholder 3"/>
          <p:cNvSpPr>
            <a:spLocks noGrp="1"/>
          </p:cNvSpPr>
          <p:nvPr>
            <p:ph type="sldNum" sz="quarter" idx="10"/>
          </p:nvPr>
        </p:nvSpPr>
        <p:spPr/>
        <p:txBody>
          <a:bodyPr/>
          <a:lstStyle/>
          <a:p>
            <a:fld id="{8DCEA392-AF71-3A41-B63B-992AF44F081F}" type="slidenum">
              <a:rPr lang="en-US" smtClean="0"/>
              <a:t>29</a:t>
            </a:fld>
            <a:endParaRPr lang="en-US"/>
          </a:p>
        </p:txBody>
      </p:sp>
    </p:spTree>
    <p:extLst>
      <p:ext uri="{BB962C8B-B14F-4D97-AF65-F5344CB8AC3E}">
        <p14:creationId xmlns:p14="http://schemas.microsoft.com/office/powerpoint/2010/main" val="160038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Parental exposure can be helpful or harmful</a:t>
            </a:r>
          </a:p>
          <a:p>
            <a:r>
              <a:rPr lang="en-US" dirty="0" smtClean="0"/>
              <a:t>Helpful</a:t>
            </a:r>
            <a:r>
              <a:rPr lang="en-US" baseline="0" dirty="0" smtClean="0"/>
              <a:t> parental exposure to low pH or high pCO2 can lead to positive carryover effects. When adult Sydney rock oysters were exposed to high pCO2 conditions, resulting larvae were faster growing in the same pCO2 conditions than larvae from parents without that prior exposure (Parker et al. 2012, 2015, 2017).</a:t>
            </a:r>
          </a:p>
          <a:p>
            <a:r>
              <a:rPr lang="en-US" baseline="0" dirty="0" smtClean="0"/>
              <a:t>Harmful parental exposure leads to negative carryover effects. </a:t>
            </a:r>
            <a:r>
              <a:rPr lang="en-US" sz="1200" b="0" i="0" u="none" strike="noStrike" kern="1200" dirty="0" smtClean="0">
                <a:solidFill>
                  <a:schemeClr val="tx1"/>
                </a:solidFill>
                <a:effectLst/>
                <a:latin typeface="+mn-lt"/>
                <a:ea typeface="+mn-ea"/>
                <a:cs typeface="+mn-cs"/>
              </a:rPr>
              <a:t>Larvae from adult Atlantic hard clams (</a:t>
            </a:r>
            <a:r>
              <a:rPr lang="en-US" sz="1200" b="0" i="1" u="none" strike="noStrike" kern="1200" dirty="0" err="1" smtClean="0">
                <a:solidFill>
                  <a:schemeClr val="tx1"/>
                </a:solidFill>
                <a:effectLst/>
                <a:latin typeface="+mn-lt"/>
                <a:ea typeface="+mn-ea"/>
                <a:cs typeface="+mn-cs"/>
              </a:rPr>
              <a:t>Mercenaria</a:t>
            </a:r>
            <a:r>
              <a:rPr lang="en-US" sz="1200" b="0" i="1" u="none" strike="noStrike" kern="1200" dirty="0" smtClean="0">
                <a:solidFill>
                  <a:schemeClr val="tx1"/>
                </a:solidFill>
                <a:effectLst/>
                <a:latin typeface="+mn-lt"/>
                <a:ea typeface="+mn-ea"/>
                <a:cs typeface="+mn-cs"/>
              </a:rPr>
              <a:t> </a:t>
            </a:r>
            <a:r>
              <a:rPr lang="en-US" sz="1200" b="0" i="1" u="none" strike="noStrike" kern="1200" dirty="0" err="1" smtClean="0">
                <a:solidFill>
                  <a:schemeClr val="tx1"/>
                </a:solidFill>
                <a:effectLst/>
                <a:latin typeface="+mn-lt"/>
                <a:ea typeface="+mn-ea"/>
                <a:cs typeface="+mn-cs"/>
              </a:rPr>
              <a:t>mercenaria</a:t>
            </a:r>
            <a:r>
              <a:rPr lang="en-US" sz="1200" b="0" i="0" u="none" strike="noStrike" kern="1200" dirty="0" smtClean="0">
                <a:solidFill>
                  <a:schemeClr val="tx1"/>
                </a:solidFill>
                <a:effectLst/>
                <a:latin typeface="+mn-lt"/>
                <a:ea typeface="+mn-ea"/>
                <a:cs typeface="+mn-cs"/>
              </a:rPr>
              <a:t>) and bay scallops (</a:t>
            </a:r>
            <a:r>
              <a:rPr lang="en-US" sz="1200" b="0" i="1" u="none" strike="noStrike" kern="1200" dirty="0" err="1" smtClean="0">
                <a:solidFill>
                  <a:schemeClr val="tx1"/>
                </a:solidFill>
                <a:effectLst/>
                <a:latin typeface="+mn-lt"/>
                <a:ea typeface="+mn-ea"/>
                <a:cs typeface="+mn-cs"/>
              </a:rPr>
              <a:t>Argopecten</a:t>
            </a:r>
            <a:r>
              <a:rPr lang="en-US" sz="1200" b="0" i="1" u="none" strike="noStrike" kern="1200" dirty="0" smtClean="0">
                <a:solidFill>
                  <a:schemeClr val="tx1"/>
                </a:solidFill>
                <a:effectLst/>
                <a:latin typeface="+mn-lt"/>
                <a:ea typeface="+mn-ea"/>
                <a:cs typeface="+mn-cs"/>
              </a:rPr>
              <a:t> </a:t>
            </a:r>
            <a:r>
              <a:rPr lang="en-US" sz="1200" b="0" i="1" u="none" strike="noStrike" kern="1200" dirty="0" err="1" smtClean="0">
                <a:solidFill>
                  <a:schemeClr val="tx1"/>
                </a:solidFill>
                <a:effectLst/>
                <a:latin typeface="+mn-lt"/>
                <a:ea typeface="+mn-ea"/>
                <a:cs typeface="+mn-cs"/>
              </a:rPr>
              <a:t>irradians</a:t>
            </a:r>
            <a:r>
              <a:rPr lang="en-US" sz="1200" b="0" i="0" u="none" strike="noStrike" kern="1200" dirty="0" smtClean="0">
                <a:solidFill>
                  <a:schemeClr val="tx1"/>
                </a:solidFill>
                <a:effectLst/>
                <a:latin typeface="+mn-lt"/>
                <a:ea typeface="+mn-ea"/>
                <a:cs typeface="+mn-cs"/>
              </a:rPr>
              <a:t>) developed slower when parents were reproductively conditioned in low pH conditions (</a:t>
            </a:r>
            <a:r>
              <a:rPr lang="en-US" sz="1200" b="0" i="0" u="none" strike="noStrike" kern="1200" dirty="0" err="1" smtClean="0">
                <a:solidFill>
                  <a:schemeClr val="tx1"/>
                </a:solidFill>
                <a:effectLst/>
                <a:latin typeface="+mn-lt"/>
                <a:ea typeface="+mn-ea"/>
                <a:cs typeface="+mn-cs"/>
              </a:rPr>
              <a:t>pH</a:t>
            </a:r>
            <a:r>
              <a:rPr lang="en-US" sz="1200" b="0" i="0" u="none" strike="noStrike" kern="1200" baseline="-25000" dirty="0" err="1" smtClean="0">
                <a:solidFill>
                  <a:schemeClr val="tx1"/>
                </a:solidFill>
                <a:effectLst/>
                <a:latin typeface="+mn-lt"/>
                <a:ea typeface="+mn-ea"/>
                <a:cs typeface="+mn-cs"/>
              </a:rPr>
              <a:t>T</a:t>
            </a:r>
            <a:r>
              <a:rPr lang="en-US" sz="1200" b="0" i="0" u="none" strike="noStrike" kern="1200" dirty="0" smtClean="0">
                <a:solidFill>
                  <a:schemeClr val="tx1"/>
                </a:solidFill>
                <a:effectLst/>
                <a:latin typeface="+mn-lt"/>
                <a:ea typeface="+mn-ea"/>
                <a:cs typeface="+mn-cs"/>
              </a:rPr>
              <a:t> = 7.4) </a:t>
            </a:r>
            <a:r>
              <a:rPr lang="en-US" sz="1200" b="0" i="0" u="none" strike="noStrike" kern="1200" dirty="0" smtClean="0">
                <a:solidFill>
                  <a:schemeClr val="tx1"/>
                </a:solidFill>
                <a:effectLst/>
                <a:latin typeface="+mn-lt"/>
                <a:ea typeface="+mn-ea"/>
                <a:cs typeface="+mn-cs"/>
                <a:hlinkClick r:id="rId3"/>
              </a:rPr>
              <a:t>(Griffith and Gobler 2017)</a:t>
            </a:r>
            <a:r>
              <a:rPr lang="en-US" sz="1200" b="0" i="0" u="none" strike="noStrike" kern="1200" dirty="0" smtClean="0">
                <a:solidFill>
                  <a:schemeClr val="tx1"/>
                </a:solidFill>
                <a:effectLst/>
                <a:latin typeface="+mn-lt"/>
                <a:ea typeface="+mn-ea"/>
                <a:cs typeface="+mn-cs"/>
              </a:rPr>
              <a:t>.</a:t>
            </a:r>
          </a:p>
          <a:p>
            <a:r>
              <a:rPr lang="en-US" dirty="0" smtClean="0"/>
              <a:t>Understanding how and why these carryover effects occur is crucial</a:t>
            </a:r>
            <a:r>
              <a:rPr lang="en-US" baseline="0" dirty="0" smtClean="0"/>
              <a:t>. Growers need to know how </a:t>
            </a:r>
            <a:r>
              <a:rPr lang="en-US" baseline="0" dirty="0" err="1" smtClean="0"/>
              <a:t>broodstock</a:t>
            </a:r>
            <a:r>
              <a:rPr lang="en-US" baseline="0" dirty="0" smtClean="0"/>
              <a:t> experience can affect next year’s larvae, and resource managers can apply this understanding to natural populations. </a:t>
            </a:r>
          </a:p>
          <a:p>
            <a:r>
              <a:rPr lang="en-US" baseline="0" dirty="0" smtClean="0"/>
              <a:t>Several studies point to epigenetics as a potential mechanisms to explain their findings.</a:t>
            </a:r>
            <a:endParaRPr lang="en-US" dirty="0" smtClean="0"/>
          </a:p>
        </p:txBody>
      </p:sp>
      <p:sp>
        <p:nvSpPr>
          <p:cNvPr id="4" name="Slide Number Placeholder 3"/>
          <p:cNvSpPr>
            <a:spLocks noGrp="1"/>
          </p:cNvSpPr>
          <p:nvPr>
            <p:ph type="sldNum" sz="quarter" idx="10"/>
          </p:nvPr>
        </p:nvSpPr>
        <p:spPr/>
        <p:txBody>
          <a:bodyPr/>
          <a:lstStyle/>
          <a:p>
            <a:fld id="{8DCEA392-AF71-3A41-B63B-992AF44F081F}" type="slidenum">
              <a:rPr lang="en-US" smtClean="0"/>
              <a:t>3</a:t>
            </a:fld>
            <a:endParaRPr lang="en-US"/>
          </a:p>
        </p:txBody>
      </p:sp>
    </p:spTree>
    <p:extLst>
      <p:ext uri="{BB962C8B-B14F-4D97-AF65-F5344CB8AC3E}">
        <p14:creationId xmlns:p14="http://schemas.microsoft.com/office/powerpoint/2010/main" val="272867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t>
            </a:r>
            <a:r>
              <a:rPr lang="en-US" dirty="0" smtClean="0"/>
              <a:t>study, which is one of the first to examine changes in DNA</a:t>
            </a:r>
            <a:r>
              <a:rPr lang="en-US" baseline="0" dirty="0" smtClean="0"/>
              <a:t> methylation in molluscan reproductive tissue due to high pco2, identified over a thousand differentially methylated loci in mRNA coding regions alone. </a:t>
            </a:r>
          </a:p>
          <a:p>
            <a:endParaRPr lang="en-US" baseline="0" dirty="0" smtClean="0"/>
          </a:p>
          <a:p>
            <a:r>
              <a:rPr lang="en-US" baseline="0" dirty="0" smtClean="0"/>
              <a:t>Some of the processes that were overrepresented in these differentially methylated loci include metabolic processes and organismal development. If metabolic process or organismal development genes are </a:t>
            </a:r>
            <a:r>
              <a:rPr lang="en-US" baseline="0" dirty="0" err="1" smtClean="0"/>
              <a:t>hypomethylated</a:t>
            </a:r>
            <a:r>
              <a:rPr lang="en-US" baseline="0" dirty="0" smtClean="0"/>
              <a:t>, it’s possible that larvae will have the ability to acclimatize to high pco2 conditions. If </a:t>
            </a:r>
            <a:r>
              <a:rPr lang="en-US" baseline="0" dirty="0" err="1" smtClean="0"/>
              <a:t>hypermethylated</a:t>
            </a:r>
            <a:r>
              <a:rPr lang="en-US" baseline="0" dirty="0" smtClean="0"/>
              <a:t>, larvae exposed to the same high pco2 conditions may be small and slow-growing.</a:t>
            </a:r>
          </a:p>
          <a:p>
            <a:endParaRPr lang="en-US" baseline="0" dirty="0" smtClean="0"/>
          </a:p>
          <a:p>
            <a:r>
              <a:rPr lang="en-US" baseline="0" dirty="0" smtClean="0"/>
              <a:t>Understanding how parental environment will affect larval fitness is crucial. Breeding programs have put in a lot of effort into genetic selection for families resistant to various stressors, but there has been little work done on the consequences of unintended epigenetic selection in these scenarios. This research also provides a foundation for exploring avenues for organisms to acclimatize, and eventually adapt, to changing conditions.</a:t>
            </a:r>
          </a:p>
          <a:p>
            <a:endParaRPr lang="en-US" baseline="0" dirty="0" smtClean="0"/>
          </a:p>
          <a:p>
            <a:r>
              <a:rPr lang="en-US" baseline="0" dirty="0" smtClean="0"/>
              <a:t>Our next steps will be to examine epigenetic inheritance in larvae and determine how methylation plays a role in larval fitness. We conducted a similar experiment with Pacific oysters, and will look at DNA methylation in Pacific oyster gonad tissue and larvae as well for cross-species comparisons.</a:t>
            </a:r>
          </a:p>
        </p:txBody>
      </p:sp>
      <p:sp>
        <p:nvSpPr>
          <p:cNvPr id="4" name="Slide Number Placeholder 3"/>
          <p:cNvSpPr>
            <a:spLocks noGrp="1"/>
          </p:cNvSpPr>
          <p:nvPr>
            <p:ph type="sldNum" sz="quarter" idx="10"/>
          </p:nvPr>
        </p:nvSpPr>
        <p:spPr/>
        <p:txBody>
          <a:bodyPr/>
          <a:lstStyle/>
          <a:p>
            <a:fld id="{8DCEA392-AF71-3A41-B63B-992AF44F081F}" type="slidenum">
              <a:rPr lang="en-US" smtClean="0"/>
              <a:t>30</a:t>
            </a:fld>
            <a:endParaRPr lang="en-US"/>
          </a:p>
        </p:txBody>
      </p:sp>
    </p:spTree>
    <p:extLst>
      <p:ext uri="{BB962C8B-B14F-4D97-AF65-F5344CB8AC3E}">
        <p14:creationId xmlns:p14="http://schemas.microsoft.com/office/powerpoint/2010/main" val="1620673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t>
            </a:r>
            <a:r>
              <a:rPr lang="en-US" dirty="0" smtClean="0"/>
              <a:t>study, which is one of the first to examine changes in DNA</a:t>
            </a:r>
            <a:r>
              <a:rPr lang="en-US" baseline="0" dirty="0" smtClean="0"/>
              <a:t> methylation in molluscan reproductive tissue due to high pco2, identified over a thousand differentially methylated loci in mRNA coding regions alone. </a:t>
            </a:r>
          </a:p>
          <a:p>
            <a:endParaRPr lang="en-US" baseline="0" dirty="0" smtClean="0"/>
          </a:p>
          <a:p>
            <a:r>
              <a:rPr lang="en-US" baseline="0" dirty="0" smtClean="0"/>
              <a:t>Some of the processes that were overrepresented in these differentially methylated loci include metabolic processes and organismal development. If metabolic process or organismal development genes are </a:t>
            </a:r>
            <a:r>
              <a:rPr lang="en-US" baseline="0" dirty="0" err="1" smtClean="0"/>
              <a:t>hypomethylated</a:t>
            </a:r>
            <a:r>
              <a:rPr lang="en-US" baseline="0" dirty="0" smtClean="0"/>
              <a:t>, it’s possible that larvae will have the ability to acclimatize to high pco2 conditions. If </a:t>
            </a:r>
            <a:r>
              <a:rPr lang="en-US" baseline="0" dirty="0" err="1" smtClean="0"/>
              <a:t>hypermethylated</a:t>
            </a:r>
            <a:r>
              <a:rPr lang="en-US" baseline="0" dirty="0" smtClean="0"/>
              <a:t>, larvae exposed to the same high pco2 conditions may be small and slow-growing.</a:t>
            </a:r>
          </a:p>
          <a:p>
            <a:endParaRPr lang="en-US" baseline="0" dirty="0" smtClean="0"/>
          </a:p>
          <a:p>
            <a:r>
              <a:rPr lang="en-US" baseline="0" dirty="0" smtClean="0"/>
              <a:t>Understanding how parental environment will affect larval fitness is crucial. Breeding programs have put in a lot of effort into genetic selection for families resistant to various stressors, but there has been little work done on the consequences of unintended epigenetic selection in these scenarios. This research also provides a foundation for exploring avenues for organisms to acclimatize, and eventually adapt, to changing conditions.</a:t>
            </a:r>
          </a:p>
          <a:p>
            <a:endParaRPr lang="en-US" baseline="0" dirty="0" smtClean="0"/>
          </a:p>
          <a:p>
            <a:r>
              <a:rPr lang="en-US" baseline="0" dirty="0" smtClean="0"/>
              <a:t>Our next steps will be to examine epigenetic inheritance in larvae and determine how methylation plays a role in larval fitness. We conducted a similar experiment with Pacific oysters, and will look at DNA methylation in Pacific oyster gonad tissue and larvae as well for cross-species comparisons.</a:t>
            </a:r>
          </a:p>
        </p:txBody>
      </p:sp>
      <p:sp>
        <p:nvSpPr>
          <p:cNvPr id="4" name="Slide Number Placeholder 3"/>
          <p:cNvSpPr>
            <a:spLocks noGrp="1"/>
          </p:cNvSpPr>
          <p:nvPr>
            <p:ph type="sldNum" sz="quarter" idx="10"/>
          </p:nvPr>
        </p:nvSpPr>
        <p:spPr/>
        <p:txBody>
          <a:bodyPr/>
          <a:lstStyle/>
          <a:p>
            <a:fld id="{8DCEA392-AF71-3A41-B63B-992AF44F081F}" type="slidenum">
              <a:rPr lang="en-US" smtClean="0"/>
              <a:t>31</a:t>
            </a:fld>
            <a:endParaRPr lang="en-US"/>
          </a:p>
        </p:txBody>
      </p:sp>
    </p:spTree>
    <p:extLst>
      <p:ext uri="{BB962C8B-B14F-4D97-AF65-F5344CB8AC3E}">
        <p14:creationId xmlns:p14="http://schemas.microsoft.com/office/powerpoint/2010/main" val="194266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32</a:t>
            </a:fld>
            <a:endParaRPr lang="en-US"/>
          </a:p>
        </p:txBody>
      </p:sp>
    </p:spTree>
    <p:extLst>
      <p:ext uri="{BB962C8B-B14F-4D97-AF65-F5344CB8AC3E}">
        <p14:creationId xmlns:p14="http://schemas.microsoft.com/office/powerpoint/2010/main" val="1920449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33</a:t>
            </a:fld>
            <a:endParaRPr lang="en-US"/>
          </a:p>
        </p:txBody>
      </p:sp>
    </p:spTree>
    <p:extLst>
      <p:ext uri="{BB962C8B-B14F-4D97-AF65-F5344CB8AC3E}">
        <p14:creationId xmlns:p14="http://schemas.microsoft.com/office/powerpoint/2010/main" val="1460704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smtClean="0"/>
              <a:t>found differentially methylated regions in gonad tissue between oysters exposed to high pCO2</a:t>
            </a:r>
            <a:r>
              <a:rPr lang="en-US" baseline="0" dirty="0" smtClean="0"/>
              <a:t> conditions and those in ambient conditions.</a:t>
            </a:r>
          </a:p>
          <a:p>
            <a:endParaRPr lang="en-US" baseline="0" dirty="0" smtClean="0"/>
          </a:p>
          <a:p>
            <a:r>
              <a:rPr lang="en-US" dirty="0" smtClean="0"/>
              <a:t>CGs methylated: Percentage</a:t>
            </a:r>
            <a:r>
              <a:rPr lang="en-US" baseline="0" dirty="0" smtClean="0"/>
              <a:t> of CGs methylated out of all that exist in the genome</a:t>
            </a:r>
          </a:p>
          <a:p>
            <a:r>
              <a:rPr lang="en-US" baseline="0" dirty="0" smtClean="0"/>
              <a:t>Overlaps between DMLs and exons</a:t>
            </a:r>
          </a:p>
          <a:p>
            <a:r>
              <a:rPr lang="en-US" baseline="0" dirty="0" smtClean="0"/>
              <a:t>Overlaps between DMLs and introns</a:t>
            </a:r>
          </a:p>
          <a:p>
            <a:r>
              <a:rPr lang="en-US" baseline="0" dirty="0" smtClean="0"/>
              <a:t>Overlaps between DMLs and mRNA</a:t>
            </a:r>
          </a:p>
          <a:p>
            <a:r>
              <a:rPr lang="en-US" baseline="0" dirty="0" smtClean="0"/>
              <a:t>Big takeaway is that OA induces DMLs. Our next question was</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34</a:t>
            </a:fld>
            <a:endParaRPr lang="en-US"/>
          </a:p>
        </p:txBody>
      </p:sp>
    </p:spTree>
    <p:extLst>
      <p:ext uri="{BB962C8B-B14F-4D97-AF65-F5344CB8AC3E}">
        <p14:creationId xmlns:p14="http://schemas.microsoft.com/office/powerpoint/2010/main" val="16823629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t>
            </a:r>
            <a:r>
              <a:rPr lang="en-US" dirty="0" smtClean="0"/>
              <a:t>study, which is one of the first to examine changes in DNA</a:t>
            </a:r>
            <a:r>
              <a:rPr lang="en-US" baseline="0" dirty="0" smtClean="0"/>
              <a:t> methylation in molluscan reproductive tissue due to high pco2, identified over a thousand differentially methylated loci in mRNA coding regions alone. </a:t>
            </a:r>
          </a:p>
          <a:p>
            <a:endParaRPr lang="en-US" baseline="0" dirty="0" smtClean="0"/>
          </a:p>
          <a:p>
            <a:r>
              <a:rPr lang="en-US" baseline="0" dirty="0" smtClean="0"/>
              <a:t>Some of the processes that were overrepresented in these differentially methylated loci include metabolic processes and organismal development. If metabolic process or organismal development genes are </a:t>
            </a:r>
            <a:r>
              <a:rPr lang="en-US" baseline="0" dirty="0" err="1" smtClean="0"/>
              <a:t>hypomethylated</a:t>
            </a:r>
            <a:r>
              <a:rPr lang="en-US" baseline="0" dirty="0" smtClean="0"/>
              <a:t>, it’s possible that larvae will have the ability to acclimatize to high pco2 conditions. If </a:t>
            </a:r>
            <a:r>
              <a:rPr lang="en-US" baseline="0" dirty="0" err="1" smtClean="0"/>
              <a:t>hypermethylated</a:t>
            </a:r>
            <a:r>
              <a:rPr lang="en-US" baseline="0" dirty="0" smtClean="0"/>
              <a:t>, larvae exposed to the same high pco2 conditions may be small and slow-growing.</a:t>
            </a:r>
          </a:p>
          <a:p>
            <a:endParaRPr lang="en-US" baseline="0" dirty="0" smtClean="0"/>
          </a:p>
          <a:p>
            <a:r>
              <a:rPr lang="en-US" baseline="0" dirty="0" smtClean="0"/>
              <a:t>Understanding how parental environment will affect larval fitness is crucial. Breeding programs have put in a lot of effort into genetic selection for families resistant to various stressors, but there has been little work done on the consequences of unintended epigenetic selection in these scenarios. This research also provides a foundation for exploring avenues for organisms to acclimatize, and eventually adapt, to changing conditions.</a:t>
            </a:r>
          </a:p>
          <a:p>
            <a:endParaRPr lang="en-US" baseline="0" dirty="0" smtClean="0"/>
          </a:p>
          <a:p>
            <a:r>
              <a:rPr lang="en-US" baseline="0" dirty="0" smtClean="0"/>
              <a:t>Our next steps will be to examine epigenetic inheritance in larvae and determine how methylation plays a role in larval fitness. We conducted a similar experiment with Pacific oysters, and will look at DNA methylation in Pacific oyster gonad tissue and larvae as well for cross-species comparisons.</a:t>
            </a:r>
          </a:p>
        </p:txBody>
      </p:sp>
      <p:sp>
        <p:nvSpPr>
          <p:cNvPr id="4" name="Slide Number Placeholder 3"/>
          <p:cNvSpPr>
            <a:spLocks noGrp="1"/>
          </p:cNvSpPr>
          <p:nvPr>
            <p:ph type="sldNum" sz="quarter" idx="10"/>
          </p:nvPr>
        </p:nvSpPr>
        <p:spPr/>
        <p:txBody>
          <a:bodyPr/>
          <a:lstStyle/>
          <a:p>
            <a:fld id="{8DCEA392-AF71-3A41-B63B-992AF44F081F}" type="slidenum">
              <a:rPr lang="en-US" smtClean="0"/>
              <a:t>35</a:t>
            </a:fld>
            <a:endParaRPr lang="en-US"/>
          </a:p>
        </p:txBody>
      </p:sp>
    </p:spTree>
    <p:extLst>
      <p:ext uri="{BB962C8B-B14F-4D97-AF65-F5344CB8AC3E}">
        <p14:creationId xmlns:p14="http://schemas.microsoft.com/office/powerpoint/2010/main" val="90586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Metabolic</a:t>
            </a:r>
            <a:r>
              <a:rPr lang="en-US" baseline="0" dirty="0" smtClean="0"/>
              <a:t> </a:t>
            </a:r>
            <a:r>
              <a:rPr lang="en-US" baseline="0" dirty="0" smtClean="0"/>
              <a:t>processes genes can either be </a:t>
            </a:r>
            <a:r>
              <a:rPr lang="en-US" baseline="0" dirty="0" err="1" smtClean="0"/>
              <a:t>hypomethylated</a:t>
            </a:r>
            <a:r>
              <a:rPr lang="en-US" baseline="0" dirty="0" smtClean="0"/>
              <a:t> or </a:t>
            </a:r>
            <a:r>
              <a:rPr lang="en-US" baseline="0" dirty="0" err="1" smtClean="0"/>
              <a:t>hypermethylated</a:t>
            </a:r>
            <a:r>
              <a:rPr lang="en-US" baseline="0" dirty="0" smtClean="0"/>
              <a:t>.</a:t>
            </a:r>
          </a:p>
          <a:p>
            <a:endParaRPr lang="en-US" baseline="0" dirty="0" smtClean="0"/>
          </a:p>
          <a:p>
            <a:r>
              <a:rPr lang="en-US" baseline="0" dirty="0" smtClean="0"/>
              <a:t>If genes for metabolic processes are </a:t>
            </a:r>
            <a:r>
              <a:rPr lang="en-US" baseline="0" dirty="0" err="1" smtClean="0"/>
              <a:t>hypermethylated</a:t>
            </a:r>
            <a:r>
              <a:rPr lang="en-US" baseline="0" dirty="0" smtClean="0"/>
              <a:t> in oysters exposed to high pCO2, then they are not being expressed as much. Larvae with these methylation patterns may not be able to regulate metabolism, or neutralize harmful cellular waste products, induced by stress from ocean acidification.</a:t>
            </a:r>
          </a:p>
          <a:p>
            <a:endParaRPr lang="en-US" baseline="0" dirty="0" smtClean="0"/>
          </a:p>
          <a:p>
            <a:r>
              <a:rPr lang="en-US" baseline="0" dirty="0" smtClean="0"/>
              <a:t>If genes for metabolic processes are </a:t>
            </a:r>
            <a:r>
              <a:rPr lang="en-US" baseline="0" dirty="0" err="1" smtClean="0"/>
              <a:t>hypomethylated</a:t>
            </a:r>
            <a:r>
              <a:rPr lang="en-US" baseline="0" dirty="0" smtClean="0"/>
              <a:t>, then these genes are more likely to be expressed. Larvae with </a:t>
            </a:r>
            <a:r>
              <a:rPr lang="en-US" baseline="0" dirty="0" err="1" smtClean="0"/>
              <a:t>hypomethylation</a:t>
            </a:r>
            <a:r>
              <a:rPr lang="en-US" baseline="0" dirty="0" smtClean="0"/>
              <a:t> in these genes may have an easier time adjusting to high pCO2 conditions.</a:t>
            </a:r>
            <a:endParaRPr lang="en-US" dirty="0" smtClean="0"/>
          </a:p>
        </p:txBody>
      </p:sp>
      <p:sp>
        <p:nvSpPr>
          <p:cNvPr id="4" name="Slide Number Placeholder 3"/>
          <p:cNvSpPr>
            <a:spLocks noGrp="1"/>
          </p:cNvSpPr>
          <p:nvPr>
            <p:ph type="sldNum" sz="quarter" idx="10"/>
          </p:nvPr>
        </p:nvSpPr>
        <p:spPr/>
        <p:txBody>
          <a:bodyPr/>
          <a:lstStyle/>
          <a:p>
            <a:fld id="{8DCEA392-AF71-3A41-B63B-992AF44F081F}" type="slidenum">
              <a:rPr lang="en-US" smtClean="0"/>
              <a:t>36</a:t>
            </a:fld>
            <a:endParaRPr lang="en-US"/>
          </a:p>
        </p:txBody>
      </p:sp>
    </p:spTree>
    <p:extLst>
      <p:ext uri="{BB962C8B-B14F-4D97-AF65-F5344CB8AC3E}">
        <p14:creationId xmlns:p14="http://schemas.microsoft.com/office/powerpoint/2010/main" val="1812781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Working with the</a:t>
            </a:r>
            <a:r>
              <a:rPr lang="en-US" baseline="0" dirty="0" smtClean="0"/>
              <a:t> </a:t>
            </a:r>
            <a:r>
              <a:rPr lang="en-US" baseline="0" dirty="0" err="1" smtClean="0"/>
              <a:t>Lotterhos</a:t>
            </a:r>
            <a:r>
              <a:rPr lang="en-US" baseline="0" dirty="0" smtClean="0"/>
              <a:t> Lab at Northeastern University, we exposed Eastern oysters to either control or elevated pCO2 for four weeks. Although Eastern oysters aren’t native to the west coast, they are grown here. Additionally, they can serve as a model organism for other shellfish species. Most importantly, they have a shiny new genome we can use for our analyses, which as a geneticist is really the coolest thing.</a:t>
            </a:r>
          </a:p>
          <a:p>
            <a:endParaRPr lang="en-US" baseline="0" dirty="0" smtClean="0"/>
          </a:p>
          <a:p>
            <a:r>
              <a:rPr lang="en-US" baseline="0" dirty="0" smtClean="0"/>
              <a:t>We then extracted DNA from 10 oysters: 5 from the control, 5 from the treatment. We sent them over for bisulfite sequencing. </a:t>
            </a:r>
          </a:p>
          <a:p>
            <a:endParaRPr lang="en-US" baseline="0" dirty="0" smtClean="0"/>
          </a:p>
          <a:p>
            <a:r>
              <a:rPr lang="en-US" baseline="0" dirty="0" smtClean="0"/>
              <a:t>Once we got our sequencing results, we were able to identify differentially methylated loci, or DMLs, between our samples. We identified loci that were at least 50% different between treatments, with a false discovery rate of 0.01.</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37</a:t>
            </a:fld>
            <a:endParaRPr lang="en-US"/>
          </a:p>
        </p:txBody>
      </p:sp>
    </p:spTree>
    <p:extLst>
      <p:ext uri="{BB962C8B-B14F-4D97-AF65-F5344CB8AC3E}">
        <p14:creationId xmlns:p14="http://schemas.microsoft.com/office/powerpoint/2010/main" val="896626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Differentially methylated loci can either be </a:t>
            </a:r>
            <a:r>
              <a:rPr lang="en-US" dirty="0" err="1" smtClean="0"/>
              <a:t>hypermethylated</a:t>
            </a:r>
            <a:r>
              <a:rPr lang="en-US" dirty="0" smtClean="0"/>
              <a:t> or </a:t>
            </a:r>
            <a:r>
              <a:rPr lang="en-US" dirty="0" err="1" smtClean="0"/>
              <a:t>hypomethylated</a:t>
            </a:r>
            <a:r>
              <a:rPr lang="en-US" dirty="0" smtClean="0"/>
              <a:t>.</a:t>
            </a:r>
          </a:p>
          <a:p>
            <a:r>
              <a:rPr lang="en-US" dirty="0" err="1" smtClean="0"/>
              <a:t>Hypermethylation</a:t>
            </a:r>
            <a:r>
              <a:rPr lang="en-US" baseline="0" dirty="0" smtClean="0"/>
              <a:t> means that exposure to high pco2 leads to higher levels of methylation in those oysters. Genes with higher levels of methylation are less likely to be expressed.</a:t>
            </a:r>
          </a:p>
          <a:p>
            <a:r>
              <a:rPr lang="en-US" baseline="0" dirty="0" smtClean="0"/>
              <a:t>On the other hand, exposure to a stressor like high pco2 could lead to reduced levels of methylation in genes, leading to higher levels of gene expression.</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38</a:t>
            </a:fld>
            <a:endParaRPr lang="en-US"/>
          </a:p>
        </p:txBody>
      </p:sp>
    </p:spTree>
    <p:extLst>
      <p:ext uri="{BB962C8B-B14F-4D97-AF65-F5344CB8AC3E}">
        <p14:creationId xmlns:p14="http://schemas.microsoft.com/office/powerpoint/2010/main" val="43818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Parental exposure can be helpful or harmful</a:t>
            </a:r>
          </a:p>
          <a:p>
            <a:r>
              <a:rPr lang="en-US" dirty="0" smtClean="0"/>
              <a:t>Helpful</a:t>
            </a:r>
            <a:r>
              <a:rPr lang="en-US" baseline="0" dirty="0" smtClean="0"/>
              <a:t> parental exposure to low pH or high pCO2 can lead to positive carryover effects. When adult Sydney rock oysters were exposed to high pCO2 conditions, resulting larvae were faster growing in the same pCO2 conditions than larvae from parents without that prior exposure (Parker et al. 2012, 2015, 2017).</a:t>
            </a:r>
          </a:p>
          <a:p>
            <a:r>
              <a:rPr lang="en-US" baseline="0" dirty="0" smtClean="0"/>
              <a:t>Harmful parental exposure leads to negative carryover effects. </a:t>
            </a:r>
            <a:r>
              <a:rPr lang="en-US" sz="1200" b="0" i="0" u="none" strike="noStrike" kern="1200" dirty="0" smtClean="0">
                <a:solidFill>
                  <a:schemeClr val="tx1"/>
                </a:solidFill>
                <a:effectLst/>
                <a:latin typeface="+mn-lt"/>
                <a:ea typeface="+mn-ea"/>
                <a:cs typeface="+mn-cs"/>
              </a:rPr>
              <a:t>Larvae from adult Atlantic hard clams (</a:t>
            </a:r>
            <a:r>
              <a:rPr lang="en-US" sz="1200" b="0" i="1" u="none" strike="noStrike" kern="1200" dirty="0" err="1" smtClean="0">
                <a:solidFill>
                  <a:schemeClr val="tx1"/>
                </a:solidFill>
                <a:effectLst/>
                <a:latin typeface="+mn-lt"/>
                <a:ea typeface="+mn-ea"/>
                <a:cs typeface="+mn-cs"/>
              </a:rPr>
              <a:t>Mercenaria</a:t>
            </a:r>
            <a:r>
              <a:rPr lang="en-US" sz="1200" b="0" i="1" u="none" strike="noStrike" kern="1200" dirty="0" smtClean="0">
                <a:solidFill>
                  <a:schemeClr val="tx1"/>
                </a:solidFill>
                <a:effectLst/>
                <a:latin typeface="+mn-lt"/>
                <a:ea typeface="+mn-ea"/>
                <a:cs typeface="+mn-cs"/>
              </a:rPr>
              <a:t> </a:t>
            </a:r>
            <a:r>
              <a:rPr lang="en-US" sz="1200" b="0" i="1" u="none" strike="noStrike" kern="1200" dirty="0" err="1" smtClean="0">
                <a:solidFill>
                  <a:schemeClr val="tx1"/>
                </a:solidFill>
                <a:effectLst/>
                <a:latin typeface="+mn-lt"/>
                <a:ea typeface="+mn-ea"/>
                <a:cs typeface="+mn-cs"/>
              </a:rPr>
              <a:t>mercenaria</a:t>
            </a:r>
            <a:r>
              <a:rPr lang="en-US" sz="1200" b="0" i="0" u="none" strike="noStrike" kern="1200" dirty="0" smtClean="0">
                <a:solidFill>
                  <a:schemeClr val="tx1"/>
                </a:solidFill>
                <a:effectLst/>
                <a:latin typeface="+mn-lt"/>
                <a:ea typeface="+mn-ea"/>
                <a:cs typeface="+mn-cs"/>
              </a:rPr>
              <a:t>) and bay scallops (</a:t>
            </a:r>
            <a:r>
              <a:rPr lang="en-US" sz="1200" b="0" i="1" u="none" strike="noStrike" kern="1200" dirty="0" err="1" smtClean="0">
                <a:solidFill>
                  <a:schemeClr val="tx1"/>
                </a:solidFill>
                <a:effectLst/>
                <a:latin typeface="+mn-lt"/>
                <a:ea typeface="+mn-ea"/>
                <a:cs typeface="+mn-cs"/>
              </a:rPr>
              <a:t>Argopecten</a:t>
            </a:r>
            <a:r>
              <a:rPr lang="en-US" sz="1200" b="0" i="1" u="none" strike="noStrike" kern="1200" dirty="0" smtClean="0">
                <a:solidFill>
                  <a:schemeClr val="tx1"/>
                </a:solidFill>
                <a:effectLst/>
                <a:latin typeface="+mn-lt"/>
                <a:ea typeface="+mn-ea"/>
                <a:cs typeface="+mn-cs"/>
              </a:rPr>
              <a:t> </a:t>
            </a:r>
            <a:r>
              <a:rPr lang="en-US" sz="1200" b="0" i="1" u="none" strike="noStrike" kern="1200" dirty="0" err="1" smtClean="0">
                <a:solidFill>
                  <a:schemeClr val="tx1"/>
                </a:solidFill>
                <a:effectLst/>
                <a:latin typeface="+mn-lt"/>
                <a:ea typeface="+mn-ea"/>
                <a:cs typeface="+mn-cs"/>
              </a:rPr>
              <a:t>irradians</a:t>
            </a:r>
            <a:r>
              <a:rPr lang="en-US" sz="1200" b="0" i="0" u="none" strike="noStrike" kern="1200" dirty="0" smtClean="0">
                <a:solidFill>
                  <a:schemeClr val="tx1"/>
                </a:solidFill>
                <a:effectLst/>
                <a:latin typeface="+mn-lt"/>
                <a:ea typeface="+mn-ea"/>
                <a:cs typeface="+mn-cs"/>
              </a:rPr>
              <a:t>) developed slower when parents were reproductively conditioned in low pH conditions (</a:t>
            </a:r>
            <a:r>
              <a:rPr lang="en-US" sz="1200" b="0" i="0" u="none" strike="noStrike" kern="1200" dirty="0" err="1" smtClean="0">
                <a:solidFill>
                  <a:schemeClr val="tx1"/>
                </a:solidFill>
                <a:effectLst/>
                <a:latin typeface="+mn-lt"/>
                <a:ea typeface="+mn-ea"/>
                <a:cs typeface="+mn-cs"/>
              </a:rPr>
              <a:t>pH</a:t>
            </a:r>
            <a:r>
              <a:rPr lang="en-US" sz="1200" b="0" i="0" u="none" strike="noStrike" kern="1200" baseline="-25000" dirty="0" err="1" smtClean="0">
                <a:solidFill>
                  <a:schemeClr val="tx1"/>
                </a:solidFill>
                <a:effectLst/>
                <a:latin typeface="+mn-lt"/>
                <a:ea typeface="+mn-ea"/>
                <a:cs typeface="+mn-cs"/>
              </a:rPr>
              <a:t>T</a:t>
            </a:r>
            <a:r>
              <a:rPr lang="en-US" sz="1200" b="0" i="0" u="none" strike="noStrike" kern="1200" dirty="0" smtClean="0">
                <a:solidFill>
                  <a:schemeClr val="tx1"/>
                </a:solidFill>
                <a:effectLst/>
                <a:latin typeface="+mn-lt"/>
                <a:ea typeface="+mn-ea"/>
                <a:cs typeface="+mn-cs"/>
              </a:rPr>
              <a:t> = 7.4) </a:t>
            </a:r>
            <a:r>
              <a:rPr lang="en-US" sz="1200" b="0" i="0" u="none" strike="noStrike" kern="1200" dirty="0" smtClean="0">
                <a:solidFill>
                  <a:schemeClr val="tx1"/>
                </a:solidFill>
                <a:effectLst/>
                <a:latin typeface="+mn-lt"/>
                <a:ea typeface="+mn-ea"/>
                <a:cs typeface="+mn-cs"/>
                <a:hlinkClick r:id="rId3"/>
              </a:rPr>
              <a:t>(Griffith and Gobler 2017)</a:t>
            </a:r>
            <a:r>
              <a:rPr lang="en-US" sz="1200" b="0" i="0" u="none" strike="noStrike" kern="1200" dirty="0" smtClean="0">
                <a:solidFill>
                  <a:schemeClr val="tx1"/>
                </a:solidFill>
                <a:effectLst/>
                <a:latin typeface="+mn-lt"/>
                <a:ea typeface="+mn-ea"/>
                <a:cs typeface="+mn-cs"/>
              </a:rPr>
              <a:t>.</a:t>
            </a:r>
          </a:p>
          <a:p>
            <a:r>
              <a:rPr lang="en-US" dirty="0" smtClean="0"/>
              <a:t>Understanding how and why these carryover effects occur is crucial</a:t>
            </a:r>
            <a:r>
              <a:rPr lang="en-US" baseline="0" dirty="0" smtClean="0"/>
              <a:t>. Growers need to know how </a:t>
            </a:r>
            <a:r>
              <a:rPr lang="en-US" baseline="0" dirty="0" err="1" smtClean="0"/>
              <a:t>broodstock</a:t>
            </a:r>
            <a:r>
              <a:rPr lang="en-US" baseline="0" dirty="0" smtClean="0"/>
              <a:t> experience can affect next year’s larvae, and resource managers can apply this understanding to natural populations. </a:t>
            </a:r>
          </a:p>
          <a:p>
            <a:endParaRPr lang="en-US" baseline="0" dirty="0" smtClean="0"/>
          </a:p>
          <a:p>
            <a:endParaRPr lang="en-US" baseline="0" dirty="0" smtClean="0"/>
          </a:p>
          <a:p>
            <a:r>
              <a:rPr lang="en-US" baseline="0" dirty="0" smtClean="0"/>
              <a:t>No effect can also happen</a:t>
            </a:r>
            <a:r>
              <a:rPr lang="is-IS" baseline="0" dirty="0" smtClean="0"/>
              <a:t>….it varies.</a:t>
            </a:r>
            <a:endParaRPr lang="en-US" baseline="0" dirty="0" smtClean="0"/>
          </a:p>
        </p:txBody>
      </p:sp>
      <p:sp>
        <p:nvSpPr>
          <p:cNvPr id="4" name="Slide Number Placeholder 3"/>
          <p:cNvSpPr>
            <a:spLocks noGrp="1"/>
          </p:cNvSpPr>
          <p:nvPr>
            <p:ph type="sldNum" sz="quarter" idx="10"/>
          </p:nvPr>
        </p:nvSpPr>
        <p:spPr/>
        <p:txBody>
          <a:bodyPr/>
          <a:lstStyle/>
          <a:p>
            <a:fld id="{8DCEA392-AF71-3A41-B63B-992AF44F081F}" type="slidenum">
              <a:rPr lang="en-US" smtClean="0"/>
              <a:t>4</a:t>
            </a:fld>
            <a:endParaRPr lang="en-US"/>
          </a:p>
        </p:txBody>
      </p:sp>
    </p:spTree>
    <p:extLst>
      <p:ext uri="{BB962C8B-B14F-4D97-AF65-F5344CB8AC3E}">
        <p14:creationId xmlns:p14="http://schemas.microsoft.com/office/powerpoint/2010/main" val="20782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a:t>
            </a:r>
            <a:r>
              <a:rPr lang="en-US" baseline="0" dirty="0" smtClean="0"/>
              <a:t> studies have demonstrated that changes in the environment can affect the epigenome, or change gene regulation without altering the DNA sequence itself. One way that happens is through DNA methylation, or the addition of a methyl group onto the cytosine base of DNA. For example, coral species exposed to high pCO2 conditions exhibited differences in DNA methylation, which could then be related to changes in their physiology.</a:t>
            </a:r>
          </a:p>
          <a:p>
            <a:r>
              <a:rPr lang="en-US" baseline="0" dirty="0" smtClean="0"/>
              <a:t>We also know that these DNA methylation patterns are heritable, which means epigenetics is the connection between parental experience and larval fitness. After one generation of daphnia was exposed to low salinity conditions, three subsequent generations exhibited the same DNA methylation patterns. Larvae from Pacific oysters exposed to the pesticide </a:t>
            </a:r>
            <a:r>
              <a:rPr lang="en-US" baseline="0" dirty="0" err="1" smtClean="0"/>
              <a:t>diuron</a:t>
            </a:r>
            <a:r>
              <a:rPr lang="en-US" baseline="0" dirty="0" smtClean="0"/>
              <a:t> also had differing methylation patterns and altered gene expression patterns</a:t>
            </a:r>
          </a:p>
        </p:txBody>
      </p:sp>
      <p:sp>
        <p:nvSpPr>
          <p:cNvPr id="4" name="Slide Number Placeholder 3"/>
          <p:cNvSpPr>
            <a:spLocks noGrp="1"/>
          </p:cNvSpPr>
          <p:nvPr>
            <p:ph type="sldNum" sz="quarter" idx="10"/>
          </p:nvPr>
        </p:nvSpPr>
        <p:spPr/>
        <p:txBody>
          <a:bodyPr/>
          <a:lstStyle/>
          <a:p>
            <a:fld id="{8DCEA392-AF71-3A41-B63B-992AF44F081F}" type="slidenum">
              <a:rPr lang="en-US" smtClean="0"/>
              <a:t>5</a:t>
            </a:fld>
            <a:endParaRPr lang="en-US"/>
          </a:p>
        </p:txBody>
      </p:sp>
    </p:spTree>
    <p:extLst>
      <p:ext uri="{BB962C8B-B14F-4D97-AF65-F5344CB8AC3E}">
        <p14:creationId xmlns:p14="http://schemas.microsoft.com/office/powerpoint/2010/main" val="41712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a:t>
            </a:r>
            <a:r>
              <a:rPr lang="en-US" baseline="0" dirty="0" smtClean="0"/>
              <a:t> studies have demonstrated that changes in the environment can affect the epigenome, or change gene regulation without altering the DNA sequence itself. One way that happens is through DNA methylation, or the addition of a methyl group onto the cytosine base of DNA. For example, coral species exposed to high pCO2 conditions exhibited differences in DNA methylation, which could then be related to changes in their physiology.</a:t>
            </a:r>
          </a:p>
          <a:p>
            <a:r>
              <a:rPr lang="en-US" baseline="0" dirty="0" smtClean="0"/>
              <a:t>We also know that these DNA methylation patterns are heritable, which means epigenetics is the connection between parental experience and larval fitness. After one generation of daphnia was exposed to low salinity conditions, three subsequent generations exhibited the same DNA methylation patterns. Larvae from Pacific oysters exposed to the pesticide </a:t>
            </a:r>
            <a:r>
              <a:rPr lang="en-US" baseline="0" dirty="0" err="1" smtClean="0"/>
              <a:t>diuron</a:t>
            </a:r>
            <a:r>
              <a:rPr lang="en-US" baseline="0" dirty="0" smtClean="0"/>
              <a:t> also had differing methylation patterns and altered gene expression patterns</a:t>
            </a:r>
          </a:p>
        </p:txBody>
      </p:sp>
      <p:sp>
        <p:nvSpPr>
          <p:cNvPr id="4" name="Slide Number Placeholder 3"/>
          <p:cNvSpPr>
            <a:spLocks noGrp="1"/>
          </p:cNvSpPr>
          <p:nvPr>
            <p:ph type="sldNum" sz="quarter" idx="10"/>
          </p:nvPr>
        </p:nvSpPr>
        <p:spPr/>
        <p:txBody>
          <a:bodyPr/>
          <a:lstStyle/>
          <a:p>
            <a:fld id="{8DCEA392-AF71-3A41-B63B-992AF44F081F}" type="slidenum">
              <a:rPr lang="en-US" smtClean="0"/>
              <a:t>6</a:t>
            </a:fld>
            <a:endParaRPr lang="en-US"/>
          </a:p>
        </p:txBody>
      </p:sp>
    </p:spTree>
    <p:extLst>
      <p:ext uri="{BB962C8B-B14F-4D97-AF65-F5344CB8AC3E}">
        <p14:creationId xmlns:p14="http://schemas.microsoft.com/office/powerpoint/2010/main" val="25055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a:t>
            </a:r>
            <a:r>
              <a:rPr lang="en-US" baseline="0" dirty="0" smtClean="0"/>
              <a:t> studies have demonstrated that changes in the environment can affect the epigenome, or change gene regulation without altering the DNA sequence itself. One way that happens is through DNA methylation, or the addition of a methyl group onto the cytosine base of DNA. For example, coral species exposed to high pCO2 conditions exhibited differences in DNA methylation, which could then be related to changes in their physiology.</a:t>
            </a:r>
          </a:p>
          <a:p>
            <a:r>
              <a:rPr lang="en-US" baseline="0" dirty="0" smtClean="0"/>
              <a:t>We also know that these DNA methylation patterns are heritable, which means epigenetics is the connection between parental experience and larval fitness. After one generation of daphnia was exposed to low salinity conditions, three subsequent generations exhibited the same DNA methylation patterns. Larvae from Pacific oysters exposed to the pesticide </a:t>
            </a:r>
            <a:r>
              <a:rPr lang="en-US" baseline="0" dirty="0" err="1" smtClean="0"/>
              <a:t>diuron</a:t>
            </a:r>
            <a:r>
              <a:rPr lang="en-US" baseline="0" dirty="0" smtClean="0"/>
              <a:t> also had differing methylation patterns and altered gene expression patterns</a:t>
            </a:r>
          </a:p>
        </p:txBody>
      </p:sp>
      <p:sp>
        <p:nvSpPr>
          <p:cNvPr id="4" name="Slide Number Placeholder 3"/>
          <p:cNvSpPr>
            <a:spLocks noGrp="1"/>
          </p:cNvSpPr>
          <p:nvPr>
            <p:ph type="sldNum" sz="quarter" idx="10"/>
          </p:nvPr>
        </p:nvSpPr>
        <p:spPr/>
        <p:txBody>
          <a:bodyPr/>
          <a:lstStyle/>
          <a:p>
            <a:fld id="{8DCEA392-AF71-3A41-B63B-992AF44F081F}" type="slidenum">
              <a:rPr lang="en-US" smtClean="0"/>
              <a:t>7</a:t>
            </a:fld>
            <a:endParaRPr lang="en-US"/>
          </a:p>
        </p:txBody>
      </p:sp>
    </p:spTree>
    <p:extLst>
      <p:ext uri="{BB962C8B-B14F-4D97-AF65-F5344CB8AC3E}">
        <p14:creationId xmlns:p14="http://schemas.microsoft.com/office/powerpoint/2010/main" val="1977061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a:t>
            </a:r>
            <a:r>
              <a:rPr lang="en-US" baseline="0" dirty="0" smtClean="0"/>
              <a:t> studies have demonstrated that changes in the environment can affect the epigenome, or change gene regulation without altering the DNA sequence itself. One way that happens is through DNA methylation, or the addition of a methyl group onto the cytosine base of DNA. For example, coral species exposed to high pCO2 conditions exhibited differences in DNA methylation, which could then be related to changes in their physiology.</a:t>
            </a:r>
          </a:p>
          <a:p>
            <a:r>
              <a:rPr lang="en-US" baseline="0" dirty="0" smtClean="0"/>
              <a:t>We also know that these DNA methylation patterns are heritable, which means epigenetics is the connection between parental experience and larval fitness. After one generation of daphnia was exposed to low salinity conditions, three subsequent generations exhibited the same DNA methylation patterns. Larvae from Pacific oysters exposed to the pesticide </a:t>
            </a:r>
            <a:r>
              <a:rPr lang="en-US" baseline="0" dirty="0" err="1" smtClean="0"/>
              <a:t>diuron</a:t>
            </a:r>
            <a:r>
              <a:rPr lang="en-US" baseline="0" dirty="0" smtClean="0"/>
              <a:t> also had differing methylation patterns and altered gene expression patterns</a:t>
            </a:r>
          </a:p>
          <a:p>
            <a:endParaRPr lang="en-US" baseline="0" dirty="0" smtClean="0"/>
          </a:p>
          <a:p>
            <a:r>
              <a:rPr lang="en-US" dirty="0" smtClean="0"/>
              <a:t>To recap: we want to know how parental exposure to</a:t>
            </a:r>
            <a:r>
              <a:rPr lang="en-US" baseline="0" dirty="0" smtClean="0"/>
              <a:t> high pCO2 can affect larval fitness. We know DNA methylation can shed light on this process.</a:t>
            </a:r>
          </a:p>
          <a:p>
            <a:r>
              <a:rPr lang="en-US" baseline="0" dirty="0" smtClean="0"/>
              <a:t>But before we can jump to understanding how DNA methylation patterns are inherited by larvae and how it affects their performance, we need to ensure that these patterns can in fact be inherited by larvae in this context.</a:t>
            </a:r>
            <a:endParaRPr lang="en-US" dirty="0" smtClean="0"/>
          </a:p>
        </p:txBody>
      </p:sp>
      <p:sp>
        <p:nvSpPr>
          <p:cNvPr id="4" name="Slide Number Placeholder 3"/>
          <p:cNvSpPr>
            <a:spLocks noGrp="1"/>
          </p:cNvSpPr>
          <p:nvPr>
            <p:ph type="sldNum" sz="quarter" idx="10"/>
          </p:nvPr>
        </p:nvSpPr>
        <p:spPr/>
        <p:txBody>
          <a:bodyPr/>
          <a:lstStyle/>
          <a:p>
            <a:fld id="{8DCEA392-AF71-3A41-B63B-992AF44F081F}" type="slidenum">
              <a:rPr lang="en-US" smtClean="0"/>
              <a:t>8</a:t>
            </a:fld>
            <a:endParaRPr lang="en-US"/>
          </a:p>
        </p:txBody>
      </p:sp>
    </p:spTree>
    <p:extLst>
      <p:ext uri="{BB962C8B-B14F-4D97-AF65-F5344CB8AC3E}">
        <p14:creationId xmlns:p14="http://schemas.microsoft.com/office/powerpoint/2010/main" val="41250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high pCO2 affections methylation patterns in gonad tissue, then it’s possible for those patterns to be inherited by larvae.</a:t>
            </a:r>
            <a:endParaRPr lang="en-US" dirty="0"/>
          </a:p>
        </p:txBody>
      </p:sp>
      <p:sp>
        <p:nvSpPr>
          <p:cNvPr id="4" name="Slide Number Placeholder 3"/>
          <p:cNvSpPr>
            <a:spLocks noGrp="1"/>
          </p:cNvSpPr>
          <p:nvPr>
            <p:ph type="sldNum" sz="quarter" idx="10"/>
          </p:nvPr>
        </p:nvSpPr>
        <p:spPr/>
        <p:txBody>
          <a:bodyPr/>
          <a:lstStyle/>
          <a:p>
            <a:fld id="{8DCEA392-AF71-3A41-B63B-992AF44F081F}" type="slidenum">
              <a:rPr lang="en-US" smtClean="0"/>
              <a:t>9</a:t>
            </a:fld>
            <a:endParaRPr lang="en-US"/>
          </a:p>
        </p:txBody>
      </p:sp>
    </p:spTree>
    <p:extLst>
      <p:ext uri="{BB962C8B-B14F-4D97-AF65-F5344CB8AC3E}">
        <p14:creationId xmlns:p14="http://schemas.microsoft.com/office/powerpoint/2010/main" val="99594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9/18/18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55002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3014716" cy="460118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69268" y="758952"/>
            <a:ext cx="8085308" cy="5330952"/>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9/18/18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b="0" i="0" kern="1200" spc="-60" baseline="0">
          <a:solidFill>
            <a:srgbClr val="FFFFFF"/>
          </a:solidFill>
          <a:latin typeface="Avenir Light" charset="0"/>
          <a:ea typeface="Avenir Light" charset="0"/>
          <a:cs typeface="Avenir Light"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b="0" i="0" kern="1200">
          <a:solidFill>
            <a:schemeClr val="tx1">
              <a:lumMod val="65000"/>
              <a:lumOff val="35000"/>
            </a:schemeClr>
          </a:solidFill>
          <a:latin typeface="+mn-lt"/>
          <a:ea typeface="Helvetica Neue Thin" charset="0"/>
          <a:cs typeface="Helvetica Neue Thin"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b="0" i="0" kern="1200">
          <a:solidFill>
            <a:schemeClr val="tx1">
              <a:lumMod val="65000"/>
              <a:lumOff val="35000"/>
            </a:schemeClr>
          </a:solidFill>
          <a:latin typeface="+mn-lt"/>
          <a:ea typeface="Helvetica Neue Thin" charset="0"/>
          <a:cs typeface="Helvetica Neue Thin"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b="0" i="0" kern="1200">
          <a:solidFill>
            <a:schemeClr val="tx1">
              <a:lumMod val="65000"/>
              <a:lumOff val="35000"/>
            </a:schemeClr>
          </a:solidFill>
          <a:latin typeface="+mn-lt"/>
          <a:ea typeface="Helvetica Neue Thin" charset="0"/>
          <a:cs typeface="Helvetica Neue Thin"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b="0" i="0" kern="1200">
          <a:solidFill>
            <a:schemeClr val="tx1">
              <a:lumMod val="65000"/>
              <a:lumOff val="35000"/>
            </a:schemeClr>
          </a:solidFill>
          <a:latin typeface="+mn-lt"/>
          <a:ea typeface="Helvetica Neue Thin" charset="0"/>
          <a:cs typeface="Helvetica Neue Thin"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b="0" i="0" kern="1200">
          <a:solidFill>
            <a:schemeClr val="tx1">
              <a:lumMod val="65000"/>
              <a:lumOff val="35000"/>
            </a:schemeClr>
          </a:solidFill>
          <a:latin typeface="+mn-lt"/>
          <a:ea typeface="Helvetica Neue Thin" charset="0"/>
          <a:cs typeface="Helvetica Neue Thin"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jpg"/><Relationship Id="rId6" Type="http://schemas.openxmlformats.org/officeDocument/2006/relationships/image" Target="../media/image11.jpg"/><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519" y="1471697"/>
            <a:ext cx="8133348" cy="3255264"/>
          </a:xfrm>
        </p:spPr>
        <p:txBody>
          <a:bodyPr>
            <a:noAutofit/>
          </a:bodyPr>
          <a:lstStyle/>
          <a:p>
            <a:r>
              <a:rPr lang="en-US" sz="6400" dirty="0" smtClean="0"/>
              <a:t>Influence of Ocean Acidification on the Epigenome of Oyster Reproductive Tissue</a:t>
            </a:r>
            <a:endParaRPr lang="en-US" sz="6400" dirty="0"/>
          </a:p>
        </p:txBody>
      </p:sp>
      <p:sp>
        <p:nvSpPr>
          <p:cNvPr id="3" name="Subtitle 2"/>
          <p:cNvSpPr>
            <a:spLocks noGrp="1"/>
          </p:cNvSpPr>
          <p:nvPr>
            <p:ph type="subTitle" idx="1"/>
          </p:nvPr>
        </p:nvSpPr>
        <p:spPr>
          <a:xfrm>
            <a:off x="724707" y="4811418"/>
            <a:ext cx="7767515" cy="914400"/>
          </a:xfrm>
        </p:spPr>
        <p:txBody>
          <a:bodyPr>
            <a:noAutofit/>
          </a:bodyPr>
          <a:lstStyle/>
          <a:p>
            <a:pPr>
              <a:lnSpc>
                <a:spcPct val="100000"/>
              </a:lnSpc>
              <a:spcBef>
                <a:spcPts val="0"/>
              </a:spcBef>
            </a:pPr>
            <a:r>
              <a:rPr lang="en-US" sz="2400" dirty="0" smtClean="0">
                <a:solidFill>
                  <a:schemeClr val="bg1"/>
                </a:solidFill>
                <a:latin typeface="+mn-lt"/>
                <a:ea typeface="Helvetica Neue" charset="0"/>
                <a:cs typeface="Helvetica Neue" charset="0"/>
              </a:rPr>
              <a:t>Yaamini </a:t>
            </a:r>
            <a:r>
              <a:rPr lang="en-US" sz="2400" dirty="0" smtClean="0">
                <a:solidFill>
                  <a:schemeClr val="bg1"/>
                </a:solidFill>
                <a:latin typeface="+mn-lt"/>
                <a:ea typeface="Helvetica Neue" charset="0"/>
                <a:cs typeface="Helvetica Neue" charset="0"/>
              </a:rPr>
              <a:t>R. Venkataraman</a:t>
            </a:r>
            <a:endParaRPr lang="en-US" sz="2400" dirty="0" smtClean="0">
              <a:solidFill>
                <a:schemeClr val="bg1"/>
              </a:solidFill>
              <a:latin typeface="+mn-lt"/>
              <a:ea typeface="Helvetica Neue" charset="0"/>
              <a:cs typeface="Helvetica Neue" charset="0"/>
            </a:endParaRPr>
          </a:p>
          <a:p>
            <a:pPr>
              <a:lnSpc>
                <a:spcPct val="100000"/>
              </a:lnSpc>
              <a:spcBef>
                <a:spcPts val="0"/>
              </a:spcBef>
            </a:pPr>
            <a:r>
              <a:rPr lang="en-US" sz="2400" dirty="0" smtClean="0">
                <a:solidFill>
                  <a:schemeClr val="bg1"/>
                </a:solidFill>
                <a:latin typeface="+mn-lt"/>
                <a:ea typeface="Helvetica Neue" charset="0"/>
                <a:cs typeface="Helvetica Neue" charset="0"/>
              </a:rPr>
              <a:t>University of Washington</a:t>
            </a:r>
          </a:p>
          <a:p>
            <a:pPr>
              <a:lnSpc>
                <a:spcPct val="100000"/>
              </a:lnSpc>
              <a:spcBef>
                <a:spcPts val="0"/>
              </a:spcBef>
            </a:pPr>
            <a:r>
              <a:rPr lang="en-US" sz="2400" dirty="0" smtClean="0">
                <a:solidFill>
                  <a:schemeClr val="bg1"/>
                </a:solidFill>
                <a:latin typeface="+mn-lt"/>
                <a:ea typeface="Helvetica Neue" charset="0"/>
                <a:cs typeface="Helvetica Neue" charset="0"/>
              </a:rPr>
              <a:t>        @</a:t>
            </a:r>
            <a:r>
              <a:rPr lang="en-US" sz="2400" dirty="0" err="1" smtClean="0">
                <a:solidFill>
                  <a:schemeClr val="bg1"/>
                </a:solidFill>
                <a:latin typeface="+mn-lt"/>
                <a:ea typeface="Helvetica Neue" charset="0"/>
                <a:cs typeface="Helvetica Neue" charset="0"/>
              </a:rPr>
              <a:t>YaaminiV</a:t>
            </a:r>
            <a:endParaRPr lang="en-US" sz="2400" dirty="0">
              <a:solidFill>
                <a:schemeClr val="bg1"/>
              </a:solidFill>
              <a:latin typeface="+mn-lt"/>
              <a:ea typeface="Helvetica Neue" charset="0"/>
              <a:cs typeface="Helvetica Neue"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64" y="5550570"/>
            <a:ext cx="472457" cy="372000"/>
          </a:xfrm>
          <a:prstGeom prst="rect">
            <a:avLst/>
          </a:prstGeom>
        </p:spPr>
      </p:pic>
    </p:spTree>
    <p:extLst>
      <p:ext uri="{BB962C8B-B14F-4D97-AF65-F5344CB8AC3E}">
        <p14:creationId xmlns:p14="http://schemas.microsoft.com/office/powerpoint/2010/main" val="919976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8601"/>
            <a:ext cx="12192000"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4 Week pH Exposure</a:t>
            </a:r>
            <a:endParaRPr lang="en-US" sz="4400" dirty="0">
              <a:solidFill>
                <a:schemeClr val="tx2"/>
              </a:solidFill>
              <a:latin typeface="Avenir Light" charset="0"/>
              <a:ea typeface="Avenir Light" charset="0"/>
              <a:cs typeface="Avenir Light" charset="0"/>
            </a:endParaRPr>
          </a:p>
        </p:txBody>
      </p:sp>
      <p:grpSp>
        <p:nvGrpSpPr>
          <p:cNvPr id="7" name="Group 6"/>
          <p:cNvGrpSpPr/>
          <p:nvPr/>
        </p:nvGrpSpPr>
        <p:grpSpPr>
          <a:xfrm>
            <a:off x="2743200" y="1096465"/>
            <a:ext cx="2891135" cy="1023155"/>
            <a:chOff x="2743200" y="1002033"/>
            <a:chExt cx="2891135" cy="1023155"/>
          </a:xfrm>
        </p:grpSpPr>
        <p:sp>
          <p:nvSpPr>
            <p:cNvPr id="5" name="Rectangle 4"/>
            <p:cNvSpPr/>
            <p:nvPr/>
          </p:nvSpPr>
          <p:spPr>
            <a:xfrm>
              <a:off x="2743200" y="1002033"/>
              <a:ext cx="2891135" cy="1023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03621" y="1127850"/>
              <a:ext cx="2550695" cy="769441"/>
            </a:xfrm>
            <a:prstGeom prst="rect">
              <a:avLst/>
            </a:prstGeom>
          </p:spPr>
          <p:txBody>
            <a:bodyPr wrap="square">
              <a:spAutoFit/>
            </a:bodyPr>
            <a:lstStyle/>
            <a:p>
              <a:pPr algn="ctr"/>
              <a:r>
                <a:rPr lang="en-US" sz="2200" dirty="0" smtClean="0">
                  <a:solidFill>
                    <a:schemeClr val="bg1"/>
                  </a:solidFill>
                </a:rPr>
                <a:t>Elevated pCO</a:t>
              </a:r>
              <a:r>
                <a:rPr lang="en-US" sz="2200" baseline="-25000" dirty="0" smtClean="0">
                  <a:solidFill>
                    <a:schemeClr val="bg1"/>
                  </a:solidFill>
                </a:rPr>
                <a:t>2</a:t>
              </a:r>
              <a:endParaRPr lang="en-US" sz="2200" dirty="0" smtClean="0">
                <a:solidFill>
                  <a:schemeClr val="bg1"/>
                </a:solidFill>
              </a:endParaRPr>
            </a:p>
            <a:p>
              <a:pPr algn="ctr"/>
              <a:r>
                <a:rPr lang="en-US" sz="2200" dirty="0">
                  <a:solidFill>
                    <a:schemeClr val="bg1"/>
                  </a:solidFill>
                </a:rPr>
                <a:t>(</a:t>
              </a:r>
              <a:r>
                <a:rPr lang="en-US" sz="2200" dirty="0" smtClean="0">
                  <a:solidFill>
                    <a:schemeClr val="bg1"/>
                  </a:solidFill>
                </a:rPr>
                <a:t>2800 µ</a:t>
              </a:r>
              <a:r>
                <a:rPr lang="en-US" sz="2200" dirty="0" err="1" smtClean="0">
                  <a:solidFill>
                    <a:schemeClr val="bg1"/>
                  </a:solidFill>
                </a:rPr>
                <a:t>atm</a:t>
              </a:r>
              <a:r>
                <a:rPr lang="en-US" sz="2200" dirty="0" smtClean="0">
                  <a:solidFill>
                    <a:schemeClr val="bg1"/>
                  </a:solidFill>
                </a:rPr>
                <a:t>)</a:t>
              </a:r>
              <a:endParaRPr lang="en-US" sz="2200" dirty="0">
                <a:solidFill>
                  <a:schemeClr val="bg1"/>
                </a:solidFill>
              </a:endParaRPr>
            </a:p>
          </p:txBody>
        </p:sp>
      </p:grpSp>
      <p:grpSp>
        <p:nvGrpSpPr>
          <p:cNvPr id="13" name="Group 12"/>
          <p:cNvGrpSpPr/>
          <p:nvPr/>
        </p:nvGrpSpPr>
        <p:grpSpPr>
          <a:xfrm>
            <a:off x="6557665" y="1096465"/>
            <a:ext cx="2891135" cy="1023155"/>
            <a:chOff x="6557665" y="979431"/>
            <a:chExt cx="2891135" cy="1023155"/>
          </a:xfrm>
        </p:grpSpPr>
        <p:sp>
          <p:nvSpPr>
            <p:cNvPr id="10" name="Rectangle 9"/>
            <p:cNvSpPr/>
            <p:nvPr/>
          </p:nvSpPr>
          <p:spPr>
            <a:xfrm>
              <a:off x="6557665" y="979431"/>
              <a:ext cx="2891135" cy="10231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27884" y="1127850"/>
              <a:ext cx="2550695" cy="769441"/>
            </a:xfrm>
            <a:prstGeom prst="rect">
              <a:avLst/>
            </a:prstGeom>
          </p:spPr>
          <p:txBody>
            <a:bodyPr wrap="square">
              <a:spAutoFit/>
            </a:bodyPr>
            <a:lstStyle/>
            <a:p>
              <a:pPr algn="ctr"/>
              <a:r>
                <a:rPr lang="en-US" sz="2200" dirty="0" smtClean="0">
                  <a:solidFill>
                    <a:schemeClr val="bg1"/>
                  </a:solidFill>
                </a:rPr>
                <a:t>Control pCO</a:t>
              </a:r>
              <a:r>
                <a:rPr lang="en-US" sz="2200" baseline="-25000" dirty="0" smtClean="0">
                  <a:solidFill>
                    <a:schemeClr val="bg1"/>
                  </a:solidFill>
                </a:rPr>
                <a:t>2</a:t>
              </a:r>
              <a:endParaRPr lang="en-US" sz="2200" dirty="0" smtClean="0">
                <a:solidFill>
                  <a:schemeClr val="bg1"/>
                </a:solidFill>
              </a:endParaRPr>
            </a:p>
            <a:p>
              <a:pPr algn="ctr"/>
              <a:r>
                <a:rPr lang="en-US" sz="2200" dirty="0" smtClean="0">
                  <a:solidFill>
                    <a:schemeClr val="bg1"/>
                  </a:solidFill>
                </a:rPr>
                <a:t>(400 µ</a:t>
              </a:r>
              <a:r>
                <a:rPr lang="en-US" sz="2200" dirty="0" err="1" smtClean="0">
                  <a:solidFill>
                    <a:schemeClr val="bg1"/>
                  </a:solidFill>
                </a:rPr>
                <a:t>atm</a:t>
              </a:r>
              <a:r>
                <a:rPr lang="en-US" sz="2200" dirty="0" smtClean="0">
                  <a:solidFill>
                    <a:schemeClr val="bg1"/>
                  </a:solidFill>
                </a:rPr>
                <a:t>)</a:t>
              </a:r>
              <a:endParaRPr lang="en-US" sz="2200" dirty="0">
                <a:solidFill>
                  <a:schemeClr val="bg1"/>
                </a:solidFill>
              </a:endParaRPr>
            </a:p>
          </p:txBody>
        </p:sp>
      </p:grpSp>
    </p:spTree>
    <p:extLst>
      <p:ext uri="{BB962C8B-B14F-4D97-AF65-F5344CB8AC3E}">
        <p14:creationId xmlns:p14="http://schemas.microsoft.com/office/powerpoint/2010/main" val="1032431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8601"/>
            <a:ext cx="12192000"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4 Week pH Exposure</a:t>
            </a:r>
            <a:endParaRPr lang="en-US" sz="4400" dirty="0">
              <a:solidFill>
                <a:schemeClr val="tx2"/>
              </a:solidFill>
              <a:latin typeface="Avenir Light" charset="0"/>
              <a:ea typeface="Avenir Light" charset="0"/>
              <a:cs typeface="Avenir Light" charset="0"/>
            </a:endParaRPr>
          </a:p>
        </p:txBody>
      </p:sp>
      <p:grpSp>
        <p:nvGrpSpPr>
          <p:cNvPr id="7" name="Group 6"/>
          <p:cNvGrpSpPr/>
          <p:nvPr/>
        </p:nvGrpSpPr>
        <p:grpSpPr>
          <a:xfrm>
            <a:off x="2743200" y="1096465"/>
            <a:ext cx="2891135" cy="1023155"/>
            <a:chOff x="2743200" y="1002033"/>
            <a:chExt cx="2891135" cy="1023155"/>
          </a:xfrm>
        </p:grpSpPr>
        <p:sp>
          <p:nvSpPr>
            <p:cNvPr id="5" name="Rectangle 4"/>
            <p:cNvSpPr/>
            <p:nvPr/>
          </p:nvSpPr>
          <p:spPr>
            <a:xfrm>
              <a:off x="2743200" y="1002033"/>
              <a:ext cx="2891135" cy="1023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03621" y="1127850"/>
              <a:ext cx="2550695" cy="769441"/>
            </a:xfrm>
            <a:prstGeom prst="rect">
              <a:avLst/>
            </a:prstGeom>
          </p:spPr>
          <p:txBody>
            <a:bodyPr wrap="square">
              <a:spAutoFit/>
            </a:bodyPr>
            <a:lstStyle/>
            <a:p>
              <a:pPr algn="ctr"/>
              <a:r>
                <a:rPr lang="en-US" sz="2200" dirty="0" smtClean="0">
                  <a:solidFill>
                    <a:schemeClr val="bg1"/>
                  </a:solidFill>
                </a:rPr>
                <a:t>Elevated pCO</a:t>
              </a:r>
              <a:r>
                <a:rPr lang="en-US" sz="2200" baseline="-25000" dirty="0" smtClean="0">
                  <a:solidFill>
                    <a:schemeClr val="bg1"/>
                  </a:solidFill>
                </a:rPr>
                <a:t>2</a:t>
              </a:r>
              <a:endParaRPr lang="en-US" sz="2200" dirty="0" smtClean="0">
                <a:solidFill>
                  <a:schemeClr val="bg1"/>
                </a:solidFill>
              </a:endParaRPr>
            </a:p>
            <a:p>
              <a:pPr algn="ctr"/>
              <a:r>
                <a:rPr lang="en-US" sz="2200" dirty="0">
                  <a:solidFill>
                    <a:schemeClr val="bg1"/>
                  </a:solidFill>
                </a:rPr>
                <a:t>(</a:t>
              </a:r>
              <a:r>
                <a:rPr lang="en-US" sz="2200" dirty="0" smtClean="0">
                  <a:solidFill>
                    <a:schemeClr val="bg1"/>
                  </a:solidFill>
                </a:rPr>
                <a:t>2800 µ</a:t>
              </a:r>
              <a:r>
                <a:rPr lang="en-US" sz="2200" dirty="0" err="1" smtClean="0">
                  <a:solidFill>
                    <a:schemeClr val="bg1"/>
                  </a:solidFill>
                </a:rPr>
                <a:t>atm</a:t>
              </a:r>
              <a:r>
                <a:rPr lang="en-US" sz="2200" dirty="0" smtClean="0">
                  <a:solidFill>
                    <a:schemeClr val="bg1"/>
                  </a:solidFill>
                </a:rPr>
                <a:t>)</a:t>
              </a:r>
              <a:endParaRPr lang="en-US" sz="2200" dirty="0">
                <a:solidFill>
                  <a:schemeClr val="bg1"/>
                </a:solidFill>
              </a:endParaRPr>
            </a:p>
          </p:txBody>
        </p:sp>
      </p:grpSp>
      <p:grpSp>
        <p:nvGrpSpPr>
          <p:cNvPr id="13" name="Group 12"/>
          <p:cNvGrpSpPr/>
          <p:nvPr/>
        </p:nvGrpSpPr>
        <p:grpSpPr>
          <a:xfrm>
            <a:off x="6557665" y="1096465"/>
            <a:ext cx="2891135" cy="1023155"/>
            <a:chOff x="6557665" y="979431"/>
            <a:chExt cx="2891135" cy="1023155"/>
          </a:xfrm>
        </p:grpSpPr>
        <p:sp>
          <p:nvSpPr>
            <p:cNvPr id="10" name="Rectangle 9"/>
            <p:cNvSpPr/>
            <p:nvPr/>
          </p:nvSpPr>
          <p:spPr>
            <a:xfrm>
              <a:off x="6557665" y="979431"/>
              <a:ext cx="2891135" cy="10231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27884" y="1127850"/>
              <a:ext cx="2550695" cy="769441"/>
            </a:xfrm>
            <a:prstGeom prst="rect">
              <a:avLst/>
            </a:prstGeom>
          </p:spPr>
          <p:txBody>
            <a:bodyPr wrap="square">
              <a:spAutoFit/>
            </a:bodyPr>
            <a:lstStyle/>
            <a:p>
              <a:pPr algn="ctr"/>
              <a:r>
                <a:rPr lang="en-US" sz="2200" dirty="0" smtClean="0">
                  <a:solidFill>
                    <a:schemeClr val="bg1"/>
                  </a:solidFill>
                </a:rPr>
                <a:t>Control pCO</a:t>
              </a:r>
              <a:r>
                <a:rPr lang="en-US" sz="2200" baseline="-25000" dirty="0" smtClean="0">
                  <a:solidFill>
                    <a:schemeClr val="bg1"/>
                  </a:solidFill>
                </a:rPr>
                <a:t>2</a:t>
              </a:r>
              <a:endParaRPr lang="en-US" sz="2200" dirty="0" smtClean="0">
                <a:solidFill>
                  <a:schemeClr val="bg1"/>
                </a:solidFill>
              </a:endParaRPr>
            </a:p>
            <a:p>
              <a:pPr algn="ctr"/>
              <a:r>
                <a:rPr lang="en-US" sz="2200" dirty="0" smtClean="0">
                  <a:solidFill>
                    <a:schemeClr val="bg1"/>
                  </a:solidFill>
                </a:rPr>
                <a:t>(400 µ</a:t>
              </a:r>
              <a:r>
                <a:rPr lang="en-US" sz="2200" dirty="0" err="1" smtClean="0">
                  <a:solidFill>
                    <a:schemeClr val="bg1"/>
                  </a:solidFill>
                </a:rPr>
                <a:t>atm</a:t>
              </a:r>
              <a:r>
                <a:rPr lang="en-US" sz="2200" dirty="0" smtClean="0">
                  <a:solidFill>
                    <a:schemeClr val="bg1"/>
                  </a:solidFill>
                </a:rPr>
                <a:t>)</a:t>
              </a:r>
              <a:endParaRPr lang="en-US" sz="2200" dirty="0">
                <a:solidFill>
                  <a:schemeClr val="bg1"/>
                </a:solidFill>
              </a:endParaRPr>
            </a:p>
          </p:txBody>
        </p:sp>
      </p:grpSp>
      <p:cxnSp>
        <p:nvCxnSpPr>
          <p:cNvPr id="17" name="Straight Arrow Connector 16"/>
          <p:cNvCxnSpPr/>
          <p:nvPr/>
        </p:nvCxnSpPr>
        <p:spPr>
          <a:xfrm>
            <a:off x="6057900" y="2259257"/>
            <a:ext cx="0" cy="76613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0" y="3105220"/>
            <a:ext cx="12192000" cy="2405241"/>
            <a:chOff x="0" y="2848548"/>
            <a:chExt cx="12192000" cy="2405241"/>
          </a:xfrm>
        </p:grpSpPr>
        <p:sp>
          <p:nvSpPr>
            <p:cNvPr id="4" name="TextBox 3"/>
            <p:cNvSpPr txBox="1"/>
            <p:nvPr/>
          </p:nvSpPr>
          <p:spPr>
            <a:xfrm>
              <a:off x="0" y="2848548"/>
              <a:ext cx="12192000" cy="757900"/>
            </a:xfrm>
            <a:prstGeom prst="rect">
              <a:avLst/>
            </a:prstGeom>
            <a:noFill/>
          </p:spPr>
          <p:txBody>
            <a:bodyPr wrap="square" rtlCol="0">
              <a:spAutoFit/>
            </a:bodyPr>
            <a:lstStyle/>
            <a:p>
              <a:pPr algn="ctr">
                <a:lnSpc>
                  <a:spcPts val="4980"/>
                </a:lnSpc>
              </a:pPr>
              <a:r>
                <a:rPr lang="en-US" sz="4400" dirty="0" smtClean="0">
                  <a:solidFill>
                    <a:schemeClr val="tx2"/>
                  </a:solidFill>
                  <a:latin typeface="Avenir Light" charset="0"/>
                  <a:ea typeface="Avenir Light" charset="0"/>
                  <a:cs typeface="Avenir Light" charset="0"/>
                </a:rPr>
                <a:t>DNA Extraction and Bisulfite </a:t>
              </a:r>
              <a:r>
                <a:rPr lang="en-US" sz="4400" dirty="0">
                  <a:solidFill>
                    <a:schemeClr val="tx2"/>
                  </a:solidFill>
                  <a:latin typeface="Avenir Light" charset="0"/>
                  <a:ea typeface="Avenir Light" charset="0"/>
                  <a:cs typeface="Avenir Light" charset="0"/>
                </a:rPr>
                <a:t>S</a:t>
              </a:r>
              <a:r>
                <a:rPr lang="en-US" sz="4400" dirty="0" smtClean="0">
                  <a:solidFill>
                    <a:schemeClr val="tx2"/>
                  </a:solidFill>
                  <a:latin typeface="Avenir Light" charset="0"/>
                  <a:ea typeface="Avenir Light" charset="0"/>
                  <a:cs typeface="Avenir Light" charset="0"/>
                </a:rPr>
                <a:t>equencing</a:t>
              </a:r>
              <a:endParaRPr lang="en-US" sz="4400" dirty="0">
                <a:solidFill>
                  <a:schemeClr val="tx2"/>
                </a:solidFill>
                <a:latin typeface="Avenir Light" charset="0"/>
                <a:ea typeface="Avenir Light" charset="0"/>
                <a:cs typeface="Avenir Light" charset="0"/>
              </a:endParaRPr>
            </a:p>
          </p:txBody>
        </p:sp>
        <p:grpSp>
          <p:nvGrpSpPr>
            <p:cNvPr id="19" name="Group 18"/>
            <p:cNvGrpSpPr/>
            <p:nvPr/>
          </p:nvGrpSpPr>
          <p:grpSpPr>
            <a:xfrm>
              <a:off x="3172780" y="3526549"/>
              <a:ext cx="6740501" cy="1727240"/>
              <a:chOff x="3869268" y="3243261"/>
              <a:chExt cx="7696089" cy="2884173"/>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3243261"/>
                <a:ext cx="7156450" cy="2884173"/>
              </a:xfrm>
              <a:prstGeom prst="rect">
                <a:avLst/>
              </a:prstGeom>
            </p:spPr>
          </p:pic>
          <p:sp>
            <p:nvSpPr>
              <p:cNvPr id="21" name="TextBox 20"/>
              <p:cNvSpPr txBox="1"/>
              <p:nvPr/>
            </p:nvSpPr>
            <p:spPr>
              <a:xfrm>
                <a:off x="10577962" y="4415908"/>
                <a:ext cx="987395" cy="565323"/>
              </a:xfrm>
              <a:prstGeom prst="rect">
                <a:avLst/>
              </a:prstGeom>
              <a:noFill/>
            </p:spPr>
            <p:txBody>
              <a:bodyPr wrap="square" rtlCol="0">
                <a:spAutoFit/>
              </a:bodyPr>
              <a:lstStyle/>
              <a:p>
                <a:r>
                  <a:rPr lang="en-US" sz="1600" b="1" dirty="0" smtClean="0">
                    <a:solidFill>
                      <a:schemeClr val="accent1"/>
                    </a:solidFill>
                    <a:latin typeface="Helvetica Neue Light" charset="0"/>
                    <a:ea typeface="Helvetica Neue Light" charset="0"/>
                    <a:cs typeface="Helvetica Neue Light" charset="0"/>
                  </a:rPr>
                  <a:t>-CH</a:t>
                </a:r>
                <a:r>
                  <a:rPr lang="en-US" sz="1600" b="1" baseline="-25000" dirty="0" smtClean="0">
                    <a:solidFill>
                      <a:schemeClr val="accent1"/>
                    </a:solidFill>
                    <a:latin typeface="Helvetica Neue Light" charset="0"/>
                    <a:ea typeface="Helvetica Neue Light" charset="0"/>
                    <a:cs typeface="Helvetica Neue Light" charset="0"/>
                  </a:rPr>
                  <a:t>3</a:t>
                </a:r>
                <a:endParaRPr lang="en-US" sz="1600" b="1" dirty="0">
                  <a:solidFill>
                    <a:schemeClr val="accent1"/>
                  </a:solidFill>
                  <a:latin typeface="Helvetica Neue Light" charset="0"/>
                  <a:ea typeface="Helvetica Neue Light" charset="0"/>
                  <a:cs typeface="Helvetica Neue Light" charset="0"/>
                </a:endParaRPr>
              </a:p>
            </p:txBody>
          </p:sp>
        </p:grpSp>
      </p:grpSp>
    </p:spTree>
    <p:extLst>
      <p:ext uri="{BB962C8B-B14F-4D97-AF65-F5344CB8AC3E}">
        <p14:creationId xmlns:p14="http://schemas.microsoft.com/office/powerpoint/2010/main" val="1717519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8601"/>
            <a:ext cx="12192000"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4 Week pH Exposure</a:t>
            </a:r>
            <a:endParaRPr lang="en-US" sz="4400" dirty="0">
              <a:solidFill>
                <a:schemeClr val="tx2"/>
              </a:solidFill>
              <a:latin typeface="Avenir Light" charset="0"/>
              <a:ea typeface="Avenir Light" charset="0"/>
              <a:cs typeface="Avenir Light" charset="0"/>
            </a:endParaRPr>
          </a:p>
        </p:txBody>
      </p:sp>
      <p:sp>
        <p:nvSpPr>
          <p:cNvPr id="6" name="TextBox 5"/>
          <p:cNvSpPr txBox="1"/>
          <p:nvPr/>
        </p:nvSpPr>
        <p:spPr>
          <a:xfrm>
            <a:off x="0" y="5875393"/>
            <a:ext cx="12192000" cy="733534"/>
          </a:xfrm>
          <a:prstGeom prst="rect">
            <a:avLst/>
          </a:prstGeom>
          <a:noFill/>
        </p:spPr>
        <p:txBody>
          <a:bodyPr wrap="square" rtlCol="0">
            <a:spAutoFit/>
          </a:bodyPr>
          <a:lstStyle/>
          <a:p>
            <a:pPr algn="ctr">
              <a:lnSpc>
                <a:spcPts val="4980"/>
              </a:lnSpc>
            </a:pPr>
            <a:r>
              <a:rPr lang="en-US" sz="4400" dirty="0" smtClean="0">
                <a:solidFill>
                  <a:schemeClr val="tx2"/>
                </a:solidFill>
                <a:latin typeface="Avenir Light" charset="0"/>
                <a:ea typeface="Avenir Light" charset="0"/>
                <a:cs typeface="Avenir Light" charset="0"/>
              </a:rPr>
              <a:t>Identify Differentially </a:t>
            </a:r>
            <a:r>
              <a:rPr lang="en-US" sz="4400" dirty="0">
                <a:solidFill>
                  <a:schemeClr val="tx2"/>
                </a:solidFill>
                <a:latin typeface="Avenir Light" charset="0"/>
                <a:ea typeface="Avenir Light" charset="0"/>
                <a:cs typeface="Avenir Light" charset="0"/>
              </a:rPr>
              <a:t>M</a:t>
            </a:r>
            <a:r>
              <a:rPr lang="en-US" sz="4400" dirty="0" smtClean="0">
                <a:solidFill>
                  <a:schemeClr val="tx2"/>
                </a:solidFill>
                <a:latin typeface="Avenir Light" charset="0"/>
                <a:ea typeface="Avenir Light" charset="0"/>
                <a:cs typeface="Avenir Light" charset="0"/>
              </a:rPr>
              <a:t>ethylated Loci (DMLs)</a:t>
            </a:r>
            <a:endParaRPr lang="en-US" sz="4400" dirty="0">
              <a:solidFill>
                <a:schemeClr val="tx2"/>
              </a:solidFill>
              <a:latin typeface="Avenir Light" charset="0"/>
              <a:ea typeface="Avenir Light" charset="0"/>
              <a:cs typeface="Avenir Light" charset="0"/>
            </a:endParaRPr>
          </a:p>
        </p:txBody>
      </p:sp>
      <p:grpSp>
        <p:nvGrpSpPr>
          <p:cNvPr id="7" name="Group 6"/>
          <p:cNvGrpSpPr/>
          <p:nvPr/>
        </p:nvGrpSpPr>
        <p:grpSpPr>
          <a:xfrm>
            <a:off x="2743200" y="1096465"/>
            <a:ext cx="2891135" cy="1023155"/>
            <a:chOff x="2743200" y="1002033"/>
            <a:chExt cx="2891135" cy="1023155"/>
          </a:xfrm>
        </p:grpSpPr>
        <p:sp>
          <p:nvSpPr>
            <p:cNvPr id="5" name="Rectangle 4"/>
            <p:cNvSpPr/>
            <p:nvPr/>
          </p:nvSpPr>
          <p:spPr>
            <a:xfrm>
              <a:off x="2743200" y="1002033"/>
              <a:ext cx="2891135" cy="1023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03621" y="1127850"/>
              <a:ext cx="2550695" cy="769441"/>
            </a:xfrm>
            <a:prstGeom prst="rect">
              <a:avLst/>
            </a:prstGeom>
          </p:spPr>
          <p:txBody>
            <a:bodyPr wrap="square">
              <a:spAutoFit/>
            </a:bodyPr>
            <a:lstStyle/>
            <a:p>
              <a:pPr algn="ctr"/>
              <a:r>
                <a:rPr lang="en-US" sz="2200" dirty="0" smtClean="0">
                  <a:solidFill>
                    <a:schemeClr val="bg1"/>
                  </a:solidFill>
                </a:rPr>
                <a:t>Elevated pCO</a:t>
              </a:r>
              <a:r>
                <a:rPr lang="en-US" sz="2200" baseline="-25000" dirty="0" smtClean="0">
                  <a:solidFill>
                    <a:schemeClr val="bg1"/>
                  </a:solidFill>
                </a:rPr>
                <a:t>2</a:t>
              </a:r>
              <a:endParaRPr lang="en-US" sz="2200" dirty="0" smtClean="0">
                <a:solidFill>
                  <a:schemeClr val="bg1"/>
                </a:solidFill>
              </a:endParaRPr>
            </a:p>
            <a:p>
              <a:pPr algn="ctr"/>
              <a:r>
                <a:rPr lang="en-US" sz="2200" dirty="0">
                  <a:solidFill>
                    <a:schemeClr val="bg1"/>
                  </a:solidFill>
                </a:rPr>
                <a:t>(</a:t>
              </a:r>
              <a:r>
                <a:rPr lang="en-US" sz="2200" dirty="0" smtClean="0">
                  <a:solidFill>
                    <a:schemeClr val="bg1"/>
                  </a:solidFill>
                </a:rPr>
                <a:t>2800 µ</a:t>
              </a:r>
              <a:r>
                <a:rPr lang="en-US" sz="2200" dirty="0" err="1" smtClean="0">
                  <a:solidFill>
                    <a:schemeClr val="bg1"/>
                  </a:solidFill>
                </a:rPr>
                <a:t>atm</a:t>
              </a:r>
              <a:r>
                <a:rPr lang="en-US" sz="2200" dirty="0" smtClean="0">
                  <a:solidFill>
                    <a:schemeClr val="bg1"/>
                  </a:solidFill>
                </a:rPr>
                <a:t>)</a:t>
              </a:r>
              <a:endParaRPr lang="en-US" sz="2200" dirty="0">
                <a:solidFill>
                  <a:schemeClr val="bg1"/>
                </a:solidFill>
              </a:endParaRPr>
            </a:p>
          </p:txBody>
        </p:sp>
      </p:grpSp>
      <p:grpSp>
        <p:nvGrpSpPr>
          <p:cNvPr id="13" name="Group 12"/>
          <p:cNvGrpSpPr/>
          <p:nvPr/>
        </p:nvGrpSpPr>
        <p:grpSpPr>
          <a:xfrm>
            <a:off x="6557665" y="1096465"/>
            <a:ext cx="2891135" cy="1023155"/>
            <a:chOff x="6557665" y="979431"/>
            <a:chExt cx="2891135" cy="1023155"/>
          </a:xfrm>
        </p:grpSpPr>
        <p:sp>
          <p:nvSpPr>
            <p:cNvPr id="10" name="Rectangle 9"/>
            <p:cNvSpPr/>
            <p:nvPr/>
          </p:nvSpPr>
          <p:spPr>
            <a:xfrm>
              <a:off x="6557665" y="979431"/>
              <a:ext cx="2891135" cy="10231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27884" y="1127850"/>
              <a:ext cx="2550695" cy="769441"/>
            </a:xfrm>
            <a:prstGeom prst="rect">
              <a:avLst/>
            </a:prstGeom>
          </p:spPr>
          <p:txBody>
            <a:bodyPr wrap="square">
              <a:spAutoFit/>
            </a:bodyPr>
            <a:lstStyle/>
            <a:p>
              <a:pPr algn="ctr"/>
              <a:r>
                <a:rPr lang="en-US" sz="2200" dirty="0" smtClean="0">
                  <a:solidFill>
                    <a:schemeClr val="bg1"/>
                  </a:solidFill>
                </a:rPr>
                <a:t>Control pCO</a:t>
              </a:r>
              <a:r>
                <a:rPr lang="en-US" sz="2200" baseline="-25000" dirty="0" smtClean="0">
                  <a:solidFill>
                    <a:schemeClr val="bg1"/>
                  </a:solidFill>
                </a:rPr>
                <a:t>2</a:t>
              </a:r>
              <a:endParaRPr lang="en-US" sz="2200" dirty="0" smtClean="0">
                <a:solidFill>
                  <a:schemeClr val="bg1"/>
                </a:solidFill>
              </a:endParaRPr>
            </a:p>
            <a:p>
              <a:pPr algn="ctr"/>
              <a:r>
                <a:rPr lang="en-US" sz="2200" dirty="0" smtClean="0">
                  <a:solidFill>
                    <a:schemeClr val="bg1"/>
                  </a:solidFill>
                </a:rPr>
                <a:t>(400 µ</a:t>
              </a:r>
              <a:r>
                <a:rPr lang="en-US" sz="2200" dirty="0" err="1" smtClean="0">
                  <a:solidFill>
                    <a:schemeClr val="bg1"/>
                  </a:solidFill>
                </a:rPr>
                <a:t>atm</a:t>
              </a:r>
              <a:r>
                <a:rPr lang="en-US" sz="2200" dirty="0" smtClean="0">
                  <a:solidFill>
                    <a:schemeClr val="bg1"/>
                  </a:solidFill>
                </a:rPr>
                <a:t>)</a:t>
              </a:r>
              <a:endParaRPr lang="en-US" sz="2200" dirty="0">
                <a:solidFill>
                  <a:schemeClr val="bg1"/>
                </a:solidFill>
              </a:endParaRPr>
            </a:p>
          </p:txBody>
        </p:sp>
      </p:grpSp>
      <p:cxnSp>
        <p:nvCxnSpPr>
          <p:cNvPr id="17" name="Straight Arrow Connector 16"/>
          <p:cNvCxnSpPr/>
          <p:nvPr/>
        </p:nvCxnSpPr>
        <p:spPr>
          <a:xfrm>
            <a:off x="6057900" y="2259257"/>
            <a:ext cx="0" cy="76613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57900" y="4981075"/>
            <a:ext cx="0" cy="76613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0" y="3105220"/>
            <a:ext cx="12192000" cy="2405241"/>
            <a:chOff x="0" y="2848548"/>
            <a:chExt cx="12192000" cy="2405241"/>
          </a:xfrm>
        </p:grpSpPr>
        <p:sp>
          <p:nvSpPr>
            <p:cNvPr id="4" name="TextBox 3"/>
            <p:cNvSpPr txBox="1"/>
            <p:nvPr/>
          </p:nvSpPr>
          <p:spPr>
            <a:xfrm>
              <a:off x="0" y="2848548"/>
              <a:ext cx="12192000" cy="757900"/>
            </a:xfrm>
            <a:prstGeom prst="rect">
              <a:avLst/>
            </a:prstGeom>
            <a:noFill/>
          </p:spPr>
          <p:txBody>
            <a:bodyPr wrap="square" rtlCol="0">
              <a:spAutoFit/>
            </a:bodyPr>
            <a:lstStyle/>
            <a:p>
              <a:pPr algn="ctr">
                <a:lnSpc>
                  <a:spcPts val="4980"/>
                </a:lnSpc>
              </a:pPr>
              <a:r>
                <a:rPr lang="en-US" sz="4400" dirty="0" smtClean="0">
                  <a:solidFill>
                    <a:schemeClr val="tx2"/>
                  </a:solidFill>
                  <a:latin typeface="Avenir Light" charset="0"/>
                  <a:ea typeface="Avenir Light" charset="0"/>
                  <a:cs typeface="Avenir Light" charset="0"/>
                </a:rPr>
                <a:t>DNA Extraction and Bisulfite </a:t>
              </a:r>
              <a:r>
                <a:rPr lang="en-US" sz="4400" dirty="0">
                  <a:solidFill>
                    <a:schemeClr val="tx2"/>
                  </a:solidFill>
                  <a:latin typeface="Avenir Light" charset="0"/>
                  <a:ea typeface="Avenir Light" charset="0"/>
                  <a:cs typeface="Avenir Light" charset="0"/>
                </a:rPr>
                <a:t>S</a:t>
              </a:r>
              <a:r>
                <a:rPr lang="en-US" sz="4400" dirty="0" smtClean="0">
                  <a:solidFill>
                    <a:schemeClr val="tx2"/>
                  </a:solidFill>
                  <a:latin typeface="Avenir Light" charset="0"/>
                  <a:ea typeface="Avenir Light" charset="0"/>
                  <a:cs typeface="Avenir Light" charset="0"/>
                </a:rPr>
                <a:t>equencing</a:t>
              </a:r>
              <a:endParaRPr lang="en-US" sz="4400" dirty="0">
                <a:solidFill>
                  <a:schemeClr val="tx2"/>
                </a:solidFill>
                <a:latin typeface="Avenir Light" charset="0"/>
                <a:ea typeface="Avenir Light" charset="0"/>
                <a:cs typeface="Avenir Light" charset="0"/>
              </a:endParaRPr>
            </a:p>
          </p:txBody>
        </p:sp>
        <p:grpSp>
          <p:nvGrpSpPr>
            <p:cNvPr id="19" name="Group 18"/>
            <p:cNvGrpSpPr/>
            <p:nvPr/>
          </p:nvGrpSpPr>
          <p:grpSpPr>
            <a:xfrm>
              <a:off x="3172780" y="3526549"/>
              <a:ext cx="6740501" cy="1727240"/>
              <a:chOff x="3869268" y="3243261"/>
              <a:chExt cx="7696089" cy="2884173"/>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3243261"/>
                <a:ext cx="7156450" cy="2884173"/>
              </a:xfrm>
              <a:prstGeom prst="rect">
                <a:avLst/>
              </a:prstGeom>
            </p:spPr>
          </p:pic>
          <p:sp>
            <p:nvSpPr>
              <p:cNvPr id="21" name="TextBox 20"/>
              <p:cNvSpPr txBox="1"/>
              <p:nvPr/>
            </p:nvSpPr>
            <p:spPr>
              <a:xfrm>
                <a:off x="10577962" y="4415908"/>
                <a:ext cx="987395" cy="565323"/>
              </a:xfrm>
              <a:prstGeom prst="rect">
                <a:avLst/>
              </a:prstGeom>
              <a:noFill/>
            </p:spPr>
            <p:txBody>
              <a:bodyPr wrap="square" rtlCol="0">
                <a:spAutoFit/>
              </a:bodyPr>
              <a:lstStyle/>
              <a:p>
                <a:r>
                  <a:rPr lang="en-US" sz="1600" b="1" dirty="0" smtClean="0">
                    <a:solidFill>
                      <a:schemeClr val="accent1"/>
                    </a:solidFill>
                    <a:latin typeface="Helvetica Neue Light" charset="0"/>
                    <a:ea typeface="Helvetica Neue Light" charset="0"/>
                    <a:cs typeface="Helvetica Neue Light" charset="0"/>
                  </a:rPr>
                  <a:t>-CH</a:t>
                </a:r>
                <a:r>
                  <a:rPr lang="en-US" sz="1600" b="1" baseline="-25000" dirty="0" smtClean="0">
                    <a:solidFill>
                      <a:schemeClr val="accent1"/>
                    </a:solidFill>
                    <a:latin typeface="Helvetica Neue Light" charset="0"/>
                    <a:ea typeface="Helvetica Neue Light" charset="0"/>
                    <a:cs typeface="Helvetica Neue Light" charset="0"/>
                  </a:rPr>
                  <a:t>3</a:t>
                </a:r>
                <a:endParaRPr lang="en-US" sz="1600" b="1" dirty="0">
                  <a:solidFill>
                    <a:schemeClr val="accent1"/>
                  </a:solidFill>
                  <a:latin typeface="Helvetica Neue Light" charset="0"/>
                  <a:ea typeface="Helvetica Neue Light" charset="0"/>
                  <a:cs typeface="Helvetica Neue Light" charset="0"/>
                </a:endParaRPr>
              </a:p>
            </p:txBody>
          </p:sp>
        </p:grpSp>
      </p:grpSp>
    </p:spTree>
    <p:extLst>
      <p:ext uri="{BB962C8B-B14F-4D97-AF65-F5344CB8AC3E}">
        <p14:creationId xmlns:p14="http://schemas.microsoft.com/office/powerpoint/2010/main" val="1350585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10" y="843591"/>
            <a:ext cx="10865488" cy="4792328"/>
          </a:xfrm>
          <a:prstGeom prst="rect">
            <a:avLst/>
          </a:prstGeom>
        </p:spPr>
      </p:pic>
    </p:spTree>
    <p:extLst>
      <p:ext uri="{BB962C8B-B14F-4D97-AF65-F5344CB8AC3E}">
        <p14:creationId xmlns:p14="http://schemas.microsoft.com/office/powerpoint/2010/main" val="893748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10" y="843591"/>
            <a:ext cx="10865488" cy="4792328"/>
          </a:xfrm>
          <a:prstGeom prst="rect">
            <a:avLst/>
          </a:prstGeom>
        </p:spPr>
      </p:pic>
      <p:sp>
        <p:nvSpPr>
          <p:cNvPr id="15" name="Oval 14"/>
          <p:cNvSpPr/>
          <p:nvPr/>
        </p:nvSpPr>
        <p:spPr>
          <a:xfrm>
            <a:off x="308448" y="1214437"/>
            <a:ext cx="11301412" cy="781050"/>
          </a:xfrm>
          <a:prstGeom prst="ellipse">
            <a:avLst/>
          </a:prstGeom>
          <a:noFill/>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148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08" y="843591"/>
            <a:ext cx="10865488" cy="4792328"/>
          </a:xfrm>
          <a:prstGeom prst="rect">
            <a:avLst/>
          </a:prstGeom>
        </p:spPr>
      </p:pic>
      <p:sp>
        <p:nvSpPr>
          <p:cNvPr id="5" name="TextBox 4"/>
          <p:cNvSpPr txBox="1"/>
          <p:nvPr/>
        </p:nvSpPr>
        <p:spPr>
          <a:xfrm>
            <a:off x="2417937" y="5997542"/>
            <a:ext cx="3757613" cy="523220"/>
          </a:xfrm>
          <a:prstGeom prst="rect">
            <a:avLst/>
          </a:prstGeom>
          <a:noFill/>
        </p:spPr>
        <p:txBody>
          <a:bodyPr wrap="square" rtlCol="0">
            <a:spAutoFit/>
          </a:bodyPr>
          <a:lstStyle/>
          <a:p>
            <a:pPr algn="ctr"/>
            <a:r>
              <a:rPr lang="en-US" sz="2800" dirty="0" smtClean="0">
                <a:solidFill>
                  <a:schemeClr val="tx2"/>
                </a:solidFill>
                <a:latin typeface="Avenir Light" charset="0"/>
                <a:ea typeface="Avenir Light" charset="0"/>
                <a:cs typeface="Avenir Light" charset="0"/>
              </a:rPr>
              <a:t>Treatment (2800 µ</a:t>
            </a:r>
            <a:r>
              <a:rPr lang="en-US" sz="2800" dirty="0" err="1" smtClean="0">
                <a:solidFill>
                  <a:schemeClr val="tx2"/>
                </a:solidFill>
                <a:latin typeface="Avenir Light" charset="0"/>
                <a:ea typeface="Avenir Light" charset="0"/>
                <a:cs typeface="Avenir Light" charset="0"/>
              </a:rPr>
              <a:t>atm</a:t>
            </a:r>
            <a:r>
              <a:rPr lang="en-US" sz="2800" dirty="0">
                <a:solidFill>
                  <a:schemeClr val="tx2"/>
                </a:solidFill>
                <a:latin typeface="Avenir Light" charset="0"/>
                <a:ea typeface="Avenir Light" charset="0"/>
                <a:cs typeface="Avenir Light" charset="0"/>
              </a:rPr>
              <a:t>)</a:t>
            </a:r>
            <a:endParaRPr lang="en-US" sz="2800" dirty="0">
              <a:solidFill>
                <a:schemeClr val="tx2"/>
              </a:solidFill>
              <a:latin typeface="Avenir Light" charset="0"/>
              <a:ea typeface="Avenir Light" charset="0"/>
              <a:cs typeface="Avenir Light" charset="0"/>
            </a:endParaRPr>
          </a:p>
        </p:txBody>
      </p:sp>
      <p:sp>
        <p:nvSpPr>
          <p:cNvPr id="6" name="TextBox 5"/>
          <p:cNvSpPr txBox="1"/>
          <p:nvPr/>
        </p:nvSpPr>
        <p:spPr>
          <a:xfrm>
            <a:off x="2532238" y="47665"/>
            <a:ext cx="3105150" cy="523220"/>
          </a:xfrm>
          <a:prstGeom prst="rect">
            <a:avLst/>
          </a:prstGeom>
          <a:noFill/>
        </p:spPr>
        <p:txBody>
          <a:bodyPr wrap="square" rtlCol="0">
            <a:spAutoFit/>
          </a:bodyPr>
          <a:lstStyle/>
          <a:p>
            <a:pPr algn="ctr"/>
            <a:r>
              <a:rPr lang="en-US" sz="2800" dirty="0" smtClean="0">
                <a:solidFill>
                  <a:schemeClr val="tx2"/>
                </a:solidFill>
                <a:latin typeface="Avenir Light" charset="0"/>
                <a:ea typeface="Avenir Light" charset="0"/>
                <a:cs typeface="Avenir Light" charset="0"/>
              </a:rPr>
              <a:t>Control (400 µ</a:t>
            </a:r>
            <a:r>
              <a:rPr lang="en-US" sz="2800" dirty="0" err="1" smtClean="0">
                <a:solidFill>
                  <a:schemeClr val="tx2"/>
                </a:solidFill>
                <a:latin typeface="Avenir Light" charset="0"/>
                <a:ea typeface="Avenir Light" charset="0"/>
                <a:cs typeface="Avenir Light" charset="0"/>
              </a:rPr>
              <a:t>atm</a:t>
            </a:r>
            <a:r>
              <a:rPr lang="en-US" sz="2800" dirty="0">
                <a:solidFill>
                  <a:schemeClr val="tx2"/>
                </a:solidFill>
                <a:latin typeface="Avenir Light" charset="0"/>
                <a:ea typeface="Avenir Light" charset="0"/>
                <a:cs typeface="Avenir Light" charset="0"/>
              </a:rPr>
              <a:t>)</a:t>
            </a:r>
            <a:endParaRPr lang="en-US" sz="2800" dirty="0">
              <a:solidFill>
                <a:schemeClr val="tx2"/>
              </a:solidFill>
              <a:latin typeface="Avenir Light" charset="0"/>
              <a:ea typeface="Avenir Light" charset="0"/>
              <a:cs typeface="Avenir Light" charset="0"/>
            </a:endParaRPr>
          </a:p>
        </p:txBody>
      </p:sp>
      <p:cxnSp>
        <p:nvCxnSpPr>
          <p:cNvPr id="7" name="Straight Arrow Connector 6"/>
          <p:cNvCxnSpPr>
            <a:stCxn id="6" idx="1"/>
          </p:cNvCxnSpPr>
          <p:nvPr/>
        </p:nvCxnSpPr>
        <p:spPr>
          <a:xfrm flipH="1">
            <a:off x="1900234" y="309275"/>
            <a:ext cx="632004" cy="47526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731434" y="5779422"/>
            <a:ext cx="686503" cy="43624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866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4666" t="12090" r="31795" b="2298"/>
          <a:stretch/>
        </p:blipFill>
        <p:spPr>
          <a:xfrm>
            <a:off x="5634074" y="457200"/>
            <a:ext cx="478255" cy="6166081"/>
          </a:xfrm>
          <a:prstGeom prst="rect">
            <a:avLst/>
          </a:prstGeom>
        </p:spPr>
      </p:pic>
    </p:spTree>
    <p:extLst>
      <p:ext uri="{BB962C8B-B14F-4D97-AF65-F5344CB8AC3E}">
        <p14:creationId xmlns:p14="http://schemas.microsoft.com/office/powerpoint/2010/main" val="1292687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4666" t="12090" r="31795" b="2298"/>
          <a:stretch/>
        </p:blipFill>
        <p:spPr>
          <a:xfrm>
            <a:off x="5634074" y="457200"/>
            <a:ext cx="478255" cy="6166081"/>
          </a:xfrm>
          <a:prstGeom prst="rect">
            <a:avLst/>
          </a:prstGeom>
        </p:spPr>
      </p:pic>
      <p:sp>
        <p:nvSpPr>
          <p:cNvPr id="5" name="TextBox 4"/>
          <p:cNvSpPr txBox="1"/>
          <p:nvPr/>
        </p:nvSpPr>
        <p:spPr>
          <a:xfrm>
            <a:off x="231611" y="1137166"/>
            <a:ext cx="4620126" cy="769441"/>
          </a:xfrm>
          <a:prstGeom prst="rect">
            <a:avLst/>
          </a:prstGeom>
          <a:noFill/>
        </p:spPr>
        <p:txBody>
          <a:bodyPr wrap="square" rtlCol="0">
            <a:spAutoFit/>
          </a:bodyPr>
          <a:lstStyle/>
          <a:p>
            <a:r>
              <a:rPr lang="en-US" sz="4400" dirty="0" err="1" smtClean="0">
                <a:solidFill>
                  <a:schemeClr val="tx2"/>
                </a:solidFill>
                <a:latin typeface="Avenir Light" charset="0"/>
                <a:ea typeface="Avenir Light" charset="0"/>
                <a:cs typeface="Avenir Light" charset="0"/>
              </a:rPr>
              <a:t>Hypermethylation</a:t>
            </a:r>
            <a:endParaRPr lang="en-US" sz="4400" dirty="0">
              <a:solidFill>
                <a:schemeClr val="tx2"/>
              </a:solidFill>
              <a:latin typeface="Avenir Light" charset="0"/>
              <a:ea typeface="Avenir Light" charset="0"/>
              <a:cs typeface="Avenir Light" charset="0"/>
            </a:endParaRPr>
          </a:p>
        </p:txBody>
      </p:sp>
      <p:sp>
        <p:nvSpPr>
          <p:cNvPr id="7" name="Rectangle 6"/>
          <p:cNvSpPr/>
          <p:nvPr/>
        </p:nvSpPr>
        <p:spPr>
          <a:xfrm>
            <a:off x="561665" y="1906607"/>
            <a:ext cx="3960017" cy="1815882"/>
          </a:xfrm>
          <a:prstGeom prst="rect">
            <a:avLst/>
          </a:prstGeom>
        </p:spPr>
        <p:txBody>
          <a:bodyPr wrap="square">
            <a:spAutoFit/>
          </a:bodyPr>
          <a:lstStyle/>
          <a:p>
            <a:pPr algn="ctr"/>
            <a:r>
              <a:rPr lang="en-US" sz="2800" dirty="0" smtClean="0">
                <a:solidFill>
                  <a:schemeClr val="accent1"/>
                </a:solidFill>
              </a:rPr>
              <a:t>Higher levels of methylation in treatment</a:t>
            </a:r>
          </a:p>
          <a:p>
            <a:pPr algn="ctr"/>
            <a:r>
              <a:rPr lang="en-US" sz="2800" dirty="0" smtClean="0">
                <a:solidFill>
                  <a:schemeClr val="accent1"/>
                </a:solidFill>
              </a:rPr>
              <a:t>Genes less likely to be expressed</a:t>
            </a:r>
            <a:endParaRPr lang="en-US" sz="2800" dirty="0">
              <a:solidFill>
                <a:schemeClr val="accent1"/>
              </a:solidFill>
            </a:endParaRPr>
          </a:p>
        </p:txBody>
      </p:sp>
    </p:spTree>
    <p:extLst>
      <p:ext uri="{BB962C8B-B14F-4D97-AF65-F5344CB8AC3E}">
        <p14:creationId xmlns:p14="http://schemas.microsoft.com/office/powerpoint/2010/main" val="680544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4666" t="12090" r="31795" b="2298"/>
          <a:stretch/>
        </p:blipFill>
        <p:spPr>
          <a:xfrm>
            <a:off x="5634074" y="457200"/>
            <a:ext cx="478255" cy="6166081"/>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4265" t="13952" r="41187" b="3155"/>
          <a:stretch/>
        </p:blipFill>
        <p:spPr>
          <a:xfrm>
            <a:off x="6112329" y="457200"/>
            <a:ext cx="533401" cy="6166082"/>
          </a:xfrm>
          <a:prstGeom prst="rect">
            <a:avLst/>
          </a:prstGeom>
        </p:spPr>
      </p:pic>
      <p:sp>
        <p:nvSpPr>
          <p:cNvPr id="5" name="TextBox 4"/>
          <p:cNvSpPr txBox="1"/>
          <p:nvPr/>
        </p:nvSpPr>
        <p:spPr>
          <a:xfrm>
            <a:off x="231611" y="1137166"/>
            <a:ext cx="4620126" cy="769441"/>
          </a:xfrm>
          <a:prstGeom prst="rect">
            <a:avLst/>
          </a:prstGeom>
          <a:noFill/>
        </p:spPr>
        <p:txBody>
          <a:bodyPr wrap="square" rtlCol="0">
            <a:spAutoFit/>
          </a:bodyPr>
          <a:lstStyle/>
          <a:p>
            <a:r>
              <a:rPr lang="en-US" sz="4400" dirty="0" err="1" smtClean="0">
                <a:solidFill>
                  <a:schemeClr val="tx2"/>
                </a:solidFill>
                <a:latin typeface="Avenir Light" charset="0"/>
                <a:ea typeface="Avenir Light" charset="0"/>
                <a:cs typeface="Avenir Light" charset="0"/>
              </a:rPr>
              <a:t>Hypermethylation</a:t>
            </a:r>
            <a:endParaRPr lang="en-US" sz="4400" dirty="0">
              <a:solidFill>
                <a:schemeClr val="tx2"/>
              </a:solidFill>
              <a:latin typeface="Avenir Light" charset="0"/>
              <a:ea typeface="Avenir Light" charset="0"/>
              <a:cs typeface="Avenir Light" charset="0"/>
            </a:endParaRPr>
          </a:p>
        </p:txBody>
      </p:sp>
      <p:sp>
        <p:nvSpPr>
          <p:cNvPr id="7" name="Rectangle 6"/>
          <p:cNvSpPr/>
          <p:nvPr/>
        </p:nvSpPr>
        <p:spPr>
          <a:xfrm>
            <a:off x="561665" y="1906607"/>
            <a:ext cx="3960017" cy="1815882"/>
          </a:xfrm>
          <a:prstGeom prst="rect">
            <a:avLst/>
          </a:prstGeom>
        </p:spPr>
        <p:txBody>
          <a:bodyPr wrap="square">
            <a:spAutoFit/>
          </a:bodyPr>
          <a:lstStyle/>
          <a:p>
            <a:pPr algn="ctr"/>
            <a:r>
              <a:rPr lang="en-US" sz="2800" dirty="0" smtClean="0">
                <a:solidFill>
                  <a:schemeClr val="accent1"/>
                </a:solidFill>
              </a:rPr>
              <a:t>Higher levels of methylation in treatment</a:t>
            </a:r>
          </a:p>
          <a:p>
            <a:pPr algn="ctr"/>
            <a:r>
              <a:rPr lang="en-US" sz="2800" dirty="0" smtClean="0">
                <a:solidFill>
                  <a:schemeClr val="accent1"/>
                </a:solidFill>
              </a:rPr>
              <a:t>Genes less likely to be expressed</a:t>
            </a:r>
            <a:endParaRPr lang="en-US" sz="2800" dirty="0">
              <a:solidFill>
                <a:schemeClr val="accent1"/>
              </a:solidFill>
            </a:endParaRPr>
          </a:p>
        </p:txBody>
      </p:sp>
    </p:spTree>
    <p:extLst>
      <p:ext uri="{BB962C8B-B14F-4D97-AF65-F5344CB8AC3E}">
        <p14:creationId xmlns:p14="http://schemas.microsoft.com/office/powerpoint/2010/main" val="158992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4666" t="12090" r="31795" b="2298"/>
          <a:stretch/>
        </p:blipFill>
        <p:spPr>
          <a:xfrm>
            <a:off x="5634074" y="457200"/>
            <a:ext cx="478255" cy="6166081"/>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4265" t="13952" r="41187" b="3155"/>
          <a:stretch/>
        </p:blipFill>
        <p:spPr>
          <a:xfrm>
            <a:off x="6112329" y="457200"/>
            <a:ext cx="533401" cy="6166082"/>
          </a:xfrm>
          <a:prstGeom prst="rect">
            <a:avLst/>
          </a:prstGeom>
        </p:spPr>
      </p:pic>
      <p:sp>
        <p:nvSpPr>
          <p:cNvPr id="5" name="TextBox 4"/>
          <p:cNvSpPr txBox="1"/>
          <p:nvPr/>
        </p:nvSpPr>
        <p:spPr>
          <a:xfrm>
            <a:off x="231611" y="1137166"/>
            <a:ext cx="4620126" cy="769441"/>
          </a:xfrm>
          <a:prstGeom prst="rect">
            <a:avLst/>
          </a:prstGeom>
          <a:noFill/>
        </p:spPr>
        <p:txBody>
          <a:bodyPr wrap="square" rtlCol="0">
            <a:spAutoFit/>
          </a:bodyPr>
          <a:lstStyle/>
          <a:p>
            <a:r>
              <a:rPr lang="en-US" sz="4400" dirty="0" err="1" smtClean="0">
                <a:solidFill>
                  <a:schemeClr val="tx2"/>
                </a:solidFill>
                <a:latin typeface="Avenir Light" charset="0"/>
                <a:ea typeface="Avenir Light" charset="0"/>
                <a:cs typeface="Avenir Light" charset="0"/>
              </a:rPr>
              <a:t>Hypermethylation</a:t>
            </a:r>
            <a:endParaRPr lang="en-US" sz="4400" dirty="0">
              <a:solidFill>
                <a:schemeClr val="tx2"/>
              </a:solidFill>
              <a:latin typeface="Avenir Light" charset="0"/>
              <a:ea typeface="Avenir Light" charset="0"/>
              <a:cs typeface="Avenir Light" charset="0"/>
            </a:endParaRPr>
          </a:p>
        </p:txBody>
      </p:sp>
      <p:sp>
        <p:nvSpPr>
          <p:cNvPr id="6" name="TextBox 5"/>
          <p:cNvSpPr txBox="1"/>
          <p:nvPr/>
        </p:nvSpPr>
        <p:spPr>
          <a:xfrm>
            <a:off x="7395410" y="1137166"/>
            <a:ext cx="4620126" cy="769441"/>
          </a:xfrm>
          <a:prstGeom prst="rect">
            <a:avLst/>
          </a:prstGeom>
          <a:noFill/>
        </p:spPr>
        <p:txBody>
          <a:bodyPr wrap="square" rtlCol="0">
            <a:spAutoFit/>
          </a:bodyPr>
          <a:lstStyle/>
          <a:p>
            <a:pPr algn="r"/>
            <a:r>
              <a:rPr lang="en-US" sz="4400" dirty="0" err="1" smtClean="0">
                <a:solidFill>
                  <a:schemeClr val="tx2"/>
                </a:solidFill>
                <a:latin typeface="Avenir Light" charset="0"/>
                <a:ea typeface="Avenir Light" charset="0"/>
                <a:cs typeface="Avenir Light" charset="0"/>
              </a:rPr>
              <a:t>Hypomethylation</a:t>
            </a:r>
            <a:endParaRPr lang="en-US" sz="4400" dirty="0">
              <a:solidFill>
                <a:schemeClr val="tx2"/>
              </a:solidFill>
              <a:latin typeface="Avenir Light" charset="0"/>
              <a:ea typeface="Avenir Light" charset="0"/>
              <a:cs typeface="Avenir Light" charset="0"/>
            </a:endParaRPr>
          </a:p>
        </p:txBody>
      </p:sp>
      <p:sp>
        <p:nvSpPr>
          <p:cNvPr id="7" name="Rectangle 6"/>
          <p:cNvSpPr/>
          <p:nvPr/>
        </p:nvSpPr>
        <p:spPr>
          <a:xfrm>
            <a:off x="561665" y="1906607"/>
            <a:ext cx="3960017" cy="1815882"/>
          </a:xfrm>
          <a:prstGeom prst="rect">
            <a:avLst/>
          </a:prstGeom>
        </p:spPr>
        <p:txBody>
          <a:bodyPr wrap="square">
            <a:spAutoFit/>
          </a:bodyPr>
          <a:lstStyle/>
          <a:p>
            <a:pPr algn="ctr"/>
            <a:r>
              <a:rPr lang="en-US" sz="2800" dirty="0" smtClean="0">
                <a:solidFill>
                  <a:schemeClr val="accent1"/>
                </a:solidFill>
              </a:rPr>
              <a:t>Higher levels of methylation in treatment</a:t>
            </a:r>
          </a:p>
          <a:p>
            <a:pPr algn="ctr"/>
            <a:r>
              <a:rPr lang="en-US" sz="2800" dirty="0" smtClean="0">
                <a:solidFill>
                  <a:schemeClr val="accent1"/>
                </a:solidFill>
              </a:rPr>
              <a:t>Genes less likely to be expressed</a:t>
            </a:r>
            <a:endParaRPr lang="en-US" sz="2800" dirty="0">
              <a:solidFill>
                <a:schemeClr val="accent1"/>
              </a:solidFill>
            </a:endParaRPr>
          </a:p>
        </p:txBody>
      </p:sp>
      <p:sp>
        <p:nvSpPr>
          <p:cNvPr id="8" name="Rectangle 7"/>
          <p:cNvSpPr/>
          <p:nvPr/>
        </p:nvSpPr>
        <p:spPr>
          <a:xfrm>
            <a:off x="7725464" y="1906606"/>
            <a:ext cx="3960017" cy="1815882"/>
          </a:xfrm>
          <a:prstGeom prst="rect">
            <a:avLst/>
          </a:prstGeom>
        </p:spPr>
        <p:txBody>
          <a:bodyPr wrap="square">
            <a:spAutoFit/>
          </a:bodyPr>
          <a:lstStyle/>
          <a:p>
            <a:pPr algn="ctr"/>
            <a:r>
              <a:rPr lang="en-US" sz="2800" dirty="0" smtClean="0">
                <a:solidFill>
                  <a:schemeClr val="accent1"/>
                </a:solidFill>
              </a:rPr>
              <a:t>Lower levels of methylation in treatment</a:t>
            </a:r>
          </a:p>
          <a:p>
            <a:pPr algn="ctr"/>
            <a:r>
              <a:rPr lang="en-US" sz="2800" dirty="0">
                <a:solidFill>
                  <a:schemeClr val="accent1"/>
                </a:solidFill>
              </a:rPr>
              <a:t>Genes </a:t>
            </a:r>
            <a:r>
              <a:rPr lang="en-US" sz="2800" dirty="0" smtClean="0">
                <a:solidFill>
                  <a:schemeClr val="accent1"/>
                </a:solidFill>
              </a:rPr>
              <a:t>more likely </a:t>
            </a:r>
            <a:r>
              <a:rPr lang="en-US" sz="2800" dirty="0">
                <a:solidFill>
                  <a:schemeClr val="accent1"/>
                </a:solidFill>
              </a:rPr>
              <a:t>to be </a:t>
            </a:r>
            <a:r>
              <a:rPr lang="en-US" sz="2800" dirty="0" smtClean="0">
                <a:solidFill>
                  <a:schemeClr val="accent1"/>
                </a:solidFill>
              </a:rPr>
              <a:t>expressed</a:t>
            </a:r>
            <a:endParaRPr lang="en-US" sz="2800" dirty="0">
              <a:solidFill>
                <a:schemeClr val="accent1"/>
              </a:solidFill>
            </a:endParaRPr>
          </a:p>
        </p:txBody>
      </p:sp>
    </p:spTree>
    <p:extLst>
      <p:ext uri="{BB962C8B-B14F-4D97-AF65-F5344CB8AC3E}">
        <p14:creationId xmlns:p14="http://schemas.microsoft.com/office/powerpoint/2010/main" val="1660732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 t="2380" r="7686"/>
          <a:stretch/>
        </p:blipFill>
        <p:spPr>
          <a:xfrm rot="16200000">
            <a:off x="4236474" y="796077"/>
            <a:ext cx="3288892" cy="1976954"/>
          </a:xfrm>
          <a:prstGeom prst="rect">
            <a:avLst/>
          </a:prstGeom>
        </p:spPr>
      </p:pic>
    </p:spTree>
    <p:extLst>
      <p:ext uri="{BB962C8B-B14F-4D97-AF65-F5344CB8AC3E}">
        <p14:creationId xmlns:p14="http://schemas.microsoft.com/office/powerpoint/2010/main" val="1636175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33864470"/>
              </p:ext>
            </p:extLst>
          </p:nvPr>
        </p:nvGraphicFramePr>
        <p:xfrm>
          <a:off x="571499" y="353183"/>
          <a:ext cx="10972802" cy="2450771"/>
        </p:xfrm>
        <a:graphic>
          <a:graphicData uri="http://schemas.openxmlformats.org/drawingml/2006/table">
            <a:tbl>
              <a:tblPr firstRow="1" bandRow="1">
                <a:tableStyleId>{69012ECD-51FC-41F1-AA8D-1B2483CD663E}</a:tableStyleId>
              </a:tblPr>
              <a:tblGrid>
                <a:gridCol w="5486401"/>
                <a:gridCol w="5486401"/>
              </a:tblGrid>
              <a:tr h="809429">
                <a:tc>
                  <a:txBody>
                    <a:bodyPr/>
                    <a:lstStyle/>
                    <a:p>
                      <a:pPr algn="ctr"/>
                      <a:r>
                        <a:rPr lang="en-US" sz="4400" b="0" i="0" dirty="0" smtClean="0">
                          <a:latin typeface="Avenir Light" charset="0"/>
                          <a:ea typeface="Avenir Light" charset="0"/>
                          <a:cs typeface="Avenir Light" charset="0"/>
                        </a:rPr>
                        <a:t>Genomic</a:t>
                      </a:r>
                      <a:r>
                        <a:rPr lang="en-US" sz="4400" b="0" i="0" baseline="0" dirty="0" smtClean="0">
                          <a:latin typeface="Avenir Light" charset="0"/>
                          <a:ea typeface="Avenir Light" charset="0"/>
                          <a:cs typeface="Avenir Light" charset="0"/>
                        </a:rPr>
                        <a:t> Feature</a:t>
                      </a:r>
                      <a:endParaRPr lang="en-US" sz="4400" b="0" i="0" dirty="0">
                        <a:latin typeface="Avenir Light" charset="0"/>
                        <a:ea typeface="Avenir Light" charset="0"/>
                        <a:cs typeface="Avenir Light" charset="0"/>
                      </a:endParaRPr>
                    </a:p>
                  </a:txBody>
                  <a:tcPr anchor="ctr"/>
                </a:tc>
                <a:tc>
                  <a:txBody>
                    <a:bodyPr/>
                    <a:lstStyle/>
                    <a:p>
                      <a:pPr algn="ctr"/>
                      <a:r>
                        <a:rPr lang="en-US" sz="4400" b="0" i="0" dirty="0" smtClean="0">
                          <a:latin typeface="Avenir Light" charset="0"/>
                          <a:ea typeface="Avenir Light" charset="0"/>
                          <a:cs typeface="Avenir Light" charset="0"/>
                        </a:rPr>
                        <a:t>Result</a:t>
                      </a:r>
                      <a:endParaRPr lang="en-US" sz="4400" b="0" i="0" dirty="0">
                        <a:latin typeface="Avenir Light" charset="0"/>
                        <a:ea typeface="Avenir Light" charset="0"/>
                        <a:cs typeface="Avenir Light" charset="0"/>
                      </a:endParaRPr>
                    </a:p>
                  </a:txBody>
                  <a:tcPr anchor="ctr"/>
                </a:tc>
              </a:tr>
              <a:tr h="820671">
                <a:tc>
                  <a:txBody>
                    <a:bodyPr/>
                    <a:lstStyle/>
                    <a:p>
                      <a:pPr algn="ctr"/>
                      <a:r>
                        <a:rPr lang="en-US" sz="3600" dirty="0" smtClean="0">
                          <a:solidFill>
                            <a:schemeClr val="tx2"/>
                          </a:solidFill>
                        </a:rPr>
                        <a:t>Total</a:t>
                      </a:r>
                      <a:r>
                        <a:rPr lang="en-US" sz="3600" baseline="0" dirty="0" smtClean="0">
                          <a:solidFill>
                            <a:schemeClr val="tx2"/>
                          </a:solidFill>
                        </a:rPr>
                        <a:t> Genes</a:t>
                      </a:r>
                      <a:endParaRPr lang="en-US" sz="3600" dirty="0">
                        <a:solidFill>
                          <a:schemeClr val="tx2"/>
                        </a:solidFill>
                      </a:endParaRPr>
                    </a:p>
                  </a:txBody>
                  <a:tcPr anchor="ctr"/>
                </a:tc>
                <a:tc>
                  <a:txBody>
                    <a:bodyPr/>
                    <a:lstStyle/>
                    <a:p>
                      <a:pPr algn="ctr"/>
                      <a:r>
                        <a:rPr lang="en-US" sz="3600" dirty="0" smtClean="0">
                          <a:solidFill>
                            <a:schemeClr val="tx2"/>
                          </a:solidFill>
                        </a:rPr>
                        <a:t>60,201</a:t>
                      </a:r>
                      <a:endParaRPr lang="en-US" sz="3600" dirty="0">
                        <a:solidFill>
                          <a:schemeClr val="tx2"/>
                        </a:solidFill>
                      </a:endParaRPr>
                    </a:p>
                  </a:txBody>
                  <a:tcPr anchor="ctr"/>
                </a:tc>
              </a:tr>
              <a:tr h="820671">
                <a:tc>
                  <a:txBody>
                    <a:bodyPr/>
                    <a:lstStyle/>
                    <a:p>
                      <a:pPr algn="ctr"/>
                      <a:r>
                        <a:rPr lang="en-US" sz="3600" dirty="0" smtClean="0">
                          <a:solidFill>
                            <a:schemeClr val="tx2"/>
                          </a:solidFill>
                        </a:rPr>
                        <a:t>Total Genes with DMLs</a:t>
                      </a:r>
                      <a:endParaRPr lang="en-US" sz="3600" dirty="0">
                        <a:solidFill>
                          <a:schemeClr val="tx2"/>
                        </a:solidFill>
                      </a:endParaRPr>
                    </a:p>
                  </a:txBody>
                  <a:tcPr anchor="ctr"/>
                </a:tc>
                <a:tc>
                  <a:txBody>
                    <a:bodyPr/>
                    <a:lstStyle/>
                    <a:p>
                      <a:pPr algn="ctr"/>
                      <a:r>
                        <a:rPr lang="en-US" sz="3600" dirty="0" smtClean="0">
                          <a:solidFill>
                            <a:schemeClr val="tx2"/>
                          </a:solidFill>
                        </a:rPr>
                        <a:t>3,129</a:t>
                      </a:r>
                      <a:endParaRPr lang="en-US" sz="3600" dirty="0">
                        <a:solidFill>
                          <a:schemeClr val="tx2"/>
                        </a:solidFill>
                      </a:endParaRPr>
                    </a:p>
                  </a:txBody>
                  <a:tcPr anchor="ctr"/>
                </a:tc>
              </a:tr>
            </a:tbl>
          </a:graphicData>
        </a:graphic>
      </p:graphicFrame>
    </p:spTree>
    <p:extLst>
      <p:ext uri="{BB962C8B-B14F-4D97-AF65-F5344CB8AC3E}">
        <p14:creationId xmlns:p14="http://schemas.microsoft.com/office/powerpoint/2010/main" val="1195295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27424238"/>
              </p:ext>
            </p:extLst>
          </p:nvPr>
        </p:nvGraphicFramePr>
        <p:xfrm>
          <a:off x="571499" y="353183"/>
          <a:ext cx="10972802" cy="3271442"/>
        </p:xfrm>
        <a:graphic>
          <a:graphicData uri="http://schemas.openxmlformats.org/drawingml/2006/table">
            <a:tbl>
              <a:tblPr firstRow="1" bandRow="1">
                <a:tableStyleId>{69012ECD-51FC-41F1-AA8D-1B2483CD663E}</a:tableStyleId>
              </a:tblPr>
              <a:tblGrid>
                <a:gridCol w="5486401"/>
                <a:gridCol w="5486401"/>
              </a:tblGrid>
              <a:tr h="809429">
                <a:tc>
                  <a:txBody>
                    <a:bodyPr/>
                    <a:lstStyle/>
                    <a:p>
                      <a:pPr algn="ctr"/>
                      <a:r>
                        <a:rPr lang="en-US" sz="4400" b="0" i="0" dirty="0" smtClean="0">
                          <a:latin typeface="Avenir Light" charset="0"/>
                          <a:ea typeface="Avenir Light" charset="0"/>
                          <a:cs typeface="Avenir Light" charset="0"/>
                        </a:rPr>
                        <a:t>Genomic</a:t>
                      </a:r>
                      <a:r>
                        <a:rPr lang="en-US" sz="4400" b="0" i="0" baseline="0" dirty="0" smtClean="0">
                          <a:latin typeface="Avenir Light" charset="0"/>
                          <a:ea typeface="Avenir Light" charset="0"/>
                          <a:cs typeface="Avenir Light" charset="0"/>
                        </a:rPr>
                        <a:t> Feature</a:t>
                      </a:r>
                      <a:endParaRPr lang="en-US" sz="4400" b="0" i="0" dirty="0">
                        <a:latin typeface="Avenir Light" charset="0"/>
                        <a:ea typeface="Avenir Light" charset="0"/>
                        <a:cs typeface="Avenir Light" charset="0"/>
                      </a:endParaRPr>
                    </a:p>
                  </a:txBody>
                  <a:tcPr anchor="ctr"/>
                </a:tc>
                <a:tc>
                  <a:txBody>
                    <a:bodyPr/>
                    <a:lstStyle/>
                    <a:p>
                      <a:pPr algn="ctr"/>
                      <a:r>
                        <a:rPr lang="en-US" sz="4400" b="0" i="0" dirty="0" smtClean="0">
                          <a:latin typeface="Avenir Light" charset="0"/>
                          <a:ea typeface="Avenir Light" charset="0"/>
                          <a:cs typeface="Avenir Light" charset="0"/>
                        </a:rPr>
                        <a:t>Result</a:t>
                      </a:r>
                      <a:endParaRPr lang="en-US" sz="4400" b="0" i="0" dirty="0">
                        <a:latin typeface="Avenir Light" charset="0"/>
                        <a:ea typeface="Avenir Light" charset="0"/>
                        <a:cs typeface="Avenir Light" charset="0"/>
                      </a:endParaRPr>
                    </a:p>
                  </a:txBody>
                  <a:tcPr anchor="ctr"/>
                </a:tc>
              </a:tr>
              <a:tr h="820671">
                <a:tc>
                  <a:txBody>
                    <a:bodyPr/>
                    <a:lstStyle/>
                    <a:p>
                      <a:pPr algn="ctr"/>
                      <a:r>
                        <a:rPr lang="en-US" sz="3600" dirty="0" smtClean="0">
                          <a:solidFill>
                            <a:schemeClr val="tx2"/>
                          </a:solidFill>
                        </a:rPr>
                        <a:t>Total</a:t>
                      </a:r>
                      <a:r>
                        <a:rPr lang="en-US" sz="3600" baseline="0" dirty="0" smtClean="0">
                          <a:solidFill>
                            <a:schemeClr val="tx2"/>
                          </a:solidFill>
                        </a:rPr>
                        <a:t> Genes</a:t>
                      </a:r>
                      <a:endParaRPr lang="en-US" sz="3600" dirty="0">
                        <a:solidFill>
                          <a:schemeClr val="tx2"/>
                        </a:solidFill>
                      </a:endParaRPr>
                    </a:p>
                  </a:txBody>
                  <a:tcPr anchor="ctr"/>
                </a:tc>
                <a:tc>
                  <a:txBody>
                    <a:bodyPr/>
                    <a:lstStyle/>
                    <a:p>
                      <a:pPr algn="ctr"/>
                      <a:r>
                        <a:rPr lang="en-US" sz="3600" dirty="0" smtClean="0">
                          <a:solidFill>
                            <a:schemeClr val="tx2"/>
                          </a:solidFill>
                        </a:rPr>
                        <a:t>60,201</a:t>
                      </a:r>
                      <a:endParaRPr lang="en-US" sz="3600" dirty="0">
                        <a:solidFill>
                          <a:schemeClr val="tx2"/>
                        </a:solidFill>
                      </a:endParaRPr>
                    </a:p>
                  </a:txBody>
                  <a:tcPr anchor="ctr"/>
                </a:tc>
              </a:tr>
              <a:tr h="820671">
                <a:tc>
                  <a:txBody>
                    <a:bodyPr/>
                    <a:lstStyle/>
                    <a:p>
                      <a:pPr algn="ctr"/>
                      <a:r>
                        <a:rPr lang="en-US" sz="3600" dirty="0" smtClean="0">
                          <a:solidFill>
                            <a:schemeClr val="tx2"/>
                          </a:solidFill>
                        </a:rPr>
                        <a:t>Total Genes with DMLs</a:t>
                      </a:r>
                      <a:endParaRPr lang="en-US" sz="3600" dirty="0">
                        <a:solidFill>
                          <a:schemeClr val="tx2"/>
                        </a:solidFill>
                      </a:endParaRPr>
                    </a:p>
                  </a:txBody>
                  <a:tcPr anchor="ctr"/>
                </a:tc>
                <a:tc>
                  <a:txBody>
                    <a:bodyPr/>
                    <a:lstStyle/>
                    <a:p>
                      <a:pPr algn="ctr"/>
                      <a:r>
                        <a:rPr lang="en-US" sz="3600" dirty="0" smtClean="0">
                          <a:solidFill>
                            <a:schemeClr val="tx2"/>
                          </a:solidFill>
                        </a:rPr>
                        <a:t>3,129</a:t>
                      </a:r>
                      <a:endParaRPr lang="en-US" sz="3600" dirty="0">
                        <a:solidFill>
                          <a:schemeClr val="tx2"/>
                        </a:solidFill>
                      </a:endParaRPr>
                    </a:p>
                  </a:txBody>
                  <a:tcPr anchor="ctr"/>
                </a:tc>
              </a:tr>
              <a:tr h="820671">
                <a:tc>
                  <a:txBody>
                    <a:bodyPr/>
                    <a:lstStyle/>
                    <a:p>
                      <a:pPr algn="ctr"/>
                      <a:r>
                        <a:rPr lang="en-US" sz="3600" dirty="0" smtClean="0">
                          <a:solidFill>
                            <a:schemeClr val="tx2"/>
                          </a:solidFill>
                        </a:rPr>
                        <a:t>Total DMLs</a:t>
                      </a:r>
                      <a:endParaRPr lang="en-US" sz="3600" dirty="0">
                        <a:solidFill>
                          <a:schemeClr val="tx2"/>
                        </a:solidFill>
                      </a:endParaRPr>
                    </a:p>
                  </a:txBody>
                  <a:tcPr anchor="ctr"/>
                </a:tc>
                <a:tc>
                  <a:txBody>
                    <a:bodyPr/>
                    <a:lstStyle/>
                    <a:p>
                      <a:pPr algn="ctr"/>
                      <a:r>
                        <a:rPr lang="en-US" sz="3600" dirty="0" smtClean="0">
                          <a:solidFill>
                            <a:schemeClr val="tx2"/>
                          </a:solidFill>
                        </a:rPr>
                        <a:t>1,470 (694+/776-)</a:t>
                      </a:r>
                      <a:endParaRPr lang="en-US" sz="3600" dirty="0">
                        <a:solidFill>
                          <a:schemeClr val="tx2"/>
                        </a:solidFill>
                      </a:endParaRPr>
                    </a:p>
                  </a:txBody>
                  <a:tcPr anchor="ctr"/>
                </a:tc>
              </a:tr>
            </a:tbl>
          </a:graphicData>
        </a:graphic>
      </p:graphicFrame>
    </p:spTree>
    <p:extLst>
      <p:ext uri="{BB962C8B-B14F-4D97-AF65-F5344CB8AC3E}">
        <p14:creationId xmlns:p14="http://schemas.microsoft.com/office/powerpoint/2010/main" val="1245561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17146928"/>
              </p:ext>
            </p:extLst>
          </p:nvPr>
        </p:nvGraphicFramePr>
        <p:xfrm>
          <a:off x="571499" y="353183"/>
          <a:ext cx="10972802" cy="6101504"/>
        </p:xfrm>
        <a:graphic>
          <a:graphicData uri="http://schemas.openxmlformats.org/drawingml/2006/table">
            <a:tbl>
              <a:tblPr firstRow="1" bandRow="1">
                <a:tableStyleId>{69012ECD-51FC-41F1-AA8D-1B2483CD663E}</a:tableStyleId>
              </a:tblPr>
              <a:tblGrid>
                <a:gridCol w="5486401"/>
                <a:gridCol w="5486401"/>
              </a:tblGrid>
              <a:tr h="809429">
                <a:tc>
                  <a:txBody>
                    <a:bodyPr/>
                    <a:lstStyle/>
                    <a:p>
                      <a:pPr algn="ctr"/>
                      <a:r>
                        <a:rPr lang="en-US" sz="4400" b="0" i="0" dirty="0" smtClean="0">
                          <a:latin typeface="Avenir Light" charset="0"/>
                          <a:ea typeface="Avenir Light" charset="0"/>
                          <a:cs typeface="Avenir Light" charset="0"/>
                        </a:rPr>
                        <a:t>Genomic</a:t>
                      </a:r>
                      <a:r>
                        <a:rPr lang="en-US" sz="4400" b="0" i="0" baseline="0" dirty="0" smtClean="0">
                          <a:latin typeface="Avenir Light" charset="0"/>
                          <a:ea typeface="Avenir Light" charset="0"/>
                          <a:cs typeface="Avenir Light" charset="0"/>
                        </a:rPr>
                        <a:t> Feature</a:t>
                      </a:r>
                      <a:endParaRPr lang="en-US" sz="4400" b="0" i="0" dirty="0">
                        <a:latin typeface="Avenir Light" charset="0"/>
                        <a:ea typeface="Avenir Light" charset="0"/>
                        <a:cs typeface="Avenir Light" charset="0"/>
                      </a:endParaRPr>
                    </a:p>
                  </a:txBody>
                  <a:tcPr anchor="ctr"/>
                </a:tc>
                <a:tc>
                  <a:txBody>
                    <a:bodyPr/>
                    <a:lstStyle/>
                    <a:p>
                      <a:pPr algn="ctr"/>
                      <a:r>
                        <a:rPr lang="en-US" sz="4400" b="0" i="0" dirty="0" smtClean="0">
                          <a:latin typeface="Avenir Light" charset="0"/>
                          <a:ea typeface="Avenir Light" charset="0"/>
                          <a:cs typeface="Avenir Light" charset="0"/>
                        </a:rPr>
                        <a:t>Result</a:t>
                      </a:r>
                      <a:endParaRPr lang="en-US" sz="4400" b="0" i="0" dirty="0">
                        <a:latin typeface="Avenir Light" charset="0"/>
                        <a:ea typeface="Avenir Light" charset="0"/>
                        <a:cs typeface="Avenir Light" charset="0"/>
                      </a:endParaRPr>
                    </a:p>
                  </a:txBody>
                  <a:tcPr anchor="ctr"/>
                </a:tc>
              </a:tr>
              <a:tr h="820671">
                <a:tc>
                  <a:txBody>
                    <a:bodyPr/>
                    <a:lstStyle/>
                    <a:p>
                      <a:pPr algn="ctr"/>
                      <a:r>
                        <a:rPr lang="en-US" sz="3600" dirty="0" smtClean="0">
                          <a:solidFill>
                            <a:schemeClr val="tx2"/>
                          </a:solidFill>
                        </a:rPr>
                        <a:t>Total</a:t>
                      </a:r>
                      <a:r>
                        <a:rPr lang="en-US" sz="3600" baseline="0" dirty="0" smtClean="0">
                          <a:solidFill>
                            <a:schemeClr val="tx2"/>
                          </a:solidFill>
                        </a:rPr>
                        <a:t> Genes</a:t>
                      </a:r>
                      <a:endParaRPr lang="en-US" sz="3600" dirty="0">
                        <a:solidFill>
                          <a:schemeClr val="tx2"/>
                        </a:solidFill>
                      </a:endParaRPr>
                    </a:p>
                  </a:txBody>
                  <a:tcPr anchor="ctr"/>
                </a:tc>
                <a:tc>
                  <a:txBody>
                    <a:bodyPr/>
                    <a:lstStyle/>
                    <a:p>
                      <a:pPr algn="ctr"/>
                      <a:r>
                        <a:rPr lang="en-US" sz="3600" dirty="0" smtClean="0">
                          <a:solidFill>
                            <a:schemeClr val="tx2"/>
                          </a:solidFill>
                        </a:rPr>
                        <a:t>60,201</a:t>
                      </a:r>
                      <a:endParaRPr lang="en-US" sz="3600" dirty="0">
                        <a:solidFill>
                          <a:schemeClr val="tx2"/>
                        </a:solidFill>
                      </a:endParaRPr>
                    </a:p>
                  </a:txBody>
                  <a:tcPr anchor="ctr"/>
                </a:tc>
              </a:tr>
              <a:tr h="820671">
                <a:tc>
                  <a:txBody>
                    <a:bodyPr/>
                    <a:lstStyle/>
                    <a:p>
                      <a:pPr algn="ctr"/>
                      <a:r>
                        <a:rPr lang="en-US" sz="3600" dirty="0" smtClean="0">
                          <a:solidFill>
                            <a:schemeClr val="tx2"/>
                          </a:solidFill>
                        </a:rPr>
                        <a:t>Total Genes with DMLs</a:t>
                      </a:r>
                      <a:endParaRPr lang="en-US" sz="3600" dirty="0">
                        <a:solidFill>
                          <a:schemeClr val="tx2"/>
                        </a:solidFill>
                      </a:endParaRPr>
                    </a:p>
                  </a:txBody>
                  <a:tcPr anchor="ctr"/>
                </a:tc>
                <a:tc>
                  <a:txBody>
                    <a:bodyPr/>
                    <a:lstStyle/>
                    <a:p>
                      <a:pPr algn="ctr"/>
                      <a:r>
                        <a:rPr lang="en-US" sz="3600" dirty="0" smtClean="0">
                          <a:solidFill>
                            <a:schemeClr val="tx2"/>
                          </a:solidFill>
                        </a:rPr>
                        <a:t>3,129</a:t>
                      </a:r>
                      <a:endParaRPr lang="en-US" sz="3600" dirty="0">
                        <a:solidFill>
                          <a:schemeClr val="tx2"/>
                        </a:solidFill>
                      </a:endParaRPr>
                    </a:p>
                  </a:txBody>
                  <a:tcPr anchor="ctr"/>
                </a:tc>
              </a:tr>
              <a:tr h="820671">
                <a:tc>
                  <a:txBody>
                    <a:bodyPr/>
                    <a:lstStyle/>
                    <a:p>
                      <a:pPr algn="ctr"/>
                      <a:r>
                        <a:rPr lang="en-US" sz="3600" dirty="0" smtClean="0">
                          <a:solidFill>
                            <a:schemeClr val="tx2"/>
                          </a:solidFill>
                        </a:rPr>
                        <a:t>Total DMLs</a:t>
                      </a:r>
                      <a:endParaRPr lang="en-US" sz="3600" dirty="0">
                        <a:solidFill>
                          <a:schemeClr val="tx2"/>
                        </a:solidFill>
                      </a:endParaRPr>
                    </a:p>
                  </a:txBody>
                  <a:tcPr anchor="ctr"/>
                </a:tc>
                <a:tc>
                  <a:txBody>
                    <a:bodyPr/>
                    <a:lstStyle/>
                    <a:p>
                      <a:pPr algn="ctr"/>
                      <a:r>
                        <a:rPr lang="en-US" sz="3600" dirty="0" smtClean="0">
                          <a:solidFill>
                            <a:schemeClr val="tx2"/>
                          </a:solidFill>
                        </a:rPr>
                        <a:t>1,470 (694+/776-)</a:t>
                      </a:r>
                      <a:endParaRPr lang="en-US" sz="3600" dirty="0">
                        <a:solidFill>
                          <a:schemeClr val="tx2"/>
                        </a:solidFill>
                      </a:endParaRPr>
                    </a:p>
                  </a:txBody>
                  <a:tcPr anchor="ctr"/>
                </a:tc>
              </a:tr>
              <a:tr h="820671">
                <a:tc>
                  <a:txBody>
                    <a:bodyPr/>
                    <a:lstStyle/>
                    <a:p>
                      <a:pPr algn="ctr"/>
                      <a:r>
                        <a:rPr lang="en-US" sz="3600" dirty="0" smtClean="0">
                          <a:solidFill>
                            <a:schemeClr val="tx2"/>
                          </a:solidFill>
                        </a:rPr>
                        <a:t>DMLs in </a:t>
                      </a:r>
                      <a:r>
                        <a:rPr lang="en-US" sz="3600" dirty="0" smtClean="0">
                          <a:solidFill>
                            <a:schemeClr val="tx2"/>
                          </a:solidFill>
                        </a:rPr>
                        <a:t>mRNA Coding Regions</a:t>
                      </a:r>
                      <a:endParaRPr lang="en-US" sz="3600" dirty="0">
                        <a:solidFill>
                          <a:schemeClr val="tx2"/>
                        </a:solidFill>
                      </a:endParaRPr>
                    </a:p>
                  </a:txBody>
                  <a:tcPr anchor="ctr"/>
                </a:tc>
                <a:tc>
                  <a:txBody>
                    <a:bodyPr/>
                    <a:lstStyle/>
                    <a:p>
                      <a:pPr algn="ctr"/>
                      <a:r>
                        <a:rPr lang="is-IS" sz="3600" dirty="0" smtClean="0">
                          <a:solidFill>
                            <a:schemeClr val="tx2"/>
                          </a:solidFill>
                        </a:rPr>
                        <a:t>1,353</a:t>
                      </a:r>
                      <a:endParaRPr lang="en-US" sz="3600" dirty="0">
                        <a:solidFill>
                          <a:schemeClr val="tx2"/>
                        </a:solidFill>
                      </a:endParaRPr>
                    </a:p>
                  </a:txBody>
                  <a:tcPr anchor="ctr"/>
                </a:tc>
              </a:tr>
              <a:tr h="820671">
                <a:tc>
                  <a:txBody>
                    <a:bodyPr/>
                    <a:lstStyle/>
                    <a:p>
                      <a:pPr algn="ctr"/>
                      <a:r>
                        <a:rPr lang="en-US" sz="3600" dirty="0" smtClean="0">
                          <a:solidFill>
                            <a:schemeClr val="tx2"/>
                          </a:solidFill>
                        </a:rPr>
                        <a:t>DMLs in Exons</a:t>
                      </a:r>
                      <a:endParaRPr lang="en-US" sz="3600" dirty="0">
                        <a:solidFill>
                          <a:schemeClr val="tx2"/>
                        </a:solidFill>
                      </a:endParaRPr>
                    </a:p>
                  </a:txBody>
                  <a:tcPr anchor="ctr"/>
                </a:tc>
                <a:tc>
                  <a:txBody>
                    <a:bodyPr/>
                    <a:lstStyle/>
                    <a:p>
                      <a:pPr algn="ctr"/>
                      <a:r>
                        <a:rPr lang="cs-CZ" sz="3600" dirty="0" smtClean="0">
                          <a:solidFill>
                            <a:schemeClr val="tx2"/>
                          </a:solidFill>
                        </a:rPr>
                        <a:t>971</a:t>
                      </a:r>
                      <a:endParaRPr lang="en-US" sz="3600" dirty="0">
                        <a:solidFill>
                          <a:schemeClr val="tx2"/>
                        </a:solidFill>
                      </a:endParaRPr>
                    </a:p>
                  </a:txBody>
                  <a:tcPr anchor="ctr"/>
                </a:tc>
              </a:tr>
              <a:tr h="820671">
                <a:tc>
                  <a:txBody>
                    <a:bodyPr/>
                    <a:lstStyle/>
                    <a:p>
                      <a:pPr algn="ctr"/>
                      <a:r>
                        <a:rPr lang="en-US" sz="3600" dirty="0" smtClean="0">
                          <a:solidFill>
                            <a:schemeClr val="tx2"/>
                          </a:solidFill>
                        </a:rPr>
                        <a:t>DMLs in Introns</a:t>
                      </a:r>
                      <a:endParaRPr lang="en-US" sz="3600" dirty="0">
                        <a:solidFill>
                          <a:schemeClr val="tx2"/>
                        </a:solidFill>
                      </a:endParaRPr>
                    </a:p>
                  </a:txBody>
                  <a:tcPr anchor="ctr"/>
                </a:tc>
                <a:tc>
                  <a:txBody>
                    <a:bodyPr/>
                    <a:lstStyle/>
                    <a:p>
                      <a:pPr algn="ctr"/>
                      <a:r>
                        <a:rPr lang="is-IS" sz="3600" dirty="0" smtClean="0">
                          <a:solidFill>
                            <a:schemeClr val="tx2"/>
                          </a:solidFill>
                        </a:rPr>
                        <a:t>409</a:t>
                      </a:r>
                      <a:endParaRPr lang="en-US" sz="3600" dirty="0">
                        <a:solidFill>
                          <a:schemeClr val="tx2"/>
                        </a:solidFill>
                      </a:endParaRPr>
                    </a:p>
                  </a:txBody>
                  <a:tcPr anchor="ctr"/>
                </a:tc>
              </a:tr>
            </a:tbl>
          </a:graphicData>
        </a:graphic>
      </p:graphicFrame>
    </p:spTree>
    <p:extLst>
      <p:ext uri="{BB962C8B-B14F-4D97-AF65-F5344CB8AC3E}">
        <p14:creationId xmlns:p14="http://schemas.microsoft.com/office/powerpoint/2010/main" val="740540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519" y="1471697"/>
            <a:ext cx="8133348" cy="3255264"/>
          </a:xfrm>
        </p:spPr>
        <p:txBody>
          <a:bodyPr>
            <a:noAutofit/>
          </a:bodyPr>
          <a:lstStyle/>
          <a:p>
            <a:r>
              <a:rPr lang="en-US" sz="6400" dirty="0" smtClean="0"/>
              <a:t>What biological processes are affected by high pCO</a:t>
            </a:r>
            <a:r>
              <a:rPr lang="en-US" sz="6400" baseline="-25000" dirty="0" smtClean="0"/>
              <a:t>2</a:t>
            </a:r>
            <a:r>
              <a:rPr lang="en-US" sz="6400" dirty="0" smtClean="0"/>
              <a:t>?</a:t>
            </a:r>
            <a:endParaRPr lang="en-US" sz="6400" dirty="0"/>
          </a:p>
        </p:txBody>
      </p:sp>
    </p:spTree>
    <p:extLst>
      <p:ext uri="{BB962C8B-B14F-4D97-AF65-F5344CB8AC3E}">
        <p14:creationId xmlns:p14="http://schemas.microsoft.com/office/powerpoint/2010/main" val="5879362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0025"/>
            <a:ext cx="10329863" cy="1222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7163" y="345575"/>
            <a:ext cx="9801225" cy="1077218"/>
          </a:xfrm>
          <a:prstGeom prst="rect">
            <a:avLst/>
          </a:prstGeom>
          <a:noFill/>
        </p:spPr>
        <p:txBody>
          <a:bodyPr wrap="square" rtlCol="0">
            <a:spAutoFit/>
          </a:bodyPr>
          <a:lstStyle/>
          <a:p>
            <a:r>
              <a:rPr lang="en-US" sz="6400" dirty="0" smtClean="0">
                <a:solidFill>
                  <a:schemeClr val="bg1"/>
                </a:solidFill>
                <a:latin typeface="Avenir Book" charset="0"/>
                <a:ea typeface="Avenir Book" charset="0"/>
                <a:cs typeface="Avenir Book" charset="0"/>
              </a:rPr>
              <a:t>Metabolic processes</a:t>
            </a:r>
            <a:endParaRPr lang="en-US" sz="6400" dirty="0">
              <a:solidFill>
                <a:schemeClr val="bg1"/>
              </a:solidFill>
              <a:latin typeface="Avenir Book" charset="0"/>
              <a:ea typeface="Avenir Book" charset="0"/>
              <a:cs typeface="Avenir Book" charset="0"/>
            </a:endParaRPr>
          </a:p>
        </p:txBody>
      </p:sp>
      <p:sp>
        <p:nvSpPr>
          <p:cNvPr id="17" name="Rectangle 16"/>
          <p:cNvSpPr/>
          <p:nvPr/>
        </p:nvSpPr>
        <p:spPr>
          <a:xfrm>
            <a:off x="8176920" y="622574"/>
            <a:ext cx="1943161" cy="523220"/>
          </a:xfrm>
          <a:prstGeom prst="rect">
            <a:avLst/>
          </a:prstGeom>
        </p:spPr>
        <p:txBody>
          <a:bodyPr wrap="none">
            <a:spAutoFit/>
          </a:bodyPr>
          <a:lstStyle/>
          <a:p>
            <a:r>
              <a:rPr lang="en-US" sz="2800" dirty="0" smtClean="0">
                <a:solidFill>
                  <a:schemeClr val="bg1"/>
                </a:solidFill>
              </a:rPr>
              <a:t>p = </a:t>
            </a:r>
            <a:r>
              <a:rPr lang="it-IT" sz="2800" dirty="0">
                <a:solidFill>
                  <a:schemeClr val="bg1"/>
                </a:solidFill>
              </a:rPr>
              <a:t>1.21e-10</a:t>
            </a:r>
          </a:p>
        </p:txBody>
      </p:sp>
      <p:sp>
        <p:nvSpPr>
          <p:cNvPr id="21" name="TextBox 20"/>
          <p:cNvSpPr txBox="1"/>
          <p:nvPr/>
        </p:nvSpPr>
        <p:spPr>
          <a:xfrm>
            <a:off x="10956758" y="492492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5778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0025"/>
            <a:ext cx="10329863" cy="1222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7163" y="345575"/>
            <a:ext cx="9801225" cy="1077218"/>
          </a:xfrm>
          <a:prstGeom prst="rect">
            <a:avLst/>
          </a:prstGeom>
          <a:noFill/>
        </p:spPr>
        <p:txBody>
          <a:bodyPr wrap="square" rtlCol="0">
            <a:spAutoFit/>
          </a:bodyPr>
          <a:lstStyle/>
          <a:p>
            <a:r>
              <a:rPr lang="en-US" sz="6400" dirty="0" smtClean="0">
                <a:solidFill>
                  <a:schemeClr val="bg1"/>
                </a:solidFill>
                <a:latin typeface="Avenir Book" charset="0"/>
                <a:ea typeface="Avenir Book" charset="0"/>
                <a:cs typeface="Avenir Book" charset="0"/>
              </a:rPr>
              <a:t>Metabolic processes</a:t>
            </a:r>
            <a:endParaRPr lang="en-US" sz="6400" dirty="0">
              <a:solidFill>
                <a:schemeClr val="bg1"/>
              </a:solidFill>
              <a:latin typeface="Avenir Book" charset="0"/>
              <a:ea typeface="Avenir Book" charset="0"/>
              <a:cs typeface="Avenir Book" charset="0"/>
            </a:endParaRPr>
          </a:p>
        </p:txBody>
      </p:sp>
      <p:sp>
        <p:nvSpPr>
          <p:cNvPr id="17" name="Rectangle 16"/>
          <p:cNvSpPr/>
          <p:nvPr/>
        </p:nvSpPr>
        <p:spPr>
          <a:xfrm>
            <a:off x="8176920" y="622574"/>
            <a:ext cx="1943161" cy="523220"/>
          </a:xfrm>
          <a:prstGeom prst="rect">
            <a:avLst/>
          </a:prstGeom>
        </p:spPr>
        <p:txBody>
          <a:bodyPr wrap="none">
            <a:spAutoFit/>
          </a:bodyPr>
          <a:lstStyle/>
          <a:p>
            <a:r>
              <a:rPr lang="en-US" sz="2800" dirty="0" smtClean="0">
                <a:solidFill>
                  <a:schemeClr val="bg1"/>
                </a:solidFill>
              </a:rPr>
              <a:t>p = </a:t>
            </a:r>
            <a:r>
              <a:rPr lang="it-IT" sz="2800" dirty="0">
                <a:solidFill>
                  <a:schemeClr val="bg1"/>
                </a:solidFill>
              </a:rPr>
              <a:t>1.21e-10</a:t>
            </a:r>
          </a:p>
        </p:txBody>
      </p:sp>
      <p:sp>
        <p:nvSpPr>
          <p:cNvPr id="21" name="TextBox 20"/>
          <p:cNvSpPr txBox="1"/>
          <p:nvPr/>
        </p:nvSpPr>
        <p:spPr>
          <a:xfrm>
            <a:off x="10956758" y="4924926"/>
            <a:ext cx="184731" cy="369332"/>
          </a:xfrm>
          <a:prstGeom prst="rect">
            <a:avLst/>
          </a:prstGeom>
          <a:noFill/>
        </p:spPr>
        <p:txBody>
          <a:bodyPr wrap="none" rtlCol="0">
            <a:spAutoFit/>
          </a:bodyPr>
          <a:lstStyle/>
          <a:p>
            <a:endParaRPr lang="en-US" dirty="0"/>
          </a:p>
        </p:txBody>
      </p:sp>
      <p:sp>
        <p:nvSpPr>
          <p:cNvPr id="7" name="TextBox 6"/>
          <p:cNvSpPr txBox="1"/>
          <p:nvPr/>
        </p:nvSpPr>
        <p:spPr>
          <a:xfrm>
            <a:off x="598033" y="1633654"/>
            <a:ext cx="10962595" cy="769441"/>
          </a:xfrm>
          <a:prstGeom prst="rect">
            <a:avLst/>
          </a:prstGeom>
          <a:noFill/>
        </p:spPr>
        <p:txBody>
          <a:bodyPr wrap="square" rtlCol="0">
            <a:spAutoFit/>
          </a:bodyPr>
          <a:lstStyle/>
          <a:p>
            <a:r>
              <a:rPr lang="en-US" sz="4400" dirty="0" smtClean="0">
                <a:solidFill>
                  <a:schemeClr val="tx2"/>
                </a:solidFill>
                <a:latin typeface="Avenir Light" charset="0"/>
                <a:ea typeface="Avenir Light" charset="0"/>
                <a:cs typeface="Avenir Light" charset="0"/>
              </a:rPr>
              <a:t>Similar to previous work</a:t>
            </a:r>
            <a:endParaRPr lang="en-US" sz="4400" dirty="0">
              <a:solidFill>
                <a:schemeClr val="tx2"/>
              </a:solidFill>
              <a:latin typeface="Avenir Light" charset="0"/>
              <a:ea typeface="Avenir Light" charset="0"/>
              <a:cs typeface="Avenir Light" charset="0"/>
            </a:endParaRPr>
          </a:p>
        </p:txBody>
      </p:sp>
      <p:sp>
        <p:nvSpPr>
          <p:cNvPr id="8" name="Rectangle 7"/>
          <p:cNvSpPr/>
          <p:nvPr/>
        </p:nvSpPr>
        <p:spPr>
          <a:xfrm>
            <a:off x="598034" y="2318430"/>
            <a:ext cx="10962594" cy="887422"/>
          </a:xfrm>
          <a:prstGeom prst="rect">
            <a:avLst/>
          </a:prstGeom>
        </p:spPr>
        <p:txBody>
          <a:bodyPr wrap="square">
            <a:spAutoFit/>
          </a:bodyPr>
          <a:lstStyle/>
          <a:p>
            <a:pPr>
              <a:lnSpc>
                <a:spcPts val="3140"/>
              </a:lnSpc>
            </a:pPr>
            <a:r>
              <a:rPr lang="en-US" sz="2800" dirty="0" smtClean="0">
                <a:solidFill>
                  <a:schemeClr val="accent1"/>
                </a:solidFill>
              </a:rPr>
              <a:t>Elevated pCO</a:t>
            </a:r>
            <a:r>
              <a:rPr lang="en-US" sz="2800" baseline="-25000" dirty="0" smtClean="0">
                <a:solidFill>
                  <a:schemeClr val="accent1"/>
                </a:solidFill>
              </a:rPr>
              <a:t>2</a:t>
            </a:r>
            <a:r>
              <a:rPr lang="en-US" sz="2800" dirty="0" smtClean="0">
                <a:solidFill>
                  <a:schemeClr val="accent1"/>
                </a:solidFill>
              </a:rPr>
              <a:t> induced higher metabolic rates in Eastern oysters (</a:t>
            </a:r>
            <a:r>
              <a:rPr lang="en-US" sz="2800" dirty="0" err="1" smtClean="0">
                <a:solidFill>
                  <a:schemeClr val="accent1"/>
                </a:solidFill>
              </a:rPr>
              <a:t>Beniash</a:t>
            </a:r>
            <a:r>
              <a:rPr lang="en-US" sz="2800" dirty="0" smtClean="0">
                <a:solidFill>
                  <a:schemeClr val="accent1"/>
                </a:solidFill>
              </a:rPr>
              <a:t> et al. 2010)</a:t>
            </a:r>
            <a:endParaRPr lang="en-US" sz="2800" dirty="0">
              <a:solidFill>
                <a:schemeClr val="accent1"/>
              </a:solidFill>
            </a:endParaRPr>
          </a:p>
        </p:txBody>
      </p:sp>
    </p:spTree>
    <p:extLst>
      <p:ext uri="{BB962C8B-B14F-4D97-AF65-F5344CB8AC3E}">
        <p14:creationId xmlns:p14="http://schemas.microsoft.com/office/powerpoint/2010/main" val="674837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0025"/>
            <a:ext cx="10329863" cy="1222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7163" y="345575"/>
            <a:ext cx="9801225" cy="1077218"/>
          </a:xfrm>
          <a:prstGeom prst="rect">
            <a:avLst/>
          </a:prstGeom>
          <a:noFill/>
        </p:spPr>
        <p:txBody>
          <a:bodyPr wrap="square" rtlCol="0">
            <a:spAutoFit/>
          </a:bodyPr>
          <a:lstStyle/>
          <a:p>
            <a:r>
              <a:rPr lang="en-US" sz="6400" dirty="0" smtClean="0">
                <a:solidFill>
                  <a:schemeClr val="bg1"/>
                </a:solidFill>
                <a:latin typeface="Avenir Book" charset="0"/>
                <a:ea typeface="Avenir Book" charset="0"/>
                <a:cs typeface="Avenir Book" charset="0"/>
              </a:rPr>
              <a:t>Metabolic processes</a:t>
            </a:r>
            <a:endParaRPr lang="en-US" sz="6400" dirty="0">
              <a:solidFill>
                <a:schemeClr val="bg1"/>
              </a:solidFill>
              <a:latin typeface="Avenir Book" charset="0"/>
              <a:ea typeface="Avenir Book" charset="0"/>
              <a:cs typeface="Avenir Book" charset="0"/>
            </a:endParaRPr>
          </a:p>
        </p:txBody>
      </p:sp>
      <p:sp>
        <p:nvSpPr>
          <p:cNvPr id="17" name="Rectangle 16"/>
          <p:cNvSpPr/>
          <p:nvPr/>
        </p:nvSpPr>
        <p:spPr>
          <a:xfrm>
            <a:off x="8176920" y="622574"/>
            <a:ext cx="1943161" cy="523220"/>
          </a:xfrm>
          <a:prstGeom prst="rect">
            <a:avLst/>
          </a:prstGeom>
        </p:spPr>
        <p:txBody>
          <a:bodyPr wrap="none">
            <a:spAutoFit/>
          </a:bodyPr>
          <a:lstStyle/>
          <a:p>
            <a:r>
              <a:rPr lang="en-US" sz="2800" dirty="0" smtClean="0">
                <a:solidFill>
                  <a:schemeClr val="bg1"/>
                </a:solidFill>
              </a:rPr>
              <a:t>p = </a:t>
            </a:r>
            <a:r>
              <a:rPr lang="it-IT" sz="2800" dirty="0">
                <a:solidFill>
                  <a:schemeClr val="bg1"/>
                </a:solidFill>
              </a:rPr>
              <a:t>1.21e-10</a:t>
            </a:r>
          </a:p>
        </p:txBody>
      </p:sp>
      <p:sp>
        <p:nvSpPr>
          <p:cNvPr id="21" name="TextBox 20"/>
          <p:cNvSpPr txBox="1"/>
          <p:nvPr/>
        </p:nvSpPr>
        <p:spPr>
          <a:xfrm>
            <a:off x="10956758" y="4924926"/>
            <a:ext cx="184731" cy="369332"/>
          </a:xfrm>
          <a:prstGeom prst="rect">
            <a:avLst/>
          </a:prstGeom>
          <a:noFill/>
        </p:spPr>
        <p:txBody>
          <a:bodyPr wrap="none" rtlCol="0">
            <a:spAutoFit/>
          </a:bodyPr>
          <a:lstStyle/>
          <a:p>
            <a:endParaRPr lang="en-US" dirty="0"/>
          </a:p>
        </p:txBody>
      </p:sp>
      <p:sp>
        <p:nvSpPr>
          <p:cNvPr id="7" name="TextBox 6"/>
          <p:cNvSpPr txBox="1"/>
          <p:nvPr/>
        </p:nvSpPr>
        <p:spPr>
          <a:xfrm>
            <a:off x="598033" y="1633654"/>
            <a:ext cx="10962595" cy="769441"/>
          </a:xfrm>
          <a:prstGeom prst="rect">
            <a:avLst/>
          </a:prstGeom>
          <a:noFill/>
        </p:spPr>
        <p:txBody>
          <a:bodyPr wrap="square" rtlCol="0">
            <a:spAutoFit/>
          </a:bodyPr>
          <a:lstStyle/>
          <a:p>
            <a:r>
              <a:rPr lang="en-US" sz="4400" dirty="0" smtClean="0">
                <a:solidFill>
                  <a:schemeClr val="tx2"/>
                </a:solidFill>
                <a:latin typeface="Avenir Light" charset="0"/>
                <a:ea typeface="Avenir Light" charset="0"/>
                <a:cs typeface="Avenir Light" charset="0"/>
              </a:rPr>
              <a:t>Similar to previous work</a:t>
            </a:r>
            <a:endParaRPr lang="en-US" sz="4400" dirty="0">
              <a:solidFill>
                <a:schemeClr val="tx2"/>
              </a:solidFill>
              <a:latin typeface="Avenir Light" charset="0"/>
              <a:ea typeface="Avenir Light" charset="0"/>
              <a:cs typeface="Avenir Light" charset="0"/>
            </a:endParaRPr>
          </a:p>
        </p:txBody>
      </p:sp>
      <p:sp>
        <p:nvSpPr>
          <p:cNvPr id="8" name="Rectangle 7"/>
          <p:cNvSpPr/>
          <p:nvPr/>
        </p:nvSpPr>
        <p:spPr>
          <a:xfrm>
            <a:off x="598034" y="2318430"/>
            <a:ext cx="10962594" cy="887422"/>
          </a:xfrm>
          <a:prstGeom prst="rect">
            <a:avLst/>
          </a:prstGeom>
        </p:spPr>
        <p:txBody>
          <a:bodyPr wrap="square">
            <a:spAutoFit/>
          </a:bodyPr>
          <a:lstStyle/>
          <a:p>
            <a:pPr>
              <a:lnSpc>
                <a:spcPts val="3140"/>
              </a:lnSpc>
            </a:pPr>
            <a:r>
              <a:rPr lang="en-US" sz="2800" dirty="0" smtClean="0">
                <a:solidFill>
                  <a:schemeClr val="accent1"/>
                </a:solidFill>
              </a:rPr>
              <a:t>Elevated pCO</a:t>
            </a:r>
            <a:r>
              <a:rPr lang="en-US" sz="2800" baseline="-25000" dirty="0" smtClean="0">
                <a:solidFill>
                  <a:schemeClr val="accent1"/>
                </a:solidFill>
              </a:rPr>
              <a:t>2</a:t>
            </a:r>
            <a:r>
              <a:rPr lang="en-US" sz="2800" dirty="0" smtClean="0">
                <a:solidFill>
                  <a:schemeClr val="accent1"/>
                </a:solidFill>
              </a:rPr>
              <a:t> induced higher metabolic rates in Eastern oysters (</a:t>
            </a:r>
            <a:r>
              <a:rPr lang="en-US" sz="2800" dirty="0" err="1" smtClean="0">
                <a:solidFill>
                  <a:schemeClr val="accent1"/>
                </a:solidFill>
              </a:rPr>
              <a:t>Beniash</a:t>
            </a:r>
            <a:r>
              <a:rPr lang="en-US" sz="2800" dirty="0" smtClean="0">
                <a:solidFill>
                  <a:schemeClr val="accent1"/>
                </a:solidFill>
              </a:rPr>
              <a:t> et al. 2010)</a:t>
            </a:r>
            <a:endParaRPr lang="en-US" sz="2800" dirty="0">
              <a:solidFill>
                <a:schemeClr val="accent1"/>
              </a:solidFill>
            </a:endParaRPr>
          </a:p>
        </p:txBody>
      </p:sp>
      <p:sp>
        <p:nvSpPr>
          <p:cNvPr id="9" name="TextBox 8"/>
          <p:cNvSpPr txBox="1"/>
          <p:nvPr/>
        </p:nvSpPr>
        <p:spPr>
          <a:xfrm>
            <a:off x="598032" y="3339419"/>
            <a:ext cx="10962595" cy="769441"/>
          </a:xfrm>
          <a:prstGeom prst="rect">
            <a:avLst/>
          </a:prstGeom>
          <a:noFill/>
        </p:spPr>
        <p:txBody>
          <a:bodyPr wrap="square" rtlCol="0">
            <a:spAutoFit/>
          </a:bodyPr>
          <a:lstStyle/>
          <a:p>
            <a:r>
              <a:rPr lang="en-US" sz="4400" dirty="0" err="1" smtClean="0">
                <a:solidFill>
                  <a:schemeClr val="tx2"/>
                </a:solidFill>
                <a:latin typeface="Avenir Light" charset="0"/>
                <a:ea typeface="Avenir Light" charset="0"/>
                <a:cs typeface="Avenir Light" charset="0"/>
              </a:rPr>
              <a:t>Hypermethylation</a:t>
            </a:r>
            <a:endParaRPr lang="en-US" sz="4400" dirty="0">
              <a:solidFill>
                <a:schemeClr val="tx2"/>
              </a:solidFill>
              <a:latin typeface="Avenir Light" charset="0"/>
              <a:ea typeface="Avenir Light" charset="0"/>
              <a:cs typeface="Avenir Light" charset="0"/>
            </a:endParaRPr>
          </a:p>
        </p:txBody>
      </p:sp>
      <p:sp>
        <p:nvSpPr>
          <p:cNvPr id="10" name="Rectangle 9"/>
          <p:cNvSpPr/>
          <p:nvPr/>
        </p:nvSpPr>
        <p:spPr>
          <a:xfrm>
            <a:off x="598033" y="4024195"/>
            <a:ext cx="10962594" cy="895758"/>
          </a:xfrm>
          <a:prstGeom prst="rect">
            <a:avLst/>
          </a:prstGeom>
        </p:spPr>
        <p:txBody>
          <a:bodyPr wrap="square">
            <a:spAutoFit/>
          </a:bodyPr>
          <a:lstStyle/>
          <a:p>
            <a:pPr>
              <a:lnSpc>
                <a:spcPts val="3140"/>
              </a:lnSpc>
            </a:pPr>
            <a:r>
              <a:rPr lang="en-US" sz="2800" dirty="0" smtClean="0">
                <a:solidFill>
                  <a:schemeClr val="accent1"/>
                </a:solidFill>
              </a:rPr>
              <a:t>Genes for metabolic regulation less likely to be transcribed</a:t>
            </a:r>
          </a:p>
          <a:p>
            <a:pPr>
              <a:lnSpc>
                <a:spcPts val="3140"/>
              </a:lnSpc>
            </a:pPr>
            <a:r>
              <a:rPr lang="en-US" sz="2800" dirty="0" smtClean="0">
                <a:solidFill>
                  <a:schemeClr val="accent1"/>
                </a:solidFill>
              </a:rPr>
              <a:t>Larvae may benefit from stable housekeeping genes</a:t>
            </a:r>
            <a:endParaRPr lang="en-US" sz="2800" dirty="0">
              <a:solidFill>
                <a:schemeClr val="accent1"/>
              </a:solidFill>
            </a:endParaRPr>
          </a:p>
        </p:txBody>
      </p:sp>
    </p:spTree>
    <p:extLst>
      <p:ext uri="{BB962C8B-B14F-4D97-AF65-F5344CB8AC3E}">
        <p14:creationId xmlns:p14="http://schemas.microsoft.com/office/powerpoint/2010/main" val="1214624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0025"/>
            <a:ext cx="10329863" cy="1222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7163" y="345575"/>
            <a:ext cx="9801225" cy="1077218"/>
          </a:xfrm>
          <a:prstGeom prst="rect">
            <a:avLst/>
          </a:prstGeom>
          <a:noFill/>
        </p:spPr>
        <p:txBody>
          <a:bodyPr wrap="square" rtlCol="0">
            <a:spAutoFit/>
          </a:bodyPr>
          <a:lstStyle/>
          <a:p>
            <a:r>
              <a:rPr lang="en-US" sz="6400" dirty="0" smtClean="0">
                <a:solidFill>
                  <a:schemeClr val="bg1"/>
                </a:solidFill>
                <a:latin typeface="Avenir Book" charset="0"/>
                <a:ea typeface="Avenir Book" charset="0"/>
                <a:cs typeface="Avenir Book" charset="0"/>
              </a:rPr>
              <a:t>Metabolic processes</a:t>
            </a:r>
            <a:endParaRPr lang="en-US" sz="6400" dirty="0">
              <a:solidFill>
                <a:schemeClr val="bg1"/>
              </a:solidFill>
              <a:latin typeface="Avenir Book" charset="0"/>
              <a:ea typeface="Avenir Book" charset="0"/>
              <a:cs typeface="Avenir Book" charset="0"/>
            </a:endParaRPr>
          </a:p>
        </p:txBody>
      </p:sp>
      <p:sp>
        <p:nvSpPr>
          <p:cNvPr id="17" name="Rectangle 16"/>
          <p:cNvSpPr/>
          <p:nvPr/>
        </p:nvSpPr>
        <p:spPr>
          <a:xfrm>
            <a:off x="8176920" y="622574"/>
            <a:ext cx="1943161" cy="523220"/>
          </a:xfrm>
          <a:prstGeom prst="rect">
            <a:avLst/>
          </a:prstGeom>
        </p:spPr>
        <p:txBody>
          <a:bodyPr wrap="none">
            <a:spAutoFit/>
          </a:bodyPr>
          <a:lstStyle/>
          <a:p>
            <a:r>
              <a:rPr lang="en-US" sz="2800" dirty="0" smtClean="0">
                <a:solidFill>
                  <a:schemeClr val="bg1"/>
                </a:solidFill>
              </a:rPr>
              <a:t>p = </a:t>
            </a:r>
            <a:r>
              <a:rPr lang="it-IT" sz="2800" dirty="0">
                <a:solidFill>
                  <a:schemeClr val="bg1"/>
                </a:solidFill>
              </a:rPr>
              <a:t>1.21e-10</a:t>
            </a:r>
          </a:p>
        </p:txBody>
      </p:sp>
      <p:sp>
        <p:nvSpPr>
          <p:cNvPr id="21" name="TextBox 20"/>
          <p:cNvSpPr txBox="1"/>
          <p:nvPr/>
        </p:nvSpPr>
        <p:spPr>
          <a:xfrm>
            <a:off x="10956758" y="4924926"/>
            <a:ext cx="184731" cy="369332"/>
          </a:xfrm>
          <a:prstGeom prst="rect">
            <a:avLst/>
          </a:prstGeom>
          <a:noFill/>
        </p:spPr>
        <p:txBody>
          <a:bodyPr wrap="none" rtlCol="0">
            <a:spAutoFit/>
          </a:bodyPr>
          <a:lstStyle/>
          <a:p>
            <a:endParaRPr lang="en-US" dirty="0"/>
          </a:p>
        </p:txBody>
      </p:sp>
      <p:sp>
        <p:nvSpPr>
          <p:cNvPr id="7" name="TextBox 6"/>
          <p:cNvSpPr txBox="1"/>
          <p:nvPr/>
        </p:nvSpPr>
        <p:spPr>
          <a:xfrm>
            <a:off x="598033" y="1633654"/>
            <a:ext cx="10962595" cy="769441"/>
          </a:xfrm>
          <a:prstGeom prst="rect">
            <a:avLst/>
          </a:prstGeom>
          <a:noFill/>
        </p:spPr>
        <p:txBody>
          <a:bodyPr wrap="square" rtlCol="0">
            <a:spAutoFit/>
          </a:bodyPr>
          <a:lstStyle/>
          <a:p>
            <a:r>
              <a:rPr lang="en-US" sz="4400" dirty="0" smtClean="0">
                <a:solidFill>
                  <a:schemeClr val="tx2"/>
                </a:solidFill>
                <a:latin typeface="Avenir Light" charset="0"/>
                <a:ea typeface="Avenir Light" charset="0"/>
                <a:cs typeface="Avenir Light" charset="0"/>
              </a:rPr>
              <a:t>Similar to previous work</a:t>
            </a:r>
            <a:endParaRPr lang="en-US" sz="4400" dirty="0">
              <a:solidFill>
                <a:schemeClr val="tx2"/>
              </a:solidFill>
              <a:latin typeface="Avenir Light" charset="0"/>
              <a:ea typeface="Avenir Light" charset="0"/>
              <a:cs typeface="Avenir Light" charset="0"/>
            </a:endParaRPr>
          </a:p>
        </p:txBody>
      </p:sp>
      <p:sp>
        <p:nvSpPr>
          <p:cNvPr id="8" name="Rectangle 7"/>
          <p:cNvSpPr/>
          <p:nvPr/>
        </p:nvSpPr>
        <p:spPr>
          <a:xfrm>
            <a:off x="598034" y="2318430"/>
            <a:ext cx="10962594" cy="887422"/>
          </a:xfrm>
          <a:prstGeom prst="rect">
            <a:avLst/>
          </a:prstGeom>
        </p:spPr>
        <p:txBody>
          <a:bodyPr wrap="square">
            <a:spAutoFit/>
          </a:bodyPr>
          <a:lstStyle/>
          <a:p>
            <a:pPr>
              <a:lnSpc>
                <a:spcPts val="3140"/>
              </a:lnSpc>
            </a:pPr>
            <a:r>
              <a:rPr lang="en-US" sz="2800" dirty="0" smtClean="0">
                <a:solidFill>
                  <a:schemeClr val="accent1"/>
                </a:solidFill>
              </a:rPr>
              <a:t>Elevated pCO</a:t>
            </a:r>
            <a:r>
              <a:rPr lang="en-US" sz="2800" baseline="-25000" dirty="0" smtClean="0">
                <a:solidFill>
                  <a:schemeClr val="accent1"/>
                </a:solidFill>
              </a:rPr>
              <a:t>2</a:t>
            </a:r>
            <a:r>
              <a:rPr lang="en-US" sz="2800" dirty="0" smtClean="0">
                <a:solidFill>
                  <a:schemeClr val="accent1"/>
                </a:solidFill>
              </a:rPr>
              <a:t> induced higher metabolic rates in Eastern oysters (</a:t>
            </a:r>
            <a:r>
              <a:rPr lang="en-US" sz="2800" dirty="0" err="1" smtClean="0">
                <a:solidFill>
                  <a:schemeClr val="accent1"/>
                </a:solidFill>
              </a:rPr>
              <a:t>Beniash</a:t>
            </a:r>
            <a:r>
              <a:rPr lang="en-US" sz="2800" dirty="0" smtClean="0">
                <a:solidFill>
                  <a:schemeClr val="accent1"/>
                </a:solidFill>
              </a:rPr>
              <a:t> et al. 2010)</a:t>
            </a:r>
            <a:endParaRPr lang="en-US" sz="2800" dirty="0">
              <a:solidFill>
                <a:schemeClr val="accent1"/>
              </a:solidFill>
            </a:endParaRPr>
          </a:p>
        </p:txBody>
      </p:sp>
      <p:sp>
        <p:nvSpPr>
          <p:cNvPr id="9" name="TextBox 8"/>
          <p:cNvSpPr txBox="1"/>
          <p:nvPr/>
        </p:nvSpPr>
        <p:spPr>
          <a:xfrm>
            <a:off x="598032" y="3339419"/>
            <a:ext cx="10962595" cy="769441"/>
          </a:xfrm>
          <a:prstGeom prst="rect">
            <a:avLst/>
          </a:prstGeom>
          <a:noFill/>
        </p:spPr>
        <p:txBody>
          <a:bodyPr wrap="square" rtlCol="0">
            <a:spAutoFit/>
          </a:bodyPr>
          <a:lstStyle/>
          <a:p>
            <a:r>
              <a:rPr lang="en-US" sz="4400" dirty="0" err="1" smtClean="0">
                <a:solidFill>
                  <a:schemeClr val="tx2"/>
                </a:solidFill>
                <a:latin typeface="Avenir Light" charset="0"/>
                <a:ea typeface="Avenir Light" charset="0"/>
                <a:cs typeface="Avenir Light" charset="0"/>
              </a:rPr>
              <a:t>Hypermethylation</a:t>
            </a:r>
            <a:endParaRPr lang="en-US" sz="4400" dirty="0">
              <a:solidFill>
                <a:schemeClr val="tx2"/>
              </a:solidFill>
              <a:latin typeface="Avenir Light" charset="0"/>
              <a:ea typeface="Avenir Light" charset="0"/>
              <a:cs typeface="Avenir Light" charset="0"/>
            </a:endParaRPr>
          </a:p>
        </p:txBody>
      </p:sp>
      <p:sp>
        <p:nvSpPr>
          <p:cNvPr id="10" name="Rectangle 9"/>
          <p:cNvSpPr/>
          <p:nvPr/>
        </p:nvSpPr>
        <p:spPr>
          <a:xfrm>
            <a:off x="598033" y="4024195"/>
            <a:ext cx="10962594" cy="895758"/>
          </a:xfrm>
          <a:prstGeom prst="rect">
            <a:avLst/>
          </a:prstGeom>
        </p:spPr>
        <p:txBody>
          <a:bodyPr wrap="square">
            <a:spAutoFit/>
          </a:bodyPr>
          <a:lstStyle/>
          <a:p>
            <a:pPr>
              <a:lnSpc>
                <a:spcPts val="3140"/>
              </a:lnSpc>
            </a:pPr>
            <a:r>
              <a:rPr lang="en-US" sz="2800" dirty="0" smtClean="0">
                <a:solidFill>
                  <a:schemeClr val="accent1"/>
                </a:solidFill>
              </a:rPr>
              <a:t>Genes for metabolic regulation less likely to be transcribed</a:t>
            </a:r>
          </a:p>
          <a:p>
            <a:pPr>
              <a:lnSpc>
                <a:spcPts val="3140"/>
              </a:lnSpc>
            </a:pPr>
            <a:r>
              <a:rPr lang="en-US" sz="2800" dirty="0" smtClean="0">
                <a:solidFill>
                  <a:schemeClr val="accent1"/>
                </a:solidFill>
              </a:rPr>
              <a:t>Larvae may benefit from stable housekeeping genes</a:t>
            </a:r>
            <a:endParaRPr lang="en-US" sz="2800" dirty="0">
              <a:solidFill>
                <a:schemeClr val="accent1"/>
              </a:solidFill>
            </a:endParaRPr>
          </a:p>
        </p:txBody>
      </p:sp>
      <p:sp>
        <p:nvSpPr>
          <p:cNvPr id="11" name="TextBox 10"/>
          <p:cNvSpPr txBox="1"/>
          <p:nvPr/>
        </p:nvSpPr>
        <p:spPr>
          <a:xfrm>
            <a:off x="598032" y="5019896"/>
            <a:ext cx="10962595" cy="769441"/>
          </a:xfrm>
          <a:prstGeom prst="rect">
            <a:avLst/>
          </a:prstGeom>
          <a:noFill/>
        </p:spPr>
        <p:txBody>
          <a:bodyPr wrap="square" rtlCol="0">
            <a:spAutoFit/>
          </a:bodyPr>
          <a:lstStyle/>
          <a:p>
            <a:r>
              <a:rPr lang="en-US" sz="4400" dirty="0" err="1" smtClean="0">
                <a:solidFill>
                  <a:schemeClr val="tx2"/>
                </a:solidFill>
                <a:latin typeface="Avenir Light" charset="0"/>
                <a:ea typeface="Avenir Light" charset="0"/>
                <a:cs typeface="Avenir Light" charset="0"/>
              </a:rPr>
              <a:t>Hypomethylation</a:t>
            </a:r>
            <a:endParaRPr lang="en-US" sz="4400" dirty="0">
              <a:solidFill>
                <a:schemeClr val="tx2"/>
              </a:solidFill>
              <a:latin typeface="Avenir Light" charset="0"/>
              <a:ea typeface="Avenir Light" charset="0"/>
              <a:cs typeface="Avenir Light" charset="0"/>
            </a:endParaRPr>
          </a:p>
        </p:txBody>
      </p:sp>
      <p:sp>
        <p:nvSpPr>
          <p:cNvPr id="12" name="Rectangle 11"/>
          <p:cNvSpPr/>
          <p:nvPr/>
        </p:nvSpPr>
        <p:spPr>
          <a:xfrm>
            <a:off x="598033" y="5704672"/>
            <a:ext cx="10962594" cy="895758"/>
          </a:xfrm>
          <a:prstGeom prst="rect">
            <a:avLst/>
          </a:prstGeom>
        </p:spPr>
        <p:txBody>
          <a:bodyPr wrap="square">
            <a:spAutoFit/>
          </a:bodyPr>
          <a:lstStyle/>
          <a:p>
            <a:pPr>
              <a:lnSpc>
                <a:spcPts val="3140"/>
              </a:lnSpc>
            </a:pPr>
            <a:r>
              <a:rPr lang="en-US" sz="2800" dirty="0" smtClean="0">
                <a:solidFill>
                  <a:schemeClr val="accent1"/>
                </a:solidFill>
              </a:rPr>
              <a:t>Genes more likely to be transcribed</a:t>
            </a:r>
          </a:p>
          <a:p>
            <a:pPr>
              <a:lnSpc>
                <a:spcPts val="3140"/>
              </a:lnSpc>
            </a:pPr>
            <a:r>
              <a:rPr lang="en-US" sz="2800" dirty="0" smtClean="0">
                <a:solidFill>
                  <a:schemeClr val="accent1"/>
                </a:solidFill>
              </a:rPr>
              <a:t>Could increase phenotypic plasticity in larvae</a:t>
            </a:r>
            <a:endParaRPr lang="en-US" sz="2800" dirty="0">
              <a:solidFill>
                <a:schemeClr val="accent1"/>
              </a:solidFill>
            </a:endParaRPr>
          </a:p>
        </p:txBody>
      </p:sp>
    </p:spTree>
    <p:extLst>
      <p:ext uri="{BB962C8B-B14F-4D97-AF65-F5344CB8AC3E}">
        <p14:creationId xmlns:p14="http://schemas.microsoft.com/office/powerpoint/2010/main" val="879613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2109" t="2380" r="7686"/>
          <a:stretch/>
        </p:blipFill>
        <p:spPr>
          <a:xfrm rot="16200000">
            <a:off x="1584704" y="653054"/>
            <a:ext cx="2551901" cy="1533949"/>
          </a:xfrm>
          <a:prstGeom prst="rect">
            <a:avLst/>
          </a:prstGeom>
        </p:spPr>
      </p:pic>
      <p:grpSp>
        <p:nvGrpSpPr>
          <p:cNvPr id="20" name="Group 19"/>
          <p:cNvGrpSpPr/>
          <p:nvPr/>
        </p:nvGrpSpPr>
        <p:grpSpPr>
          <a:xfrm>
            <a:off x="207380" y="3652420"/>
            <a:ext cx="2624092" cy="2916745"/>
            <a:chOff x="789775" y="2720648"/>
            <a:chExt cx="4143446" cy="4055513"/>
          </a:xfrm>
        </p:grpSpPr>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28562" t="52176" r="48759" b="11305"/>
            <a:stretch/>
          </p:blipFill>
          <p:spPr>
            <a:xfrm rot="7687279">
              <a:off x="3230680" y="5347952"/>
              <a:ext cx="1367182" cy="1489235"/>
            </a:xfrm>
            <a:prstGeom prst="rect">
              <a:avLst/>
            </a:prstGeom>
          </p:spPr>
        </p:pic>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28562" t="52531" r="49181" b="11305"/>
            <a:stretch/>
          </p:blipFill>
          <p:spPr>
            <a:xfrm rot="15372382">
              <a:off x="856263" y="3384444"/>
              <a:ext cx="1341745" cy="1474721"/>
            </a:xfrm>
            <a:prstGeom prst="rect">
              <a:avLst/>
            </a:prstGeom>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1975208">
              <a:off x="2316214" y="2720648"/>
              <a:ext cx="1402678" cy="1568162"/>
            </a:xfrm>
            <a:prstGeom prst="rect">
              <a:avLst/>
            </a:prstGeom>
          </p:spPr>
        </p:pic>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28563" t="51993" r="49205" b="12015"/>
            <a:stretch/>
          </p:blipFill>
          <p:spPr>
            <a:xfrm rot="1419722">
              <a:off x="2163079" y="4329056"/>
              <a:ext cx="1340252" cy="1467748"/>
            </a:xfrm>
            <a:prstGeom prst="rect">
              <a:avLst/>
            </a:prstGeom>
          </p:spPr>
        </p:pic>
        <p:pic>
          <p:nvPicPr>
            <p:cNvPr id="35" name="Picture 34"/>
            <p:cNvPicPr>
              <a:picLocks noChangeAspect="1"/>
            </p:cNvPicPr>
            <p:nvPr/>
          </p:nvPicPr>
          <p:blipFill rotWithShape="1">
            <a:blip r:embed="rId4">
              <a:extLst>
                <a:ext uri="{28A0092B-C50C-407E-A947-70E740481C1C}">
                  <a14:useLocalDpi xmlns:a14="http://schemas.microsoft.com/office/drawing/2010/main" val="0"/>
                </a:ext>
              </a:extLst>
            </a:blip>
            <a:srcRect l="28562" t="51918" r="48170" b="11305"/>
            <a:stretch/>
          </p:blipFill>
          <p:spPr>
            <a:xfrm>
              <a:off x="3530543" y="3718295"/>
              <a:ext cx="1402678" cy="1499755"/>
            </a:xfrm>
            <a:prstGeom prst="rect">
              <a:avLst/>
            </a:prstGeom>
          </p:spPr>
        </p:pic>
      </p:grpSp>
      <p:grpSp>
        <p:nvGrpSpPr>
          <p:cNvPr id="36" name="Group 35"/>
          <p:cNvGrpSpPr/>
          <p:nvPr/>
        </p:nvGrpSpPr>
        <p:grpSpPr>
          <a:xfrm>
            <a:off x="3989521" y="4238946"/>
            <a:ext cx="764158" cy="842386"/>
            <a:chOff x="8235463" y="4028894"/>
            <a:chExt cx="1088554" cy="1176004"/>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a:off x="8759539" y="4028894"/>
              <a:ext cx="564478" cy="631074"/>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5210542">
              <a:off x="8268761" y="4607122"/>
              <a:ext cx="564478" cy="631074"/>
            </a:xfrm>
            <a:prstGeom prst="rect">
              <a:avLst/>
            </a:prstGeom>
          </p:spPr>
        </p:pic>
      </p:grpSp>
      <p:cxnSp>
        <p:nvCxnSpPr>
          <p:cNvPr id="39" name="Straight Arrow Connector 38"/>
          <p:cNvCxnSpPr/>
          <p:nvPr/>
        </p:nvCxnSpPr>
        <p:spPr>
          <a:xfrm flipH="1">
            <a:off x="2102058" y="2695979"/>
            <a:ext cx="428873" cy="10216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94049" y="2695979"/>
            <a:ext cx="415407" cy="10216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215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20479" y="419066"/>
            <a:ext cx="4066032"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Environment</a:t>
            </a:r>
            <a:endParaRPr lang="en-US" sz="4400" dirty="0">
              <a:solidFill>
                <a:schemeClr val="tx2"/>
              </a:solidFill>
              <a:latin typeface="Avenir Light" charset="0"/>
              <a:ea typeface="Avenir Light" charset="0"/>
              <a:cs typeface="Avenir Light" charset="0"/>
            </a:endParaRPr>
          </a:p>
        </p:txBody>
      </p:sp>
      <p:sp>
        <p:nvSpPr>
          <p:cNvPr id="31" name="Rectangle 30"/>
          <p:cNvSpPr/>
          <p:nvPr/>
        </p:nvSpPr>
        <p:spPr>
          <a:xfrm>
            <a:off x="3773487" y="1103842"/>
            <a:ext cx="3960017" cy="911147"/>
          </a:xfrm>
          <a:prstGeom prst="rect">
            <a:avLst/>
          </a:prstGeom>
        </p:spPr>
        <p:txBody>
          <a:bodyPr wrap="square">
            <a:spAutoFit/>
          </a:bodyPr>
          <a:lstStyle/>
          <a:p>
            <a:pPr algn="ctr">
              <a:lnSpc>
                <a:spcPts val="3140"/>
              </a:lnSpc>
            </a:pPr>
            <a:r>
              <a:rPr lang="en-US" sz="2800" dirty="0" smtClean="0">
                <a:solidFill>
                  <a:schemeClr val="accent1"/>
                </a:solidFill>
              </a:rPr>
              <a:t>Adults Eastern oysters in high </a:t>
            </a:r>
            <a:r>
              <a:rPr lang="en-US" sz="2800" dirty="0" smtClean="0">
                <a:solidFill>
                  <a:schemeClr val="accent1"/>
                </a:solidFill>
              </a:rPr>
              <a:t>pCO</a:t>
            </a:r>
            <a:r>
              <a:rPr lang="en-US" sz="2800" baseline="-25000" dirty="0" smtClean="0">
                <a:solidFill>
                  <a:schemeClr val="accent1"/>
                </a:solidFill>
              </a:rPr>
              <a:t>2</a:t>
            </a:r>
            <a:endParaRPr lang="en-US" sz="2800" dirty="0">
              <a:solidFill>
                <a:schemeClr val="accent1"/>
              </a:solidFill>
            </a:endParaRPr>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2109" t="2380" r="7686"/>
          <a:stretch/>
        </p:blipFill>
        <p:spPr>
          <a:xfrm rot="16200000">
            <a:off x="1584704" y="653054"/>
            <a:ext cx="2551901" cy="1533949"/>
          </a:xfrm>
          <a:prstGeom prst="rect">
            <a:avLst/>
          </a:prstGeom>
        </p:spPr>
      </p:pic>
      <p:grpSp>
        <p:nvGrpSpPr>
          <p:cNvPr id="20" name="Group 19"/>
          <p:cNvGrpSpPr/>
          <p:nvPr/>
        </p:nvGrpSpPr>
        <p:grpSpPr>
          <a:xfrm>
            <a:off x="207380" y="3652420"/>
            <a:ext cx="2624092" cy="2916745"/>
            <a:chOff x="789775" y="2720648"/>
            <a:chExt cx="4143446" cy="4055513"/>
          </a:xfrm>
        </p:grpSpPr>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28562" t="52176" r="48759" b="11305"/>
            <a:stretch/>
          </p:blipFill>
          <p:spPr>
            <a:xfrm rot="7687279">
              <a:off x="3230680" y="5347952"/>
              <a:ext cx="1367182" cy="1489235"/>
            </a:xfrm>
            <a:prstGeom prst="rect">
              <a:avLst/>
            </a:prstGeom>
          </p:spPr>
        </p:pic>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28562" t="52531" r="49181" b="11305"/>
            <a:stretch/>
          </p:blipFill>
          <p:spPr>
            <a:xfrm rot="15372382">
              <a:off x="856263" y="3384444"/>
              <a:ext cx="1341745" cy="1474721"/>
            </a:xfrm>
            <a:prstGeom prst="rect">
              <a:avLst/>
            </a:prstGeom>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1975208">
              <a:off x="2316214" y="2720648"/>
              <a:ext cx="1402678" cy="1568162"/>
            </a:xfrm>
            <a:prstGeom prst="rect">
              <a:avLst/>
            </a:prstGeom>
          </p:spPr>
        </p:pic>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28563" t="51993" r="49205" b="12015"/>
            <a:stretch/>
          </p:blipFill>
          <p:spPr>
            <a:xfrm rot="1419722">
              <a:off x="2163079" y="4329056"/>
              <a:ext cx="1340252" cy="1467748"/>
            </a:xfrm>
            <a:prstGeom prst="rect">
              <a:avLst/>
            </a:prstGeom>
          </p:spPr>
        </p:pic>
        <p:pic>
          <p:nvPicPr>
            <p:cNvPr id="35" name="Picture 34"/>
            <p:cNvPicPr>
              <a:picLocks noChangeAspect="1"/>
            </p:cNvPicPr>
            <p:nvPr/>
          </p:nvPicPr>
          <p:blipFill rotWithShape="1">
            <a:blip r:embed="rId4">
              <a:extLst>
                <a:ext uri="{28A0092B-C50C-407E-A947-70E740481C1C}">
                  <a14:useLocalDpi xmlns:a14="http://schemas.microsoft.com/office/drawing/2010/main" val="0"/>
                </a:ext>
              </a:extLst>
            </a:blip>
            <a:srcRect l="28562" t="51918" r="48170" b="11305"/>
            <a:stretch/>
          </p:blipFill>
          <p:spPr>
            <a:xfrm>
              <a:off x="3530543" y="3718295"/>
              <a:ext cx="1402678" cy="1499755"/>
            </a:xfrm>
            <a:prstGeom prst="rect">
              <a:avLst/>
            </a:prstGeom>
          </p:spPr>
        </p:pic>
      </p:grpSp>
      <p:grpSp>
        <p:nvGrpSpPr>
          <p:cNvPr id="36" name="Group 35"/>
          <p:cNvGrpSpPr/>
          <p:nvPr/>
        </p:nvGrpSpPr>
        <p:grpSpPr>
          <a:xfrm>
            <a:off x="3989521" y="4238946"/>
            <a:ext cx="764158" cy="842386"/>
            <a:chOff x="8235463" y="4028894"/>
            <a:chExt cx="1088554" cy="1176004"/>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a:off x="8759539" y="4028894"/>
              <a:ext cx="564478" cy="631074"/>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5210542">
              <a:off x="8268761" y="4607122"/>
              <a:ext cx="564478" cy="631074"/>
            </a:xfrm>
            <a:prstGeom prst="rect">
              <a:avLst/>
            </a:prstGeom>
          </p:spPr>
        </p:pic>
      </p:grpSp>
      <p:cxnSp>
        <p:nvCxnSpPr>
          <p:cNvPr id="39" name="Straight Arrow Connector 38"/>
          <p:cNvCxnSpPr/>
          <p:nvPr/>
        </p:nvCxnSpPr>
        <p:spPr>
          <a:xfrm flipH="1">
            <a:off x="2102058" y="2695979"/>
            <a:ext cx="428873" cy="10216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94049" y="2695979"/>
            <a:ext cx="415407" cy="10216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69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 t="2380" r="7686"/>
          <a:stretch/>
        </p:blipFill>
        <p:spPr>
          <a:xfrm rot="16200000">
            <a:off x="4236474" y="796077"/>
            <a:ext cx="3288892" cy="1976954"/>
          </a:xfrm>
          <a:prstGeom prst="rect">
            <a:avLst/>
          </a:prstGeom>
        </p:spPr>
      </p:pic>
      <p:grpSp>
        <p:nvGrpSpPr>
          <p:cNvPr id="25" name="Group 24"/>
          <p:cNvGrpSpPr/>
          <p:nvPr/>
        </p:nvGrpSpPr>
        <p:grpSpPr>
          <a:xfrm>
            <a:off x="937255" y="3038170"/>
            <a:ext cx="3660256" cy="3634755"/>
            <a:chOff x="789775" y="2720648"/>
            <a:chExt cx="4143446" cy="4055513"/>
          </a:xfrm>
        </p:grpSpPr>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8562" t="52176" r="48759" b="11305"/>
            <a:stretch/>
          </p:blipFill>
          <p:spPr>
            <a:xfrm rot="7687279">
              <a:off x="3230680" y="5347952"/>
              <a:ext cx="1367182" cy="148923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8562" t="52531" r="49181" b="11305"/>
            <a:stretch/>
          </p:blipFill>
          <p:spPr>
            <a:xfrm rot="15372382">
              <a:off x="856263" y="3384444"/>
              <a:ext cx="1341745" cy="147472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1975208">
              <a:off x="2316214" y="2720648"/>
              <a:ext cx="1402678" cy="1568162"/>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8563" t="51993" r="49205" b="12015"/>
            <a:stretch/>
          </p:blipFill>
          <p:spPr>
            <a:xfrm rot="1419722">
              <a:off x="2163079" y="4329056"/>
              <a:ext cx="1340252" cy="146774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8562" t="51918" r="48170" b="11305"/>
            <a:stretch/>
          </p:blipFill>
          <p:spPr>
            <a:xfrm>
              <a:off x="3530543" y="3718295"/>
              <a:ext cx="1402678" cy="1499755"/>
            </a:xfrm>
            <a:prstGeom prst="rect">
              <a:avLst/>
            </a:prstGeom>
          </p:spPr>
        </p:pic>
      </p:grpSp>
      <p:cxnSp>
        <p:nvCxnSpPr>
          <p:cNvPr id="12" name="Straight Arrow Connector 11"/>
          <p:cNvCxnSpPr/>
          <p:nvPr/>
        </p:nvCxnSpPr>
        <p:spPr>
          <a:xfrm flipH="1">
            <a:off x="3744852" y="2516236"/>
            <a:ext cx="1316088" cy="120020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35317" y="2332373"/>
            <a:ext cx="422787" cy="923330"/>
          </a:xfrm>
          <a:prstGeom prst="rect">
            <a:avLst/>
          </a:prstGeom>
          <a:noFill/>
        </p:spPr>
        <p:txBody>
          <a:bodyPr wrap="square" rtlCol="0">
            <a:spAutoFit/>
          </a:bodyPr>
          <a:lstStyle/>
          <a:p>
            <a:pPr algn="ctr"/>
            <a:r>
              <a:rPr lang="en-US" sz="5400" smtClean="0">
                <a:solidFill>
                  <a:schemeClr val="tx2"/>
                </a:solidFill>
                <a:latin typeface="Avenir Light" charset="0"/>
                <a:ea typeface="Avenir Light" charset="0"/>
                <a:cs typeface="Avenir Light" charset="0"/>
              </a:rPr>
              <a:t>+</a:t>
            </a:r>
            <a:endParaRPr lang="en-US" sz="5400" dirty="0">
              <a:solidFill>
                <a:schemeClr val="tx2"/>
              </a:solidFill>
              <a:latin typeface="Avenir Light" charset="0"/>
              <a:ea typeface="Avenir Light" charset="0"/>
              <a:cs typeface="Avenir Light" charset="0"/>
            </a:endParaRPr>
          </a:p>
        </p:txBody>
      </p:sp>
      <p:sp>
        <p:nvSpPr>
          <p:cNvPr id="23" name="TextBox 22"/>
          <p:cNvSpPr txBox="1"/>
          <p:nvPr/>
        </p:nvSpPr>
        <p:spPr>
          <a:xfrm>
            <a:off x="802113" y="764511"/>
            <a:ext cx="2798865" cy="1569660"/>
          </a:xfrm>
          <a:prstGeom prst="rect">
            <a:avLst/>
          </a:prstGeom>
          <a:noFill/>
        </p:spPr>
        <p:txBody>
          <a:bodyPr wrap="square" rtlCol="0">
            <a:spAutoFit/>
          </a:bodyPr>
          <a:lstStyle/>
          <a:p>
            <a:r>
              <a:rPr lang="en-US" sz="3200" dirty="0" smtClean="0">
                <a:solidFill>
                  <a:schemeClr val="tx2"/>
                </a:solidFill>
                <a:latin typeface="Corbel" charset="0"/>
                <a:ea typeface="Corbel" charset="0"/>
                <a:cs typeface="Corbel" charset="0"/>
              </a:rPr>
              <a:t>Higher survival</a:t>
            </a:r>
          </a:p>
          <a:p>
            <a:r>
              <a:rPr lang="en-US" sz="3200" dirty="0" smtClean="0">
                <a:solidFill>
                  <a:schemeClr val="tx2"/>
                </a:solidFill>
                <a:latin typeface="Corbel" charset="0"/>
                <a:ea typeface="Corbel" charset="0"/>
                <a:cs typeface="Corbel" charset="0"/>
              </a:rPr>
              <a:t>Bigger larvae</a:t>
            </a:r>
          </a:p>
          <a:p>
            <a:r>
              <a:rPr lang="en-US" sz="3200" dirty="0" smtClean="0">
                <a:solidFill>
                  <a:schemeClr val="tx2"/>
                </a:solidFill>
                <a:latin typeface="Corbel" charset="0"/>
                <a:ea typeface="Corbel" charset="0"/>
                <a:cs typeface="Corbel" charset="0"/>
              </a:rPr>
              <a:t>Fast-growing</a:t>
            </a:r>
            <a:endParaRPr lang="en-US" sz="3200" dirty="0">
              <a:solidFill>
                <a:schemeClr val="tx2"/>
              </a:solidFill>
              <a:latin typeface="Corbel" charset="0"/>
              <a:ea typeface="Corbel" charset="0"/>
              <a:cs typeface="Corbel" charset="0"/>
            </a:endParaRPr>
          </a:p>
        </p:txBody>
      </p:sp>
    </p:spTree>
    <p:extLst>
      <p:ext uri="{BB962C8B-B14F-4D97-AF65-F5344CB8AC3E}">
        <p14:creationId xmlns:p14="http://schemas.microsoft.com/office/powerpoint/2010/main" val="1004568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75903" y="419066"/>
            <a:ext cx="3816096"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Epigenome</a:t>
            </a:r>
            <a:endParaRPr lang="en-US" sz="4400" dirty="0">
              <a:solidFill>
                <a:schemeClr val="tx2"/>
              </a:solidFill>
              <a:latin typeface="Avenir Light" charset="0"/>
              <a:ea typeface="Avenir Light" charset="0"/>
              <a:cs typeface="Avenir Light" charset="0"/>
            </a:endParaRPr>
          </a:p>
        </p:txBody>
      </p:sp>
      <p:sp>
        <p:nvSpPr>
          <p:cNvPr id="11" name="Rectangle 10"/>
          <p:cNvSpPr/>
          <p:nvPr/>
        </p:nvSpPr>
        <p:spPr>
          <a:xfrm>
            <a:off x="8303943" y="1103842"/>
            <a:ext cx="3960017" cy="513602"/>
          </a:xfrm>
          <a:prstGeom prst="rect">
            <a:avLst/>
          </a:prstGeom>
        </p:spPr>
        <p:txBody>
          <a:bodyPr wrap="square">
            <a:spAutoFit/>
          </a:bodyPr>
          <a:lstStyle/>
          <a:p>
            <a:pPr algn="ctr">
              <a:lnSpc>
                <a:spcPts val="3140"/>
              </a:lnSpc>
            </a:pPr>
            <a:r>
              <a:rPr lang="en-US" sz="2800" dirty="0" smtClean="0">
                <a:solidFill>
                  <a:schemeClr val="accent1"/>
                </a:solidFill>
              </a:rPr>
              <a:t>&gt;1300 DMLs in mRNA</a:t>
            </a:r>
            <a:endParaRPr lang="en-US" sz="2800" dirty="0">
              <a:solidFill>
                <a:schemeClr val="accent1"/>
              </a:solidFill>
            </a:endParaRPr>
          </a:p>
        </p:txBody>
      </p:sp>
      <p:sp>
        <p:nvSpPr>
          <p:cNvPr id="18" name="TextBox 17"/>
          <p:cNvSpPr txBox="1"/>
          <p:nvPr/>
        </p:nvSpPr>
        <p:spPr>
          <a:xfrm>
            <a:off x="3720479" y="419066"/>
            <a:ext cx="4066032"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Environment</a:t>
            </a:r>
            <a:endParaRPr lang="en-US" sz="4400" dirty="0">
              <a:solidFill>
                <a:schemeClr val="tx2"/>
              </a:solidFill>
              <a:latin typeface="Avenir Light" charset="0"/>
              <a:ea typeface="Avenir Light" charset="0"/>
              <a:cs typeface="Avenir Light" charset="0"/>
            </a:endParaRPr>
          </a:p>
        </p:txBody>
      </p:sp>
      <p:cxnSp>
        <p:nvCxnSpPr>
          <p:cNvPr id="17" name="Straight Arrow Connector 16"/>
          <p:cNvCxnSpPr/>
          <p:nvPr/>
        </p:nvCxnSpPr>
        <p:spPr>
          <a:xfrm>
            <a:off x="7724272" y="803786"/>
            <a:ext cx="792800"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773487" y="1103842"/>
            <a:ext cx="3960017" cy="911147"/>
          </a:xfrm>
          <a:prstGeom prst="rect">
            <a:avLst/>
          </a:prstGeom>
        </p:spPr>
        <p:txBody>
          <a:bodyPr wrap="square">
            <a:spAutoFit/>
          </a:bodyPr>
          <a:lstStyle/>
          <a:p>
            <a:pPr algn="ctr">
              <a:lnSpc>
                <a:spcPts val="3140"/>
              </a:lnSpc>
            </a:pPr>
            <a:r>
              <a:rPr lang="en-US" sz="2800" dirty="0" smtClean="0">
                <a:solidFill>
                  <a:schemeClr val="accent1"/>
                </a:solidFill>
              </a:rPr>
              <a:t>Adults Eastern oysters in high </a:t>
            </a:r>
            <a:r>
              <a:rPr lang="en-US" sz="2800" dirty="0" smtClean="0">
                <a:solidFill>
                  <a:schemeClr val="accent1"/>
                </a:solidFill>
              </a:rPr>
              <a:t>pCO</a:t>
            </a:r>
            <a:r>
              <a:rPr lang="en-US" sz="2800" baseline="-25000" dirty="0" smtClean="0">
                <a:solidFill>
                  <a:schemeClr val="accent1"/>
                </a:solidFill>
              </a:rPr>
              <a:t>2</a:t>
            </a:r>
            <a:endParaRPr lang="en-US" sz="2800" dirty="0">
              <a:solidFill>
                <a:schemeClr val="accent1"/>
              </a:solidFill>
            </a:endParaRPr>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2109" t="2380" r="7686"/>
          <a:stretch/>
        </p:blipFill>
        <p:spPr>
          <a:xfrm rot="16200000">
            <a:off x="1584704" y="653054"/>
            <a:ext cx="2551901" cy="1533949"/>
          </a:xfrm>
          <a:prstGeom prst="rect">
            <a:avLst/>
          </a:prstGeom>
        </p:spPr>
      </p:pic>
      <p:grpSp>
        <p:nvGrpSpPr>
          <p:cNvPr id="20" name="Group 19"/>
          <p:cNvGrpSpPr/>
          <p:nvPr/>
        </p:nvGrpSpPr>
        <p:grpSpPr>
          <a:xfrm>
            <a:off x="207380" y="3652420"/>
            <a:ext cx="2624092" cy="2916745"/>
            <a:chOff x="789775" y="2720648"/>
            <a:chExt cx="4143446" cy="4055513"/>
          </a:xfrm>
        </p:grpSpPr>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28562" t="52176" r="48759" b="11305"/>
            <a:stretch/>
          </p:blipFill>
          <p:spPr>
            <a:xfrm rot="7687279">
              <a:off x="3230680" y="5347952"/>
              <a:ext cx="1367182" cy="1489235"/>
            </a:xfrm>
            <a:prstGeom prst="rect">
              <a:avLst/>
            </a:prstGeom>
          </p:spPr>
        </p:pic>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28562" t="52531" r="49181" b="11305"/>
            <a:stretch/>
          </p:blipFill>
          <p:spPr>
            <a:xfrm rot="15372382">
              <a:off x="856263" y="3384444"/>
              <a:ext cx="1341745" cy="1474721"/>
            </a:xfrm>
            <a:prstGeom prst="rect">
              <a:avLst/>
            </a:prstGeom>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1975208">
              <a:off x="2316214" y="2720648"/>
              <a:ext cx="1402678" cy="1568162"/>
            </a:xfrm>
            <a:prstGeom prst="rect">
              <a:avLst/>
            </a:prstGeom>
          </p:spPr>
        </p:pic>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28563" t="51993" r="49205" b="12015"/>
            <a:stretch/>
          </p:blipFill>
          <p:spPr>
            <a:xfrm rot="1419722">
              <a:off x="2163079" y="4329056"/>
              <a:ext cx="1340252" cy="1467748"/>
            </a:xfrm>
            <a:prstGeom prst="rect">
              <a:avLst/>
            </a:prstGeom>
          </p:spPr>
        </p:pic>
        <p:pic>
          <p:nvPicPr>
            <p:cNvPr id="35" name="Picture 34"/>
            <p:cNvPicPr>
              <a:picLocks noChangeAspect="1"/>
            </p:cNvPicPr>
            <p:nvPr/>
          </p:nvPicPr>
          <p:blipFill rotWithShape="1">
            <a:blip r:embed="rId4">
              <a:extLst>
                <a:ext uri="{28A0092B-C50C-407E-A947-70E740481C1C}">
                  <a14:useLocalDpi xmlns:a14="http://schemas.microsoft.com/office/drawing/2010/main" val="0"/>
                </a:ext>
              </a:extLst>
            </a:blip>
            <a:srcRect l="28562" t="51918" r="48170" b="11305"/>
            <a:stretch/>
          </p:blipFill>
          <p:spPr>
            <a:xfrm>
              <a:off x="3530543" y="3718295"/>
              <a:ext cx="1402678" cy="1499755"/>
            </a:xfrm>
            <a:prstGeom prst="rect">
              <a:avLst/>
            </a:prstGeom>
          </p:spPr>
        </p:pic>
      </p:grpSp>
      <p:grpSp>
        <p:nvGrpSpPr>
          <p:cNvPr id="36" name="Group 35"/>
          <p:cNvGrpSpPr/>
          <p:nvPr/>
        </p:nvGrpSpPr>
        <p:grpSpPr>
          <a:xfrm>
            <a:off x="3989521" y="4238946"/>
            <a:ext cx="764158" cy="842386"/>
            <a:chOff x="8235463" y="4028894"/>
            <a:chExt cx="1088554" cy="1176004"/>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a:off x="8759539" y="4028894"/>
              <a:ext cx="564478" cy="631074"/>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5210542">
              <a:off x="8268761" y="4607122"/>
              <a:ext cx="564478" cy="631074"/>
            </a:xfrm>
            <a:prstGeom prst="rect">
              <a:avLst/>
            </a:prstGeom>
          </p:spPr>
        </p:pic>
      </p:grpSp>
      <p:cxnSp>
        <p:nvCxnSpPr>
          <p:cNvPr id="39" name="Straight Arrow Connector 38"/>
          <p:cNvCxnSpPr/>
          <p:nvPr/>
        </p:nvCxnSpPr>
        <p:spPr>
          <a:xfrm flipH="1">
            <a:off x="2102058" y="2695979"/>
            <a:ext cx="428873" cy="10216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94049" y="2695979"/>
            <a:ext cx="415407" cy="10216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14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75903" y="419066"/>
            <a:ext cx="3816096"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Epigenome</a:t>
            </a:r>
            <a:endParaRPr lang="en-US" sz="4400" dirty="0">
              <a:solidFill>
                <a:schemeClr val="tx2"/>
              </a:solidFill>
              <a:latin typeface="Avenir Light" charset="0"/>
              <a:ea typeface="Avenir Light" charset="0"/>
              <a:cs typeface="Avenir Light" charset="0"/>
            </a:endParaRPr>
          </a:p>
        </p:txBody>
      </p:sp>
      <p:sp>
        <p:nvSpPr>
          <p:cNvPr id="11" name="Rectangle 10"/>
          <p:cNvSpPr/>
          <p:nvPr/>
        </p:nvSpPr>
        <p:spPr>
          <a:xfrm>
            <a:off x="8303943" y="1103842"/>
            <a:ext cx="3960017" cy="513602"/>
          </a:xfrm>
          <a:prstGeom prst="rect">
            <a:avLst/>
          </a:prstGeom>
        </p:spPr>
        <p:txBody>
          <a:bodyPr wrap="square">
            <a:spAutoFit/>
          </a:bodyPr>
          <a:lstStyle/>
          <a:p>
            <a:pPr algn="ctr">
              <a:lnSpc>
                <a:spcPts val="3140"/>
              </a:lnSpc>
            </a:pPr>
            <a:r>
              <a:rPr lang="en-US" sz="2800" dirty="0" smtClean="0">
                <a:solidFill>
                  <a:schemeClr val="accent1"/>
                </a:solidFill>
              </a:rPr>
              <a:t>&gt;1300 DMLs in mRNA</a:t>
            </a:r>
            <a:endParaRPr lang="en-US" sz="2800" dirty="0">
              <a:solidFill>
                <a:schemeClr val="accent1"/>
              </a:solidFill>
            </a:endParaRPr>
          </a:p>
        </p:txBody>
      </p:sp>
      <p:sp>
        <p:nvSpPr>
          <p:cNvPr id="18" name="TextBox 17"/>
          <p:cNvSpPr txBox="1"/>
          <p:nvPr/>
        </p:nvSpPr>
        <p:spPr>
          <a:xfrm>
            <a:off x="3720479" y="419066"/>
            <a:ext cx="4066032"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Environment</a:t>
            </a:r>
            <a:endParaRPr lang="en-US" sz="4400" dirty="0">
              <a:solidFill>
                <a:schemeClr val="tx2"/>
              </a:solidFill>
              <a:latin typeface="Avenir Light" charset="0"/>
              <a:ea typeface="Avenir Light" charset="0"/>
              <a:cs typeface="Avenir Light" charset="0"/>
            </a:endParaRPr>
          </a:p>
        </p:txBody>
      </p:sp>
      <p:cxnSp>
        <p:nvCxnSpPr>
          <p:cNvPr id="17" name="Straight Arrow Connector 16"/>
          <p:cNvCxnSpPr/>
          <p:nvPr/>
        </p:nvCxnSpPr>
        <p:spPr>
          <a:xfrm>
            <a:off x="7724272" y="803786"/>
            <a:ext cx="792800"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773487" y="1103842"/>
            <a:ext cx="3960017" cy="911147"/>
          </a:xfrm>
          <a:prstGeom prst="rect">
            <a:avLst/>
          </a:prstGeom>
        </p:spPr>
        <p:txBody>
          <a:bodyPr wrap="square">
            <a:spAutoFit/>
          </a:bodyPr>
          <a:lstStyle/>
          <a:p>
            <a:pPr algn="ctr">
              <a:lnSpc>
                <a:spcPts val="3140"/>
              </a:lnSpc>
            </a:pPr>
            <a:r>
              <a:rPr lang="en-US" sz="2800" dirty="0" smtClean="0">
                <a:solidFill>
                  <a:schemeClr val="accent1"/>
                </a:solidFill>
              </a:rPr>
              <a:t>Adults Eastern oysters in high </a:t>
            </a:r>
            <a:r>
              <a:rPr lang="en-US" sz="2800" dirty="0" smtClean="0">
                <a:solidFill>
                  <a:schemeClr val="accent1"/>
                </a:solidFill>
              </a:rPr>
              <a:t>pCO</a:t>
            </a:r>
            <a:r>
              <a:rPr lang="en-US" sz="2800" baseline="-25000" dirty="0" smtClean="0">
                <a:solidFill>
                  <a:schemeClr val="accent1"/>
                </a:solidFill>
              </a:rPr>
              <a:t>2</a:t>
            </a:r>
            <a:endParaRPr lang="en-US" sz="2800" dirty="0">
              <a:solidFill>
                <a:schemeClr val="accent1"/>
              </a:solidFill>
            </a:endParaRPr>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2109" t="2380" r="7686"/>
          <a:stretch/>
        </p:blipFill>
        <p:spPr>
          <a:xfrm rot="16200000">
            <a:off x="1584704" y="653054"/>
            <a:ext cx="2551901" cy="1533949"/>
          </a:xfrm>
          <a:prstGeom prst="rect">
            <a:avLst/>
          </a:prstGeom>
        </p:spPr>
      </p:pic>
      <p:grpSp>
        <p:nvGrpSpPr>
          <p:cNvPr id="20" name="Group 19"/>
          <p:cNvGrpSpPr/>
          <p:nvPr/>
        </p:nvGrpSpPr>
        <p:grpSpPr>
          <a:xfrm>
            <a:off x="207380" y="3652420"/>
            <a:ext cx="2624092" cy="2916745"/>
            <a:chOff x="789775" y="2720648"/>
            <a:chExt cx="4143446" cy="4055513"/>
          </a:xfrm>
        </p:grpSpPr>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28562" t="52176" r="48759" b="11305"/>
            <a:stretch/>
          </p:blipFill>
          <p:spPr>
            <a:xfrm rot="7687279">
              <a:off x="3230680" y="5347952"/>
              <a:ext cx="1367182" cy="1489235"/>
            </a:xfrm>
            <a:prstGeom prst="rect">
              <a:avLst/>
            </a:prstGeom>
          </p:spPr>
        </p:pic>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28562" t="52531" r="49181" b="11305"/>
            <a:stretch/>
          </p:blipFill>
          <p:spPr>
            <a:xfrm rot="15372382">
              <a:off x="856263" y="3384444"/>
              <a:ext cx="1341745" cy="1474721"/>
            </a:xfrm>
            <a:prstGeom prst="rect">
              <a:avLst/>
            </a:prstGeom>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1975208">
              <a:off x="2316214" y="2720648"/>
              <a:ext cx="1402678" cy="1568162"/>
            </a:xfrm>
            <a:prstGeom prst="rect">
              <a:avLst/>
            </a:prstGeom>
          </p:spPr>
        </p:pic>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28563" t="51993" r="49205" b="12015"/>
            <a:stretch/>
          </p:blipFill>
          <p:spPr>
            <a:xfrm rot="1419722">
              <a:off x="2163079" y="4329056"/>
              <a:ext cx="1340252" cy="1467748"/>
            </a:xfrm>
            <a:prstGeom prst="rect">
              <a:avLst/>
            </a:prstGeom>
          </p:spPr>
        </p:pic>
        <p:pic>
          <p:nvPicPr>
            <p:cNvPr id="35" name="Picture 34"/>
            <p:cNvPicPr>
              <a:picLocks noChangeAspect="1"/>
            </p:cNvPicPr>
            <p:nvPr/>
          </p:nvPicPr>
          <p:blipFill rotWithShape="1">
            <a:blip r:embed="rId4">
              <a:extLst>
                <a:ext uri="{28A0092B-C50C-407E-A947-70E740481C1C}">
                  <a14:useLocalDpi xmlns:a14="http://schemas.microsoft.com/office/drawing/2010/main" val="0"/>
                </a:ext>
              </a:extLst>
            </a:blip>
            <a:srcRect l="28562" t="51918" r="48170" b="11305"/>
            <a:stretch/>
          </p:blipFill>
          <p:spPr>
            <a:xfrm>
              <a:off x="3530543" y="3718295"/>
              <a:ext cx="1402678" cy="1499755"/>
            </a:xfrm>
            <a:prstGeom prst="rect">
              <a:avLst/>
            </a:prstGeom>
          </p:spPr>
        </p:pic>
      </p:grpSp>
      <p:grpSp>
        <p:nvGrpSpPr>
          <p:cNvPr id="36" name="Group 35"/>
          <p:cNvGrpSpPr/>
          <p:nvPr/>
        </p:nvGrpSpPr>
        <p:grpSpPr>
          <a:xfrm>
            <a:off x="3989521" y="4238946"/>
            <a:ext cx="764158" cy="842386"/>
            <a:chOff x="8235463" y="4028894"/>
            <a:chExt cx="1088554" cy="1176004"/>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a:off x="8759539" y="4028894"/>
              <a:ext cx="564478" cy="631074"/>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5210542">
              <a:off x="8268761" y="4607122"/>
              <a:ext cx="564478" cy="631074"/>
            </a:xfrm>
            <a:prstGeom prst="rect">
              <a:avLst/>
            </a:prstGeom>
          </p:spPr>
        </p:pic>
      </p:grpSp>
      <p:cxnSp>
        <p:nvCxnSpPr>
          <p:cNvPr id="39" name="Straight Arrow Connector 38"/>
          <p:cNvCxnSpPr/>
          <p:nvPr/>
        </p:nvCxnSpPr>
        <p:spPr>
          <a:xfrm flipH="1">
            <a:off x="2102058" y="2695979"/>
            <a:ext cx="428873" cy="10216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94049" y="2695979"/>
            <a:ext cx="415407" cy="10216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31320" y="3231159"/>
            <a:ext cx="4066032"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Next steps</a:t>
            </a:r>
            <a:endParaRPr lang="en-US" sz="4400" dirty="0">
              <a:solidFill>
                <a:schemeClr val="tx2"/>
              </a:solidFill>
              <a:latin typeface="Avenir Light" charset="0"/>
              <a:ea typeface="Avenir Light" charset="0"/>
              <a:cs typeface="Avenir Light" charset="0"/>
            </a:endParaRPr>
          </a:p>
        </p:txBody>
      </p:sp>
      <p:sp>
        <p:nvSpPr>
          <p:cNvPr id="28" name="Rectangle 27"/>
          <p:cNvSpPr/>
          <p:nvPr/>
        </p:nvSpPr>
        <p:spPr>
          <a:xfrm>
            <a:off x="5796643" y="3915497"/>
            <a:ext cx="5535386" cy="1682512"/>
          </a:xfrm>
          <a:prstGeom prst="rect">
            <a:avLst/>
          </a:prstGeom>
        </p:spPr>
        <p:txBody>
          <a:bodyPr wrap="square">
            <a:spAutoFit/>
          </a:bodyPr>
          <a:lstStyle/>
          <a:p>
            <a:pPr algn="ctr">
              <a:lnSpc>
                <a:spcPts val="3140"/>
              </a:lnSpc>
            </a:pPr>
            <a:r>
              <a:rPr lang="en-US" sz="2800" dirty="0" smtClean="0">
                <a:solidFill>
                  <a:schemeClr val="accent1"/>
                </a:solidFill>
              </a:rPr>
              <a:t>Complete gene enrichment analysis</a:t>
            </a:r>
          </a:p>
          <a:p>
            <a:pPr algn="ctr">
              <a:lnSpc>
                <a:spcPts val="3140"/>
              </a:lnSpc>
            </a:pPr>
            <a:r>
              <a:rPr lang="en-US" sz="2800" dirty="0" smtClean="0">
                <a:solidFill>
                  <a:schemeClr val="accent1"/>
                </a:solidFill>
              </a:rPr>
              <a:t>Larval epigenetic inheritance</a:t>
            </a:r>
          </a:p>
          <a:p>
            <a:pPr algn="ctr">
              <a:lnSpc>
                <a:spcPts val="3140"/>
              </a:lnSpc>
            </a:pPr>
            <a:r>
              <a:rPr lang="en-US" sz="2800" dirty="0" smtClean="0">
                <a:solidFill>
                  <a:schemeClr val="accent1"/>
                </a:solidFill>
              </a:rPr>
              <a:t>Compare results to similar study in Pacific oyster</a:t>
            </a:r>
            <a:endParaRPr lang="en-US" sz="2800" dirty="0">
              <a:solidFill>
                <a:schemeClr val="accent1"/>
              </a:solidFill>
            </a:endParaRPr>
          </a:p>
        </p:txBody>
      </p:sp>
    </p:spTree>
    <p:extLst>
      <p:ext uri="{BB962C8B-B14F-4D97-AF65-F5344CB8AC3E}">
        <p14:creationId xmlns:p14="http://schemas.microsoft.com/office/powerpoint/2010/main" val="1047495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0025"/>
            <a:ext cx="10329863" cy="1222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7163" y="345575"/>
            <a:ext cx="9801225" cy="1077218"/>
          </a:xfrm>
          <a:prstGeom prst="rect">
            <a:avLst/>
          </a:prstGeom>
          <a:noFill/>
        </p:spPr>
        <p:txBody>
          <a:bodyPr wrap="square" rtlCol="0">
            <a:spAutoFit/>
          </a:bodyPr>
          <a:lstStyle/>
          <a:p>
            <a:r>
              <a:rPr lang="en-US" sz="6400" dirty="0" smtClean="0">
                <a:solidFill>
                  <a:schemeClr val="bg1"/>
                </a:solidFill>
                <a:latin typeface="Avenir Book" charset="0"/>
                <a:ea typeface="Avenir Book" charset="0"/>
                <a:cs typeface="Avenir Book" charset="0"/>
              </a:rPr>
              <a:t>Acknowledgements</a:t>
            </a:r>
            <a:endParaRPr lang="en-US" sz="6400" dirty="0">
              <a:solidFill>
                <a:schemeClr val="bg1"/>
              </a:solidFill>
              <a:latin typeface="Avenir Book" charset="0"/>
              <a:ea typeface="Avenir Book" charset="0"/>
              <a:cs typeface="Avenir Book" charset="0"/>
            </a:endParaRPr>
          </a:p>
        </p:txBody>
      </p:sp>
      <p:grpSp>
        <p:nvGrpSpPr>
          <p:cNvPr id="17" name="Group 16"/>
          <p:cNvGrpSpPr/>
          <p:nvPr/>
        </p:nvGrpSpPr>
        <p:grpSpPr>
          <a:xfrm>
            <a:off x="197571" y="4426020"/>
            <a:ext cx="5886384" cy="1641475"/>
            <a:chOff x="197571" y="4426020"/>
            <a:chExt cx="5886384" cy="1641475"/>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655" t="13728" r="4080" b="5507"/>
            <a:stretch/>
          </p:blipFill>
          <p:spPr>
            <a:xfrm>
              <a:off x="197571" y="4465040"/>
              <a:ext cx="1985315" cy="1563435"/>
            </a:xfrm>
            <a:prstGeom prst="rect">
              <a:avLst/>
            </a:prstGeom>
          </p:spPr>
        </p:pic>
        <p:sp>
          <p:nvSpPr>
            <p:cNvPr id="7" name="TextBox 6"/>
            <p:cNvSpPr txBox="1"/>
            <p:nvPr/>
          </p:nvSpPr>
          <p:spPr>
            <a:xfrm>
              <a:off x="2253303" y="4426020"/>
              <a:ext cx="3830652" cy="1641475"/>
            </a:xfrm>
            <a:prstGeom prst="rect">
              <a:avLst/>
            </a:prstGeom>
            <a:noFill/>
          </p:spPr>
          <p:txBody>
            <a:bodyPr wrap="square" rtlCol="0">
              <a:spAutoFit/>
            </a:bodyPr>
            <a:lstStyle/>
            <a:p>
              <a:pPr>
                <a:lnSpc>
                  <a:spcPts val="4020"/>
                </a:lnSpc>
              </a:pPr>
              <a:r>
                <a:rPr lang="en-US" sz="3600" dirty="0" smtClean="0">
                  <a:solidFill>
                    <a:schemeClr val="tx2"/>
                  </a:solidFill>
                </a:rPr>
                <a:t>Dr. Kathleen </a:t>
              </a:r>
              <a:r>
                <a:rPr lang="en-US" sz="3600" dirty="0" err="1" smtClean="0">
                  <a:solidFill>
                    <a:schemeClr val="tx2"/>
                  </a:solidFill>
                </a:rPr>
                <a:t>Lotterhos</a:t>
              </a:r>
              <a:endParaRPr lang="en-US" sz="3600" dirty="0" smtClean="0">
                <a:solidFill>
                  <a:schemeClr val="tx2"/>
                </a:solidFill>
              </a:endParaRPr>
            </a:p>
            <a:p>
              <a:pPr>
                <a:lnSpc>
                  <a:spcPts val="4020"/>
                </a:lnSpc>
              </a:pPr>
              <a:r>
                <a:rPr lang="en-US" sz="3600" dirty="0" smtClean="0">
                  <a:solidFill>
                    <a:schemeClr val="tx2"/>
                  </a:solidFill>
                </a:rPr>
                <a:t>Alan Downey-Wall</a:t>
              </a:r>
              <a:endParaRPr lang="en-US" sz="3600" dirty="0">
                <a:solidFill>
                  <a:schemeClr val="tx2"/>
                </a:solidFill>
              </a:endParaRPr>
            </a:p>
          </p:txBody>
        </p:sp>
      </p:grpSp>
      <p:grpSp>
        <p:nvGrpSpPr>
          <p:cNvPr id="3" name="Group 2"/>
          <p:cNvGrpSpPr/>
          <p:nvPr/>
        </p:nvGrpSpPr>
        <p:grpSpPr>
          <a:xfrm>
            <a:off x="6229990" y="4414648"/>
            <a:ext cx="5840644" cy="1664218"/>
            <a:chOff x="6246576" y="4414648"/>
            <a:chExt cx="5840644" cy="1664218"/>
          </a:xfrm>
        </p:grpSpPr>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546"/>
            <a:stretch/>
          </p:blipFill>
          <p:spPr>
            <a:xfrm>
              <a:off x="6246576" y="4414648"/>
              <a:ext cx="1901280" cy="1664218"/>
            </a:xfrm>
            <a:prstGeom prst="rect">
              <a:avLst/>
            </a:prstGeom>
          </p:spPr>
        </p:pic>
        <p:sp>
          <p:nvSpPr>
            <p:cNvPr id="8" name="TextBox 7"/>
            <p:cNvSpPr txBox="1"/>
            <p:nvPr/>
          </p:nvSpPr>
          <p:spPr>
            <a:xfrm>
              <a:off x="8317622" y="4431149"/>
              <a:ext cx="3769598" cy="1631216"/>
            </a:xfrm>
            <a:prstGeom prst="rect">
              <a:avLst/>
            </a:prstGeom>
            <a:noFill/>
          </p:spPr>
          <p:txBody>
            <a:bodyPr wrap="square" rtlCol="0">
              <a:spAutoFit/>
            </a:bodyPr>
            <a:lstStyle/>
            <a:p>
              <a:pPr>
                <a:lnSpc>
                  <a:spcPts val="4020"/>
                </a:lnSpc>
              </a:pPr>
              <a:r>
                <a:rPr lang="en-US" sz="3600" dirty="0" smtClean="0">
                  <a:solidFill>
                    <a:schemeClr val="tx2"/>
                  </a:solidFill>
                </a:rPr>
                <a:t>Dr. Steven Roberts</a:t>
              </a:r>
              <a:endParaRPr lang="en-US" sz="3600" dirty="0" smtClean="0">
                <a:solidFill>
                  <a:schemeClr val="tx2"/>
                </a:solidFill>
              </a:endParaRPr>
            </a:p>
            <a:p>
              <a:pPr>
                <a:lnSpc>
                  <a:spcPts val="4020"/>
                </a:lnSpc>
              </a:pPr>
              <a:r>
                <a:rPr lang="en-US" sz="3600" dirty="0" smtClean="0">
                  <a:solidFill>
                    <a:schemeClr val="tx2"/>
                  </a:solidFill>
                </a:rPr>
                <a:t>Sam </a:t>
              </a:r>
              <a:r>
                <a:rPr lang="en-US" sz="3600" dirty="0" smtClean="0">
                  <a:solidFill>
                    <a:schemeClr val="tx2"/>
                  </a:solidFill>
                </a:rPr>
                <a:t>White</a:t>
              </a:r>
            </a:p>
            <a:p>
              <a:pPr>
                <a:lnSpc>
                  <a:spcPts val="4020"/>
                </a:lnSpc>
              </a:pPr>
              <a:r>
                <a:rPr lang="en-US" sz="3600" dirty="0" smtClean="0">
                  <a:solidFill>
                    <a:schemeClr val="tx2"/>
                  </a:solidFill>
                </a:rPr>
                <a:t>Kaitlyn Mitchell</a:t>
              </a:r>
              <a:endParaRPr lang="en-US" sz="3600" dirty="0">
                <a:solidFill>
                  <a:schemeClr val="tx2"/>
                </a:solidFill>
              </a:endParaRPr>
            </a:p>
          </p:txBody>
        </p:sp>
      </p:grpSp>
      <p:grpSp>
        <p:nvGrpSpPr>
          <p:cNvPr id="18" name="Group 17"/>
          <p:cNvGrpSpPr/>
          <p:nvPr/>
        </p:nvGrpSpPr>
        <p:grpSpPr>
          <a:xfrm>
            <a:off x="683554" y="1798886"/>
            <a:ext cx="4914419" cy="1876830"/>
            <a:chOff x="862532" y="1798886"/>
            <a:chExt cx="4914419" cy="1876830"/>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532" y="1798886"/>
              <a:ext cx="1868489" cy="1876830"/>
            </a:xfrm>
            <a:prstGeom prst="rect">
              <a:avLst/>
            </a:prstGeom>
          </p:spPr>
        </p:pic>
        <p:sp>
          <p:nvSpPr>
            <p:cNvPr id="11" name="TextBox 10"/>
            <p:cNvSpPr txBox="1"/>
            <p:nvPr/>
          </p:nvSpPr>
          <p:spPr>
            <a:xfrm>
              <a:off x="2784809" y="1921693"/>
              <a:ext cx="2992142" cy="1631216"/>
            </a:xfrm>
            <a:prstGeom prst="rect">
              <a:avLst/>
            </a:prstGeom>
            <a:noFill/>
          </p:spPr>
          <p:txBody>
            <a:bodyPr wrap="square" rtlCol="0">
              <a:spAutoFit/>
            </a:bodyPr>
            <a:lstStyle/>
            <a:p>
              <a:pPr>
                <a:lnSpc>
                  <a:spcPts val="4020"/>
                </a:lnSpc>
              </a:pPr>
              <a:r>
                <a:rPr lang="en-US" sz="3600" dirty="0" smtClean="0">
                  <a:solidFill>
                    <a:schemeClr val="tx2"/>
                  </a:solidFill>
                </a:rPr>
                <a:t>Biological Oceanography 001423631</a:t>
              </a:r>
              <a:endParaRPr lang="en-US" sz="3600" dirty="0">
                <a:solidFill>
                  <a:schemeClr val="tx2"/>
                </a:solidFill>
              </a:endParaRPr>
            </a:p>
          </p:txBody>
        </p:sp>
      </p:grpSp>
      <p:grpSp>
        <p:nvGrpSpPr>
          <p:cNvPr id="19" name="Group 18"/>
          <p:cNvGrpSpPr/>
          <p:nvPr/>
        </p:nvGrpSpPr>
        <p:grpSpPr>
          <a:xfrm>
            <a:off x="5691049" y="1916564"/>
            <a:ext cx="5832662" cy="1641475"/>
            <a:chOff x="5613309" y="1916564"/>
            <a:chExt cx="5832662" cy="1641475"/>
          </a:xfrm>
        </p:grpSpPr>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6858" t="8274" r="6687" b="21214"/>
            <a:stretch/>
          </p:blipFill>
          <p:spPr>
            <a:xfrm>
              <a:off x="5613309" y="1926372"/>
              <a:ext cx="2191871" cy="1621858"/>
            </a:xfrm>
            <a:prstGeom prst="rect">
              <a:avLst/>
            </a:prstGeom>
          </p:spPr>
        </p:pic>
        <p:sp>
          <p:nvSpPr>
            <p:cNvPr id="12" name="TextBox 11"/>
            <p:cNvSpPr txBox="1"/>
            <p:nvPr/>
          </p:nvSpPr>
          <p:spPr>
            <a:xfrm>
              <a:off x="7858968" y="1916564"/>
              <a:ext cx="3587003" cy="1641475"/>
            </a:xfrm>
            <a:prstGeom prst="rect">
              <a:avLst/>
            </a:prstGeom>
            <a:noFill/>
          </p:spPr>
          <p:txBody>
            <a:bodyPr wrap="square" rtlCol="0">
              <a:spAutoFit/>
            </a:bodyPr>
            <a:lstStyle/>
            <a:p>
              <a:pPr>
                <a:lnSpc>
                  <a:spcPts val="4020"/>
                </a:lnSpc>
              </a:pPr>
              <a:r>
                <a:rPr lang="en-US" sz="3600" dirty="0" smtClean="0">
                  <a:solidFill>
                    <a:schemeClr val="tx2"/>
                  </a:solidFill>
                </a:rPr>
                <a:t>Hall </a:t>
              </a:r>
              <a:r>
                <a:rPr lang="en-US" sz="3600" dirty="0" smtClean="0">
                  <a:solidFill>
                    <a:schemeClr val="tx2"/>
                  </a:solidFill>
                </a:rPr>
                <a:t>Conservation Genetics </a:t>
              </a:r>
              <a:r>
                <a:rPr lang="en-US" sz="3600" dirty="0" smtClean="0">
                  <a:solidFill>
                    <a:schemeClr val="tx2"/>
                  </a:solidFill>
                </a:rPr>
                <a:t>Research Award</a:t>
              </a:r>
              <a:endParaRPr lang="en-US" sz="3600" dirty="0">
                <a:solidFill>
                  <a:schemeClr val="tx2"/>
                </a:solidFill>
              </a:endParaRPr>
            </a:p>
          </p:txBody>
        </p:sp>
      </p:grpSp>
    </p:spTree>
    <p:extLst>
      <p:ext uri="{BB962C8B-B14F-4D97-AF65-F5344CB8AC3E}">
        <p14:creationId xmlns:p14="http://schemas.microsoft.com/office/powerpoint/2010/main" val="1733485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519" y="1471697"/>
            <a:ext cx="8133348" cy="3255264"/>
          </a:xfrm>
        </p:spPr>
        <p:txBody>
          <a:bodyPr>
            <a:noAutofit/>
          </a:bodyPr>
          <a:lstStyle/>
          <a:p>
            <a:r>
              <a:rPr lang="en-US" sz="6400" dirty="0" smtClean="0"/>
              <a:t>Questions?</a:t>
            </a:r>
            <a:br>
              <a:rPr lang="en-US" sz="6400" dirty="0" smtClean="0"/>
            </a:br>
            <a:endParaRPr lang="en-US" sz="6400" dirty="0"/>
          </a:p>
        </p:txBody>
      </p:sp>
      <p:sp>
        <p:nvSpPr>
          <p:cNvPr id="3" name="Subtitle 2"/>
          <p:cNvSpPr>
            <a:spLocks noGrp="1"/>
          </p:cNvSpPr>
          <p:nvPr>
            <p:ph type="subTitle" idx="1"/>
          </p:nvPr>
        </p:nvSpPr>
        <p:spPr>
          <a:xfrm>
            <a:off x="724707" y="4843502"/>
            <a:ext cx="7767515" cy="914400"/>
          </a:xfrm>
        </p:spPr>
        <p:txBody>
          <a:bodyPr>
            <a:noAutofit/>
          </a:bodyPr>
          <a:lstStyle/>
          <a:p>
            <a:pPr>
              <a:lnSpc>
                <a:spcPct val="100000"/>
              </a:lnSpc>
              <a:spcBef>
                <a:spcPts val="0"/>
              </a:spcBef>
            </a:pPr>
            <a:r>
              <a:rPr lang="en-US" dirty="0" err="1" smtClean="0">
                <a:latin typeface="+mn-lt"/>
                <a:ea typeface="Helvetica Neue" charset="0"/>
                <a:cs typeface="Helvetica Neue" charset="0"/>
              </a:rPr>
              <a:t>yaaminiv@uw.edu</a:t>
            </a:r>
            <a:endParaRPr lang="en-US" dirty="0" smtClean="0">
              <a:latin typeface="+mn-lt"/>
              <a:ea typeface="Helvetica Neue" charset="0"/>
              <a:cs typeface="Helvetica Neue" charset="0"/>
            </a:endParaRPr>
          </a:p>
          <a:p>
            <a:pPr>
              <a:lnSpc>
                <a:spcPct val="100000"/>
              </a:lnSpc>
              <a:spcBef>
                <a:spcPts val="0"/>
              </a:spcBef>
            </a:pPr>
            <a:r>
              <a:rPr lang="en-US" dirty="0">
                <a:latin typeface="+mn-lt"/>
                <a:ea typeface="Helvetica Neue" charset="0"/>
                <a:cs typeface="Helvetica Neue" charset="0"/>
              </a:rPr>
              <a:t>http://</a:t>
            </a:r>
            <a:r>
              <a:rPr lang="en-US" dirty="0" err="1" smtClean="0">
                <a:latin typeface="+mn-lt"/>
                <a:ea typeface="Helvetica Neue" charset="0"/>
                <a:cs typeface="Helvetica Neue" charset="0"/>
              </a:rPr>
              <a:t>bit.ly</a:t>
            </a:r>
            <a:r>
              <a:rPr lang="en-US" dirty="0" smtClean="0">
                <a:latin typeface="+mn-lt"/>
                <a:ea typeface="Helvetica Neue" charset="0"/>
                <a:cs typeface="Helvetica Neue" charset="0"/>
              </a:rPr>
              <a:t>/project-</a:t>
            </a:r>
            <a:r>
              <a:rPr lang="en-US" dirty="0" err="1" smtClean="0">
                <a:latin typeface="+mn-lt"/>
                <a:ea typeface="Helvetica Neue" charset="0"/>
                <a:cs typeface="Helvetica Neue" charset="0"/>
              </a:rPr>
              <a:t>virginica</a:t>
            </a:r>
            <a:r>
              <a:rPr lang="en-US" dirty="0" smtClean="0">
                <a:latin typeface="+mn-lt"/>
                <a:ea typeface="Helvetica Neue" charset="0"/>
                <a:cs typeface="Helvetica Neue" charset="0"/>
              </a:rPr>
              <a:t>-</a:t>
            </a:r>
            <a:r>
              <a:rPr lang="en-US" dirty="0" err="1" smtClean="0">
                <a:latin typeface="+mn-lt"/>
                <a:ea typeface="Helvetica Neue" charset="0"/>
                <a:cs typeface="Helvetica Neue" charset="0"/>
              </a:rPr>
              <a:t>oa</a:t>
            </a:r>
            <a:endParaRPr lang="en-US" dirty="0">
              <a:latin typeface="+mn-lt"/>
              <a:ea typeface="Helvetica Neue" charset="0"/>
              <a:cs typeface="Helvetica Neue" charset="0"/>
            </a:endParaRPr>
          </a:p>
        </p:txBody>
      </p:sp>
    </p:spTree>
    <p:extLst>
      <p:ext uri="{BB962C8B-B14F-4D97-AF65-F5344CB8AC3E}">
        <p14:creationId xmlns:p14="http://schemas.microsoft.com/office/powerpoint/2010/main" val="413691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71499" y="353183"/>
          <a:ext cx="10972802" cy="6101504"/>
        </p:xfrm>
        <a:graphic>
          <a:graphicData uri="http://schemas.openxmlformats.org/drawingml/2006/table">
            <a:tbl>
              <a:tblPr firstRow="1" bandRow="1">
                <a:tableStyleId>{69012ECD-51FC-41F1-AA8D-1B2483CD663E}</a:tableStyleId>
              </a:tblPr>
              <a:tblGrid>
                <a:gridCol w="5486401"/>
                <a:gridCol w="5486401"/>
              </a:tblGrid>
              <a:tr h="809429">
                <a:tc>
                  <a:txBody>
                    <a:bodyPr/>
                    <a:lstStyle/>
                    <a:p>
                      <a:pPr algn="ctr"/>
                      <a:r>
                        <a:rPr lang="en-US" sz="4400" b="0" i="0" dirty="0" smtClean="0">
                          <a:latin typeface="Avenir Light" charset="0"/>
                          <a:ea typeface="Avenir Light" charset="0"/>
                          <a:cs typeface="Avenir Light" charset="0"/>
                        </a:rPr>
                        <a:t>Genomic</a:t>
                      </a:r>
                      <a:r>
                        <a:rPr lang="en-US" sz="4400" b="0" i="0" baseline="0" dirty="0" smtClean="0">
                          <a:latin typeface="Avenir Light" charset="0"/>
                          <a:ea typeface="Avenir Light" charset="0"/>
                          <a:cs typeface="Avenir Light" charset="0"/>
                        </a:rPr>
                        <a:t> Feature</a:t>
                      </a:r>
                      <a:endParaRPr lang="en-US" sz="4400" b="0" i="0" dirty="0">
                        <a:latin typeface="Avenir Light" charset="0"/>
                        <a:ea typeface="Avenir Light" charset="0"/>
                        <a:cs typeface="Avenir Light" charset="0"/>
                      </a:endParaRPr>
                    </a:p>
                  </a:txBody>
                  <a:tcPr anchor="ctr"/>
                </a:tc>
                <a:tc>
                  <a:txBody>
                    <a:bodyPr/>
                    <a:lstStyle/>
                    <a:p>
                      <a:pPr algn="ctr"/>
                      <a:r>
                        <a:rPr lang="en-US" sz="4400" b="0" i="0" dirty="0" smtClean="0">
                          <a:latin typeface="Avenir Light" charset="0"/>
                          <a:ea typeface="Avenir Light" charset="0"/>
                          <a:cs typeface="Avenir Light" charset="0"/>
                        </a:rPr>
                        <a:t>Result</a:t>
                      </a:r>
                      <a:endParaRPr lang="en-US" sz="4400" b="0" i="0" dirty="0">
                        <a:latin typeface="Avenir Light" charset="0"/>
                        <a:ea typeface="Avenir Light" charset="0"/>
                        <a:cs typeface="Avenir Light" charset="0"/>
                      </a:endParaRPr>
                    </a:p>
                  </a:txBody>
                  <a:tcPr anchor="ctr"/>
                </a:tc>
              </a:tr>
              <a:tr h="820671">
                <a:tc>
                  <a:txBody>
                    <a:bodyPr/>
                    <a:lstStyle/>
                    <a:p>
                      <a:pPr algn="ctr"/>
                      <a:r>
                        <a:rPr lang="en-US" sz="3600" dirty="0" smtClean="0">
                          <a:solidFill>
                            <a:schemeClr val="tx2"/>
                          </a:solidFill>
                        </a:rPr>
                        <a:t>Total</a:t>
                      </a:r>
                      <a:r>
                        <a:rPr lang="en-US" sz="3600" baseline="0" dirty="0" smtClean="0">
                          <a:solidFill>
                            <a:schemeClr val="tx2"/>
                          </a:solidFill>
                        </a:rPr>
                        <a:t> Genes</a:t>
                      </a:r>
                      <a:endParaRPr lang="en-US" sz="3600" dirty="0">
                        <a:solidFill>
                          <a:schemeClr val="tx2"/>
                        </a:solidFill>
                      </a:endParaRPr>
                    </a:p>
                  </a:txBody>
                  <a:tcPr anchor="ctr"/>
                </a:tc>
                <a:tc>
                  <a:txBody>
                    <a:bodyPr/>
                    <a:lstStyle/>
                    <a:p>
                      <a:pPr algn="ctr"/>
                      <a:r>
                        <a:rPr lang="en-US" sz="3600" dirty="0" smtClean="0">
                          <a:solidFill>
                            <a:schemeClr val="tx2"/>
                          </a:solidFill>
                        </a:rPr>
                        <a:t>60,201</a:t>
                      </a:r>
                      <a:endParaRPr lang="en-US" sz="3600" dirty="0">
                        <a:solidFill>
                          <a:schemeClr val="tx2"/>
                        </a:solidFill>
                      </a:endParaRPr>
                    </a:p>
                  </a:txBody>
                  <a:tcPr anchor="ctr"/>
                </a:tc>
              </a:tr>
              <a:tr h="820671">
                <a:tc>
                  <a:txBody>
                    <a:bodyPr/>
                    <a:lstStyle/>
                    <a:p>
                      <a:pPr algn="ctr"/>
                      <a:r>
                        <a:rPr lang="en-US" sz="3600" dirty="0" smtClean="0">
                          <a:solidFill>
                            <a:schemeClr val="tx2"/>
                          </a:solidFill>
                        </a:rPr>
                        <a:t>Total Genes with DMLs</a:t>
                      </a:r>
                      <a:endParaRPr lang="en-US" sz="3600" dirty="0">
                        <a:solidFill>
                          <a:schemeClr val="tx2"/>
                        </a:solidFill>
                      </a:endParaRPr>
                    </a:p>
                  </a:txBody>
                  <a:tcPr anchor="ctr"/>
                </a:tc>
                <a:tc>
                  <a:txBody>
                    <a:bodyPr/>
                    <a:lstStyle/>
                    <a:p>
                      <a:pPr algn="ctr"/>
                      <a:r>
                        <a:rPr lang="en-US" sz="3600" dirty="0" smtClean="0">
                          <a:solidFill>
                            <a:schemeClr val="tx2"/>
                          </a:solidFill>
                        </a:rPr>
                        <a:t>3,129</a:t>
                      </a:r>
                      <a:endParaRPr lang="en-US" sz="3600" dirty="0">
                        <a:solidFill>
                          <a:schemeClr val="tx2"/>
                        </a:solidFill>
                      </a:endParaRPr>
                    </a:p>
                  </a:txBody>
                  <a:tcPr anchor="ctr"/>
                </a:tc>
              </a:tr>
              <a:tr h="820671">
                <a:tc>
                  <a:txBody>
                    <a:bodyPr/>
                    <a:lstStyle/>
                    <a:p>
                      <a:pPr algn="ctr"/>
                      <a:r>
                        <a:rPr lang="en-US" sz="3600" dirty="0" smtClean="0">
                          <a:solidFill>
                            <a:schemeClr val="tx2"/>
                          </a:solidFill>
                        </a:rPr>
                        <a:t>Total DMLs</a:t>
                      </a:r>
                      <a:endParaRPr lang="en-US" sz="3600" dirty="0">
                        <a:solidFill>
                          <a:schemeClr val="tx2"/>
                        </a:solidFill>
                      </a:endParaRPr>
                    </a:p>
                  </a:txBody>
                  <a:tcPr anchor="ctr"/>
                </a:tc>
                <a:tc>
                  <a:txBody>
                    <a:bodyPr/>
                    <a:lstStyle/>
                    <a:p>
                      <a:pPr algn="ctr"/>
                      <a:r>
                        <a:rPr lang="en-US" sz="3600" dirty="0" smtClean="0">
                          <a:solidFill>
                            <a:schemeClr val="tx2"/>
                          </a:solidFill>
                        </a:rPr>
                        <a:t>1,470 (694+/776-)</a:t>
                      </a:r>
                      <a:endParaRPr lang="en-US" sz="3600" dirty="0">
                        <a:solidFill>
                          <a:schemeClr val="tx2"/>
                        </a:solidFill>
                      </a:endParaRPr>
                    </a:p>
                  </a:txBody>
                  <a:tcPr anchor="ctr"/>
                </a:tc>
              </a:tr>
              <a:tr h="820671">
                <a:tc>
                  <a:txBody>
                    <a:bodyPr/>
                    <a:lstStyle/>
                    <a:p>
                      <a:pPr algn="ctr"/>
                      <a:r>
                        <a:rPr lang="en-US" sz="3600" dirty="0" smtClean="0">
                          <a:solidFill>
                            <a:schemeClr val="tx2"/>
                          </a:solidFill>
                        </a:rPr>
                        <a:t>DMLs in </a:t>
                      </a:r>
                      <a:r>
                        <a:rPr lang="en-US" sz="3600" dirty="0" smtClean="0">
                          <a:solidFill>
                            <a:schemeClr val="tx2"/>
                          </a:solidFill>
                        </a:rPr>
                        <a:t>mRNA Coding Regions</a:t>
                      </a:r>
                      <a:endParaRPr lang="en-US" sz="3600" dirty="0">
                        <a:solidFill>
                          <a:schemeClr val="tx2"/>
                        </a:solidFill>
                      </a:endParaRPr>
                    </a:p>
                  </a:txBody>
                  <a:tcPr anchor="ctr"/>
                </a:tc>
                <a:tc>
                  <a:txBody>
                    <a:bodyPr/>
                    <a:lstStyle/>
                    <a:p>
                      <a:pPr algn="ctr"/>
                      <a:r>
                        <a:rPr lang="is-IS" sz="3600" dirty="0" smtClean="0">
                          <a:solidFill>
                            <a:schemeClr val="tx2"/>
                          </a:solidFill>
                        </a:rPr>
                        <a:t>1,353</a:t>
                      </a:r>
                      <a:endParaRPr lang="en-US" sz="3600" dirty="0">
                        <a:solidFill>
                          <a:schemeClr val="tx2"/>
                        </a:solidFill>
                      </a:endParaRPr>
                    </a:p>
                  </a:txBody>
                  <a:tcPr anchor="ctr"/>
                </a:tc>
              </a:tr>
              <a:tr h="820671">
                <a:tc>
                  <a:txBody>
                    <a:bodyPr/>
                    <a:lstStyle/>
                    <a:p>
                      <a:pPr algn="ctr"/>
                      <a:r>
                        <a:rPr lang="en-US" sz="3600" dirty="0" smtClean="0">
                          <a:solidFill>
                            <a:schemeClr val="tx2"/>
                          </a:solidFill>
                        </a:rPr>
                        <a:t>DMLs in Exons</a:t>
                      </a:r>
                      <a:endParaRPr lang="en-US" sz="3600" dirty="0">
                        <a:solidFill>
                          <a:schemeClr val="tx2"/>
                        </a:solidFill>
                      </a:endParaRPr>
                    </a:p>
                  </a:txBody>
                  <a:tcPr anchor="ctr"/>
                </a:tc>
                <a:tc>
                  <a:txBody>
                    <a:bodyPr/>
                    <a:lstStyle/>
                    <a:p>
                      <a:pPr algn="ctr"/>
                      <a:r>
                        <a:rPr lang="cs-CZ" sz="3600" dirty="0" smtClean="0">
                          <a:solidFill>
                            <a:schemeClr val="tx2"/>
                          </a:solidFill>
                        </a:rPr>
                        <a:t>971</a:t>
                      </a:r>
                      <a:endParaRPr lang="en-US" sz="3600" dirty="0">
                        <a:solidFill>
                          <a:schemeClr val="tx2"/>
                        </a:solidFill>
                      </a:endParaRPr>
                    </a:p>
                  </a:txBody>
                  <a:tcPr anchor="ctr"/>
                </a:tc>
              </a:tr>
              <a:tr h="820671">
                <a:tc>
                  <a:txBody>
                    <a:bodyPr/>
                    <a:lstStyle/>
                    <a:p>
                      <a:pPr algn="ctr"/>
                      <a:r>
                        <a:rPr lang="en-US" sz="3600" dirty="0" smtClean="0">
                          <a:solidFill>
                            <a:schemeClr val="tx2"/>
                          </a:solidFill>
                        </a:rPr>
                        <a:t>DMLs in Introns</a:t>
                      </a:r>
                      <a:endParaRPr lang="en-US" sz="3600" dirty="0">
                        <a:solidFill>
                          <a:schemeClr val="tx2"/>
                        </a:solidFill>
                      </a:endParaRPr>
                    </a:p>
                  </a:txBody>
                  <a:tcPr anchor="ctr"/>
                </a:tc>
                <a:tc>
                  <a:txBody>
                    <a:bodyPr/>
                    <a:lstStyle/>
                    <a:p>
                      <a:pPr algn="ctr"/>
                      <a:r>
                        <a:rPr lang="is-IS" sz="3600" dirty="0" smtClean="0">
                          <a:solidFill>
                            <a:schemeClr val="tx2"/>
                          </a:solidFill>
                        </a:rPr>
                        <a:t>409</a:t>
                      </a:r>
                      <a:endParaRPr lang="en-US" sz="3600" dirty="0">
                        <a:solidFill>
                          <a:schemeClr val="tx2"/>
                        </a:solidFill>
                      </a:endParaRPr>
                    </a:p>
                  </a:txBody>
                  <a:tcPr anchor="ctr"/>
                </a:tc>
              </a:tr>
            </a:tbl>
          </a:graphicData>
        </a:graphic>
      </p:graphicFrame>
    </p:spTree>
    <p:extLst>
      <p:ext uri="{BB962C8B-B14F-4D97-AF65-F5344CB8AC3E}">
        <p14:creationId xmlns:p14="http://schemas.microsoft.com/office/powerpoint/2010/main" val="1421448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75903" y="419066"/>
            <a:ext cx="3816096"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Epigenome</a:t>
            </a:r>
            <a:endParaRPr lang="en-US" sz="4400" dirty="0">
              <a:solidFill>
                <a:schemeClr val="tx2"/>
              </a:solidFill>
              <a:latin typeface="Avenir Light" charset="0"/>
              <a:ea typeface="Avenir Light" charset="0"/>
              <a:cs typeface="Avenir Light" charset="0"/>
            </a:endParaRPr>
          </a:p>
        </p:txBody>
      </p:sp>
      <p:sp>
        <p:nvSpPr>
          <p:cNvPr id="11" name="Rectangle 10"/>
          <p:cNvSpPr/>
          <p:nvPr/>
        </p:nvSpPr>
        <p:spPr>
          <a:xfrm>
            <a:off x="8303943" y="1103842"/>
            <a:ext cx="3960017" cy="513602"/>
          </a:xfrm>
          <a:prstGeom prst="rect">
            <a:avLst/>
          </a:prstGeom>
        </p:spPr>
        <p:txBody>
          <a:bodyPr wrap="square">
            <a:spAutoFit/>
          </a:bodyPr>
          <a:lstStyle/>
          <a:p>
            <a:pPr algn="ctr">
              <a:lnSpc>
                <a:spcPts val="3140"/>
              </a:lnSpc>
            </a:pPr>
            <a:r>
              <a:rPr lang="en-US" sz="2800" dirty="0" smtClean="0">
                <a:solidFill>
                  <a:schemeClr val="accent1"/>
                </a:solidFill>
              </a:rPr>
              <a:t>&gt;1300 DMLs in mRNA</a:t>
            </a:r>
            <a:endParaRPr lang="en-US" sz="2800" dirty="0">
              <a:solidFill>
                <a:schemeClr val="accent1"/>
              </a:solidFill>
            </a:endParaRPr>
          </a:p>
        </p:txBody>
      </p:sp>
      <p:sp>
        <p:nvSpPr>
          <p:cNvPr id="18" name="TextBox 17"/>
          <p:cNvSpPr txBox="1"/>
          <p:nvPr/>
        </p:nvSpPr>
        <p:spPr>
          <a:xfrm>
            <a:off x="3720479" y="419066"/>
            <a:ext cx="4066032"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Environment</a:t>
            </a:r>
            <a:endParaRPr lang="en-US" sz="4400" dirty="0">
              <a:solidFill>
                <a:schemeClr val="tx2"/>
              </a:solidFill>
              <a:latin typeface="Avenir Light" charset="0"/>
              <a:ea typeface="Avenir Light" charset="0"/>
              <a:cs typeface="Avenir Light" charset="0"/>
            </a:endParaRPr>
          </a:p>
        </p:txBody>
      </p:sp>
      <p:cxnSp>
        <p:nvCxnSpPr>
          <p:cNvPr id="17" name="Straight Arrow Connector 16"/>
          <p:cNvCxnSpPr/>
          <p:nvPr/>
        </p:nvCxnSpPr>
        <p:spPr>
          <a:xfrm>
            <a:off x="7724272" y="803786"/>
            <a:ext cx="792800"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773487" y="1103842"/>
            <a:ext cx="3960017" cy="911147"/>
          </a:xfrm>
          <a:prstGeom prst="rect">
            <a:avLst/>
          </a:prstGeom>
        </p:spPr>
        <p:txBody>
          <a:bodyPr wrap="square">
            <a:spAutoFit/>
          </a:bodyPr>
          <a:lstStyle/>
          <a:p>
            <a:pPr algn="ctr">
              <a:lnSpc>
                <a:spcPts val="3140"/>
              </a:lnSpc>
            </a:pPr>
            <a:r>
              <a:rPr lang="en-US" sz="2800" dirty="0" smtClean="0">
                <a:solidFill>
                  <a:schemeClr val="accent1"/>
                </a:solidFill>
              </a:rPr>
              <a:t>Adults Eastern oysters in high </a:t>
            </a:r>
            <a:r>
              <a:rPr lang="en-US" sz="2800" dirty="0" smtClean="0">
                <a:solidFill>
                  <a:schemeClr val="accent1"/>
                </a:solidFill>
              </a:rPr>
              <a:t>pCO</a:t>
            </a:r>
            <a:r>
              <a:rPr lang="en-US" sz="2800" baseline="-25000" dirty="0" smtClean="0">
                <a:solidFill>
                  <a:schemeClr val="accent1"/>
                </a:solidFill>
              </a:rPr>
              <a:t>2</a:t>
            </a:r>
            <a:endParaRPr lang="en-US" sz="2800" dirty="0">
              <a:solidFill>
                <a:schemeClr val="accent1"/>
              </a:solidFill>
            </a:endParaRPr>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2109" t="2380" r="7686"/>
          <a:stretch/>
        </p:blipFill>
        <p:spPr>
          <a:xfrm rot="16200000">
            <a:off x="1584704" y="653054"/>
            <a:ext cx="2551901" cy="1533949"/>
          </a:xfrm>
          <a:prstGeom prst="rect">
            <a:avLst/>
          </a:prstGeom>
        </p:spPr>
      </p:pic>
      <p:grpSp>
        <p:nvGrpSpPr>
          <p:cNvPr id="20" name="Group 19"/>
          <p:cNvGrpSpPr/>
          <p:nvPr/>
        </p:nvGrpSpPr>
        <p:grpSpPr>
          <a:xfrm>
            <a:off x="207380" y="3652420"/>
            <a:ext cx="2624092" cy="2916745"/>
            <a:chOff x="789775" y="2720648"/>
            <a:chExt cx="4143446" cy="4055513"/>
          </a:xfrm>
        </p:grpSpPr>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28562" t="52176" r="48759" b="11305"/>
            <a:stretch/>
          </p:blipFill>
          <p:spPr>
            <a:xfrm rot="7687279">
              <a:off x="3230680" y="5347952"/>
              <a:ext cx="1367182" cy="1489235"/>
            </a:xfrm>
            <a:prstGeom prst="rect">
              <a:avLst/>
            </a:prstGeom>
          </p:spPr>
        </p:pic>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28562" t="52531" r="49181" b="11305"/>
            <a:stretch/>
          </p:blipFill>
          <p:spPr>
            <a:xfrm rot="15372382">
              <a:off x="856263" y="3384444"/>
              <a:ext cx="1341745" cy="1474721"/>
            </a:xfrm>
            <a:prstGeom prst="rect">
              <a:avLst/>
            </a:prstGeom>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1975208">
              <a:off x="2316214" y="2720648"/>
              <a:ext cx="1402678" cy="1568162"/>
            </a:xfrm>
            <a:prstGeom prst="rect">
              <a:avLst/>
            </a:prstGeom>
          </p:spPr>
        </p:pic>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28563" t="51993" r="49205" b="12015"/>
            <a:stretch/>
          </p:blipFill>
          <p:spPr>
            <a:xfrm rot="1419722">
              <a:off x="2163079" y="4329056"/>
              <a:ext cx="1340252" cy="1467748"/>
            </a:xfrm>
            <a:prstGeom prst="rect">
              <a:avLst/>
            </a:prstGeom>
          </p:spPr>
        </p:pic>
        <p:pic>
          <p:nvPicPr>
            <p:cNvPr id="35" name="Picture 34"/>
            <p:cNvPicPr>
              <a:picLocks noChangeAspect="1"/>
            </p:cNvPicPr>
            <p:nvPr/>
          </p:nvPicPr>
          <p:blipFill rotWithShape="1">
            <a:blip r:embed="rId4">
              <a:extLst>
                <a:ext uri="{28A0092B-C50C-407E-A947-70E740481C1C}">
                  <a14:useLocalDpi xmlns:a14="http://schemas.microsoft.com/office/drawing/2010/main" val="0"/>
                </a:ext>
              </a:extLst>
            </a:blip>
            <a:srcRect l="28562" t="51918" r="48170" b="11305"/>
            <a:stretch/>
          </p:blipFill>
          <p:spPr>
            <a:xfrm>
              <a:off x="3530543" y="3718295"/>
              <a:ext cx="1402678" cy="1499755"/>
            </a:xfrm>
            <a:prstGeom prst="rect">
              <a:avLst/>
            </a:prstGeom>
          </p:spPr>
        </p:pic>
      </p:grpSp>
      <p:grpSp>
        <p:nvGrpSpPr>
          <p:cNvPr id="36" name="Group 35"/>
          <p:cNvGrpSpPr/>
          <p:nvPr/>
        </p:nvGrpSpPr>
        <p:grpSpPr>
          <a:xfrm>
            <a:off x="3989521" y="4238946"/>
            <a:ext cx="764158" cy="842386"/>
            <a:chOff x="8235463" y="4028894"/>
            <a:chExt cx="1088554" cy="1176004"/>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a:off x="8759539" y="4028894"/>
              <a:ext cx="564478" cy="631074"/>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5210542">
              <a:off x="8268761" y="4607122"/>
              <a:ext cx="564478" cy="631074"/>
            </a:xfrm>
            <a:prstGeom prst="rect">
              <a:avLst/>
            </a:prstGeom>
          </p:spPr>
        </p:pic>
      </p:grpSp>
      <p:cxnSp>
        <p:nvCxnSpPr>
          <p:cNvPr id="39" name="Straight Arrow Connector 38"/>
          <p:cNvCxnSpPr/>
          <p:nvPr/>
        </p:nvCxnSpPr>
        <p:spPr>
          <a:xfrm flipH="1">
            <a:off x="2102058" y="2695979"/>
            <a:ext cx="428873" cy="10216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94049" y="2695979"/>
            <a:ext cx="415407" cy="10216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31320" y="3231159"/>
            <a:ext cx="4066032"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Next steps</a:t>
            </a:r>
            <a:endParaRPr lang="en-US" sz="4400" dirty="0">
              <a:solidFill>
                <a:schemeClr val="tx2"/>
              </a:solidFill>
              <a:latin typeface="Avenir Light" charset="0"/>
              <a:ea typeface="Avenir Light" charset="0"/>
              <a:cs typeface="Avenir Light" charset="0"/>
            </a:endParaRPr>
          </a:p>
        </p:txBody>
      </p:sp>
      <p:sp>
        <p:nvSpPr>
          <p:cNvPr id="28" name="Rectangle 27"/>
          <p:cNvSpPr/>
          <p:nvPr/>
        </p:nvSpPr>
        <p:spPr>
          <a:xfrm>
            <a:off x="5796643" y="3915497"/>
            <a:ext cx="5535386" cy="1682512"/>
          </a:xfrm>
          <a:prstGeom prst="rect">
            <a:avLst/>
          </a:prstGeom>
        </p:spPr>
        <p:txBody>
          <a:bodyPr wrap="square">
            <a:spAutoFit/>
          </a:bodyPr>
          <a:lstStyle/>
          <a:p>
            <a:pPr algn="ctr">
              <a:lnSpc>
                <a:spcPts val="3140"/>
              </a:lnSpc>
            </a:pPr>
            <a:r>
              <a:rPr lang="en-US" sz="2800" dirty="0" smtClean="0">
                <a:solidFill>
                  <a:schemeClr val="accent1"/>
                </a:solidFill>
              </a:rPr>
              <a:t>Complete gene enrichment analysis</a:t>
            </a:r>
          </a:p>
          <a:p>
            <a:pPr algn="ctr">
              <a:lnSpc>
                <a:spcPts val="3140"/>
              </a:lnSpc>
            </a:pPr>
            <a:r>
              <a:rPr lang="en-US" sz="2800" dirty="0" smtClean="0">
                <a:solidFill>
                  <a:schemeClr val="accent1"/>
                </a:solidFill>
              </a:rPr>
              <a:t>Larval epigenetic inheritance</a:t>
            </a:r>
          </a:p>
          <a:p>
            <a:pPr algn="ctr">
              <a:lnSpc>
                <a:spcPts val="3140"/>
              </a:lnSpc>
            </a:pPr>
            <a:r>
              <a:rPr lang="en-US" sz="2800" dirty="0" smtClean="0">
                <a:solidFill>
                  <a:schemeClr val="accent1"/>
                </a:solidFill>
              </a:rPr>
              <a:t>Compare results to similar study in Pacific oyster</a:t>
            </a:r>
            <a:endParaRPr lang="en-US" sz="2800" dirty="0">
              <a:solidFill>
                <a:schemeClr val="accent1"/>
              </a:solidFill>
            </a:endParaRPr>
          </a:p>
        </p:txBody>
      </p:sp>
    </p:spTree>
    <p:extLst>
      <p:ext uri="{BB962C8B-B14F-4D97-AF65-F5344CB8AC3E}">
        <p14:creationId xmlns:p14="http://schemas.microsoft.com/office/powerpoint/2010/main" val="12351886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0025"/>
            <a:ext cx="10329863" cy="1222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7163" y="345575"/>
            <a:ext cx="9801225" cy="1077218"/>
          </a:xfrm>
          <a:prstGeom prst="rect">
            <a:avLst/>
          </a:prstGeom>
          <a:noFill/>
        </p:spPr>
        <p:txBody>
          <a:bodyPr wrap="square" rtlCol="0">
            <a:spAutoFit/>
          </a:bodyPr>
          <a:lstStyle/>
          <a:p>
            <a:r>
              <a:rPr lang="en-US" sz="6400" dirty="0" smtClean="0">
                <a:solidFill>
                  <a:schemeClr val="bg1"/>
                </a:solidFill>
                <a:latin typeface="Avenir Book" charset="0"/>
                <a:ea typeface="Avenir Book" charset="0"/>
                <a:cs typeface="Avenir Book" charset="0"/>
              </a:rPr>
              <a:t>Metabolic processes</a:t>
            </a:r>
            <a:endParaRPr lang="en-US" sz="6400" dirty="0">
              <a:solidFill>
                <a:schemeClr val="bg1"/>
              </a:solidFill>
              <a:latin typeface="Avenir Book" charset="0"/>
              <a:ea typeface="Avenir Book" charset="0"/>
              <a:cs typeface="Avenir Book" charset="0"/>
            </a:endParaRPr>
          </a:p>
        </p:txBody>
      </p:sp>
      <p:sp>
        <p:nvSpPr>
          <p:cNvPr id="17" name="Rectangle 16"/>
          <p:cNvSpPr/>
          <p:nvPr/>
        </p:nvSpPr>
        <p:spPr>
          <a:xfrm>
            <a:off x="8176920" y="622574"/>
            <a:ext cx="1943161" cy="523220"/>
          </a:xfrm>
          <a:prstGeom prst="rect">
            <a:avLst/>
          </a:prstGeom>
        </p:spPr>
        <p:txBody>
          <a:bodyPr wrap="none">
            <a:spAutoFit/>
          </a:bodyPr>
          <a:lstStyle/>
          <a:p>
            <a:r>
              <a:rPr lang="en-US" sz="2800" dirty="0" smtClean="0">
                <a:solidFill>
                  <a:schemeClr val="bg1"/>
                </a:solidFill>
              </a:rPr>
              <a:t>p = </a:t>
            </a:r>
            <a:r>
              <a:rPr lang="it-IT" sz="2800" dirty="0">
                <a:solidFill>
                  <a:schemeClr val="bg1"/>
                </a:solidFill>
              </a:rPr>
              <a:t>1.21e-10</a:t>
            </a:r>
          </a:p>
        </p:txBody>
      </p:sp>
      <p:sp>
        <p:nvSpPr>
          <p:cNvPr id="21" name="TextBox 20"/>
          <p:cNvSpPr txBox="1"/>
          <p:nvPr/>
        </p:nvSpPr>
        <p:spPr>
          <a:xfrm>
            <a:off x="10956758" y="4924926"/>
            <a:ext cx="184731" cy="369332"/>
          </a:xfrm>
          <a:prstGeom prst="rect">
            <a:avLst/>
          </a:prstGeom>
          <a:noFill/>
        </p:spPr>
        <p:txBody>
          <a:bodyPr wrap="none" rtlCol="0">
            <a:spAutoFit/>
          </a:bodyPr>
          <a:lstStyle/>
          <a:p>
            <a:endParaRPr lang="en-US" dirty="0"/>
          </a:p>
        </p:txBody>
      </p:sp>
      <p:sp>
        <p:nvSpPr>
          <p:cNvPr id="7" name="TextBox 6"/>
          <p:cNvSpPr txBox="1"/>
          <p:nvPr/>
        </p:nvSpPr>
        <p:spPr>
          <a:xfrm>
            <a:off x="598033" y="1633654"/>
            <a:ext cx="10962595" cy="769441"/>
          </a:xfrm>
          <a:prstGeom prst="rect">
            <a:avLst/>
          </a:prstGeom>
          <a:noFill/>
        </p:spPr>
        <p:txBody>
          <a:bodyPr wrap="square" rtlCol="0">
            <a:spAutoFit/>
          </a:bodyPr>
          <a:lstStyle/>
          <a:p>
            <a:r>
              <a:rPr lang="en-US" sz="4400" dirty="0" smtClean="0">
                <a:solidFill>
                  <a:schemeClr val="tx2"/>
                </a:solidFill>
                <a:latin typeface="Avenir Light" charset="0"/>
                <a:ea typeface="Avenir Light" charset="0"/>
                <a:cs typeface="Avenir Light" charset="0"/>
              </a:rPr>
              <a:t>Similar to previous work</a:t>
            </a:r>
            <a:endParaRPr lang="en-US" sz="4400" dirty="0">
              <a:solidFill>
                <a:schemeClr val="tx2"/>
              </a:solidFill>
              <a:latin typeface="Avenir Light" charset="0"/>
              <a:ea typeface="Avenir Light" charset="0"/>
              <a:cs typeface="Avenir Light" charset="0"/>
            </a:endParaRPr>
          </a:p>
        </p:txBody>
      </p:sp>
      <p:sp>
        <p:nvSpPr>
          <p:cNvPr id="8" name="Rectangle 7"/>
          <p:cNvSpPr/>
          <p:nvPr/>
        </p:nvSpPr>
        <p:spPr>
          <a:xfrm>
            <a:off x="598034" y="2318430"/>
            <a:ext cx="10962594" cy="887422"/>
          </a:xfrm>
          <a:prstGeom prst="rect">
            <a:avLst/>
          </a:prstGeom>
        </p:spPr>
        <p:txBody>
          <a:bodyPr wrap="square">
            <a:spAutoFit/>
          </a:bodyPr>
          <a:lstStyle/>
          <a:p>
            <a:pPr>
              <a:lnSpc>
                <a:spcPts val="3140"/>
              </a:lnSpc>
            </a:pPr>
            <a:r>
              <a:rPr lang="en-US" sz="2800" dirty="0" smtClean="0">
                <a:solidFill>
                  <a:schemeClr val="accent1"/>
                </a:solidFill>
              </a:rPr>
              <a:t>Elevated pCO</a:t>
            </a:r>
            <a:r>
              <a:rPr lang="en-US" sz="2800" baseline="-25000" dirty="0" smtClean="0">
                <a:solidFill>
                  <a:schemeClr val="accent1"/>
                </a:solidFill>
              </a:rPr>
              <a:t>2</a:t>
            </a:r>
            <a:r>
              <a:rPr lang="en-US" sz="2800" dirty="0" smtClean="0">
                <a:solidFill>
                  <a:schemeClr val="accent1"/>
                </a:solidFill>
              </a:rPr>
              <a:t> induced higher metabolic rates in Eastern oysters (</a:t>
            </a:r>
            <a:r>
              <a:rPr lang="en-US" sz="2800" dirty="0" err="1" smtClean="0">
                <a:solidFill>
                  <a:schemeClr val="accent1"/>
                </a:solidFill>
              </a:rPr>
              <a:t>Beniash</a:t>
            </a:r>
            <a:r>
              <a:rPr lang="en-US" sz="2800" dirty="0" smtClean="0">
                <a:solidFill>
                  <a:schemeClr val="accent1"/>
                </a:solidFill>
              </a:rPr>
              <a:t> et al. 2010)</a:t>
            </a:r>
            <a:endParaRPr lang="en-US" sz="2800" dirty="0">
              <a:solidFill>
                <a:schemeClr val="accent1"/>
              </a:solidFill>
            </a:endParaRPr>
          </a:p>
        </p:txBody>
      </p:sp>
      <p:sp>
        <p:nvSpPr>
          <p:cNvPr id="9" name="TextBox 8"/>
          <p:cNvSpPr txBox="1"/>
          <p:nvPr/>
        </p:nvSpPr>
        <p:spPr>
          <a:xfrm>
            <a:off x="598032" y="3339419"/>
            <a:ext cx="10962595" cy="769441"/>
          </a:xfrm>
          <a:prstGeom prst="rect">
            <a:avLst/>
          </a:prstGeom>
          <a:noFill/>
        </p:spPr>
        <p:txBody>
          <a:bodyPr wrap="square" rtlCol="0">
            <a:spAutoFit/>
          </a:bodyPr>
          <a:lstStyle/>
          <a:p>
            <a:r>
              <a:rPr lang="en-US" sz="4400" dirty="0" err="1" smtClean="0">
                <a:solidFill>
                  <a:schemeClr val="tx2"/>
                </a:solidFill>
                <a:latin typeface="Avenir Light" charset="0"/>
                <a:ea typeface="Avenir Light" charset="0"/>
                <a:cs typeface="Avenir Light" charset="0"/>
              </a:rPr>
              <a:t>Hypermethylation</a:t>
            </a:r>
            <a:endParaRPr lang="en-US" sz="4400" dirty="0">
              <a:solidFill>
                <a:schemeClr val="tx2"/>
              </a:solidFill>
              <a:latin typeface="Avenir Light" charset="0"/>
              <a:ea typeface="Avenir Light" charset="0"/>
              <a:cs typeface="Avenir Light" charset="0"/>
            </a:endParaRPr>
          </a:p>
        </p:txBody>
      </p:sp>
      <p:sp>
        <p:nvSpPr>
          <p:cNvPr id="10" name="Rectangle 9"/>
          <p:cNvSpPr/>
          <p:nvPr/>
        </p:nvSpPr>
        <p:spPr>
          <a:xfrm>
            <a:off x="598033" y="4024195"/>
            <a:ext cx="10962594" cy="895758"/>
          </a:xfrm>
          <a:prstGeom prst="rect">
            <a:avLst/>
          </a:prstGeom>
        </p:spPr>
        <p:txBody>
          <a:bodyPr wrap="square">
            <a:spAutoFit/>
          </a:bodyPr>
          <a:lstStyle/>
          <a:p>
            <a:pPr>
              <a:lnSpc>
                <a:spcPts val="3140"/>
              </a:lnSpc>
            </a:pPr>
            <a:r>
              <a:rPr lang="en-US" sz="2800" dirty="0" smtClean="0">
                <a:solidFill>
                  <a:schemeClr val="accent1"/>
                </a:solidFill>
              </a:rPr>
              <a:t>Genes for metabolic regulation less likely to be transcribed</a:t>
            </a:r>
          </a:p>
          <a:p>
            <a:pPr>
              <a:lnSpc>
                <a:spcPts val="3140"/>
              </a:lnSpc>
            </a:pPr>
            <a:r>
              <a:rPr lang="en-US" sz="2800" dirty="0" smtClean="0">
                <a:solidFill>
                  <a:schemeClr val="accent1"/>
                </a:solidFill>
              </a:rPr>
              <a:t>Larvae may benefit from stable housekeeping genes</a:t>
            </a:r>
            <a:endParaRPr lang="en-US" sz="2800" dirty="0">
              <a:solidFill>
                <a:schemeClr val="accent1"/>
              </a:solidFill>
            </a:endParaRPr>
          </a:p>
        </p:txBody>
      </p:sp>
      <p:sp>
        <p:nvSpPr>
          <p:cNvPr id="11" name="TextBox 10"/>
          <p:cNvSpPr txBox="1"/>
          <p:nvPr/>
        </p:nvSpPr>
        <p:spPr>
          <a:xfrm>
            <a:off x="598032" y="5019896"/>
            <a:ext cx="10962595" cy="769441"/>
          </a:xfrm>
          <a:prstGeom prst="rect">
            <a:avLst/>
          </a:prstGeom>
          <a:noFill/>
        </p:spPr>
        <p:txBody>
          <a:bodyPr wrap="square" rtlCol="0">
            <a:spAutoFit/>
          </a:bodyPr>
          <a:lstStyle/>
          <a:p>
            <a:r>
              <a:rPr lang="en-US" sz="4400" dirty="0" err="1" smtClean="0">
                <a:solidFill>
                  <a:schemeClr val="tx2"/>
                </a:solidFill>
                <a:latin typeface="Avenir Light" charset="0"/>
                <a:ea typeface="Avenir Light" charset="0"/>
                <a:cs typeface="Avenir Light" charset="0"/>
              </a:rPr>
              <a:t>Hypomethylation</a:t>
            </a:r>
            <a:endParaRPr lang="en-US" sz="4400" dirty="0">
              <a:solidFill>
                <a:schemeClr val="tx2"/>
              </a:solidFill>
              <a:latin typeface="Avenir Light" charset="0"/>
              <a:ea typeface="Avenir Light" charset="0"/>
              <a:cs typeface="Avenir Light" charset="0"/>
            </a:endParaRPr>
          </a:p>
        </p:txBody>
      </p:sp>
      <p:sp>
        <p:nvSpPr>
          <p:cNvPr id="12" name="Rectangle 11"/>
          <p:cNvSpPr/>
          <p:nvPr/>
        </p:nvSpPr>
        <p:spPr>
          <a:xfrm>
            <a:off x="598033" y="5704672"/>
            <a:ext cx="10962594" cy="895758"/>
          </a:xfrm>
          <a:prstGeom prst="rect">
            <a:avLst/>
          </a:prstGeom>
        </p:spPr>
        <p:txBody>
          <a:bodyPr wrap="square">
            <a:spAutoFit/>
          </a:bodyPr>
          <a:lstStyle/>
          <a:p>
            <a:pPr>
              <a:lnSpc>
                <a:spcPts val="3140"/>
              </a:lnSpc>
            </a:pPr>
            <a:r>
              <a:rPr lang="en-US" sz="2800" dirty="0" smtClean="0">
                <a:solidFill>
                  <a:schemeClr val="accent1"/>
                </a:solidFill>
              </a:rPr>
              <a:t>Genes more likely to be transcribed</a:t>
            </a:r>
          </a:p>
          <a:p>
            <a:pPr>
              <a:lnSpc>
                <a:spcPts val="3140"/>
              </a:lnSpc>
            </a:pPr>
            <a:r>
              <a:rPr lang="en-US" sz="2800" dirty="0" smtClean="0">
                <a:solidFill>
                  <a:schemeClr val="accent1"/>
                </a:solidFill>
              </a:rPr>
              <a:t>Could increase phenotypic plasticity in larvae</a:t>
            </a:r>
            <a:endParaRPr lang="en-US" sz="2800" dirty="0">
              <a:solidFill>
                <a:schemeClr val="accent1"/>
              </a:solidFill>
            </a:endParaRPr>
          </a:p>
        </p:txBody>
      </p:sp>
    </p:spTree>
    <p:extLst>
      <p:ext uri="{BB962C8B-B14F-4D97-AF65-F5344CB8AC3E}">
        <p14:creationId xmlns:p14="http://schemas.microsoft.com/office/powerpoint/2010/main" val="304719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8601"/>
            <a:ext cx="12192000" cy="769441"/>
          </a:xfrm>
          <a:prstGeom prst="rect">
            <a:avLst/>
          </a:prstGeom>
          <a:noFill/>
        </p:spPr>
        <p:txBody>
          <a:bodyPr wrap="square" rtlCol="0">
            <a:spAutoFit/>
          </a:bodyPr>
          <a:lstStyle/>
          <a:p>
            <a:pPr algn="ctr"/>
            <a:r>
              <a:rPr lang="en-US" sz="4400" dirty="0" smtClean="0">
                <a:solidFill>
                  <a:schemeClr val="tx2"/>
                </a:solidFill>
                <a:latin typeface="Avenir Light" charset="0"/>
                <a:ea typeface="Avenir Light" charset="0"/>
                <a:cs typeface="Avenir Light" charset="0"/>
              </a:rPr>
              <a:t>4 Week pH Exposure</a:t>
            </a:r>
            <a:endParaRPr lang="en-US" sz="4400" dirty="0">
              <a:solidFill>
                <a:schemeClr val="tx2"/>
              </a:solidFill>
              <a:latin typeface="Avenir Light" charset="0"/>
              <a:ea typeface="Avenir Light" charset="0"/>
              <a:cs typeface="Avenir Light" charset="0"/>
            </a:endParaRPr>
          </a:p>
        </p:txBody>
      </p:sp>
      <p:sp>
        <p:nvSpPr>
          <p:cNvPr id="6" name="TextBox 5"/>
          <p:cNvSpPr txBox="1"/>
          <p:nvPr/>
        </p:nvSpPr>
        <p:spPr>
          <a:xfrm>
            <a:off x="0" y="5875393"/>
            <a:ext cx="12192000" cy="733534"/>
          </a:xfrm>
          <a:prstGeom prst="rect">
            <a:avLst/>
          </a:prstGeom>
          <a:noFill/>
        </p:spPr>
        <p:txBody>
          <a:bodyPr wrap="square" rtlCol="0">
            <a:spAutoFit/>
          </a:bodyPr>
          <a:lstStyle/>
          <a:p>
            <a:pPr algn="ctr">
              <a:lnSpc>
                <a:spcPts val="4980"/>
              </a:lnSpc>
            </a:pPr>
            <a:r>
              <a:rPr lang="en-US" sz="4400" dirty="0" smtClean="0">
                <a:solidFill>
                  <a:schemeClr val="tx2"/>
                </a:solidFill>
                <a:latin typeface="Avenir Light" charset="0"/>
                <a:ea typeface="Avenir Light" charset="0"/>
                <a:cs typeface="Avenir Light" charset="0"/>
              </a:rPr>
              <a:t>Identify Differentially </a:t>
            </a:r>
            <a:r>
              <a:rPr lang="en-US" sz="4400" dirty="0">
                <a:solidFill>
                  <a:schemeClr val="tx2"/>
                </a:solidFill>
                <a:latin typeface="Avenir Light" charset="0"/>
                <a:ea typeface="Avenir Light" charset="0"/>
                <a:cs typeface="Avenir Light" charset="0"/>
              </a:rPr>
              <a:t>M</a:t>
            </a:r>
            <a:r>
              <a:rPr lang="en-US" sz="4400" dirty="0" smtClean="0">
                <a:solidFill>
                  <a:schemeClr val="tx2"/>
                </a:solidFill>
                <a:latin typeface="Avenir Light" charset="0"/>
                <a:ea typeface="Avenir Light" charset="0"/>
                <a:cs typeface="Avenir Light" charset="0"/>
              </a:rPr>
              <a:t>ethylated Loci (DMLs)</a:t>
            </a:r>
            <a:endParaRPr lang="en-US" sz="4400" dirty="0">
              <a:solidFill>
                <a:schemeClr val="tx2"/>
              </a:solidFill>
              <a:latin typeface="Avenir Light" charset="0"/>
              <a:ea typeface="Avenir Light" charset="0"/>
              <a:cs typeface="Avenir Light" charset="0"/>
            </a:endParaRPr>
          </a:p>
        </p:txBody>
      </p:sp>
      <p:grpSp>
        <p:nvGrpSpPr>
          <p:cNvPr id="7" name="Group 6"/>
          <p:cNvGrpSpPr/>
          <p:nvPr/>
        </p:nvGrpSpPr>
        <p:grpSpPr>
          <a:xfrm>
            <a:off x="2743200" y="1096465"/>
            <a:ext cx="2891135" cy="1023155"/>
            <a:chOff x="2743200" y="1002033"/>
            <a:chExt cx="2891135" cy="1023155"/>
          </a:xfrm>
        </p:grpSpPr>
        <p:sp>
          <p:nvSpPr>
            <p:cNvPr id="5" name="Rectangle 4"/>
            <p:cNvSpPr/>
            <p:nvPr/>
          </p:nvSpPr>
          <p:spPr>
            <a:xfrm>
              <a:off x="2743200" y="1002033"/>
              <a:ext cx="2891135" cy="1023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03621" y="1127850"/>
              <a:ext cx="2550695" cy="769441"/>
            </a:xfrm>
            <a:prstGeom prst="rect">
              <a:avLst/>
            </a:prstGeom>
          </p:spPr>
          <p:txBody>
            <a:bodyPr wrap="square">
              <a:spAutoFit/>
            </a:bodyPr>
            <a:lstStyle/>
            <a:p>
              <a:pPr algn="ctr"/>
              <a:r>
                <a:rPr lang="en-US" sz="2200" dirty="0" smtClean="0">
                  <a:solidFill>
                    <a:schemeClr val="bg1"/>
                  </a:solidFill>
                </a:rPr>
                <a:t>Elevated pCO</a:t>
              </a:r>
              <a:r>
                <a:rPr lang="en-US" sz="2200" baseline="-25000" dirty="0" smtClean="0">
                  <a:solidFill>
                    <a:schemeClr val="bg1"/>
                  </a:solidFill>
                </a:rPr>
                <a:t>2</a:t>
              </a:r>
              <a:endParaRPr lang="en-US" sz="2200" dirty="0" smtClean="0">
                <a:solidFill>
                  <a:schemeClr val="bg1"/>
                </a:solidFill>
              </a:endParaRPr>
            </a:p>
            <a:p>
              <a:pPr algn="ctr"/>
              <a:r>
                <a:rPr lang="en-US" sz="2200" dirty="0">
                  <a:solidFill>
                    <a:schemeClr val="bg1"/>
                  </a:solidFill>
                </a:rPr>
                <a:t>(</a:t>
              </a:r>
              <a:r>
                <a:rPr lang="en-US" sz="2200" dirty="0" smtClean="0">
                  <a:solidFill>
                    <a:schemeClr val="bg1"/>
                  </a:solidFill>
                </a:rPr>
                <a:t>2800 µ</a:t>
              </a:r>
              <a:r>
                <a:rPr lang="en-US" sz="2200" dirty="0" err="1" smtClean="0">
                  <a:solidFill>
                    <a:schemeClr val="bg1"/>
                  </a:solidFill>
                </a:rPr>
                <a:t>atm</a:t>
              </a:r>
              <a:r>
                <a:rPr lang="en-US" sz="2200" dirty="0" smtClean="0">
                  <a:solidFill>
                    <a:schemeClr val="bg1"/>
                  </a:solidFill>
                </a:rPr>
                <a:t>)</a:t>
              </a:r>
              <a:endParaRPr lang="en-US" sz="2200" dirty="0">
                <a:solidFill>
                  <a:schemeClr val="bg1"/>
                </a:solidFill>
              </a:endParaRPr>
            </a:p>
          </p:txBody>
        </p:sp>
      </p:grpSp>
      <p:grpSp>
        <p:nvGrpSpPr>
          <p:cNvPr id="13" name="Group 12"/>
          <p:cNvGrpSpPr/>
          <p:nvPr/>
        </p:nvGrpSpPr>
        <p:grpSpPr>
          <a:xfrm>
            <a:off x="6557665" y="1096465"/>
            <a:ext cx="2891135" cy="1023155"/>
            <a:chOff x="6557665" y="979431"/>
            <a:chExt cx="2891135" cy="1023155"/>
          </a:xfrm>
        </p:grpSpPr>
        <p:sp>
          <p:nvSpPr>
            <p:cNvPr id="10" name="Rectangle 9"/>
            <p:cNvSpPr/>
            <p:nvPr/>
          </p:nvSpPr>
          <p:spPr>
            <a:xfrm>
              <a:off x="6557665" y="979431"/>
              <a:ext cx="2891135" cy="10231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27884" y="1127850"/>
              <a:ext cx="2550695" cy="769441"/>
            </a:xfrm>
            <a:prstGeom prst="rect">
              <a:avLst/>
            </a:prstGeom>
          </p:spPr>
          <p:txBody>
            <a:bodyPr wrap="square">
              <a:spAutoFit/>
            </a:bodyPr>
            <a:lstStyle/>
            <a:p>
              <a:pPr algn="ctr"/>
              <a:r>
                <a:rPr lang="en-US" sz="2200" dirty="0" smtClean="0">
                  <a:solidFill>
                    <a:schemeClr val="bg1"/>
                  </a:solidFill>
                </a:rPr>
                <a:t>Control pCO</a:t>
              </a:r>
              <a:r>
                <a:rPr lang="en-US" sz="2200" baseline="-25000" dirty="0" smtClean="0">
                  <a:solidFill>
                    <a:schemeClr val="bg1"/>
                  </a:solidFill>
                </a:rPr>
                <a:t>2</a:t>
              </a:r>
              <a:endParaRPr lang="en-US" sz="2200" dirty="0" smtClean="0">
                <a:solidFill>
                  <a:schemeClr val="bg1"/>
                </a:solidFill>
              </a:endParaRPr>
            </a:p>
            <a:p>
              <a:pPr algn="ctr"/>
              <a:r>
                <a:rPr lang="en-US" sz="2200" dirty="0" smtClean="0">
                  <a:solidFill>
                    <a:schemeClr val="bg1"/>
                  </a:solidFill>
                </a:rPr>
                <a:t>(400 µ</a:t>
              </a:r>
              <a:r>
                <a:rPr lang="en-US" sz="2200" dirty="0" err="1" smtClean="0">
                  <a:solidFill>
                    <a:schemeClr val="bg1"/>
                  </a:solidFill>
                </a:rPr>
                <a:t>atm</a:t>
              </a:r>
              <a:r>
                <a:rPr lang="en-US" sz="2200" dirty="0" smtClean="0">
                  <a:solidFill>
                    <a:schemeClr val="bg1"/>
                  </a:solidFill>
                </a:rPr>
                <a:t>)</a:t>
              </a:r>
              <a:endParaRPr lang="en-US" sz="2200" dirty="0">
                <a:solidFill>
                  <a:schemeClr val="bg1"/>
                </a:solidFill>
              </a:endParaRPr>
            </a:p>
          </p:txBody>
        </p:sp>
      </p:grpSp>
      <p:cxnSp>
        <p:nvCxnSpPr>
          <p:cNvPr id="17" name="Straight Arrow Connector 16"/>
          <p:cNvCxnSpPr/>
          <p:nvPr/>
        </p:nvCxnSpPr>
        <p:spPr>
          <a:xfrm>
            <a:off x="6057900" y="2259257"/>
            <a:ext cx="0" cy="76613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57900" y="4981075"/>
            <a:ext cx="0" cy="76613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0" y="3105220"/>
            <a:ext cx="12192000" cy="2405241"/>
            <a:chOff x="0" y="2848548"/>
            <a:chExt cx="12192000" cy="2405241"/>
          </a:xfrm>
        </p:grpSpPr>
        <p:sp>
          <p:nvSpPr>
            <p:cNvPr id="4" name="TextBox 3"/>
            <p:cNvSpPr txBox="1"/>
            <p:nvPr/>
          </p:nvSpPr>
          <p:spPr>
            <a:xfrm>
              <a:off x="0" y="2848548"/>
              <a:ext cx="12192000" cy="757900"/>
            </a:xfrm>
            <a:prstGeom prst="rect">
              <a:avLst/>
            </a:prstGeom>
            <a:noFill/>
          </p:spPr>
          <p:txBody>
            <a:bodyPr wrap="square" rtlCol="0">
              <a:spAutoFit/>
            </a:bodyPr>
            <a:lstStyle/>
            <a:p>
              <a:pPr algn="ctr">
                <a:lnSpc>
                  <a:spcPts val="4980"/>
                </a:lnSpc>
              </a:pPr>
              <a:r>
                <a:rPr lang="en-US" sz="4400" dirty="0" smtClean="0">
                  <a:solidFill>
                    <a:schemeClr val="tx2"/>
                  </a:solidFill>
                  <a:latin typeface="Avenir Light" charset="0"/>
                  <a:ea typeface="Avenir Light" charset="0"/>
                  <a:cs typeface="Avenir Light" charset="0"/>
                </a:rPr>
                <a:t>DNA Extraction and Bisulfite </a:t>
              </a:r>
              <a:r>
                <a:rPr lang="en-US" sz="4400" dirty="0">
                  <a:solidFill>
                    <a:schemeClr val="tx2"/>
                  </a:solidFill>
                  <a:latin typeface="Avenir Light" charset="0"/>
                  <a:ea typeface="Avenir Light" charset="0"/>
                  <a:cs typeface="Avenir Light" charset="0"/>
                </a:rPr>
                <a:t>S</a:t>
              </a:r>
              <a:r>
                <a:rPr lang="en-US" sz="4400" dirty="0" smtClean="0">
                  <a:solidFill>
                    <a:schemeClr val="tx2"/>
                  </a:solidFill>
                  <a:latin typeface="Avenir Light" charset="0"/>
                  <a:ea typeface="Avenir Light" charset="0"/>
                  <a:cs typeface="Avenir Light" charset="0"/>
                </a:rPr>
                <a:t>equencing</a:t>
              </a:r>
              <a:endParaRPr lang="en-US" sz="4400" dirty="0">
                <a:solidFill>
                  <a:schemeClr val="tx2"/>
                </a:solidFill>
                <a:latin typeface="Avenir Light" charset="0"/>
                <a:ea typeface="Avenir Light" charset="0"/>
                <a:cs typeface="Avenir Light" charset="0"/>
              </a:endParaRPr>
            </a:p>
          </p:txBody>
        </p:sp>
        <p:grpSp>
          <p:nvGrpSpPr>
            <p:cNvPr id="19" name="Group 18"/>
            <p:cNvGrpSpPr/>
            <p:nvPr/>
          </p:nvGrpSpPr>
          <p:grpSpPr>
            <a:xfrm>
              <a:off x="3172780" y="3526549"/>
              <a:ext cx="6740501" cy="1727240"/>
              <a:chOff x="3869268" y="3243261"/>
              <a:chExt cx="7696089" cy="2884173"/>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3243261"/>
                <a:ext cx="7156450" cy="2884173"/>
              </a:xfrm>
              <a:prstGeom prst="rect">
                <a:avLst/>
              </a:prstGeom>
            </p:spPr>
          </p:pic>
          <p:sp>
            <p:nvSpPr>
              <p:cNvPr id="21" name="TextBox 20"/>
              <p:cNvSpPr txBox="1"/>
              <p:nvPr/>
            </p:nvSpPr>
            <p:spPr>
              <a:xfrm>
                <a:off x="10577962" y="4415908"/>
                <a:ext cx="987395" cy="565323"/>
              </a:xfrm>
              <a:prstGeom prst="rect">
                <a:avLst/>
              </a:prstGeom>
              <a:noFill/>
            </p:spPr>
            <p:txBody>
              <a:bodyPr wrap="square" rtlCol="0">
                <a:spAutoFit/>
              </a:bodyPr>
              <a:lstStyle/>
              <a:p>
                <a:r>
                  <a:rPr lang="en-US" sz="1600" b="1" dirty="0" smtClean="0">
                    <a:solidFill>
                      <a:schemeClr val="accent1"/>
                    </a:solidFill>
                    <a:latin typeface="Helvetica Neue Light" charset="0"/>
                    <a:ea typeface="Helvetica Neue Light" charset="0"/>
                    <a:cs typeface="Helvetica Neue Light" charset="0"/>
                  </a:rPr>
                  <a:t>-CH</a:t>
                </a:r>
                <a:r>
                  <a:rPr lang="en-US" sz="1600" b="1" baseline="-25000" dirty="0" smtClean="0">
                    <a:solidFill>
                      <a:schemeClr val="accent1"/>
                    </a:solidFill>
                    <a:latin typeface="Helvetica Neue Light" charset="0"/>
                    <a:ea typeface="Helvetica Neue Light" charset="0"/>
                    <a:cs typeface="Helvetica Neue Light" charset="0"/>
                  </a:rPr>
                  <a:t>3</a:t>
                </a:r>
                <a:endParaRPr lang="en-US" sz="1600" b="1" dirty="0">
                  <a:solidFill>
                    <a:schemeClr val="accent1"/>
                  </a:solidFill>
                  <a:latin typeface="Helvetica Neue Light" charset="0"/>
                  <a:ea typeface="Helvetica Neue Light" charset="0"/>
                  <a:cs typeface="Helvetica Neue Light" charset="0"/>
                </a:endParaRPr>
              </a:p>
            </p:txBody>
          </p:sp>
        </p:grpSp>
      </p:grpSp>
    </p:spTree>
    <p:extLst>
      <p:ext uri="{BB962C8B-B14F-4D97-AF65-F5344CB8AC3E}">
        <p14:creationId xmlns:p14="http://schemas.microsoft.com/office/powerpoint/2010/main" val="386694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4666" t="12090" r="31795" b="2298"/>
          <a:stretch/>
        </p:blipFill>
        <p:spPr>
          <a:xfrm>
            <a:off x="5634074" y="457200"/>
            <a:ext cx="478255" cy="6166081"/>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4265" t="13952" r="41187" b="3155"/>
          <a:stretch/>
        </p:blipFill>
        <p:spPr>
          <a:xfrm>
            <a:off x="6112329" y="457200"/>
            <a:ext cx="533401" cy="6166082"/>
          </a:xfrm>
          <a:prstGeom prst="rect">
            <a:avLst/>
          </a:prstGeom>
        </p:spPr>
      </p:pic>
      <p:sp>
        <p:nvSpPr>
          <p:cNvPr id="5" name="TextBox 4"/>
          <p:cNvSpPr txBox="1"/>
          <p:nvPr/>
        </p:nvSpPr>
        <p:spPr>
          <a:xfrm>
            <a:off x="231611" y="1137166"/>
            <a:ext cx="4620126" cy="769441"/>
          </a:xfrm>
          <a:prstGeom prst="rect">
            <a:avLst/>
          </a:prstGeom>
          <a:noFill/>
        </p:spPr>
        <p:txBody>
          <a:bodyPr wrap="square" rtlCol="0">
            <a:spAutoFit/>
          </a:bodyPr>
          <a:lstStyle/>
          <a:p>
            <a:r>
              <a:rPr lang="en-US" sz="4400" dirty="0" err="1" smtClean="0">
                <a:solidFill>
                  <a:schemeClr val="tx2"/>
                </a:solidFill>
                <a:latin typeface="Avenir Light" charset="0"/>
                <a:ea typeface="Avenir Light" charset="0"/>
                <a:cs typeface="Avenir Light" charset="0"/>
              </a:rPr>
              <a:t>Hypermethylation</a:t>
            </a:r>
            <a:endParaRPr lang="en-US" sz="4400" dirty="0">
              <a:solidFill>
                <a:schemeClr val="tx2"/>
              </a:solidFill>
              <a:latin typeface="Avenir Light" charset="0"/>
              <a:ea typeface="Avenir Light" charset="0"/>
              <a:cs typeface="Avenir Light" charset="0"/>
            </a:endParaRPr>
          </a:p>
        </p:txBody>
      </p:sp>
      <p:sp>
        <p:nvSpPr>
          <p:cNvPr id="6" name="TextBox 5"/>
          <p:cNvSpPr txBox="1"/>
          <p:nvPr/>
        </p:nvSpPr>
        <p:spPr>
          <a:xfrm>
            <a:off x="7395410" y="1137166"/>
            <a:ext cx="4620126" cy="769441"/>
          </a:xfrm>
          <a:prstGeom prst="rect">
            <a:avLst/>
          </a:prstGeom>
          <a:noFill/>
        </p:spPr>
        <p:txBody>
          <a:bodyPr wrap="square" rtlCol="0">
            <a:spAutoFit/>
          </a:bodyPr>
          <a:lstStyle/>
          <a:p>
            <a:pPr algn="r"/>
            <a:r>
              <a:rPr lang="en-US" sz="4400" dirty="0" err="1" smtClean="0">
                <a:solidFill>
                  <a:schemeClr val="tx2"/>
                </a:solidFill>
                <a:latin typeface="Avenir Light" charset="0"/>
                <a:ea typeface="Avenir Light" charset="0"/>
                <a:cs typeface="Avenir Light" charset="0"/>
              </a:rPr>
              <a:t>Hypomethylation</a:t>
            </a:r>
            <a:endParaRPr lang="en-US" sz="4400" dirty="0">
              <a:solidFill>
                <a:schemeClr val="tx2"/>
              </a:solidFill>
              <a:latin typeface="Avenir Light" charset="0"/>
              <a:ea typeface="Avenir Light" charset="0"/>
              <a:cs typeface="Avenir Light" charset="0"/>
            </a:endParaRPr>
          </a:p>
        </p:txBody>
      </p:sp>
      <p:sp>
        <p:nvSpPr>
          <p:cNvPr id="7" name="Rectangle 6"/>
          <p:cNvSpPr/>
          <p:nvPr/>
        </p:nvSpPr>
        <p:spPr>
          <a:xfrm>
            <a:off x="561665" y="1906607"/>
            <a:ext cx="3960017" cy="1815882"/>
          </a:xfrm>
          <a:prstGeom prst="rect">
            <a:avLst/>
          </a:prstGeom>
        </p:spPr>
        <p:txBody>
          <a:bodyPr wrap="square">
            <a:spAutoFit/>
          </a:bodyPr>
          <a:lstStyle/>
          <a:p>
            <a:pPr algn="ctr"/>
            <a:r>
              <a:rPr lang="en-US" sz="2800" dirty="0" smtClean="0">
                <a:solidFill>
                  <a:schemeClr val="accent1"/>
                </a:solidFill>
              </a:rPr>
              <a:t>Higher levels of methylation in treatment</a:t>
            </a:r>
          </a:p>
          <a:p>
            <a:pPr algn="ctr"/>
            <a:r>
              <a:rPr lang="en-US" sz="2800" dirty="0" smtClean="0">
                <a:solidFill>
                  <a:schemeClr val="accent1"/>
                </a:solidFill>
              </a:rPr>
              <a:t>Genes less likely to be expressed</a:t>
            </a:r>
            <a:endParaRPr lang="en-US" sz="2800" dirty="0">
              <a:solidFill>
                <a:schemeClr val="accent1"/>
              </a:solidFill>
            </a:endParaRPr>
          </a:p>
        </p:txBody>
      </p:sp>
      <p:sp>
        <p:nvSpPr>
          <p:cNvPr id="8" name="Rectangle 7"/>
          <p:cNvSpPr/>
          <p:nvPr/>
        </p:nvSpPr>
        <p:spPr>
          <a:xfrm>
            <a:off x="7725464" y="1906606"/>
            <a:ext cx="3960017" cy="1815882"/>
          </a:xfrm>
          <a:prstGeom prst="rect">
            <a:avLst/>
          </a:prstGeom>
        </p:spPr>
        <p:txBody>
          <a:bodyPr wrap="square">
            <a:spAutoFit/>
          </a:bodyPr>
          <a:lstStyle/>
          <a:p>
            <a:pPr algn="ctr"/>
            <a:r>
              <a:rPr lang="en-US" sz="2800" dirty="0" smtClean="0">
                <a:solidFill>
                  <a:schemeClr val="accent1"/>
                </a:solidFill>
              </a:rPr>
              <a:t>Lower levels of methylation in treatment</a:t>
            </a:r>
          </a:p>
          <a:p>
            <a:pPr algn="ctr"/>
            <a:r>
              <a:rPr lang="en-US" sz="2800" dirty="0">
                <a:solidFill>
                  <a:schemeClr val="accent1"/>
                </a:solidFill>
              </a:rPr>
              <a:t>Genes </a:t>
            </a:r>
            <a:r>
              <a:rPr lang="en-US" sz="2800" dirty="0" smtClean="0">
                <a:solidFill>
                  <a:schemeClr val="accent1"/>
                </a:solidFill>
              </a:rPr>
              <a:t>more likely </a:t>
            </a:r>
            <a:r>
              <a:rPr lang="en-US" sz="2800" dirty="0">
                <a:solidFill>
                  <a:schemeClr val="accent1"/>
                </a:solidFill>
              </a:rPr>
              <a:t>to be </a:t>
            </a:r>
            <a:r>
              <a:rPr lang="en-US" sz="2800" dirty="0" smtClean="0">
                <a:solidFill>
                  <a:schemeClr val="accent1"/>
                </a:solidFill>
              </a:rPr>
              <a:t>expressed</a:t>
            </a:r>
            <a:endParaRPr lang="en-US" sz="2800" dirty="0">
              <a:solidFill>
                <a:schemeClr val="accent1"/>
              </a:solidFill>
            </a:endParaRPr>
          </a:p>
        </p:txBody>
      </p:sp>
    </p:spTree>
    <p:extLst>
      <p:ext uri="{BB962C8B-B14F-4D97-AF65-F5344CB8AC3E}">
        <p14:creationId xmlns:p14="http://schemas.microsoft.com/office/powerpoint/2010/main" val="956152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 t="2380" r="7686"/>
          <a:stretch/>
        </p:blipFill>
        <p:spPr>
          <a:xfrm rot="16200000">
            <a:off x="4236474" y="796077"/>
            <a:ext cx="3288892" cy="1976954"/>
          </a:xfrm>
          <a:prstGeom prst="rect">
            <a:avLst/>
          </a:prstGeom>
        </p:spPr>
      </p:pic>
      <p:grpSp>
        <p:nvGrpSpPr>
          <p:cNvPr id="25" name="Group 24"/>
          <p:cNvGrpSpPr/>
          <p:nvPr/>
        </p:nvGrpSpPr>
        <p:grpSpPr>
          <a:xfrm>
            <a:off x="937255" y="3038170"/>
            <a:ext cx="3660256" cy="3634755"/>
            <a:chOff x="789775" y="2720648"/>
            <a:chExt cx="4143446" cy="4055513"/>
          </a:xfrm>
        </p:grpSpPr>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8562" t="52176" r="48759" b="11305"/>
            <a:stretch/>
          </p:blipFill>
          <p:spPr>
            <a:xfrm rot="7687279">
              <a:off x="3230680" y="5347952"/>
              <a:ext cx="1367182" cy="148923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8562" t="52531" r="49181" b="11305"/>
            <a:stretch/>
          </p:blipFill>
          <p:spPr>
            <a:xfrm rot="15372382">
              <a:off x="856263" y="3384444"/>
              <a:ext cx="1341745" cy="147472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1975208">
              <a:off x="2316214" y="2720648"/>
              <a:ext cx="1402678" cy="1568162"/>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8563" t="51993" r="49205" b="12015"/>
            <a:stretch/>
          </p:blipFill>
          <p:spPr>
            <a:xfrm rot="1419722">
              <a:off x="2163079" y="4329056"/>
              <a:ext cx="1340252" cy="146774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8562" t="51918" r="48170" b="11305"/>
            <a:stretch/>
          </p:blipFill>
          <p:spPr>
            <a:xfrm>
              <a:off x="3530543" y="3718295"/>
              <a:ext cx="1402678" cy="1499755"/>
            </a:xfrm>
            <a:prstGeom prst="rect">
              <a:avLst/>
            </a:prstGeom>
          </p:spPr>
        </p:pic>
      </p:gr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a:off x="8759539" y="3756180"/>
            <a:ext cx="564478" cy="631074"/>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28562" t="50240" r="48170" b="11305"/>
          <a:stretch/>
        </p:blipFill>
        <p:spPr>
          <a:xfrm rot="5210542">
            <a:off x="8268761" y="4334408"/>
            <a:ext cx="564478" cy="631074"/>
          </a:xfrm>
          <a:prstGeom prst="rect">
            <a:avLst/>
          </a:prstGeom>
        </p:spPr>
      </p:pic>
      <p:cxnSp>
        <p:nvCxnSpPr>
          <p:cNvPr id="12" name="Straight Arrow Connector 11"/>
          <p:cNvCxnSpPr/>
          <p:nvPr/>
        </p:nvCxnSpPr>
        <p:spPr>
          <a:xfrm flipH="1">
            <a:off x="3744852" y="2516236"/>
            <a:ext cx="1316088" cy="120020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23608" y="2520873"/>
            <a:ext cx="1196788" cy="119556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35317" y="2332373"/>
            <a:ext cx="422787" cy="923330"/>
          </a:xfrm>
          <a:prstGeom prst="rect">
            <a:avLst/>
          </a:prstGeom>
          <a:noFill/>
        </p:spPr>
        <p:txBody>
          <a:bodyPr wrap="square" rtlCol="0">
            <a:spAutoFit/>
          </a:bodyPr>
          <a:lstStyle/>
          <a:p>
            <a:pPr algn="ctr"/>
            <a:r>
              <a:rPr lang="en-US" sz="5400" smtClean="0">
                <a:solidFill>
                  <a:schemeClr val="tx2"/>
                </a:solidFill>
                <a:latin typeface="Avenir Light" charset="0"/>
                <a:ea typeface="Avenir Light" charset="0"/>
                <a:cs typeface="Avenir Light" charset="0"/>
              </a:rPr>
              <a:t>+</a:t>
            </a:r>
            <a:endParaRPr lang="en-US" sz="5400" dirty="0">
              <a:solidFill>
                <a:schemeClr val="tx2"/>
              </a:solidFill>
              <a:latin typeface="Avenir Light" charset="0"/>
              <a:ea typeface="Avenir Light" charset="0"/>
              <a:cs typeface="Avenir Light" charset="0"/>
            </a:endParaRPr>
          </a:p>
        </p:txBody>
      </p:sp>
      <p:sp>
        <p:nvSpPr>
          <p:cNvPr id="22" name="TextBox 21"/>
          <p:cNvSpPr txBox="1"/>
          <p:nvPr/>
        </p:nvSpPr>
        <p:spPr>
          <a:xfrm>
            <a:off x="7618072" y="2332373"/>
            <a:ext cx="422787" cy="923330"/>
          </a:xfrm>
          <a:prstGeom prst="rect">
            <a:avLst/>
          </a:prstGeom>
          <a:noFill/>
        </p:spPr>
        <p:txBody>
          <a:bodyPr wrap="square" rtlCol="0">
            <a:spAutoFit/>
          </a:bodyPr>
          <a:lstStyle/>
          <a:p>
            <a:pPr algn="ctr"/>
            <a:r>
              <a:rPr lang="en-US" sz="5400" dirty="0" smtClean="0">
                <a:solidFill>
                  <a:schemeClr val="tx2"/>
                </a:solidFill>
                <a:latin typeface="Avenir Light" charset="0"/>
                <a:ea typeface="Avenir Light" charset="0"/>
                <a:cs typeface="Avenir Light" charset="0"/>
              </a:rPr>
              <a:t>-</a:t>
            </a:r>
            <a:endParaRPr lang="en-US" sz="5400" dirty="0">
              <a:solidFill>
                <a:schemeClr val="tx2"/>
              </a:solidFill>
              <a:latin typeface="Avenir Light" charset="0"/>
              <a:ea typeface="Avenir Light" charset="0"/>
              <a:cs typeface="Avenir Light" charset="0"/>
            </a:endParaRPr>
          </a:p>
        </p:txBody>
      </p:sp>
      <p:sp>
        <p:nvSpPr>
          <p:cNvPr id="23" name="TextBox 22"/>
          <p:cNvSpPr txBox="1"/>
          <p:nvPr/>
        </p:nvSpPr>
        <p:spPr>
          <a:xfrm>
            <a:off x="802113" y="764511"/>
            <a:ext cx="2798865" cy="1569660"/>
          </a:xfrm>
          <a:prstGeom prst="rect">
            <a:avLst/>
          </a:prstGeom>
          <a:noFill/>
        </p:spPr>
        <p:txBody>
          <a:bodyPr wrap="square" rtlCol="0">
            <a:spAutoFit/>
          </a:bodyPr>
          <a:lstStyle/>
          <a:p>
            <a:r>
              <a:rPr lang="en-US" sz="3200" dirty="0">
                <a:solidFill>
                  <a:schemeClr val="tx2"/>
                </a:solidFill>
                <a:latin typeface="Corbel" charset="0"/>
                <a:ea typeface="Corbel" charset="0"/>
                <a:cs typeface="Corbel" charset="0"/>
              </a:rPr>
              <a:t>Higher survival</a:t>
            </a:r>
          </a:p>
          <a:p>
            <a:r>
              <a:rPr lang="en-US" sz="3200" dirty="0">
                <a:solidFill>
                  <a:schemeClr val="tx2"/>
                </a:solidFill>
                <a:latin typeface="Corbel" charset="0"/>
                <a:ea typeface="Corbel" charset="0"/>
                <a:cs typeface="Corbel" charset="0"/>
              </a:rPr>
              <a:t>Bigger larvae</a:t>
            </a:r>
          </a:p>
          <a:p>
            <a:r>
              <a:rPr lang="en-US" sz="3200" dirty="0" smtClean="0">
                <a:solidFill>
                  <a:schemeClr val="tx2"/>
                </a:solidFill>
                <a:latin typeface="Corbel" charset="0"/>
                <a:ea typeface="Corbel" charset="0"/>
                <a:cs typeface="Corbel" charset="0"/>
              </a:rPr>
              <a:t>Fast-growing</a:t>
            </a:r>
            <a:endParaRPr lang="en-US" sz="3200" dirty="0">
              <a:solidFill>
                <a:schemeClr val="tx2"/>
              </a:solidFill>
              <a:latin typeface="Corbel" charset="0"/>
              <a:ea typeface="Corbel" charset="0"/>
              <a:cs typeface="Corbel" charset="0"/>
            </a:endParaRPr>
          </a:p>
        </p:txBody>
      </p:sp>
      <p:sp>
        <p:nvSpPr>
          <p:cNvPr id="24" name="TextBox 23"/>
          <p:cNvSpPr txBox="1"/>
          <p:nvPr/>
        </p:nvSpPr>
        <p:spPr>
          <a:xfrm>
            <a:off x="8040859" y="764511"/>
            <a:ext cx="3393329" cy="1569660"/>
          </a:xfrm>
          <a:prstGeom prst="rect">
            <a:avLst/>
          </a:prstGeom>
          <a:noFill/>
        </p:spPr>
        <p:txBody>
          <a:bodyPr wrap="square" rtlCol="0">
            <a:spAutoFit/>
          </a:bodyPr>
          <a:lstStyle/>
          <a:p>
            <a:pPr algn="r"/>
            <a:r>
              <a:rPr lang="en-US" sz="3200" dirty="0" smtClean="0">
                <a:solidFill>
                  <a:schemeClr val="tx2"/>
                </a:solidFill>
                <a:latin typeface="Corbel" charset="0"/>
                <a:ea typeface="Corbel" charset="0"/>
                <a:cs typeface="Corbel" charset="0"/>
              </a:rPr>
              <a:t>Lower survival</a:t>
            </a:r>
          </a:p>
          <a:p>
            <a:pPr algn="r"/>
            <a:r>
              <a:rPr lang="en-US" sz="3200" dirty="0" smtClean="0">
                <a:solidFill>
                  <a:schemeClr val="tx2"/>
                </a:solidFill>
                <a:latin typeface="Corbel" charset="0"/>
                <a:ea typeface="Corbel" charset="0"/>
                <a:cs typeface="Corbel" charset="0"/>
              </a:rPr>
              <a:t>Smaller larvae</a:t>
            </a:r>
          </a:p>
          <a:p>
            <a:pPr algn="r"/>
            <a:r>
              <a:rPr lang="en-US" sz="3200" dirty="0" smtClean="0">
                <a:solidFill>
                  <a:schemeClr val="tx2"/>
                </a:solidFill>
                <a:latin typeface="Corbel" charset="0"/>
                <a:ea typeface="Corbel" charset="0"/>
                <a:cs typeface="Corbel" charset="0"/>
              </a:rPr>
              <a:t>Slow-growing</a:t>
            </a:r>
            <a:endParaRPr lang="en-US" sz="3200" dirty="0">
              <a:solidFill>
                <a:schemeClr val="tx2"/>
              </a:solidFill>
              <a:latin typeface="Corbel" charset="0"/>
              <a:ea typeface="Corbel" charset="0"/>
              <a:cs typeface="Corbel" charset="0"/>
            </a:endParaRPr>
          </a:p>
        </p:txBody>
      </p:sp>
    </p:spTree>
    <p:extLst>
      <p:ext uri="{BB962C8B-B14F-4D97-AF65-F5344CB8AC3E}">
        <p14:creationId xmlns:p14="http://schemas.microsoft.com/office/powerpoint/2010/main" val="72331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39584" y="2764567"/>
            <a:ext cx="3816096" cy="931133"/>
          </a:xfrm>
          <a:prstGeom prst="rect">
            <a:avLst/>
          </a:prstGeom>
          <a:noFill/>
        </p:spPr>
        <p:txBody>
          <a:bodyPr wrap="square" rtlCol="0">
            <a:spAutoFit/>
          </a:bodyPr>
          <a:lstStyle/>
          <a:p>
            <a:pPr algn="r"/>
            <a:r>
              <a:rPr lang="en-US" sz="5400" dirty="0" smtClean="0">
                <a:solidFill>
                  <a:schemeClr val="tx2"/>
                </a:solidFill>
                <a:latin typeface="Avenir Light" charset="0"/>
                <a:ea typeface="Avenir Light" charset="0"/>
                <a:cs typeface="Avenir Light" charset="0"/>
              </a:rPr>
              <a:t>Epigenome</a:t>
            </a:r>
            <a:endParaRPr lang="en-US" sz="5400" dirty="0">
              <a:solidFill>
                <a:schemeClr val="tx2"/>
              </a:solidFill>
              <a:latin typeface="Avenir Light" charset="0"/>
              <a:ea typeface="Avenir Light" charset="0"/>
              <a:cs typeface="Avenir Light" charset="0"/>
            </a:endParaRPr>
          </a:p>
        </p:txBody>
      </p:sp>
      <p:sp>
        <p:nvSpPr>
          <p:cNvPr id="11" name="Rectangle 10"/>
          <p:cNvSpPr/>
          <p:nvPr/>
        </p:nvSpPr>
        <p:spPr>
          <a:xfrm>
            <a:off x="7267623" y="3596005"/>
            <a:ext cx="3960017" cy="670696"/>
          </a:xfrm>
          <a:prstGeom prst="rect">
            <a:avLst/>
          </a:prstGeom>
        </p:spPr>
        <p:txBody>
          <a:bodyPr wrap="square">
            <a:spAutoFit/>
          </a:bodyPr>
          <a:lstStyle/>
          <a:p>
            <a:pPr algn="ctr">
              <a:lnSpc>
                <a:spcPts val="2240"/>
              </a:lnSpc>
            </a:pPr>
            <a:r>
              <a:rPr lang="en-US" sz="2200" dirty="0">
                <a:solidFill>
                  <a:schemeClr val="accent1"/>
                </a:solidFill>
              </a:rPr>
              <a:t>Change </a:t>
            </a:r>
            <a:r>
              <a:rPr lang="en-US" sz="2200" dirty="0" smtClean="0">
                <a:solidFill>
                  <a:schemeClr val="accent1"/>
                </a:solidFill>
              </a:rPr>
              <a:t>gene </a:t>
            </a:r>
            <a:r>
              <a:rPr lang="en-US" sz="2200" dirty="0">
                <a:solidFill>
                  <a:schemeClr val="accent1"/>
                </a:solidFill>
              </a:rPr>
              <a:t>regulation without altering DNA </a:t>
            </a:r>
            <a:r>
              <a:rPr lang="en-US" sz="2200" dirty="0" smtClean="0">
                <a:solidFill>
                  <a:schemeClr val="accent1"/>
                </a:solidFill>
              </a:rPr>
              <a:t>sequence</a:t>
            </a:r>
            <a:endParaRPr lang="en-US" sz="2200" dirty="0">
              <a:solidFill>
                <a:schemeClr val="accent1"/>
              </a:solidFill>
            </a:endParaRPr>
          </a:p>
        </p:txBody>
      </p:sp>
      <p:sp>
        <p:nvSpPr>
          <p:cNvPr id="18" name="TextBox 17"/>
          <p:cNvSpPr txBox="1"/>
          <p:nvPr/>
        </p:nvSpPr>
        <p:spPr>
          <a:xfrm>
            <a:off x="1024129" y="2768468"/>
            <a:ext cx="4066032" cy="923330"/>
          </a:xfrm>
          <a:prstGeom prst="rect">
            <a:avLst/>
          </a:prstGeom>
          <a:noFill/>
        </p:spPr>
        <p:txBody>
          <a:bodyPr wrap="square" rtlCol="0">
            <a:spAutoFit/>
          </a:bodyPr>
          <a:lstStyle/>
          <a:p>
            <a:r>
              <a:rPr lang="en-US" sz="5400" dirty="0" smtClean="0">
                <a:solidFill>
                  <a:schemeClr val="tx2"/>
                </a:solidFill>
                <a:latin typeface="Avenir Light" charset="0"/>
                <a:ea typeface="Avenir Light" charset="0"/>
                <a:cs typeface="Avenir Light" charset="0"/>
              </a:rPr>
              <a:t>Environment</a:t>
            </a:r>
            <a:endParaRPr lang="en-US" sz="5400" dirty="0">
              <a:solidFill>
                <a:schemeClr val="tx2"/>
              </a:solidFill>
              <a:latin typeface="Avenir Light" charset="0"/>
              <a:ea typeface="Avenir Light" charset="0"/>
              <a:cs typeface="Avenir Light" charset="0"/>
            </a:endParaRPr>
          </a:p>
        </p:txBody>
      </p:sp>
      <p:cxnSp>
        <p:nvCxnSpPr>
          <p:cNvPr id="17" name="Straight Arrow Connector 16"/>
          <p:cNvCxnSpPr/>
          <p:nvPr/>
        </p:nvCxnSpPr>
        <p:spPr>
          <a:xfrm>
            <a:off x="5236465" y="3218687"/>
            <a:ext cx="2103119" cy="1144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077136" y="3604172"/>
            <a:ext cx="3960017" cy="670696"/>
          </a:xfrm>
          <a:prstGeom prst="rect">
            <a:avLst/>
          </a:prstGeom>
        </p:spPr>
        <p:txBody>
          <a:bodyPr wrap="square">
            <a:spAutoFit/>
          </a:bodyPr>
          <a:lstStyle/>
          <a:p>
            <a:pPr algn="ctr">
              <a:lnSpc>
                <a:spcPts val="2240"/>
              </a:lnSpc>
            </a:pPr>
            <a:r>
              <a:rPr lang="en-US" sz="2200" dirty="0" smtClean="0">
                <a:solidFill>
                  <a:schemeClr val="accent1"/>
                </a:solidFill>
              </a:rPr>
              <a:t>High pCO</a:t>
            </a:r>
            <a:r>
              <a:rPr lang="en-US" sz="2200" baseline="-25000" dirty="0" smtClean="0">
                <a:solidFill>
                  <a:schemeClr val="accent1"/>
                </a:solidFill>
              </a:rPr>
              <a:t>2</a:t>
            </a:r>
            <a:r>
              <a:rPr lang="en-US" sz="2200" dirty="0" smtClean="0">
                <a:solidFill>
                  <a:schemeClr val="accent1"/>
                </a:solidFill>
              </a:rPr>
              <a:t>, low salinity, pesticide exposure</a:t>
            </a:r>
            <a:endParaRPr lang="en-US" sz="2200" dirty="0">
              <a:solidFill>
                <a:schemeClr val="accent1"/>
              </a:solidFill>
            </a:endParaRPr>
          </a:p>
        </p:txBody>
      </p:sp>
    </p:spTree>
    <p:extLst>
      <p:ext uri="{BB962C8B-B14F-4D97-AF65-F5344CB8AC3E}">
        <p14:creationId xmlns:p14="http://schemas.microsoft.com/office/powerpoint/2010/main" val="756697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39584" y="2764567"/>
            <a:ext cx="3816096" cy="931133"/>
          </a:xfrm>
          <a:prstGeom prst="rect">
            <a:avLst/>
          </a:prstGeom>
          <a:noFill/>
        </p:spPr>
        <p:txBody>
          <a:bodyPr wrap="square" rtlCol="0">
            <a:spAutoFit/>
          </a:bodyPr>
          <a:lstStyle/>
          <a:p>
            <a:pPr algn="r"/>
            <a:r>
              <a:rPr lang="en-US" sz="5400" dirty="0" smtClean="0">
                <a:solidFill>
                  <a:schemeClr val="tx2"/>
                </a:solidFill>
                <a:latin typeface="Avenir Light" charset="0"/>
                <a:ea typeface="Avenir Light" charset="0"/>
                <a:cs typeface="Avenir Light" charset="0"/>
              </a:rPr>
              <a:t>Epigenome</a:t>
            </a:r>
            <a:endParaRPr lang="en-US" sz="5400" dirty="0">
              <a:solidFill>
                <a:schemeClr val="tx2"/>
              </a:solidFill>
              <a:latin typeface="Avenir Light" charset="0"/>
              <a:ea typeface="Avenir Light" charset="0"/>
              <a:cs typeface="Avenir Light" charset="0"/>
            </a:endParaRPr>
          </a:p>
        </p:txBody>
      </p:sp>
      <p:sp>
        <p:nvSpPr>
          <p:cNvPr id="11" name="Rectangle 10"/>
          <p:cNvSpPr/>
          <p:nvPr/>
        </p:nvSpPr>
        <p:spPr>
          <a:xfrm>
            <a:off x="7267623" y="3596005"/>
            <a:ext cx="3960017" cy="670696"/>
          </a:xfrm>
          <a:prstGeom prst="rect">
            <a:avLst/>
          </a:prstGeom>
        </p:spPr>
        <p:txBody>
          <a:bodyPr wrap="square">
            <a:spAutoFit/>
          </a:bodyPr>
          <a:lstStyle/>
          <a:p>
            <a:pPr algn="ctr">
              <a:lnSpc>
                <a:spcPts val="2240"/>
              </a:lnSpc>
            </a:pPr>
            <a:r>
              <a:rPr lang="en-US" sz="2200" dirty="0">
                <a:solidFill>
                  <a:schemeClr val="accent1"/>
                </a:solidFill>
              </a:rPr>
              <a:t>Change </a:t>
            </a:r>
            <a:r>
              <a:rPr lang="en-US" sz="2200" dirty="0" smtClean="0">
                <a:solidFill>
                  <a:schemeClr val="accent1"/>
                </a:solidFill>
              </a:rPr>
              <a:t>gene </a:t>
            </a:r>
            <a:r>
              <a:rPr lang="en-US" sz="2200" dirty="0">
                <a:solidFill>
                  <a:schemeClr val="accent1"/>
                </a:solidFill>
              </a:rPr>
              <a:t>regulation without altering DNA </a:t>
            </a:r>
            <a:r>
              <a:rPr lang="en-US" sz="2200" dirty="0" smtClean="0">
                <a:solidFill>
                  <a:schemeClr val="accent1"/>
                </a:solidFill>
              </a:rPr>
              <a:t>sequence</a:t>
            </a:r>
            <a:endParaRPr lang="en-US" sz="2200" dirty="0">
              <a:solidFill>
                <a:schemeClr val="accent1"/>
              </a:solidFill>
            </a:endParaRPr>
          </a:p>
        </p:txBody>
      </p:sp>
      <p:sp>
        <p:nvSpPr>
          <p:cNvPr id="18" name="TextBox 17"/>
          <p:cNvSpPr txBox="1"/>
          <p:nvPr/>
        </p:nvSpPr>
        <p:spPr>
          <a:xfrm>
            <a:off x="1024129" y="2768468"/>
            <a:ext cx="4066032" cy="923330"/>
          </a:xfrm>
          <a:prstGeom prst="rect">
            <a:avLst/>
          </a:prstGeom>
          <a:noFill/>
        </p:spPr>
        <p:txBody>
          <a:bodyPr wrap="square" rtlCol="0">
            <a:spAutoFit/>
          </a:bodyPr>
          <a:lstStyle/>
          <a:p>
            <a:r>
              <a:rPr lang="en-US" sz="5400" dirty="0" smtClean="0">
                <a:solidFill>
                  <a:schemeClr val="tx2"/>
                </a:solidFill>
                <a:latin typeface="Avenir Light" charset="0"/>
                <a:ea typeface="Avenir Light" charset="0"/>
                <a:cs typeface="Avenir Light" charset="0"/>
              </a:rPr>
              <a:t>Environment</a:t>
            </a:r>
            <a:endParaRPr lang="en-US" sz="5400" dirty="0">
              <a:solidFill>
                <a:schemeClr val="tx2"/>
              </a:solidFill>
              <a:latin typeface="Avenir Light" charset="0"/>
              <a:ea typeface="Avenir Light" charset="0"/>
              <a:cs typeface="Avenir Light" charset="0"/>
            </a:endParaRPr>
          </a:p>
        </p:txBody>
      </p:sp>
      <p:cxnSp>
        <p:nvCxnSpPr>
          <p:cNvPr id="17" name="Straight Arrow Connector 16"/>
          <p:cNvCxnSpPr/>
          <p:nvPr/>
        </p:nvCxnSpPr>
        <p:spPr>
          <a:xfrm>
            <a:off x="5236465" y="3218687"/>
            <a:ext cx="2103119" cy="1144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529779" y="1425824"/>
            <a:ext cx="5056243" cy="5133833"/>
            <a:chOff x="3529779" y="1425824"/>
            <a:chExt cx="5056243" cy="5133833"/>
          </a:xfrm>
        </p:grpSpPr>
        <p:sp>
          <p:nvSpPr>
            <p:cNvPr id="24" name="Arc 23"/>
            <p:cNvSpPr/>
            <p:nvPr/>
          </p:nvSpPr>
          <p:spPr>
            <a:xfrm rot="18900000">
              <a:off x="3529779" y="1425824"/>
              <a:ext cx="5056243" cy="5133833"/>
            </a:xfrm>
            <a:prstGeom prst="arc">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riangle 25"/>
            <p:cNvSpPr/>
            <p:nvPr/>
          </p:nvSpPr>
          <p:spPr>
            <a:xfrm rot="8175238">
              <a:off x="7785913" y="2141086"/>
              <a:ext cx="257309" cy="26328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077136" y="3604172"/>
            <a:ext cx="3960017" cy="670696"/>
          </a:xfrm>
          <a:prstGeom prst="rect">
            <a:avLst/>
          </a:prstGeom>
        </p:spPr>
        <p:txBody>
          <a:bodyPr wrap="square">
            <a:spAutoFit/>
          </a:bodyPr>
          <a:lstStyle/>
          <a:p>
            <a:pPr algn="ctr">
              <a:lnSpc>
                <a:spcPts val="2240"/>
              </a:lnSpc>
            </a:pPr>
            <a:r>
              <a:rPr lang="en-US" sz="2200" b="1" dirty="0" smtClean="0">
                <a:solidFill>
                  <a:schemeClr val="accent1"/>
                </a:solidFill>
              </a:rPr>
              <a:t>High pCO</a:t>
            </a:r>
            <a:r>
              <a:rPr lang="en-US" sz="2200" b="1" baseline="-25000" dirty="0" smtClean="0">
                <a:solidFill>
                  <a:schemeClr val="accent1"/>
                </a:solidFill>
              </a:rPr>
              <a:t>2</a:t>
            </a:r>
            <a:r>
              <a:rPr lang="en-US" sz="2200" dirty="0" smtClean="0">
                <a:solidFill>
                  <a:schemeClr val="accent1"/>
                </a:solidFill>
              </a:rPr>
              <a:t>, low salinity, pesticide exposure</a:t>
            </a:r>
            <a:endParaRPr lang="en-US" sz="2200" dirty="0">
              <a:solidFill>
                <a:schemeClr val="accent1"/>
              </a:solidFill>
            </a:endParaRPr>
          </a:p>
        </p:txBody>
      </p:sp>
      <p:sp>
        <p:nvSpPr>
          <p:cNvPr id="32" name="Rectangle 31"/>
          <p:cNvSpPr/>
          <p:nvPr/>
        </p:nvSpPr>
        <p:spPr>
          <a:xfrm>
            <a:off x="3982065" y="590450"/>
            <a:ext cx="4150287" cy="670696"/>
          </a:xfrm>
          <a:prstGeom prst="rect">
            <a:avLst/>
          </a:prstGeom>
        </p:spPr>
        <p:txBody>
          <a:bodyPr wrap="square">
            <a:spAutoFit/>
          </a:bodyPr>
          <a:lstStyle/>
          <a:p>
            <a:pPr algn="ctr">
              <a:lnSpc>
                <a:spcPts val="2240"/>
              </a:lnSpc>
            </a:pPr>
            <a:r>
              <a:rPr lang="en-US" sz="2200" b="1" dirty="0" smtClean="0">
                <a:solidFill>
                  <a:schemeClr val="accent1"/>
                </a:solidFill>
              </a:rPr>
              <a:t>Corals exhibit differential DNA methylation (Putnam et al. 2016)</a:t>
            </a:r>
            <a:endParaRPr lang="en-US" sz="2200" b="1" dirty="0">
              <a:solidFill>
                <a:schemeClr val="accent1"/>
              </a:solidFill>
            </a:endParaRPr>
          </a:p>
        </p:txBody>
      </p:sp>
    </p:spTree>
    <p:extLst>
      <p:ext uri="{BB962C8B-B14F-4D97-AF65-F5344CB8AC3E}">
        <p14:creationId xmlns:p14="http://schemas.microsoft.com/office/powerpoint/2010/main" val="462681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39584" y="2764567"/>
            <a:ext cx="3816096" cy="931133"/>
          </a:xfrm>
          <a:prstGeom prst="rect">
            <a:avLst/>
          </a:prstGeom>
          <a:noFill/>
        </p:spPr>
        <p:txBody>
          <a:bodyPr wrap="square" rtlCol="0">
            <a:spAutoFit/>
          </a:bodyPr>
          <a:lstStyle/>
          <a:p>
            <a:pPr algn="r"/>
            <a:r>
              <a:rPr lang="en-US" sz="5400" dirty="0" smtClean="0">
                <a:solidFill>
                  <a:schemeClr val="tx2"/>
                </a:solidFill>
                <a:latin typeface="Avenir Light" charset="0"/>
                <a:ea typeface="Avenir Light" charset="0"/>
                <a:cs typeface="Avenir Light" charset="0"/>
              </a:rPr>
              <a:t>Epigenome</a:t>
            </a:r>
            <a:endParaRPr lang="en-US" sz="5400" dirty="0">
              <a:solidFill>
                <a:schemeClr val="tx2"/>
              </a:solidFill>
              <a:latin typeface="Avenir Light" charset="0"/>
              <a:ea typeface="Avenir Light" charset="0"/>
              <a:cs typeface="Avenir Light" charset="0"/>
            </a:endParaRPr>
          </a:p>
        </p:txBody>
      </p:sp>
      <p:sp>
        <p:nvSpPr>
          <p:cNvPr id="11" name="Rectangle 10"/>
          <p:cNvSpPr/>
          <p:nvPr/>
        </p:nvSpPr>
        <p:spPr>
          <a:xfrm>
            <a:off x="7267623" y="3596005"/>
            <a:ext cx="3960017" cy="670696"/>
          </a:xfrm>
          <a:prstGeom prst="rect">
            <a:avLst/>
          </a:prstGeom>
        </p:spPr>
        <p:txBody>
          <a:bodyPr wrap="square">
            <a:spAutoFit/>
          </a:bodyPr>
          <a:lstStyle/>
          <a:p>
            <a:pPr algn="ctr">
              <a:lnSpc>
                <a:spcPts val="2240"/>
              </a:lnSpc>
            </a:pPr>
            <a:r>
              <a:rPr lang="en-US" sz="2200" dirty="0">
                <a:solidFill>
                  <a:schemeClr val="accent1"/>
                </a:solidFill>
              </a:rPr>
              <a:t>Change </a:t>
            </a:r>
            <a:r>
              <a:rPr lang="en-US" sz="2200" dirty="0" smtClean="0">
                <a:solidFill>
                  <a:schemeClr val="accent1"/>
                </a:solidFill>
              </a:rPr>
              <a:t>gene </a:t>
            </a:r>
            <a:r>
              <a:rPr lang="en-US" sz="2200" dirty="0">
                <a:solidFill>
                  <a:schemeClr val="accent1"/>
                </a:solidFill>
              </a:rPr>
              <a:t>regulation without altering DNA </a:t>
            </a:r>
            <a:r>
              <a:rPr lang="en-US" sz="2200" dirty="0" smtClean="0">
                <a:solidFill>
                  <a:schemeClr val="accent1"/>
                </a:solidFill>
              </a:rPr>
              <a:t>sequence</a:t>
            </a:r>
            <a:endParaRPr lang="en-US" sz="2200" dirty="0">
              <a:solidFill>
                <a:schemeClr val="accent1"/>
              </a:solidFill>
            </a:endParaRPr>
          </a:p>
        </p:txBody>
      </p:sp>
      <p:sp>
        <p:nvSpPr>
          <p:cNvPr id="18" name="TextBox 17"/>
          <p:cNvSpPr txBox="1"/>
          <p:nvPr/>
        </p:nvSpPr>
        <p:spPr>
          <a:xfrm>
            <a:off x="1024129" y="2768468"/>
            <a:ext cx="4066032" cy="923330"/>
          </a:xfrm>
          <a:prstGeom prst="rect">
            <a:avLst/>
          </a:prstGeom>
          <a:noFill/>
        </p:spPr>
        <p:txBody>
          <a:bodyPr wrap="square" rtlCol="0">
            <a:spAutoFit/>
          </a:bodyPr>
          <a:lstStyle/>
          <a:p>
            <a:r>
              <a:rPr lang="en-US" sz="5400" dirty="0" smtClean="0">
                <a:solidFill>
                  <a:schemeClr val="tx2"/>
                </a:solidFill>
                <a:latin typeface="Avenir Light" charset="0"/>
                <a:ea typeface="Avenir Light" charset="0"/>
                <a:cs typeface="Avenir Light" charset="0"/>
              </a:rPr>
              <a:t>Environment</a:t>
            </a:r>
            <a:endParaRPr lang="en-US" sz="5400" dirty="0">
              <a:solidFill>
                <a:schemeClr val="tx2"/>
              </a:solidFill>
              <a:latin typeface="Avenir Light" charset="0"/>
              <a:ea typeface="Avenir Light" charset="0"/>
              <a:cs typeface="Avenir Light" charset="0"/>
            </a:endParaRPr>
          </a:p>
        </p:txBody>
      </p:sp>
      <p:cxnSp>
        <p:nvCxnSpPr>
          <p:cNvPr id="17" name="Straight Arrow Connector 16"/>
          <p:cNvCxnSpPr/>
          <p:nvPr/>
        </p:nvCxnSpPr>
        <p:spPr>
          <a:xfrm>
            <a:off x="5236465" y="3218687"/>
            <a:ext cx="2103119" cy="1144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529779" y="1425824"/>
            <a:ext cx="5056243" cy="5133833"/>
            <a:chOff x="3529779" y="1425824"/>
            <a:chExt cx="5056243" cy="5133833"/>
          </a:xfrm>
        </p:grpSpPr>
        <p:sp>
          <p:nvSpPr>
            <p:cNvPr id="24" name="Arc 23"/>
            <p:cNvSpPr/>
            <p:nvPr/>
          </p:nvSpPr>
          <p:spPr>
            <a:xfrm rot="18900000">
              <a:off x="3529779" y="1425824"/>
              <a:ext cx="5056243" cy="5133833"/>
            </a:xfrm>
            <a:prstGeom prst="arc">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riangle 25"/>
            <p:cNvSpPr/>
            <p:nvPr/>
          </p:nvSpPr>
          <p:spPr>
            <a:xfrm rot="8175238">
              <a:off x="7785913" y="2141086"/>
              <a:ext cx="257309" cy="26328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529780" y="63506"/>
            <a:ext cx="5056243" cy="5133833"/>
            <a:chOff x="3529780" y="63506"/>
            <a:chExt cx="5056243" cy="5133833"/>
          </a:xfrm>
        </p:grpSpPr>
        <p:sp>
          <p:nvSpPr>
            <p:cNvPr id="25" name="Arc 24"/>
            <p:cNvSpPr/>
            <p:nvPr/>
          </p:nvSpPr>
          <p:spPr>
            <a:xfrm rot="8100000">
              <a:off x="3529780" y="63506"/>
              <a:ext cx="5056243" cy="5133833"/>
            </a:xfrm>
            <a:prstGeom prst="arc">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riangle 27"/>
            <p:cNvSpPr/>
            <p:nvPr/>
          </p:nvSpPr>
          <p:spPr>
            <a:xfrm rot="2612589">
              <a:off x="7819754" y="4231570"/>
              <a:ext cx="257309" cy="26328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077136" y="3604172"/>
            <a:ext cx="3960017" cy="670696"/>
          </a:xfrm>
          <a:prstGeom prst="rect">
            <a:avLst/>
          </a:prstGeom>
        </p:spPr>
        <p:txBody>
          <a:bodyPr wrap="square">
            <a:spAutoFit/>
          </a:bodyPr>
          <a:lstStyle/>
          <a:p>
            <a:pPr algn="ctr">
              <a:lnSpc>
                <a:spcPts val="2240"/>
              </a:lnSpc>
            </a:pPr>
            <a:r>
              <a:rPr lang="en-US" sz="2200" dirty="0" smtClean="0">
                <a:solidFill>
                  <a:schemeClr val="accent1"/>
                </a:solidFill>
              </a:rPr>
              <a:t>High pCO</a:t>
            </a:r>
            <a:r>
              <a:rPr lang="en-US" sz="2200" baseline="-25000" dirty="0" smtClean="0">
                <a:solidFill>
                  <a:schemeClr val="accent1"/>
                </a:solidFill>
              </a:rPr>
              <a:t>2</a:t>
            </a:r>
            <a:r>
              <a:rPr lang="en-US" sz="2200" dirty="0" smtClean="0">
                <a:solidFill>
                  <a:schemeClr val="accent1"/>
                </a:solidFill>
              </a:rPr>
              <a:t>, </a:t>
            </a:r>
            <a:r>
              <a:rPr lang="en-US" sz="2200" b="1" dirty="0" smtClean="0">
                <a:solidFill>
                  <a:schemeClr val="accent1"/>
                </a:solidFill>
              </a:rPr>
              <a:t>low salinity</a:t>
            </a:r>
            <a:r>
              <a:rPr lang="en-US" sz="2200" dirty="0" smtClean="0">
                <a:solidFill>
                  <a:schemeClr val="accent1"/>
                </a:solidFill>
              </a:rPr>
              <a:t>, pesticide exposure</a:t>
            </a:r>
            <a:endParaRPr lang="en-US" sz="2200" dirty="0">
              <a:solidFill>
                <a:schemeClr val="accent1"/>
              </a:solidFill>
            </a:endParaRPr>
          </a:p>
        </p:txBody>
      </p:sp>
      <p:sp>
        <p:nvSpPr>
          <p:cNvPr id="32" name="Rectangle 31"/>
          <p:cNvSpPr/>
          <p:nvPr/>
        </p:nvSpPr>
        <p:spPr>
          <a:xfrm>
            <a:off x="3982065" y="590450"/>
            <a:ext cx="4150287" cy="656590"/>
          </a:xfrm>
          <a:prstGeom prst="rect">
            <a:avLst/>
          </a:prstGeom>
        </p:spPr>
        <p:txBody>
          <a:bodyPr wrap="square">
            <a:spAutoFit/>
          </a:bodyPr>
          <a:lstStyle/>
          <a:p>
            <a:pPr algn="ctr">
              <a:lnSpc>
                <a:spcPts val="2240"/>
              </a:lnSpc>
            </a:pPr>
            <a:r>
              <a:rPr lang="en-US" sz="2200" dirty="0" smtClean="0">
                <a:solidFill>
                  <a:schemeClr val="accent1"/>
                </a:solidFill>
              </a:rPr>
              <a:t>Corals exhibit differential DNA methylation (Putnam et al. 2016)</a:t>
            </a:r>
            <a:endParaRPr lang="en-US" sz="2200" dirty="0">
              <a:solidFill>
                <a:schemeClr val="accent1"/>
              </a:solidFill>
            </a:endParaRPr>
          </a:p>
        </p:txBody>
      </p:sp>
      <p:sp>
        <p:nvSpPr>
          <p:cNvPr id="33" name="Rectangle 32"/>
          <p:cNvSpPr/>
          <p:nvPr/>
        </p:nvSpPr>
        <p:spPr>
          <a:xfrm>
            <a:off x="1907613" y="5368925"/>
            <a:ext cx="4150287" cy="952825"/>
          </a:xfrm>
          <a:prstGeom prst="rect">
            <a:avLst/>
          </a:prstGeom>
        </p:spPr>
        <p:txBody>
          <a:bodyPr wrap="square">
            <a:spAutoFit/>
          </a:bodyPr>
          <a:lstStyle/>
          <a:p>
            <a:pPr algn="ctr">
              <a:lnSpc>
                <a:spcPts val="2240"/>
              </a:lnSpc>
            </a:pPr>
            <a:r>
              <a:rPr lang="en-US" sz="2200" b="1" dirty="0" smtClean="0">
                <a:solidFill>
                  <a:schemeClr val="accent1"/>
                </a:solidFill>
              </a:rPr>
              <a:t>Multiple generations of daphnia inherited methylation patterns (Jeremias et al. 2018)</a:t>
            </a:r>
            <a:endParaRPr lang="en-US" sz="2200" b="1" dirty="0">
              <a:solidFill>
                <a:schemeClr val="accent1"/>
              </a:solidFill>
            </a:endParaRPr>
          </a:p>
        </p:txBody>
      </p:sp>
    </p:spTree>
    <p:extLst>
      <p:ext uri="{BB962C8B-B14F-4D97-AF65-F5344CB8AC3E}">
        <p14:creationId xmlns:p14="http://schemas.microsoft.com/office/powerpoint/2010/main" val="776850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39584" y="2764567"/>
            <a:ext cx="3816096" cy="931133"/>
          </a:xfrm>
          <a:prstGeom prst="rect">
            <a:avLst/>
          </a:prstGeom>
          <a:noFill/>
        </p:spPr>
        <p:txBody>
          <a:bodyPr wrap="square" rtlCol="0">
            <a:spAutoFit/>
          </a:bodyPr>
          <a:lstStyle/>
          <a:p>
            <a:pPr algn="r"/>
            <a:r>
              <a:rPr lang="en-US" sz="5400" dirty="0" smtClean="0">
                <a:solidFill>
                  <a:schemeClr val="tx2"/>
                </a:solidFill>
                <a:latin typeface="Avenir Light" charset="0"/>
                <a:ea typeface="Avenir Light" charset="0"/>
                <a:cs typeface="Avenir Light" charset="0"/>
              </a:rPr>
              <a:t>Epigenome</a:t>
            </a:r>
            <a:endParaRPr lang="en-US" sz="5400" dirty="0">
              <a:solidFill>
                <a:schemeClr val="tx2"/>
              </a:solidFill>
              <a:latin typeface="Avenir Light" charset="0"/>
              <a:ea typeface="Avenir Light" charset="0"/>
              <a:cs typeface="Avenir Light" charset="0"/>
            </a:endParaRPr>
          </a:p>
        </p:txBody>
      </p:sp>
      <p:sp>
        <p:nvSpPr>
          <p:cNvPr id="11" name="Rectangle 10"/>
          <p:cNvSpPr/>
          <p:nvPr/>
        </p:nvSpPr>
        <p:spPr>
          <a:xfrm>
            <a:off x="7267623" y="3596005"/>
            <a:ext cx="3960017" cy="670696"/>
          </a:xfrm>
          <a:prstGeom prst="rect">
            <a:avLst/>
          </a:prstGeom>
        </p:spPr>
        <p:txBody>
          <a:bodyPr wrap="square">
            <a:spAutoFit/>
          </a:bodyPr>
          <a:lstStyle/>
          <a:p>
            <a:pPr algn="ctr">
              <a:lnSpc>
                <a:spcPts val="2240"/>
              </a:lnSpc>
            </a:pPr>
            <a:r>
              <a:rPr lang="en-US" sz="2200" dirty="0">
                <a:solidFill>
                  <a:schemeClr val="accent1"/>
                </a:solidFill>
              </a:rPr>
              <a:t>Change </a:t>
            </a:r>
            <a:r>
              <a:rPr lang="en-US" sz="2200" dirty="0" smtClean="0">
                <a:solidFill>
                  <a:schemeClr val="accent1"/>
                </a:solidFill>
              </a:rPr>
              <a:t>gene </a:t>
            </a:r>
            <a:r>
              <a:rPr lang="en-US" sz="2200" dirty="0">
                <a:solidFill>
                  <a:schemeClr val="accent1"/>
                </a:solidFill>
              </a:rPr>
              <a:t>regulation without altering DNA </a:t>
            </a:r>
            <a:r>
              <a:rPr lang="en-US" sz="2200" dirty="0" smtClean="0">
                <a:solidFill>
                  <a:schemeClr val="accent1"/>
                </a:solidFill>
              </a:rPr>
              <a:t>sequence</a:t>
            </a:r>
            <a:endParaRPr lang="en-US" sz="2200" dirty="0">
              <a:solidFill>
                <a:schemeClr val="accent1"/>
              </a:solidFill>
            </a:endParaRPr>
          </a:p>
        </p:txBody>
      </p:sp>
      <p:sp>
        <p:nvSpPr>
          <p:cNvPr id="18" name="TextBox 17"/>
          <p:cNvSpPr txBox="1"/>
          <p:nvPr/>
        </p:nvSpPr>
        <p:spPr>
          <a:xfrm>
            <a:off x="1024129" y="2768468"/>
            <a:ext cx="4066032" cy="923330"/>
          </a:xfrm>
          <a:prstGeom prst="rect">
            <a:avLst/>
          </a:prstGeom>
          <a:noFill/>
        </p:spPr>
        <p:txBody>
          <a:bodyPr wrap="square" rtlCol="0">
            <a:spAutoFit/>
          </a:bodyPr>
          <a:lstStyle/>
          <a:p>
            <a:r>
              <a:rPr lang="en-US" sz="5400" dirty="0" smtClean="0">
                <a:solidFill>
                  <a:schemeClr val="tx2"/>
                </a:solidFill>
                <a:latin typeface="Avenir Light" charset="0"/>
                <a:ea typeface="Avenir Light" charset="0"/>
                <a:cs typeface="Avenir Light" charset="0"/>
              </a:rPr>
              <a:t>Environment</a:t>
            </a:r>
            <a:endParaRPr lang="en-US" sz="5400" dirty="0">
              <a:solidFill>
                <a:schemeClr val="tx2"/>
              </a:solidFill>
              <a:latin typeface="Avenir Light" charset="0"/>
              <a:ea typeface="Avenir Light" charset="0"/>
              <a:cs typeface="Avenir Light" charset="0"/>
            </a:endParaRPr>
          </a:p>
        </p:txBody>
      </p:sp>
      <p:cxnSp>
        <p:nvCxnSpPr>
          <p:cNvPr id="17" name="Straight Arrow Connector 16"/>
          <p:cNvCxnSpPr/>
          <p:nvPr/>
        </p:nvCxnSpPr>
        <p:spPr>
          <a:xfrm>
            <a:off x="5236465" y="3218687"/>
            <a:ext cx="2103119" cy="1144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529779" y="1425824"/>
            <a:ext cx="5056243" cy="5133833"/>
            <a:chOff x="3529779" y="1425824"/>
            <a:chExt cx="5056243" cy="5133833"/>
          </a:xfrm>
        </p:grpSpPr>
        <p:sp>
          <p:nvSpPr>
            <p:cNvPr id="24" name="Arc 23"/>
            <p:cNvSpPr/>
            <p:nvPr/>
          </p:nvSpPr>
          <p:spPr>
            <a:xfrm rot="18900000">
              <a:off x="3529779" y="1425824"/>
              <a:ext cx="5056243" cy="5133833"/>
            </a:xfrm>
            <a:prstGeom prst="arc">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riangle 25"/>
            <p:cNvSpPr/>
            <p:nvPr/>
          </p:nvSpPr>
          <p:spPr>
            <a:xfrm rot="8175238">
              <a:off x="7785913" y="2141086"/>
              <a:ext cx="257309" cy="26328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529780" y="63506"/>
            <a:ext cx="5056243" cy="5133833"/>
            <a:chOff x="3529780" y="63506"/>
            <a:chExt cx="5056243" cy="5133833"/>
          </a:xfrm>
        </p:grpSpPr>
        <p:sp>
          <p:nvSpPr>
            <p:cNvPr id="25" name="Arc 24"/>
            <p:cNvSpPr/>
            <p:nvPr/>
          </p:nvSpPr>
          <p:spPr>
            <a:xfrm rot="8100000">
              <a:off x="3529780" y="63506"/>
              <a:ext cx="5056243" cy="5133833"/>
            </a:xfrm>
            <a:prstGeom prst="arc">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riangle 27"/>
            <p:cNvSpPr/>
            <p:nvPr/>
          </p:nvSpPr>
          <p:spPr>
            <a:xfrm rot="2612589">
              <a:off x="7819754" y="4231570"/>
              <a:ext cx="257309" cy="26328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077136" y="3604172"/>
            <a:ext cx="3960017" cy="670696"/>
          </a:xfrm>
          <a:prstGeom prst="rect">
            <a:avLst/>
          </a:prstGeom>
        </p:spPr>
        <p:txBody>
          <a:bodyPr wrap="square">
            <a:spAutoFit/>
          </a:bodyPr>
          <a:lstStyle/>
          <a:p>
            <a:pPr algn="ctr">
              <a:lnSpc>
                <a:spcPts val="2240"/>
              </a:lnSpc>
            </a:pPr>
            <a:r>
              <a:rPr lang="en-US" sz="2200" dirty="0" smtClean="0">
                <a:solidFill>
                  <a:schemeClr val="accent1"/>
                </a:solidFill>
              </a:rPr>
              <a:t>High pCO</a:t>
            </a:r>
            <a:r>
              <a:rPr lang="en-US" sz="2200" baseline="-25000" dirty="0" smtClean="0">
                <a:solidFill>
                  <a:schemeClr val="accent1"/>
                </a:solidFill>
              </a:rPr>
              <a:t>2</a:t>
            </a:r>
            <a:r>
              <a:rPr lang="en-US" sz="2200" dirty="0" smtClean="0">
                <a:solidFill>
                  <a:schemeClr val="accent1"/>
                </a:solidFill>
              </a:rPr>
              <a:t>, low salinity, </a:t>
            </a:r>
            <a:r>
              <a:rPr lang="en-US" sz="2200" b="1" dirty="0" smtClean="0">
                <a:solidFill>
                  <a:schemeClr val="accent1"/>
                </a:solidFill>
              </a:rPr>
              <a:t>pesticide exposure</a:t>
            </a:r>
            <a:endParaRPr lang="en-US" sz="2200" b="1" dirty="0">
              <a:solidFill>
                <a:schemeClr val="accent1"/>
              </a:solidFill>
            </a:endParaRPr>
          </a:p>
        </p:txBody>
      </p:sp>
      <p:sp>
        <p:nvSpPr>
          <p:cNvPr id="32" name="Rectangle 31"/>
          <p:cNvSpPr/>
          <p:nvPr/>
        </p:nvSpPr>
        <p:spPr>
          <a:xfrm>
            <a:off x="3982065" y="590450"/>
            <a:ext cx="4150287" cy="656590"/>
          </a:xfrm>
          <a:prstGeom prst="rect">
            <a:avLst/>
          </a:prstGeom>
        </p:spPr>
        <p:txBody>
          <a:bodyPr wrap="square">
            <a:spAutoFit/>
          </a:bodyPr>
          <a:lstStyle/>
          <a:p>
            <a:pPr algn="ctr">
              <a:lnSpc>
                <a:spcPts val="2240"/>
              </a:lnSpc>
            </a:pPr>
            <a:r>
              <a:rPr lang="en-US" sz="2200" dirty="0" smtClean="0">
                <a:solidFill>
                  <a:schemeClr val="accent1"/>
                </a:solidFill>
              </a:rPr>
              <a:t>Corals exhibit differential DNA methylation (Putnam et al. 2016)</a:t>
            </a:r>
            <a:endParaRPr lang="en-US" sz="2200" dirty="0">
              <a:solidFill>
                <a:schemeClr val="accent1"/>
              </a:solidFill>
            </a:endParaRPr>
          </a:p>
        </p:txBody>
      </p:sp>
      <p:sp>
        <p:nvSpPr>
          <p:cNvPr id="33" name="Rectangle 32"/>
          <p:cNvSpPr/>
          <p:nvPr/>
        </p:nvSpPr>
        <p:spPr>
          <a:xfrm>
            <a:off x="1907613" y="5368925"/>
            <a:ext cx="4150287" cy="938719"/>
          </a:xfrm>
          <a:prstGeom prst="rect">
            <a:avLst/>
          </a:prstGeom>
        </p:spPr>
        <p:txBody>
          <a:bodyPr wrap="square">
            <a:spAutoFit/>
          </a:bodyPr>
          <a:lstStyle/>
          <a:p>
            <a:pPr algn="ctr">
              <a:lnSpc>
                <a:spcPts val="2240"/>
              </a:lnSpc>
            </a:pPr>
            <a:r>
              <a:rPr lang="en-US" sz="2200" dirty="0" smtClean="0">
                <a:solidFill>
                  <a:schemeClr val="accent1"/>
                </a:solidFill>
              </a:rPr>
              <a:t>Multiple generations of daphnia inherited methylation patterns (Jeremias et al. 2018)</a:t>
            </a:r>
            <a:endParaRPr lang="en-US" sz="2200" dirty="0">
              <a:solidFill>
                <a:schemeClr val="accent1"/>
              </a:solidFill>
            </a:endParaRPr>
          </a:p>
        </p:txBody>
      </p:sp>
      <p:sp>
        <p:nvSpPr>
          <p:cNvPr id="34" name="Rectangle 33"/>
          <p:cNvSpPr/>
          <p:nvPr/>
        </p:nvSpPr>
        <p:spPr>
          <a:xfrm>
            <a:off x="6057901" y="5368925"/>
            <a:ext cx="4150287" cy="952825"/>
          </a:xfrm>
          <a:prstGeom prst="rect">
            <a:avLst/>
          </a:prstGeom>
        </p:spPr>
        <p:txBody>
          <a:bodyPr wrap="square">
            <a:spAutoFit/>
          </a:bodyPr>
          <a:lstStyle/>
          <a:p>
            <a:pPr algn="ctr">
              <a:lnSpc>
                <a:spcPts val="2240"/>
              </a:lnSpc>
            </a:pPr>
            <a:r>
              <a:rPr lang="en-US" sz="2200" b="1" dirty="0" err="1" smtClean="0">
                <a:solidFill>
                  <a:schemeClr val="accent1"/>
                </a:solidFill>
              </a:rPr>
              <a:t>Diuron</a:t>
            </a:r>
            <a:r>
              <a:rPr lang="en-US" sz="2200" b="1" dirty="0" smtClean="0">
                <a:solidFill>
                  <a:schemeClr val="accent1"/>
                </a:solidFill>
              </a:rPr>
              <a:t> altered gene expression in adult and larval Pacific oysters (</a:t>
            </a:r>
            <a:r>
              <a:rPr lang="en-US" sz="2200" b="1" dirty="0" err="1" smtClean="0">
                <a:solidFill>
                  <a:schemeClr val="accent1"/>
                </a:solidFill>
              </a:rPr>
              <a:t>Rondon</a:t>
            </a:r>
            <a:r>
              <a:rPr lang="en-US" sz="2200" b="1" dirty="0" smtClean="0">
                <a:solidFill>
                  <a:schemeClr val="accent1"/>
                </a:solidFill>
              </a:rPr>
              <a:t> et al. 2017)</a:t>
            </a:r>
            <a:endParaRPr lang="en-US" sz="2200" b="1" dirty="0">
              <a:solidFill>
                <a:schemeClr val="accent1"/>
              </a:solidFill>
            </a:endParaRPr>
          </a:p>
        </p:txBody>
      </p:sp>
    </p:spTree>
    <p:extLst>
      <p:ext uri="{BB962C8B-B14F-4D97-AF65-F5344CB8AC3E}">
        <p14:creationId xmlns:p14="http://schemas.microsoft.com/office/powerpoint/2010/main" val="574109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519" y="1814605"/>
            <a:ext cx="8133348" cy="3255264"/>
          </a:xfrm>
        </p:spPr>
        <p:txBody>
          <a:bodyPr>
            <a:noAutofit/>
          </a:bodyPr>
          <a:lstStyle/>
          <a:p>
            <a:r>
              <a:rPr lang="en-US" sz="6400" dirty="0" smtClean="0"/>
              <a:t>How does high pCO</a:t>
            </a:r>
            <a:r>
              <a:rPr lang="en-US" sz="6400" baseline="-25000" dirty="0" smtClean="0"/>
              <a:t>2</a:t>
            </a:r>
            <a:r>
              <a:rPr lang="en-US" sz="6400" dirty="0" smtClean="0"/>
              <a:t> affect methylation in reproductive tissue?</a:t>
            </a:r>
            <a:endParaRPr lang="en-US" sz="6400" dirty="0"/>
          </a:p>
        </p:txBody>
      </p:sp>
    </p:spTree>
    <p:extLst>
      <p:ext uri="{BB962C8B-B14F-4D97-AF65-F5344CB8AC3E}">
        <p14:creationId xmlns:p14="http://schemas.microsoft.com/office/powerpoint/2010/main" val="2054779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8119</TotalTime>
  <Words>5088</Words>
  <Application>Microsoft Macintosh PowerPoint</Application>
  <PresentationFormat>Widescreen</PresentationFormat>
  <Paragraphs>403</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Avenir Book</vt:lpstr>
      <vt:lpstr>Avenir Light</vt:lpstr>
      <vt:lpstr>Calibri</vt:lpstr>
      <vt:lpstr>Corbel</vt:lpstr>
      <vt:lpstr>Helvetica Neue</vt:lpstr>
      <vt:lpstr>Helvetica Neue Light</vt:lpstr>
      <vt:lpstr>Helvetica Neue Thin</vt:lpstr>
      <vt:lpstr>Wingdings 2</vt:lpstr>
      <vt:lpstr>Frame</vt:lpstr>
      <vt:lpstr>Influence of Ocean Acidification on the Epigenome of Oyster Reproductive Tissue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high pCO2 affect methylation in reproductive tissue?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biological processes are affected by high pCO2?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129</cp:revision>
  <dcterms:created xsi:type="dcterms:W3CDTF">2018-09-12T20:47:54Z</dcterms:created>
  <dcterms:modified xsi:type="dcterms:W3CDTF">2018-09-19T20:58:39Z</dcterms:modified>
</cp:coreProperties>
</file>