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61" r:id="rId4"/>
    <p:sldId id="257" r:id="rId5"/>
    <p:sldId id="258" r:id="rId6"/>
    <p:sldId id="260" r:id="rId7"/>
    <p:sldId id="264" r:id="rId8"/>
    <p:sldId id="265" r:id="rId9"/>
    <p:sldId id="262" r:id="rId10"/>
    <p:sldId id="263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A6D9"/>
    <a:srgbClr val="FFCCFF"/>
    <a:srgbClr val="FF99CC"/>
    <a:srgbClr val="FFB9B9"/>
    <a:srgbClr val="FF99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5A22-3003-4D03-44B5-2FA0D6C3A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42084-E3CD-0CD8-DD84-ABBE29BF3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ECFD-D1E7-BAFB-CDD5-5689EFA4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0F18-1077-43D7-C512-F5ABD1C3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D81A-9B5A-3991-7839-1134A509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62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657D-16C6-2C0F-F4A9-882DFF40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4D28A-E22A-025A-A32F-E63CD66F6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4B-888B-9868-1667-D295D315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1ABAB-AD60-3FF9-8EE2-3832886E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2584-4C1C-C1CB-DE6B-A5257AB6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32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C23B3-6052-B02F-304E-93228B9F2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384C6-AF90-C272-F726-77FE87D6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2173-8825-FB0D-8480-1D6C291A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C5AC9-3DE6-3B8B-D1F0-050BB6F9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4803-2557-B36D-B2D9-FB5DDB56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1072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080-5DF4-D9CA-3D80-8F43F418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6CA8D-C713-7ACF-C71C-5576EAD3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F6DE-3C8F-7067-C956-6C80B1D7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CD74-9174-7150-B95F-FE1E9E54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D11C-5ACA-BEC5-6B2C-25A47A5D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688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7327-EA07-FE9A-5CBF-59827A2D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41E6-C1B7-4C7D-E3BB-4C28BF0E6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70546-7405-554D-78EE-5C38E89C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34A7-8B10-98FC-BCEC-700145CD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7140-1C7F-D917-6817-76ADC704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0920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FAA-A53D-4BA7-4213-5C8435FE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740C-3A57-2D7C-D7D1-665EA872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1D38-8AD6-38E7-DC6E-CE764A321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E475-7236-B92A-8732-17F51BF2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5720-5ACB-9358-5AF1-C84E5149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632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D2E6-ACDE-E654-28AC-F71D4E62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9BD5-859C-5146-5C71-6820F8B34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BD1E-627B-9402-350A-B6259CD0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E5D7B-7AFD-31CE-EE60-26463A4BA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DFDAB-72E2-2DE6-FA06-DFA83BDE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9453D-EA82-945E-64BB-EA14118B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55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4DEF-C5B7-85E6-8E1E-C99980A4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206C-12EF-148D-60CD-5B9C2318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12838-C420-05F0-8D5E-E19B60E92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E84D8-E044-5592-1F73-00C4789BB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75CD1-69D6-0DF5-02A4-425259C3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11B50-3F1C-A4C3-752E-096FF10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3F8EE-1983-78DB-FCEB-8EFA7C5A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AB36D-9378-26EE-BA16-EA45F003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8669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3E10-5258-E632-D006-3F4C0D1A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69211-271C-4C43-00D8-F142F67D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E476A-C68A-0FC8-364D-8AA7BCB2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6E0C-0FB2-6A6B-FF6B-821D2AA6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56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26744-13B0-26E3-2F49-5CCE0A55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1DF63-2BC9-DD5B-F2B5-DD7B0A74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B1DB1-4ABA-1538-E108-DBCA46E4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6166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77AD-5B83-B484-59CC-37C58336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07643-4AED-170B-DDB4-028A08E3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94BF5-9962-4718-CF7E-6A9639AB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4D62-1CFB-9B0B-1F15-FA9217E6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A943-D453-5024-346C-4D324A18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1CE38-459E-D416-C7BC-21C1B52E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58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620C-4F26-E270-CFCE-63F0A200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A1820-0D42-D5F5-3CE0-B4024C1C4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3F56B-FD9E-6CB4-BACD-D7C9C39B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C2AF-2E8F-2A61-35C0-BB5F7702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023E0-FB8A-25BD-23A7-5EFE1E67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C71E6-D1B9-9B5B-9F00-666E25F2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5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A3F77-4FC9-83F5-EDF8-09996A2B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4A532-7843-E2BF-6551-EEFC6A23E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818E-024A-BFF5-D218-1CBAFC0A5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CBDEE-68C7-443A-B5F8-93F49DD9AD0C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10E7-D4B3-E5B6-0FFE-03CC9DCB5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CA8C-BC95-FFF8-8526-32889645C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B5806-C3B0-49BF-A910-C47A16487B75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74895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3231F-278B-F967-431E-3E8D37CB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723CE-B5DE-45AA-772D-A7D9174A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F8314-E72E-C368-5C2B-B3EC230B2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7EB2E-D978-403C-A864-CE65CD9D80CA}" type="datetimeFigureOut">
              <a:rPr lang="lv-LV" smtClean="0"/>
              <a:t>11.07.2025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B6D2-5900-9DE0-5252-EC73969DD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E8F0-04A2-D715-28F5-D13F45A2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66898-3592-40CB-936E-7324C080E8E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301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ascii-unicode-internet/91bf715d-d1e6-4f66-9f45-d2bbaff09090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cii-code.com/" TargetMode="External"/><Relationship Id="rId2" Type="http://schemas.openxmlformats.org/officeDocument/2006/relationships/hyperlink" Target="https://symbl.cc/en/unicode-tabl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www.johndcook.com/ascii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hecker.com/ascii-to-text.php" TargetMode="External"/><Relationship Id="rId2" Type="http://schemas.openxmlformats.org/officeDocument/2006/relationships/hyperlink" Target="https://www.browserling.com/tools/text-to-ascii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FF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4F60B-A0BF-0EE5-6932-24C20B989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F979-B50D-7719-0979-F28B7A30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159250"/>
            <a:ext cx="10515600" cy="283845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/>
              <a:t>Teksta</a:t>
            </a:r>
            <a:r>
              <a:rPr lang="en-US" sz="6600" b="1" dirty="0"/>
              <a:t> </a:t>
            </a:r>
            <a:r>
              <a:rPr lang="en-US" sz="6600" b="1" dirty="0" err="1"/>
              <a:t>informācija</a:t>
            </a:r>
            <a:r>
              <a:rPr lang="lv-LV" sz="6600" b="1" dirty="0"/>
              <a:t> un Internets</a:t>
            </a:r>
          </a:p>
        </p:txBody>
      </p:sp>
      <p:pic>
        <p:nvPicPr>
          <p:cNvPr id="1026" name="Picture 2" descr="Text document - Free interface icons">
            <a:extLst>
              <a:ext uri="{FF2B5EF4-FFF2-40B4-BE49-F238E27FC236}">
                <a16:creationId xmlns:a16="http://schemas.microsoft.com/office/drawing/2014/main" id="{DD216060-AEF2-08FC-5B59-B7EEDCE2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666750"/>
            <a:ext cx="34099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net - Free interface icons">
            <a:extLst>
              <a:ext uri="{FF2B5EF4-FFF2-40B4-BE49-F238E27FC236}">
                <a16:creationId xmlns:a16="http://schemas.microsoft.com/office/drawing/2014/main" id="{B3FF7BC3-45F2-C6B5-0CF9-82BFE308B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666750"/>
            <a:ext cx="34099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20908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FF"/>
            </a:gs>
            <a:gs pos="100000">
              <a:srgbClr val="FF99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14CF9-C985-6A9F-C732-D7B940C3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10748-55F5-E30A-8137-1D956B950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1377676" cy="5122069"/>
          </a:xfrm>
        </p:spPr>
        <p:txBody>
          <a:bodyPr/>
          <a:lstStyle/>
          <a:p>
            <a:r>
              <a:rPr lang="lv-LV" dirty="0"/>
              <a:t>Internets izmanto </a:t>
            </a:r>
            <a:r>
              <a:rPr lang="lv-LV" b="1" dirty="0"/>
              <a:t>miljoniem serveru un datoru</a:t>
            </a:r>
            <a:r>
              <a:rPr lang="lv-LV" dirty="0"/>
              <a:t>, kas savienoti caur tīklu.</a:t>
            </a:r>
          </a:p>
          <a:p>
            <a:r>
              <a:rPr lang="lv-LV" dirty="0"/>
              <a:t>Kad tu raksti adresi, tava ierīce sazinās ar serveri un saņem datus.</a:t>
            </a:r>
          </a:p>
          <a:p>
            <a:r>
              <a:rPr lang="lv-LV" dirty="0"/>
              <a:t>Viss notiek sekundes daļās.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9EE18-B202-D573-6A82-BA27A845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Kā internets darbojas?</a:t>
            </a:r>
          </a:p>
        </p:txBody>
      </p:sp>
      <p:pic>
        <p:nvPicPr>
          <p:cNvPr id="6146" name="Picture 2" descr="How does the Internet work? | HowStuffWorks">
            <a:extLst>
              <a:ext uri="{FF2B5EF4-FFF2-40B4-BE49-F238E27FC236}">
                <a16:creationId xmlns:a16="http://schemas.microsoft.com/office/drawing/2014/main" id="{FA79BEC5-F47E-5859-6637-130284E6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6" y="3428999"/>
            <a:ext cx="4399026" cy="31421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8" name="Picture 4" descr="What is Internet and How it Works? - Gifographic | Mocomi Kids">
            <a:extLst>
              <a:ext uri="{FF2B5EF4-FFF2-40B4-BE49-F238E27FC236}">
                <a16:creationId xmlns:a16="http://schemas.microsoft.com/office/drawing/2014/main" id="{B7805842-747C-251E-2146-7092CF39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862" y="3428999"/>
            <a:ext cx="3922302" cy="3133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7889954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rgbClr val="FFCCFF"/>
            </a:gs>
            <a:gs pos="100000">
              <a:srgbClr val="FF99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37A1F-BF22-DD41-6EE9-A56CDB679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EA031-118F-64ED-FD7B-5D3F7713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177925"/>
            <a:ext cx="11377676" cy="5122069"/>
          </a:xfrm>
        </p:spPr>
        <p:txBody>
          <a:bodyPr/>
          <a:lstStyle/>
          <a:p>
            <a:r>
              <a:rPr lang="lv-LV" dirty="0"/>
              <a:t>IP adrese ir kā tava datora vai telefona </a:t>
            </a:r>
            <a:r>
              <a:rPr lang="lv-LV" b="1" dirty="0"/>
              <a:t>"adrese" internetā</a:t>
            </a:r>
            <a:r>
              <a:rPr lang="lv-LV" dirty="0"/>
              <a:t>.</a:t>
            </a:r>
          </a:p>
          <a:p>
            <a:r>
              <a:rPr lang="lv-LV" dirty="0"/>
              <a:t>Tā ļauj citiem ierīcēm tevi </a:t>
            </a:r>
            <a:r>
              <a:rPr lang="lv-LV" b="1" dirty="0"/>
              <a:t>atrast un sazināties ar tevi</a:t>
            </a:r>
            <a:r>
              <a:rPr lang="lv-LV" dirty="0"/>
              <a:t>.</a:t>
            </a:r>
          </a:p>
          <a:p>
            <a:r>
              <a:rPr lang="lv-LV" dirty="0"/>
              <a:t>Katram ierīces internetā ir sava </a:t>
            </a:r>
            <a:r>
              <a:rPr lang="lv-LV" b="1" dirty="0"/>
              <a:t>unikāla IP adrese</a:t>
            </a:r>
            <a:r>
              <a:rPr lang="lv-LV" dirty="0"/>
              <a:t>.</a:t>
            </a:r>
          </a:p>
          <a:p>
            <a:r>
              <a:rPr lang="lv-LV" b="1" dirty="0"/>
              <a:t>whatismyip.com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3EBCC-FD2F-A366-2674-1E71068F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Kas ir IP adrese?</a:t>
            </a:r>
          </a:p>
        </p:txBody>
      </p:sp>
      <p:pic>
        <p:nvPicPr>
          <p:cNvPr id="7170" name="Picture 2" descr="Understanding IP Addresses: A Complete Guide to Internet Protocol">
            <a:extLst>
              <a:ext uri="{FF2B5EF4-FFF2-40B4-BE49-F238E27FC236}">
                <a16:creationId xmlns:a16="http://schemas.microsoft.com/office/drawing/2014/main" id="{F92A3B57-6CFD-DCE9-7396-D5F8ED3D5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5" y="3405572"/>
            <a:ext cx="6463398" cy="31570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2" name="Picture 4" descr="Understand The Basics: What Is The IPv6 Address? Explained">
            <a:extLst>
              <a:ext uri="{FF2B5EF4-FFF2-40B4-BE49-F238E27FC236}">
                <a16:creationId xmlns:a16="http://schemas.microsoft.com/office/drawing/2014/main" id="{684A48CD-7BEB-787E-A6FB-7E0DE185B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31" y="3405572"/>
            <a:ext cx="4337344" cy="3157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8351693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00000">
              <a:srgbClr val="FF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A7F19-4DF1-E6D5-BC4D-3C16BB666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CBE47-C365-831B-5E9C-30CE21C6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1377676" cy="5032376"/>
          </a:xfrm>
        </p:spPr>
        <p:txBody>
          <a:bodyPr/>
          <a:lstStyle/>
          <a:p>
            <a:r>
              <a:rPr lang="lv-LV" dirty="0"/>
              <a:t>Dators </a:t>
            </a:r>
            <a:r>
              <a:rPr lang="lv-LV" b="1" dirty="0"/>
              <a:t>jautā par domēnu </a:t>
            </a:r>
            <a:r>
              <a:rPr lang="lv-LV" dirty="0"/>
              <a:t>(piemēram, example.lv).</a:t>
            </a:r>
          </a:p>
          <a:p>
            <a:r>
              <a:rPr lang="lv-LV" dirty="0"/>
              <a:t>Pieprasījums </a:t>
            </a:r>
            <a:r>
              <a:rPr lang="lv-LV" b="1" dirty="0"/>
              <a:t>nonāk pie rutera </a:t>
            </a:r>
            <a:r>
              <a:rPr lang="lv-LV" dirty="0"/>
              <a:t>un tālāk pie </a:t>
            </a:r>
            <a:r>
              <a:rPr lang="lv-LV" b="1" dirty="0"/>
              <a:t>Bites</a:t>
            </a:r>
            <a:r>
              <a:rPr lang="lv-LV" dirty="0"/>
              <a:t> (vai cita ISP) </a:t>
            </a:r>
            <a:r>
              <a:rPr lang="lv-LV" b="1" dirty="0"/>
              <a:t>DNS servera</a:t>
            </a:r>
            <a:r>
              <a:rPr lang="lv-LV" dirty="0"/>
              <a:t>.</a:t>
            </a:r>
          </a:p>
          <a:p>
            <a:r>
              <a:rPr lang="lv-LV" dirty="0"/>
              <a:t>Ja domēns ir .lv vai Latvijas, Bites DNS ātri </a:t>
            </a:r>
            <a:r>
              <a:rPr lang="lv-LV" b="1" dirty="0"/>
              <a:t>atbild ar IP adresi</a:t>
            </a:r>
            <a:r>
              <a:rPr lang="lv-LV" dirty="0"/>
              <a:t>.</a:t>
            </a:r>
          </a:p>
          <a:p>
            <a:r>
              <a:rPr lang="lv-LV" dirty="0"/>
              <a:t>Ja domēns ir ārzemju vai nav zināms, Bites DNS jautā </a:t>
            </a:r>
            <a:r>
              <a:rPr lang="lv-LV" b="1" dirty="0"/>
              <a:t>augstāka līmeņa DNS serveriem</a:t>
            </a:r>
            <a:r>
              <a:rPr lang="lv-LV" dirty="0"/>
              <a:t>.</a:t>
            </a:r>
          </a:p>
          <a:p>
            <a:r>
              <a:rPr lang="lv-LV" dirty="0"/>
              <a:t>Kad IP atrasts, tas tiek nosūtīts atpakaļ datoram.</a:t>
            </a:r>
          </a:p>
          <a:p>
            <a:r>
              <a:rPr lang="lv-LV" b="1" dirty="0"/>
              <a:t>Dators savienojas ar vajadzīgo mājaslapu </a:t>
            </a:r>
            <a:r>
              <a:rPr lang="lv-LV" dirty="0"/>
              <a:t>jebkur pasaulē.</a:t>
            </a:r>
          </a:p>
          <a:p>
            <a:pPr marL="0" indent="0">
              <a:buNone/>
            </a:pPr>
            <a:r>
              <a:rPr lang="lv-LV" sz="2400" i="1" dirty="0"/>
              <a:t>(ISP = Internet Service Provider)</a:t>
            </a:r>
          </a:p>
          <a:p>
            <a:pPr marL="0" indent="0">
              <a:buNone/>
            </a:pPr>
            <a:r>
              <a:rPr lang="lv-LV" sz="2400" i="1" dirty="0"/>
              <a:t>(DNS = Domain Name System)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A26F6-11AC-C1FF-CBF1-1AED8725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Kā internets darbojas?</a:t>
            </a:r>
          </a:p>
        </p:txBody>
      </p:sp>
    </p:spTree>
    <p:extLst>
      <p:ext uri="{BB962C8B-B14F-4D97-AF65-F5344CB8AC3E}">
        <p14:creationId xmlns:p14="http://schemas.microsoft.com/office/powerpoint/2010/main" val="2774089335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00000">
              <a:srgbClr val="FF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62FA-75B9-A02A-C35E-8A3A9990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1466-4C25-9C1B-9633-53499EDB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Kahoot!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2A8E1-FBF6-6976-6566-968B618B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253331"/>
            <a:ext cx="10515600" cy="4351338"/>
          </a:xfrm>
        </p:spPr>
        <p:txBody>
          <a:bodyPr/>
          <a:lstStyle/>
          <a:p>
            <a:r>
              <a:rPr lang="lv-LV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https://create.kahoot.it/share/ascii-unicode-internet/91bf715d-d1e6-4f66-9f45-d2bbaff09090</a:t>
            </a:r>
            <a:endParaRPr lang="lv-LV" b="1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4796375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FF"/>
            </a:gs>
            <a:gs pos="100000">
              <a:srgbClr val="66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6B74D-85C9-0FD0-3570-E54C96C7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0BE7-F014-230B-6294-BF7F8A0C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Teksts ir simbolu kopums.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b="1" dirty="0"/>
              <a:t>ASCII</a:t>
            </a:r>
            <a:r>
              <a:rPr lang="lv-LV" dirty="0"/>
              <a:t> tabula </a:t>
            </a:r>
            <a:r>
              <a:rPr lang="lv-LV" b="1" dirty="0"/>
              <a:t>satur tikai angļu valodas simbolus </a:t>
            </a:r>
            <a:r>
              <a:rPr lang="lv-LV" dirty="0"/>
              <a:t>un dažus speciālos simbolus. - Katram tastatūras simbolam ir savs ASCII kods.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v-LV" b="1" dirty="0"/>
              <a:t>Unicode (UTF)</a:t>
            </a:r>
            <a:r>
              <a:rPr lang="lv-LV" dirty="0"/>
              <a:t> ir modernāka tabula ar vairāk simboliem.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E9BB-B2E4-2535-CCE6-E65291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Teksta</a:t>
            </a:r>
            <a:r>
              <a:rPr lang="en-US" sz="3600" b="1" dirty="0"/>
              <a:t> </a:t>
            </a:r>
            <a:r>
              <a:rPr lang="en-US" sz="3600" b="1" dirty="0" err="1"/>
              <a:t>informācija</a:t>
            </a:r>
            <a:endParaRPr lang="lv-LV" sz="3600" b="1" dirty="0"/>
          </a:p>
        </p:txBody>
      </p:sp>
      <p:pic>
        <p:nvPicPr>
          <p:cNvPr id="4100" name="Picture 4" descr="Ascii - Free files and folders icons">
            <a:extLst>
              <a:ext uri="{FF2B5EF4-FFF2-40B4-BE49-F238E27FC236}">
                <a16:creationId xmlns:a16="http://schemas.microsoft.com/office/drawing/2014/main" id="{4065336E-2FEA-E228-EBE6-8088BBFF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748308"/>
            <a:ext cx="2767584" cy="27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code - Wikipedia">
            <a:extLst>
              <a:ext uri="{FF2B5EF4-FFF2-40B4-BE49-F238E27FC236}">
                <a16:creationId xmlns:a16="http://schemas.microsoft.com/office/drawing/2014/main" id="{4D61BE04-B24E-63BB-0CC3-160565E5B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728" y="3789995"/>
            <a:ext cx="2213800" cy="26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5068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100000">
              <a:srgbClr val="CCFF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EBEE1-8F6E-D383-25ED-D3F4B1EC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icode 2.0, Chapter 1 - Introduction">
            <a:extLst>
              <a:ext uri="{FF2B5EF4-FFF2-40B4-BE49-F238E27FC236}">
                <a16:creationId xmlns:a16="http://schemas.microsoft.com/office/drawing/2014/main" id="{2A309E25-E29E-5130-6535-CC4C8862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369" y="312652"/>
            <a:ext cx="7041261" cy="6232696"/>
          </a:xfrm>
          <a:prstGeom prst="roundRect">
            <a:avLst>
              <a:gd name="adj" fmla="val 64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783255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rgbClr val="99FF99"/>
            </a:gs>
            <a:gs pos="100000">
              <a:srgbClr val="99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B9A40-4EC3-1E1E-ED14-FC3CCA7CD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FDC0D-8E61-6F18-16D2-BC5C23D3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Unicode: </a:t>
            </a:r>
            <a:r>
              <a:rPr lang="lv-LV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https://symbl.cc/en/unicode-table/</a:t>
            </a: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r>
              <a:rPr lang="lv-LV" dirty="0"/>
              <a:t>ASCII: </a:t>
            </a:r>
            <a:r>
              <a:rPr lang="lv-LV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https://www.ascii-code.com/</a:t>
            </a: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r>
              <a:rPr lang="lv-LV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ASCII as image: </a:t>
            </a:r>
            <a:r>
              <a:rPr lang="lv-LV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https://www.johndcook.com/ascii.png</a:t>
            </a: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E4BB6-A012-C7FE-552F-D9F73396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Unicode un ASCII tabulas</a:t>
            </a:r>
          </a:p>
        </p:txBody>
      </p:sp>
      <p:pic>
        <p:nvPicPr>
          <p:cNvPr id="7170" name="Picture 2" descr="Table - Free web icons">
            <a:extLst>
              <a:ext uri="{FF2B5EF4-FFF2-40B4-BE49-F238E27FC236}">
                <a16:creationId xmlns:a16="http://schemas.microsoft.com/office/drawing/2014/main" id="{F12A1BD3-9758-FE60-3792-8C7119ADB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990088"/>
            <a:ext cx="3867912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0849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66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63D0-E7B8-0FB5-204C-A2F4D8CA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F8762-C501-71E9-EE65-9B11BDDB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9837801" cy="5122069"/>
          </a:xfrm>
        </p:spPr>
        <p:txBody>
          <a:bodyPr/>
          <a:lstStyle/>
          <a:p>
            <a:r>
              <a:rPr lang="lv-LV" b="1" dirty="0"/>
              <a:t>Šifrēt: </a:t>
            </a:r>
            <a:r>
              <a:rPr lang="lv-LV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https://www.browserling.com/tools/text-to-ascii</a:t>
            </a: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r>
              <a:rPr lang="lv-LV" b="1" dirty="0"/>
              <a:t>Decodēt (atšifrēt): </a:t>
            </a:r>
            <a:r>
              <a:rPr lang="lv-LV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https://www.duplichecker.com/ascii-to-text.php</a:t>
            </a: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endParaRPr lang="lv-LV" b="1" dirty="0"/>
          </a:p>
          <a:p>
            <a:pPr>
              <a:buFont typeface="Arial" panose="020B0604020202020204" pitchFamily="34" charset="0"/>
              <a:buChar char="•"/>
            </a:pPr>
            <a:endParaRPr lang="lv-LV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7A206-B4B4-8E9C-8886-C08A96D3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Ka to var darīt ātri?</a:t>
            </a:r>
          </a:p>
        </p:txBody>
      </p:sp>
    </p:spTree>
    <p:extLst>
      <p:ext uri="{BB962C8B-B14F-4D97-AF65-F5344CB8AC3E}">
        <p14:creationId xmlns:p14="http://schemas.microsoft.com/office/powerpoint/2010/main" val="381314891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rgbClr val="FFB373"/>
            </a:gs>
            <a:gs pos="19000">
              <a:srgbClr val="FF9966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21BFE-BE71-81B9-0D21-5D922AA0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6F25A-5645-81B9-B43F-27500F494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1669776" cy="5122069"/>
          </a:xfrm>
        </p:spPr>
        <p:txBody>
          <a:bodyPr/>
          <a:lstStyle/>
          <a:p>
            <a:r>
              <a:rPr lang="lv-LV" dirty="0"/>
              <a:t>Binārā sistēma ir skaitīšanas veids, kur izmanto tikai divas zīmes: 0 un 1.</a:t>
            </a:r>
          </a:p>
          <a:p>
            <a:r>
              <a:rPr lang="lv-LV" dirty="0"/>
              <a:t>Datori saprot tikai divas stāvokļu vērtības - ieslēgts (1) vai izslēgts (0).</a:t>
            </a:r>
          </a:p>
          <a:p>
            <a:r>
              <a:rPr lang="lv-LV" dirty="0"/>
              <a:t>Katrs cipars binārajā sistēmā saucas par </a:t>
            </a:r>
            <a:r>
              <a:rPr lang="lv-LV" b="1" dirty="0"/>
              <a:t>bitu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lv-LV" dirty="0"/>
          </a:p>
          <a:p>
            <a:pPr>
              <a:buFont typeface="Arial" panose="020B0604020202020204" pitchFamily="34" charset="0"/>
              <a:buChar char="•"/>
            </a:pPr>
            <a:endParaRPr lang="lv-LV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EDEE4-20FC-3072-0C9F-CE9998D5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 Kas ir binārā skaitīšanas sistēma?</a:t>
            </a:r>
          </a:p>
        </p:txBody>
      </p:sp>
      <p:pic>
        <p:nvPicPr>
          <p:cNvPr id="4100" name="Picture 4" descr="Binary code - Wikipedia">
            <a:extLst>
              <a:ext uri="{FF2B5EF4-FFF2-40B4-BE49-F238E27FC236}">
                <a16:creationId xmlns:a16="http://schemas.microsoft.com/office/drawing/2014/main" id="{2913E15F-1166-E1D0-DDE6-8FDD4995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908299"/>
            <a:ext cx="2060575" cy="3809467"/>
          </a:xfrm>
          <a:prstGeom prst="roundRect">
            <a:avLst>
              <a:gd name="adj" fmla="val 674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2" name="Picture 6" descr="Binary Number System | There are Many Ways to Write Numbers">
            <a:extLst>
              <a:ext uri="{FF2B5EF4-FFF2-40B4-BE49-F238E27FC236}">
                <a16:creationId xmlns:a16="http://schemas.microsoft.com/office/drawing/2014/main" id="{649275E1-D55C-C111-608C-F4B3E21B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4" y="2908298"/>
            <a:ext cx="3319257" cy="3809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E69EA-AFA5-F2E0-E812-EB836E477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201" y="2898240"/>
            <a:ext cx="4295775" cy="38195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104194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rgbClr val="FFB373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62C62-B92A-712D-98B1-EEDA0CD1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1A6B5-1906-8E3F-E6E9-2246A5F1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1669776" cy="5122069"/>
          </a:xfrm>
        </p:spPr>
        <p:txBody>
          <a:bodyPr/>
          <a:lstStyle/>
          <a:p>
            <a:r>
              <a:rPr lang="lv-LV" dirty="0"/>
              <a:t>Heksadecimālā (vai 16-tā) sistēma izmanto </a:t>
            </a:r>
            <a:r>
              <a:rPr lang="lv-LV" b="1" dirty="0"/>
              <a:t>16 simbolus</a:t>
            </a:r>
            <a:r>
              <a:rPr lang="lv-LV" dirty="0"/>
              <a:t>: 0-9 un A-F (kur A=10, F=15).</a:t>
            </a:r>
          </a:p>
          <a:p>
            <a:r>
              <a:rPr lang="lv-LV" dirty="0"/>
              <a:t>Tā ir </a:t>
            </a:r>
            <a:r>
              <a:rPr lang="lv-LV" b="1" dirty="0"/>
              <a:t>īsāks</a:t>
            </a:r>
            <a:r>
              <a:rPr lang="lv-LV" dirty="0"/>
              <a:t> un </a:t>
            </a:r>
            <a:r>
              <a:rPr lang="lv-LV" b="1" dirty="0"/>
              <a:t>ērtāks</a:t>
            </a:r>
            <a:r>
              <a:rPr lang="lv-LV" dirty="0"/>
              <a:t> veids, kā attēlot garus bināros skaitļus.</a:t>
            </a:r>
          </a:p>
          <a:p>
            <a:r>
              <a:rPr lang="lv-LV" dirty="0"/>
              <a:t>Katrs heksadecimālais cipars atbilst tieši </a:t>
            </a:r>
            <a:r>
              <a:rPr lang="lv-LV" b="1" dirty="0"/>
              <a:t>4 binārajiem bitiem</a:t>
            </a:r>
            <a:r>
              <a:rPr lang="lv-LV" dirty="0"/>
              <a:t>.</a:t>
            </a:r>
            <a:endParaRPr lang="lv-LV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5C5EB-270B-3117-3DD5-3C906367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Kas ir heksadecimālā skaitīšanas sistēma?</a:t>
            </a:r>
          </a:p>
        </p:txBody>
      </p:sp>
      <p:pic>
        <p:nvPicPr>
          <p:cNvPr id="5122" name="Picture 2" descr="Hexadecimal | How to Work with Hexadecimal">
            <a:extLst>
              <a:ext uri="{FF2B5EF4-FFF2-40B4-BE49-F238E27FC236}">
                <a16:creationId xmlns:a16="http://schemas.microsoft.com/office/drawing/2014/main" id="{17226F3E-368A-A5D5-A684-B536EBAC2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" y="3846908"/>
            <a:ext cx="7796276" cy="22520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What The Hex: Demystifying Hex Codes - Hark">
            <a:extLst>
              <a:ext uri="{FF2B5EF4-FFF2-40B4-BE49-F238E27FC236}">
                <a16:creationId xmlns:a16="http://schemas.microsoft.com/office/drawing/2014/main" id="{29D9FDAE-502D-6856-44F0-C7E32C70A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650" y="3918000"/>
            <a:ext cx="3352800" cy="21098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941313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9B9"/>
            </a:gs>
            <a:gs pos="100000">
              <a:srgbClr val="FF9966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7FB57-3115-5278-4C4D-80B5958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F08D-95F0-175A-E4E2-48F3114F7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9200"/>
            <a:ext cx="10515600" cy="1362075"/>
          </a:xfrm>
        </p:spPr>
        <p:txBody>
          <a:bodyPr>
            <a:normAutofit/>
          </a:bodyPr>
          <a:lstStyle/>
          <a:p>
            <a:pPr algn="ctr"/>
            <a:r>
              <a:rPr lang="lv-LV" sz="8000" b="1" dirty="0"/>
              <a:t>Internets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71F1E-5E3E-9CD4-5789-7B4A05C1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768350"/>
            <a:ext cx="3143250" cy="3143250"/>
          </a:xfrm>
          <a:prstGeom prst="rect">
            <a:avLst/>
          </a:prstGeom>
        </p:spPr>
      </p:pic>
      <p:pic>
        <p:nvPicPr>
          <p:cNvPr id="2052" name="Picture 4" descr="Vikipēdija — Vikipēdija">
            <a:extLst>
              <a:ext uri="{FF2B5EF4-FFF2-40B4-BE49-F238E27FC236}">
                <a16:creationId xmlns:a16="http://schemas.microsoft.com/office/drawing/2014/main" id="{E11A6FD3-5D7A-88ED-2F17-E156CD5A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84" y="660400"/>
            <a:ext cx="4449704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2269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CC"/>
            </a:gs>
            <a:gs pos="100000">
              <a:srgbClr val="FFB9B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94EF3-A2CB-7BB3-A635-2ED59B77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E20AE-0181-9A5B-FF9A-B6DECB60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285874"/>
            <a:ext cx="11377676" cy="5122069"/>
          </a:xfrm>
        </p:spPr>
        <p:txBody>
          <a:bodyPr/>
          <a:lstStyle/>
          <a:p>
            <a:r>
              <a:rPr lang="lv-LV" dirty="0"/>
              <a:t>Internets ir milzīga </a:t>
            </a:r>
            <a:r>
              <a:rPr lang="lv-LV" b="1" dirty="0"/>
              <a:t>datortīklu sistēma</a:t>
            </a:r>
            <a:r>
              <a:rPr lang="lv-LV" dirty="0"/>
              <a:t>, kas savieno visus pasaules datorus.</a:t>
            </a:r>
          </a:p>
          <a:p>
            <a:r>
              <a:rPr lang="lv-LV" dirty="0"/>
              <a:t>Tas ļauj mums sazināties, meklēt info un skatīties video jebkurā brīdī.</a:t>
            </a:r>
          </a:p>
          <a:p>
            <a:pPr>
              <a:buFont typeface="Arial" panose="020B0604020202020204" pitchFamily="34" charset="0"/>
              <a:buChar char="•"/>
            </a:pPr>
            <a:endParaRPr lang="lv-LV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BE556-FA02-23A2-BC22-689E7EDD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295338"/>
            <a:ext cx="10515600" cy="882587"/>
          </a:xfrm>
        </p:spPr>
        <p:txBody>
          <a:bodyPr>
            <a:normAutofit/>
          </a:bodyPr>
          <a:lstStyle/>
          <a:p>
            <a:r>
              <a:rPr lang="lv-LV" sz="3600" b="1" dirty="0"/>
              <a:t>Kas ir internets?</a:t>
            </a:r>
          </a:p>
        </p:txBody>
      </p:sp>
      <p:pic>
        <p:nvPicPr>
          <p:cNvPr id="3075" name="Picture 3" descr="What's the Difference Between the Web and the Internet? - Ask Leo!">
            <a:extLst>
              <a:ext uri="{FF2B5EF4-FFF2-40B4-BE49-F238E27FC236}">
                <a16:creationId xmlns:a16="http://schemas.microsoft.com/office/drawing/2014/main" id="{BE77E142-FC83-51DF-AB74-FF8DB875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165473"/>
            <a:ext cx="6381750" cy="3350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Internet - Free signs icons">
            <a:extLst>
              <a:ext uri="{FF2B5EF4-FFF2-40B4-BE49-F238E27FC236}">
                <a16:creationId xmlns:a16="http://schemas.microsoft.com/office/drawing/2014/main" id="{3485FD77-9F47-8E36-D381-9436A3B9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608" y="3225800"/>
            <a:ext cx="3290092" cy="32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43999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432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Office Theme</vt:lpstr>
      <vt:lpstr>Teksta informācija un Internets</vt:lpstr>
      <vt:lpstr>Teksta informācija</vt:lpstr>
      <vt:lpstr>PowerPoint Presentation</vt:lpstr>
      <vt:lpstr>Unicode un ASCII tabulas</vt:lpstr>
      <vt:lpstr>Ka to var darīt ātri?</vt:lpstr>
      <vt:lpstr> Kas ir binārā skaitīšanas sistēma?</vt:lpstr>
      <vt:lpstr>Kas ir heksadecimālā skaitīšanas sistēma?</vt:lpstr>
      <vt:lpstr>Internets</vt:lpstr>
      <vt:lpstr>Kas ir internets?</vt:lpstr>
      <vt:lpstr>Kā internets darbojas?</vt:lpstr>
      <vt:lpstr>Kas ir IP adrese?</vt:lpstr>
      <vt:lpstr>Kā internets darbojas?</vt:lpstr>
      <vt:lpstr>Kahoot!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26</cp:revision>
  <dcterms:created xsi:type="dcterms:W3CDTF">2025-07-11T16:13:50Z</dcterms:created>
  <dcterms:modified xsi:type="dcterms:W3CDTF">2025-07-11T18:42:05Z</dcterms:modified>
</cp:coreProperties>
</file>