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CCECFF"/>
    <a:srgbClr val="CCFFFF"/>
    <a:srgbClr val="CCFFCC"/>
    <a:srgbClr val="CCFF99"/>
    <a:srgbClr val="FFFFCC"/>
    <a:srgbClr val="FFCC99"/>
    <a:srgbClr val="FF9999"/>
    <a:srgbClr val="FFCC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B13B-D87F-B00E-A4B9-2044417D1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5182B-8ABC-B824-0812-427A59FC7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F5060-5445-C1B3-20D3-C5C8D453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06.07.2025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93FE-3057-3A0B-C9F1-AADA5EF0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DE9E-9D16-65BC-5725-9CF4D17F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9830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1E94-C6CE-E87B-3670-823FF284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E1D69-A5A6-2269-6950-30002708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7C08-D3CA-D504-1651-3448AC6F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06.07.2025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5832-E168-D2D6-168E-5012B68D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CEC0-9E9A-2C24-D4D6-6552BFF5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676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83344-3C31-B6AF-6E41-54C5C26A9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68B9C-7CB5-4A5E-A675-99A6E1AD3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7451B-A310-C52A-A806-0C644046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06.07.2025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C40B-6487-4B4C-CAE7-48F955E2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1506-1869-DEE5-C7BA-0B2D7FF0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3292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5A61-DAD5-0D1D-16E7-EE1B587D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4E8F-B75D-D93C-2275-60981B48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9021E-7D27-BF06-ECE4-2E0CD674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06.07.2025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9632-E4E1-95B5-021E-FE6FFA22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0D216-F9E8-CB80-3F6E-6FD89058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4075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3A4C-35D0-CBD6-F772-37705794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AE881-7214-583D-8CFB-E0BE94D7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F6C4-922E-01EE-D8B3-49842CAC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06.07.2025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4D18-8FEB-11CA-1866-069550DB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E44E-6579-AE5D-D457-921224DC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7597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5918-2547-258D-4843-F0A3FDF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C59D-74DD-CBF6-4C59-4785E3B47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1A607-976E-0EE4-91E4-109B6CAA8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019C4-60CD-CE00-38F0-3113DCFD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06.07.2025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527B-DF88-6EBF-88BF-5664A2D5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9C02-4A4B-734C-9F6B-BB56E234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5569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8C5C-5559-E7D2-B84F-67AA4D7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86129-35F5-462C-B58B-BF30F39F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679B0-0DC1-1ADC-7615-20047A108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26C09-29B9-A302-8673-79A97CB37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79B1D-55C4-4CC9-6CF0-3EDEB538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A5B12-5505-E092-93EF-7990D067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06.07.2025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1F0A4-67A0-EB97-2FB6-AC3E7A75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28AF5-F637-3DC0-7E1C-D6F633F3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16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D1E5-15C8-0042-CFD6-50E67840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9D7C9-F91E-A654-B296-9C4BF1E7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06.07.2025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445A2-745A-8B49-D30F-05B8ADFF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6C64B-CD08-6832-D935-254B3DC9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572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DD198-F4C0-1B1E-26B7-BEE6EE93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06.07.2025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AFC7-1D85-D384-665A-0DF226BB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6866-125C-D953-7706-4B9D913B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967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6EDD-5DF6-AAA9-1379-BE7FCACE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26E7-1833-18D6-1C55-054CE2A55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45890-670E-801B-C890-AA6FD57E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4E4BD-9312-5A23-529A-F7A668CE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06.07.2025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B6981-F791-041D-F9A9-0F62FE61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93D9F-80E0-2A88-C724-11852429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9222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F495-0380-7272-494D-10522D26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AD69F-CC24-253A-89D1-C36AEFDF0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9B9E2-68AF-6874-592D-057FB29C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C331-F16B-C74C-831E-C387E791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06.07.2025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27F3C-AAF5-2220-7844-95DBA47B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750EF-3977-E5B7-B38B-FC7E4F0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4069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8BA84-FFB5-D7CA-09C5-C9AF972D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3E70F-2EF7-78BC-B756-A608A1275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1D02-7B03-B0E9-2A3C-D9BFE2EA6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1D0F75-1397-42F7-AD50-89E834ECD847}" type="datetimeFigureOut">
              <a:rPr lang="lv-LV" smtClean="0"/>
              <a:t>06.07.2025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F3401-B89D-6E44-36E1-C51FD0FBC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FD462-210A-9FEF-5761-7F3779DA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2930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A5FFA5"/>
            </a:gs>
            <a:gs pos="100000">
              <a:srgbClr val="99FF99"/>
            </a:gs>
            <a:gs pos="0">
              <a:srgbClr val="CCFF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6FE6-2CAC-3827-1C0D-44C5EFB03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3429001"/>
            <a:ext cx="10966182" cy="2309812"/>
          </a:xfrm>
        </p:spPr>
        <p:txBody>
          <a:bodyPr>
            <a:normAutofit fontScale="90000"/>
          </a:bodyPr>
          <a:lstStyle/>
          <a:p>
            <a:r>
              <a:rPr lang="ru-RU" sz="8800" b="1" dirty="0"/>
              <a:t>Правила составления запроса</a:t>
            </a:r>
            <a:endParaRPr lang="lv-LV" sz="8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BCDC2-C765-8C1C-2279-50B29EEE1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7150" y="5568950"/>
            <a:ext cx="4254500" cy="1917700"/>
          </a:xfrm>
        </p:spPr>
        <p:txBody>
          <a:bodyPr>
            <a:normAutofit/>
          </a:bodyPr>
          <a:lstStyle/>
          <a:p>
            <a:r>
              <a:rPr lang="ru-RU" sz="3200" dirty="0"/>
              <a:t>День </a:t>
            </a:r>
            <a:r>
              <a:rPr lang="en-US" sz="3200" dirty="0"/>
              <a:t>3</a:t>
            </a:r>
            <a:endParaRPr lang="lv-LV" sz="32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70EC56-E98E-B277-7053-40E0CB532D11}"/>
              </a:ext>
            </a:extLst>
          </p:cNvPr>
          <p:cNvSpPr txBox="1">
            <a:spLocks/>
          </p:cNvSpPr>
          <p:nvPr/>
        </p:nvSpPr>
        <p:spPr>
          <a:xfrm>
            <a:off x="586740" y="-3043171"/>
            <a:ext cx="9921240" cy="8686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4400" b="1"/>
              <a:t>Введение в искусственный интеллект</a:t>
            </a:r>
            <a:endParaRPr lang="lv-LV" sz="4400" b="1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03918EF-F5C7-D181-B427-70A16C0E4062}"/>
              </a:ext>
            </a:extLst>
          </p:cNvPr>
          <p:cNvSpPr txBox="1">
            <a:spLocks/>
          </p:cNvSpPr>
          <p:nvPr/>
        </p:nvSpPr>
        <p:spPr>
          <a:xfrm>
            <a:off x="586740" y="-2174492"/>
            <a:ext cx="10698480" cy="217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/>
              <a:t>Искусственный интеллект (ИИ) — это способность машины выполнять задачи, требующие человеческого интеллекта.</a:t>
            </a:r>
            <a:endParaRPr lang="en-US" sz="280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/>
              <a:t>Сегодня ИИ используется повсюду: от голосовых помощников до медицинской диагностики.</a:t>
            </a:r>
            <a:endParaRPr lang="lv-LV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8A793-A9CC-81EA-1856-BDE311E7C1E5}"/>
              </a:ext>
            </a:extLst>
          </p:cNvPr>
          <p:cNvSpPr txBox="1"/>
          <p:nvPr/>
        </p:nvSpPr>
        <p:spPr>
          <a:xfrm>
            <a:off x="3498850" y="805163"/>
            <a:ext cx="846455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>
                <a:latin typeface="Consolas" panose="020B0609020204030204" pitchFamily="49" charset="0"/>
              </a:rPr>
              <a:t>Hi! I'm building a web application using Flask and I want to implement a user registration and login system. I plan to use SQLite as the database. Could you advise me on how to structure the user models, handle password hashing, and manage sessions? I want the app to be secure against SQL injection and XSS attacks. I’d also like to add a login attempt limit. A code example with explanations would be very helpful. I'm already familiar with Python and Flask, but I've never built a full authentication system before. Can you explain it as clearly and structured as possible?</a:t>
            </a:r>
            <a:endParaRPr lang="ru-RU" sz="1400" dirty="0">
              <a:latin typeface="Consolas" panose="020B0609020204030204" pitchFamily="49" charset="0"/>
            </a:endParaRPr>
          </a:p>
        </p:txBody>
      </p:sp>
      <p:pic>
        <p:nvPicPr>
          <p:cNvPr id="12" name="Picture 1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8FC8B8C-139D-9EAD-ECFB-9EB69E983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59" y="690383"/>
            <a:ext cx="2045441" cy="204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9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99"/>
            </a:gs>
            <a:gs pos="100000">
              <a:srgbClr val="FF999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FC8251-B3C5-014E-0D22-86324A2A3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4E6D-C00A-C8F5-609E-662C0EAC0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ru-RU" sz="4400" b="1" dirty="0"/>
              <a:t>Нейронные сети</a:t>
            </a:r>
            <a:endParaRPr lang="lv-LV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07A3CF-8892-4979-434D-A1753A02D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Нейронные сети </a:t>
            </a:r>
            <a:r>
              <a:rPr lang="en-US" sz="2800" dirty="0"/>
              <a:t>-</a:t>
            </a:r>
            <a:r>
              <a:rPr lang="ru-RU" sz="2800" dirty="0"/>
              <a:t> модели, </a:t>
            </a:r>
            <a:r>
              <a:rPr lang="ru-RU" sz="2800" b="1" dirty="0"/>
              <a:t>вдохновлённые работой мозга</a:t>
            </a:r>
            <a:r>
              <a:rPr lang="ru-RU" sz="2800" dirty="0"/>
              <a:t>, способные учиться из данных.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Их развитие стало возможным благодаря </a:t>
            </a:r>
            <a:r>
              <a:rPr lang="ru-RU" sz="2800" b="1" dirty="0"/>
              <a:t>росту вычислительной мощности </a:t>
            </a:r>
            <a:r>
              <a:rPr lang="ru-RU" sz="2800" dirty="0"/>
              <a:t>и данных.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261009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rgbClr val="FFDAA7"/>
            </a:gs>
            <a:gs pos="0">
              <a:srgbClr val="FFFFCC"/>
            </a:gs>
            <a:gs pos="100000">
              <a:srgbClr val="FFCC9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0D18AC-51A1-1440-62DB-8D07590C2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0247-1799-0A69-DFAC-B9462EE74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ru-RU" sz="4400" b="1" dirty="0"/>
              <a:t>Машинное обучение</a:t>
            </a:r>
            <a:endParaRPr lang="lv-LV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7DEC1-40C7-E9B7-B5EE-2EB2721FE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Вместо правил </a:t>
            </a:r>
            <a:r>
              <a:rPr lang="en-US" sz="2800" dirty="0"/>
              <a:t>-</a:t>
            </a:r>
            <a:r>
              <a:rPr lang="ru-RU" sz="2800" dirty="0"/>
              <a:t> обучение на примерах: алгоритмы находят </a:t>
            </a:r>
            <a:r>
              <a:rPr lang="ru-RU" sz="2800" b="1" dirty="0"/>
              <a:t>закономерности в данных</a:t>
            </a:r>
            <a:r>
              <a:rPr lang="ru-RU" sz="2800" dirty="0"/>
              <a:t>.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Это позволило «учить» машины распознавать образы, тексты и речь.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3474761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99"/>
            </a:gs>
            <a:gs pos="100000">
              <a:srgbClr val="FFFF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599441-F50C-6754-8B93-ED691CA85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65A3CC-EA32-7014-CBA5-E1A3B8931BAE}"/>
              </a:ext>
            </a:extLst>
          </p:cNvPr>
          <p:cNvSpPr txBox="1">
            <a:spLocks/>
          </p:cNvSpPr>
          <p:nvPr/>
        </p:nvSpPr>
        <p:spPr>
          <a:xfrm>
            <a:off x="0" y="4248150"/>
            <a:ext cx="12192000" cy="2322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dirty="0"/>
              <a:t>Современный ИИ</a:t>
            </a:r>
            <a:endParaRPr lang="lv-LV" sz="7200" b="1" dirty="0"/>
          </a:p>
        </p:txBody>
      </p:sp>
    </p:spTree>
    <p:extLst>
      <p:ext uri="{BB962C8B-B14F-4D97-AF65-F5344CB8AC3E}">
        <p14:creationId xmlns:p14="http://schemas.microsoft.com/office/powerpoint/2010/main" val="2363904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">
              <a:srgbClr val="CCFFCC"/>
            </a:gs>
            <a:gs pos="100000">
              <a:srgbClr val="CCFF99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7BE87B-80B2-8A3D-6FF6-29BB22205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C82B-F669-B728-A063-37DC6C667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ru-RU" sz="4400" b="1" dirty="0"/>
              <a:t>Глубокое обучение</a:t>
            </a:r>
            <a:endParaRPr lang="lv-LV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9CFB4-E0AD-FF1A-E06A-4A6A7453C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Это развитие машинного обучения </a:t>
            </a:r>
            <a:r>
              <a:rPr lang="ru-RU" sz="2800" b="1" dirty="0"/>
              <a:t>с нейросетями в несколько слоёв</a:t>
            </a:r>
            <a:r>
              <a:rPr lang="ru-RU" sz="2800" dirty="0"/>
              <a:t>.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Они обрабатывают язык, звук, видео и требуют много данных и GPU.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2934525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FFFF"/>
            </a:gs>
            <a:gs pos="100000">
              <a:srgbClr val="CCFF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2E078F-55A2-F9A8-8FF9-639D5BDC2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D04D4-EFA1-7C29-6C41-E3F73A81C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ru-RU" sz="4400" b="1" dirty="0"/>
              <a:t>Прорывы 2017–2020</a:t>
            </a:r>
            <a:endParaRPr lang="lv-LV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0D377-5371-AC23-38BE-85757DE4A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Архитектура </a:t>
            </a:r>
            <a:r>
              <a:rPr lang="ru-RU" sz="2800" b="1" dirty="0"/>
              <a:t>Transformer</a:t>
            </a:r>
            <a:r>
              <a:rPr lang="ru-RU" sz="2800" dirty="0"/>
              <a:t> (например, BERT, GPT) изменила подход к ИИ.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Модели стали «понимать» язык, а не просто подбирать слова, основываясь на статистику.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1950380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CCCCFF"/>
            </a:gs>
            <a:gs pos="100000">
              <a:srgbClr val="CCE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68EFE7-0B9B-09C0-539F-A18C1D12F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B0B2A-9167-C28F-1CCC-8726F2E14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ru-RU" sz="4400" b="1" dirty="0"/>
              <a:t>2020–2025 — взрыв генеративного ИИ</a:t>
            </a:r>
            <a:endParaRPr lang="lv-LV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348AD-A1EF-EC80-6CC3-B286A1951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Появились модели вроде ChatGPT, DALL·E, Sora,</a:t>
            </a:r>
            <a:r>
              <a:rPr lang="en-US" sz="2800" dirty="0"/>
              <a:t> Veo3,</a:t>
            </a:r>
            <a:r>
              <a:rPr lang="ru-RU" sz="2800" dirty="0"/>
              <a:t> способные генерировать </a:t>
            </a:r>
            <a:r>
              <a:rPr lang="ru-RU" sz="2800" b="1" dirty="0"/>
              <a:t>текст</a:t>
            </a:r>
            <a:r>
              <a:rPr lang="ru-RU" sz="2800" dirty="0"/>
              <a:t>, </a:t>
            </a:r>
            <a:r>
              <a:rPr lang="ru-RU" sz="2800" b="1" dirty="0"/>
              <a:t>изображения</a:t>
            </a:r>
            <a:r>
              <a:rPr lang="ru-RU" sz="2800" dirty="0"/>
              <a:t> и </a:t>
            </a:r>
            <a:r>
              <a:rPr lang="ru-RU" sz="2800" b="1" dirty="0"/>
              <a:t>видео</a:t>
            </a:r>
            <a:r>
              <a:rPr lang="ru-RU" sz="2800" dirty="0"/>
              <a:t>.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Развитие ИИ </a:t>
            </a:r>
            <a:r>
              <a:rPr lang="ru-RU" sz="2800" b="1" dirty="0"/>
              <a:t>стремительное</a:t>
            </a:r>
            <a:r>
              <a:rPr lang="ru-RU" sz="2800" dirty="0"/>
              <a:t> </a:t>
            </a:r>
            <a:r>
              <a:rPr lang="en-US" sz="2800" dirty="0"/>
              <a:t>- </a:t>
            </a:r>
            <a:r>
              <a:rPr lang="ru-RU" sz="2800" dirty="0"/>
              <a:t>новые версии выходят каждые 6</a:t>
            </a:r>
            <a:r>
              <a:rPr lang="en-US" sz="2800" dirty="0"/>
              <a:t> - </a:t>
            </a:r>
            <a:r>
              <a:rPr lang="ru-RU" sz="2800" dirty="0"/>
              <a:t>12 месяцев.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133527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rgbClr val="A4FFCC"/>
            </a:gs>
            <a:gs pos="0">
              <a:srgbClr val="99FFCC"/>
            </a:gs>
            <a:gs pos="100000">
              <a:srgbClr val="CCFF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10C2B3-9B9A-E1F9-B769-1A6D8E583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36EA-54E4-9AA1-5193-FCBACDCFD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ru-RU" sz="4400" b="1" dirty="0"/>
              <a:t>Что такое хороший запрос к нейросети</a:t>
            </a:r>
            <a:endParaRPr lang="lv-LV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EFAB1-18AC-4265-01A2-2439B5D5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b="1" dirty="0"/>
              <a:t>Четкий запрос = точный ответ</a:t>
            </a:r>
            <a:r>
              <a:rPr lang="ru-RU" sz="2800" dirty="0"/>
              <a:t>. Избегайте расплывчатости.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Формулируйте цель: «Объясни», «Создай», «Сравни» и т.д.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1347293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8000">
              <a:srgbClr val="A4FFCC"/>
            </a:gs>
            <a:gs pos="0">
              <a:srgbClr val="99FFCC"/>
            </a:gs>
            <a:gs pos="100000">
              <a:srgbClr val="CCFF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031DA0-8132-09F9-2AE8-97B16FDB6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45AB6-F005-2BE2-F37A-3DBCC5340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ru-RU" sz="4400" b="1" dirty="0"/>
              <a:t>Чего ещё избегать</a:t>
            </a:r>
            <a:endParaRPr lang="lv-LV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4F37D6-2013-2971-8227-7462CE7AC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376680"/>
            <a:ext cx="6677660" cy="5405120"/>
          </a:xfrm>
        </p:spPr>
        <p:txBody>
          <a:bodyPr>
            <a:normAutofit/>
          </a:bodyPr>
          <a:lstStyle/>
          <a:p>
            <a:pPr algn="l"/>
            <a:r>
              <a:rPr lang="ru-RU" sz="1800" b="1" dirty="0"/>
              <a:t>Отсутствия цели</a:t>
            </a:r>
            <a:endParaRPr lang="en-US" sz="1800" b="1" dirty="0"/>
          </a:p>
          <a:p>
            <a:pPr algn="l"/>
            <a:r>
              <a:rPr lang="ru-RU" sz="1800" dirty="0"/>
              <a:t>Пример: «Напиши текст»</a:t>
            </a:r>
            <a:endParaRPr lang="en-US" sz="1800" dirty="0"/>
          </a:p>
          <a:p>
            <a:pPr algn="l"/>
            <a:r>
              <a:rPr lang="ru-RU" sz="1800" dirty="0"/>
              <a:t>Лучше: «Напиши мотивационный текст для лендинга курса по программированию»</a:t>
            </a:r>
            <a:endParaRPr lang="en-US" sz="1800" dirty="0"/>
          </a:p>
          <a:p>
            <a:pPr algn="l"/>
            <a:r>
              <a:rPr lang="ru-RU" sz="1800" b="1" dirty="0"/>
              <a:t>Смешения нескольких тем</a:t>
            </a:r>
            <a:endParaRPr lang="en-US" sz="1800" b="1" dirty="0"/>
          </a:p>
          <a:p>
            <a:pPr algn="l"/>
            <a:r>
              <a:rPr lang="ru-RU" sz="1800" dirty="0"/>
              <a:t>Пример: «Объясни CSS и сделай скрипт на Python»</a:t>
            </a:r>
            <a:endParaRPr lang="en-US" sz="1800" dirty="0"/>
          </a:p>
          <a:p>
            <a:pPr algn="l"/>
            <a:r>
              <a:rPr lang="ru-RU" sz="1800" dirty="0"/>
              <a:t>Лучше задать два отдельных запроса</a:t>
            </a:r>
            <a:endParaRPr lang="en-US" sz="1800" dirty="0"/>
          </a:p>
          <a:p>
            <a:pPr algn="l"/>
            <a:r>
              <a:rPr lang="ru-RU" sz="1800" b="1" dirty="0"/>
              <a:t>Запросов без контекста</a:t>
            </a:r>
            <a:endParaRPr lang="en-US" sz="1800" b="1" dirty="0"/>
          </a:p>
          <a:p>
            <a:pPr algn="l"/>
            <a:r>
              <a:rPr lang="ru-RU" sz="1800" dirty="0"/>
              <a:t>Пример: «Сделай сайт для меня»</a:t>
            </a:r>
            <a:endParaRPr lang="en-US" sz="1800" dirty="0"/>
          </a:p>
          <a:p>
            <a:pPr algn="l"/>
            <a:r>
              <a:rPr lang="ru-RU" sz="1800" dirty="0"/>
              <a:t>Лучше: «Сделай сайт-визитку для фотографа, 3 блока: обо мне, портфолио, контакты»</a:t>
            </a:r>
            <a:endParaRPr lang="lv-LV" sz="1800" dirty="0"/>
          </a:p>
          <a:p>
            <a:pPr algn="l"/>
            <a:endParaRPr lang="ru-RU" sz="18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6F70352-5826-394F-D8FA-B5A11E981888}"/>
              </a:ext>
            </a:extLst>
          </p:cNvPr>
          <p:cNvSpPr txBox="1">
            <a:spLocks/>
          </p:cNvSpPr>
          <p:nvPr/>
        </p:nvSpPr>
        <p:spPr>
          <a:xfrm>
            <a:off x="6381750" y="1376680"/>
            <a:ext cx="5810250" cy="5265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lv-LV" sz="1600" dirty="0"/>
          </a:p>
        </p:txBody>
      </p:sp>
    </p:spTree>
    <p:extLst>
      <p:ext uri="{BB962C8B-B14F-4D97-AF65-F5344CB8AC3E}">
        <p14:creationId xmlns:p14="http://schemas.microsoft.com/office/powerpoint/2010/main" val="3177049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FFFF"/>
            </a:gs>
            <a:gs pos="100000">
              <a:srgbClr val="99FF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96E750-8637-0D77-25EA-CAE862D53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2010E60-D8A5-41B6-9640-3C9DA1E738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10506710" cy="868680"/>
          </a:xfrm>
        </p:spPr>
        <p:txBody>
          <a:bodyPr anchor="t">
            <a:noAutofit/>
          </a:bodyPr>
          <a:lstStyle/>
          <a:p>
            <a:pPr algn="l"/>
            <a:r>
              <a:rPr lang="ru-RU" sz="4400" b="1" dirty="0"/>
              <a:t>Почему важно правильно формулировать запрос</a:t>
            </a:r>
            <a:endParaRPr lang="lv-LV" sz="44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B93B318-8914-AA2C-F396-E0A520FFD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2208530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Качество запроса напрямую влияет на качество результата - </a:t>
            </a:r>
            <a:r>
              <a:rPr lang="ru-RU" sz="2800" b="1" dirty="0"/>
              <a:t>хуже запрос = хуже ответ.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2692822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6CCFF"/>
            </a:gs>
            <a:gs pos="100000">
              <a:srgbClr val="66F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D67E02-6C92-0626-CFBF-75493F3A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AAE2-88A0-2FD0-C0A8-EF12BAE3E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479252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ru-RU" sz="4400" b="1" dirty="0"/>
              <a:t>Пример </a:t>
            </a:r>
            <a:endParaRPr lang="lv-LV" sz="44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DEDDEB1-27E2-B148-C6B2-27E9953AE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347932"/>
            <a:ext cx="5509260" cy="1655762"/>
          </a:xfrm>
        </p:spPr>
        <p:txBody>
          <a:bodyPr/>
          <a:lstStyle/>
          <a:p>
            <a:r>
              <a:rPr lang="ru-RU" b="1" dirty="0"/>
              <a:t>Хороший запрос</a:t>
            </a:r>
            <a:endParaRPr lang="en-US" b="1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F261A75F-2979-996C-64AA-0452979574BC}"/>
              </a:ext>
            </a:extLst>
          </p:cNvPr>
          <p:cNvSpPr txBox="1">
            <a:spLocks/>
          </p:cNvSpPr>
          <p:nvPr/>
        </p:nvSpPr>
        <p:spPr>
          <a:xfrm>
            <a:off x="586740" y="1347932"/>
            <a:ext cx="550926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Плохой запрос </a:t>
            </a:r>
            <a:endParaRPr lang="lv-LV" b="1" dirty="0"/>
          </a:p>
          <a:p>
            <a:r>
              <a:rPr lang="ru-RU" b="1" dirty="0"/>
              <a:t> </a:t>
            </a:r>
            <a:endParaRPr lang="lv-LV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36F53E-A099-EFD9-6F49-8D8C81B3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5" y="3295454"/>
            <a:ext cx="5975350" cy="1864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505D19-0817-5716-65B3-E3F6EE3E8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95" y="5340098"/>
            <a:ext cx="5986730" cy="13373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CA9786-BBAD-86A5-D43C-6C5968A4927B}"/>
              </a:ext>
            </a:extLst>
          </p:cNvPr>
          <p:cNvSpPr txBox="1"/>
          <p:nvPr/>
        </p:nvSpPr>
        <p:spPr>
          <a:xfrm>
            <a:off x="1675765" y="2216612"/>
            <a:ext cx="3331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1" dirty="0">
                <a:effectLst/>
                <a:latin typeface="ui-sans-serif"/>
              </a:rPr>
              <a:t>Создай сайт для блога.</a:t>
            </a:r>
            <a:endParaRPr lang="lv-LV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CCCB0CD-A864-F63D-F63B-7C9EF001B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812" y="3345096"/>
            <a:ext cx="4967448" cy="3332330"/>
          </a:xfrm>
          <a:prstGeom prst="roundRect">
            <a:avLst>
              <a:gd name="adj" fmla="val 6117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198C37-E496-1AA9-8EA7-B4073E3B1899}"/>
              </a:ext>
            </a:extLst>
          </p:cNvPr>
          <p:cNvSpPr txBox="1"/>
          <p:nvPr/>
        </p:nvSpPr>
        <p:spPr>
          <a:xfrm>
            <a:off x="6787911" y="1872301"/>
            <a:ext cx="466725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700" dirty="0"/>
              <a:t>Создай одностраничный сайт для моего личного блога. Цель — делиться своими мыслями, заметками, фотографиями и статьями на разные темы (технологии, саморазвитие, повседневная жизнь).</a:t>
            </a:r>
          </a:p>
          <a:p>
            <a:pPr>
              <a:buNone/>
            </a:pPr>
            <a:r>
              <a:rPr lang="ru-RU" sz="700" dirty="0"/>
              <a:t>Структура сайта: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Заголовок с названием блога.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Блок "Обо мне" с кратким описанием автора.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Список или карточки последних постов (с заголовком, датой и коротким описанием).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Кнопка "Читать далее" для каждого поста (можно заглушкой).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Контактная форма или ссылки на соцсети.</a:t>
            </a:r>
          </a:p>
          <a:p>
            <a:pPr>
              <a:buNone/>
            </a:pPr>
            <a:r>
              <a:rPr lang="ru-RU" sz="700" dirty="0"/>
              <a:t>Дизайн: минималистичный, приятный, с акцентом на читаемость. Адаптивный, чтобы хорошо смотрелся на телефоне.</a:t>
            </a:r>
            <a:br>
              <a:rPr lang="ru-RU" sz="700" dirty="0"/>
            </a:br>
            <a:r>
              <a:rPr lang="ru-RU" sz="700" dirty="0"/>
              <a:t>Используй HTML и CSS, можно немного JavaScript для интерактивности.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CFB2BB-4CBB-28BD-05B4-7664BCD7471D}"/>
              </a:ext>
            </a:extLst>
          </p:cNvPr>
          <p:cNvSpPr txBox="1"/>
          <p:nvPr/>
        </p:nvSpPr>
        <p:spPr>
          <a:xfrm>
            <a:off x="6584950" y="10992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/>
              <a:t>LLM модели с 12 миллиардами параметров</a:t>
            </a:r>
            <a:r>
              <a:rPr lang="en-US" b="1" i="1" dirty="0"/>
              <a:t> (12B)</a:t>
            </a:r>
            <a:endParaRPr lang="lv-LV" b="1" i="1" dirty="0"/>
          </a:p>
        </p:txBody>
      </p:sp>
    </p:spTree>
    <p:extLst>
      <p:ext uri="{BB962C8B-B14F-4D97-AF65-F5344CB8AC3E}">
        <p14:creationId xmlns:p14="http://schemas.microsoft.com/office/powerpoint/2010/main" val="711852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4000">
              <a:srgbClr val="93D2FF"/>
            </a:gs>
            <a:gs pos="0">
              <a:srgbClr val="ABD5FF"/>
            </a:gs>
            <a:gs pos="100000">
              <a:srgbClr val="66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4B221F-1401-4873-99D3-F66DAABCD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E8DCA39-168D-E6A6-648E-CE599033F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532417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ru-RU" sz="4400" b="1" dirty="0"/>
              <a:t>Пример </a:t>
            </a:r>
            <a:endParaRPr lang="lv-LV" sz="4400" b="1" dirty="0"/>
          </a:p>
        </p:txBody>
      </p:sp>
      <p:sp>
        <p:nvSpPr>
          <p:cNvPr id="9" name="Subtitle 4">
            <a:extLst>
              <a:ext uri="{FF2B5EF4-FFF2-40B4-BE49-F238E27FC236}">
                <a16:creationId xmlns:a16="http://schemas.microsoft.com/office/drawing/2014/main" id="{9109643F-E1CE-3D4A-16E6-6DF833F62B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584697"/>
            <a:ext cx="5509260" cy="1655762"/>
          </a:xfrm>
        </p:spPr>
        <p:txBody>
          <a:bodyPr/>
          <a:lstStyle/>
          <a:p>
            <a:r>
              <a:rPr lang="ru-RU" b="1" dirty="0"/>
              <a:t>Хороший запрос</a:t>
            </a:r>
            <a:endParaRPr lang="en-US" b="1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1CC8A6CC-09A7-B606-69C0-AEA0852059A6}"/>
              </a:ext>
            </a:extLst>
          </p:cNvPr>
          <p:cNvSpPr txBox="1">
            <a:spLocks/>
          </p:cNvSpPr>
          <p:nvPr/>
        </p:nvSpPr>
        <p:spPr>
          <a:xfrm>
            <a:off x="586740" y="1584697"/>
            <a:ext cx="550926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b="1" dirty="0"/>
              <a:t>Плохой запрос </a:t>
            </a:r>
            <a:endParaRPr lang="lv-LV" b="1" dirty="0"/>
          </a:p>
          <a:p>
            <a:r>
              <a:rPr lang="ru-RU" b="1" dirty="0"/>
              <a:t> </a:t>
            </a:r>
            <a:endParaRPr lang="lv-LV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35E0C7-7F75-3843-7402-2D8BFFA6F495}"/>
              </a:ext>
            </a:extLst>
          </p:cNvPr>
          <p:cNvSpPr txBox="1"/>
          <p:nvPr/>
        </p:nvSpPr>
        <p:spPr>
          <a:xfrm>
            <a:off x="1675765" y="2724813"/>
            <a:ext cx="3331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0" i="1" dirty="0">
                <a:effectLst/>
                <a:latin typeface="ui-sans-serif"/>
              </a:rPr>
              <a:t>Создай сайт для блога.</a:t>
            </a:r>
            <a:endParaRPr lang="lv-LV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86B555-707A-4803-1CDE-5C0A2DDAD852}"/>
              </a:ext>
            </a:extLst>
          </p:cNvPr>
          <p:cNvSpPr txBox="1"/>
          <p:nvPr/>
        </p:nvSpPr>
        <p:spPr>
          <a:xfrm>
            <a:off x="6787911" y="2086177"/>
            <a:ext cx="466725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700" dirty="0"/>
              <a:t>Создай одностраничный сайт для моего личного блога. Цель — делиться своими мыслями, заметками, фотографиями и статьями на разные темы (технологии, саморазвитие, повседневная жизнь).</a:t>
            </a:r>
          </a:p>
          <a:p>
            <a:pPr>
              <a:buNone/>
            </a:pPr>
            <a:r>
              <a:rPr lang="ru-RU" sz="700" dirty="0"/>
              <a:t>Структура сайта: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Заголовок с названием блога.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Блок "Обо мне" с кратким описанием автора.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Список или карточки последних постов (с заголовком, датой и коротким описанием).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Кнопка "Читать далее" для каждого поста (можно заглушкой).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700" dirty="0"/>
              <a:t>Контактная форма или ссылки на соцсети.</a:t>
            </a:r>
          </a:p>
          <a:p>
            <a:pPr>
              <a:buNone/>
            </a:pPr>
            <a:r>
              <a:rPr lang="ru-RU" sz="700" dirty="0"/>
              <a:t>Дизайн: минималистичный, приятный, с акцентом на читаемость. Адаптивный, чтобы хорошо смотрелся на телефоне.</a:t>
            </a:r>
            <a:br>
              <a:rPr lang="ru-RU" sz="700" dirty="0"/>
            </a:br>
            <a:r>
              <a:rPr lang="ru-RU" sz="700" dirty="0"/>
              <a:t>Используй HTML и CSS, можно немного JavaScript для интерактивности.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69050A-A376-367E-4A62-A8460B0E2D6F}"/>
              </a:ext>
            </a:extLst>
          </p:cNvPr>
          <p:cNvSpPr txBox="1"/>
          <p:nvPr/>
        </p:nvSpPr>
        <p:spPr>
          <a:xfrm>
            <a:off x="10401300" y="109920"/>
            <a:ext cx="179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ChatGPT</a:t>
            </a:r>
            <a:endParaRPr lang="lv-LV" b="1" i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6481C4-9446-B240-4AAD-98B5422DA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3564139"/>
            <a:ext cx="5638800" cy="2096515"/>
          </a:xfrm>
          <a:prstGeom prst="roundRect">
            <a:avLst>
              <a:gd name="adj" fmla="val 435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09DB2D-1E7B-DC9E-9317-EBDC9537B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071" y="3564139"/>
            <a:ext cx="5372929" cy="3089434"/>
          </a:xfrm>
          <a:prstGeom prst="roundRect">
            <a:avLst>
              <a:gd name="adj" fmla="val 51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83180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0">
              <a:srgbClr val="BCD3FF"/>
            </a:gs>
            <a:gs pos="0">
              <a:srgbClr val="FFCCFF"/>
            </a:gs>
            <a:gs pos="100000">
              <a:srgbClr val="ABD5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AC7B69-F37C-13DE-6B6A-FA6608FA5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28817-E084-8C2F-8030-77139E87B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ru-RU" sz="4400" b="1" dirty="0"/>
              <a:t>Первые философские модели разума</a:t>
            </a:r>
            <a:endParaRPr lang="lv-LV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BCD8E-992E-0DE0-F192-0EF6BF59A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В 1940-х Аллен Тьюринг предложил </a:t>
            </a:r>
            <a:r>
              <a:rPr lang="ru-RU" sz="2800" b="1" dirty="0"/>
              <a:t>идею универсальной машины</a:t>
            </a:r>
            <a:r>
              <a:rPr lang="ru-RU" sz="2800" dirty="0"/>
              <a:t>.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Его «</a:t>
            </a:r>
            <a:r>
              <a:rPr lang="ru-RU" sz="2800" b="1" dirty="0"/>
              <a:t>Тест Тьюринга</a:t>
            </a:r>
            <a:r>
              <a:rPr lang="ru-RU" sz="2800" dirty="0"/>
              <a:t>» стал критерием распознавания искусственного интеллекта.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1027752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CCCC"/>
            </a:gs>
            <a:gs pos="100000">
              <a:srgbClr val="FFCC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90D623-C0A5-2E84-B999-2CA74A5D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CB154F-7E6D-CBD8-BA32-E825088B8E06}"/>
              </a:ext>
            </a:extLst>
          </p:cNvPr>
          <p:cNvSpPr txBox="1">
            <a:spLocks/>
          </p:cNvSpPr>
          <p:nvPr/>
        </p:nvSpPr>
        <p:spPr>
          <a:xfrm>
            <a:off x="0" y="-209550"/>
            <a:ext cx="12192000" cy="23228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7200" b="1" dirty="0"/>
              <a:t>Развитие ИИ</a:t>
            </a:r>
            <a:endParaRPr lang="lv-LV" sz="7200" b="1" dirty="0"/>
          </a:p>
        </p:txBody>
      </p:sp>
    </p:spTree>
    <p:extLst>
      <p:ext uri="{BB962C8B-B14F-4D97-AF65-F5344CB8AC3E}">
        <p14:creationId xmlns:p14="http://schemas.microsoft.com/office/powerpoint/2010/main" val="2572937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9999"/>
            </a:gs>
            <a:gs pos="100000">
              <a:srgbClr val="FFCCCC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8E4AFC-4FE8-8E24-834E-0D4CCCD6D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FF9B-1F2F-1C4C-EE71-1768E6A2B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740" y="647701"/>
            <a:ext cx="9921240" cy="868680"/>
          </a:xfrm>
        </p:spPr>
        <p:txBody>
          <a:bodyPr anchor="t">
            <a:noAutofit/>
          </a:bodyPr>
          <a:lstStyle/>
          <a:p>
            <a:pPr algn="l"/>
            <a:r>
              <a:rPr lang="ru-RU" sz="4400" b="1" dirty="0"/>
              <a:t>Экспертные системы (1980-е)</a:t>
            </a:r>
            <a:endParaRPr lang="lv-LV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5D4848-2B05-C31F-8BA1-AE3741BCA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740" y="1516380"/>
            <a:ext cx="10698480" cy="2171699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Моделировали знания экспертов с помощью </a:t>
            </a:r>
            <a:r>
              <a:rPr lang="ru-RU" sz="2800" b="1" dirty="0"/>
              <a:t>правил и логики вывода</a:t>
            </a:r>
            <a:r>
              <a:rPr lang="ru-RU" sz="2800" dirty="0"/>
              <a:t>.</a:t>
            </a:r>
            <a:endParaRPr lang="en-US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2800" dirty="0"/>
              <a:t>Применялись в медицине, инженерии, диагностике и поиске решений.</a:t>
            </a:r>
            <a:endParaRPr lang="lv-LV" sz="2800" dirty="0"/>
          </a:p>
        </p:txBody>
      </p:sp>
    </p:spTree>
    <p:extLst>
      <p:ext uri="{BB962C8B-B14F-4D97-AF65-F5344CB8AC3E}">
        <p14:creationId xmlns:p14="http://schemas.microsoft.com/office/powerpoint/2010/main" val="375629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735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Consolas</vt:lpstr>
      <vt:lpstr>ui-sans-serif</vt:lpstr>
      <vt:lpstr>Office Theme</vt:lpstr>
      <vt:lpstr>Правила составления запроса</vt:lpstr>
      <vt:lpstr>Что такое хороший запрос к нейросети</vt:lpstr>
      <vt:lpstr>Чего ещё избегать</vt:lpstr>
      <vt:lpstr>Почему важно правильно формулировать запрос</vt:lpstr>
      <vt:lpstr>Пример </vt:lpstr>
      <vt:lpstr>Пример </vt:lpstr>
      <vt:lpstr>Первые философские модели разума</vt:lpstr>
      <vt:lpstr>PowerPoint Presentation</vt:lpstr>
      <vt:lpstr>Экспертные системы (1980-е)</vt:lpstr>
      <vt:lpstr>Нейронные сети</vt:lpstr>
      <vt:lpstr>Машинное обучение</vt:lpstr>
      <vt:lpstr>PowerPoint Presentation</vt:lpstr>
      <vt:lpstr>Глубокое обучение</vt:lpstr>
      <vt:lpstr>Прорывы 2017–2020</vt:lpstr>
      <vt:lpstr>2020–2025 — взрыв генеративного 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Roberts Trokša</dc:creator>
  <cp:lastModifiedBy>Roberts Trokša</cp:lastModifiedBy>
  <cp:revision>38</cp:revision>
  <dcterms:created xsi:type="dcterms:W3CDTF">2025-07-03T16:27:29Z</dcterms:created>
  <dcterms:modified xsi:type="dcterms:W3CDTF">2025-07-06T18:16:48Z</dcterms:modified>
</cp:coreProperties>
</file>