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72" r:id="rId11"/>
    <p:sldId id="267" r:id="rId12"/>
    <p:sldId id="274" r:id="rId13"/>
    <p:sldId id="275" r:id="rId14"/>
    <p:sldId id="276" r:id="rId15"/>
    <p:sldId id="277" r:id="rId16"/>
    <p:sldId id="278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7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7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3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73146" y="4960137"/>
            <a:ext cx="3756453" cy="1463040"/>
          </a:xfrm>
        </p:spPr>
        <p:txBody>
          <a:bodyPr/>
          <a:lstStyle/>
          <a:p>
            <a:r>
              <a:rPr lang="es-CL" dirty="0" smtClean="0"/>
              <a:t>“new york”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1200" dirty="0" smtClean="0"/>
              <a:t>Integrantes: Felipe </a:t>
            </a:r>
            <a:r>
              <a:rPr lang="es-CL" sz="1200" dirty="0" err="1" smtClean="0"/>
              <a:t>Cavieres</a:t>
            </a:r>
            <a:r>
              <a:rPr lang="es-CL" sz="1200" dirty="0" smtClean="0"/>
              <a:t> </a:t>
            </a:r>
            <a:r>
              <a:rPr lang="es-CL" sz="1200" dirty="0" err="1" smtClean="0"/>
              <a:t>Gárnica</a:t>
            </a:r>
            <a:endParaRPr lang="es-CL" sz="1200" dirty="0" smtClean="0"/>
          </a:p>
          <a:p>
            <a:r>
              <a:rPr lang="es-CL" sz="1200" dirty="0" smtClean="0"/>
              <a:t>	Roberto Miranda Yáñez</a:t>
            </a:r>
          </a:p>
          <a:p>
            <a:r>
              <a:rPr lang="es-CL" sz="1200" dirty="0" smtClean="0"/>
              <a:t>Asignatura: Data </a:t>
            </a:r>
            <a:r>
              <a:rPr lang="es-CL" sz="1200" dirty="0" err="1" smtClean="0"/>
              <a:t>Sciencie</a:t>
            </a:r>
            <a:endParaRPr lang="es-CL" sz="1200" dirty="0" smtClean="0"/>
          </a:p>
          <a:p>
            <a:r>
              <a:rPr lang="es-CL" sz="1200" dirty="0" smtClean="0"/>
              <a:t>Profesor: Felipe Peña</a:t>
            </a:r>
          </a:p>
          <a:p>
            <a:r>
              <a:rPr lang="es-CL" sz="1200" dirty="0" smtClean="0"/>
              <a:t>Fecha: 23/11/2020</a:t>
            </a:r>
            <a:endParaRPr lang="es-CL" sz="1200" dirty="0"/>
          </a:p>
        </p:txBody>
      </p:sp>
      <p:pic>
        <p:nvPicPr>
          <p:cNvPr id="1028" name="Picture 4" descr="El logo de Airbnb es el símbolo de la gente, lugares, amor y un &quot;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58" y="4602321"/>
            <a:ext cx="2899720" cy="20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6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r>
              <a:rPr lang="es-CL" sz="3600" dirty="0" err="1" smtClean="0"/>
              <a:t>Last</a:t>
            </a:r>
            <a:r>
              <a:rPr lang="es-CL" sz="3600" dirty="0" smtClean="0"/>
              <a:t> </a:t>
            </a:r>
            <a:r>
              <a:rPr lang="es-CL" sz="3600" dirty="0" err="1" smtClean="0"/>
              <a:t>review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3" y="1640613"/>
            <a:ext cx="862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02" y="3188284"/>
            <a:ext cx="7252448" cy="261309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15890" y="1734210"/>
            <a:ext cx="4407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Las distribución de los meses de las ultimas visitas es uniforme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04004" y="1719018"/>
            <a:ext cx="4712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Las distribución de los años de las ultimas visitas es exponencial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Muchos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last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review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el último año.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variables categóricas / precio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3" y="1620676"/>
            <a:ext cx="862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0874" y="1620676"/>
            <a:ext cx="2858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Vecindarios / Precio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02" y="1820731"/>
            <a:ext cx="3867690" cy="25721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38" y="4474971"/>
            <a:ext cx="9545382" cy="185763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15890" y="2529917"/>
            <a:ext cx="47378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Se 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visualizó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boxplots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de cada categoría de Vecindario con respecto al precio.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Claramente los histogramas nos indican que la mayoría de los precio está concentrada en los primos intervalos.</a:t>
            </a:r>
            <a:endParaRPr lang="es-CL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52" y="2126266"/>
            <a:ext cx="3465208" cy="23888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44" y="2225163"/>
            <a:ext cx="3591877" cy="24158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36" y="4766877"/>
            <a:ext cx="9726382" cy="18385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44900" y="569247"/>
            <a:ext cx="96010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realizaron nuevamente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boxplots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pero considerando solo precios &lt; 500 (mejor visualización).</a:t>
            </a:r>
          </a:p>
          <a:p>
            <a:pPr algn="just"/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quitaron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para cada categoría de Vecindario.</a:t>
            </a:r>
          </a:p>
          <a:p>
            <a:pPr algn="just"/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ve claramente una mejor distribución de los precios en cada categoría de Vecindario.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91" y="1856902"/>
            <a:ext cx="5271975" cy="20584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91" y="4118919"/>
            <a:ext cx="5172389" cy="179006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76458" y="536296"/>
            <a:ext cx="960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disminuyó bastante la desviación estándar de los precios en cada categoría de Vecindario.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26251" y="952307"/>
            <a:ext cx="960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“Comparación con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y sin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”.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variables categóricas / precio</a:t>
            </a:r>
            <a:endParaRPr lang="es-CL" sz="3600" dirty="0"/>
          </a:p>
        </p:txBody>
      </p:sp>
      <p:sp>
        <p:nvSpPr>
          <p:cNvPr id="7" name="Rectángulo 6"/>
          <p:cNvSpPr/>
          <p:nvPr/>
        </p:nvSpPr>
        <p:spPr>
          <a:xfrm>
            <a:off x="1015890" y="2529917"/>
            <a:ext cx="47378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Se 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visualizó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boxplots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de cada categoría de Tipo de habitación con respecto al precio.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Claramente los histogramas nos indican que la mayoría de los precio está concentrada en los primos intervalos.</a:t>
            </a:r>
            <a:endParaRPr lang="es-CL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5890" y="1652274"/>
            <a:ext cx="3608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Tipo de habitación / Precio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65" y="2003044"/>
            <a:ext cx="3886742" cy="24387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11" y="4565942"/>
            <a:ext cx="955490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344900" y="569247"/>
            <a:ext cx="96010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realizaron nuevamente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boxplots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pero considerando solo precios &lt; 350 (mejor visualización).</a:t>
            </a:r>
          </a:p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quitaron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para cada categoría de Tipo de habitación.</a:t>
            </a:r>
          </a:p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ve claramente una mejor distribución de los precios en cada categoría de Tipo de habitación.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34" y="1874509"/>
            <a:ext cx="3677163" cy="2505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6" y="1903088"/>
            <a:ext cx="3791479" cy="24768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00" y="4611477"/>
            <a:ext cx="952632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76458" y="536296"/>
            <a:ext cx="960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disminuyó bastante la desviación estándar de los precios en cada categoría de Tipo de Habitación.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26251" y="952307"/>
            <a:ext cx="960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“Comparación con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y sin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”.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9" y="4085968"/>
            <a:ext cx="5407893" cy="14874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9" y="2040955"/>
            <a:ext cx="534427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Categóricas / precio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3" y="1620676"/>
            <a:ext cx="862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5890" y="1574509"/>
            <a:ext cx="7040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GROUPBY (“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Vecindarios”,”Tipo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de habitación”) / Precio</a:t>
            </a:r>
          </a:p>
          <a:p>
            <a:endParaRPr lang="es-CL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53" y="1974620"/>
            <a:ext cx="4605704" cy="458089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15543" y="2535516"/>
            <a:ext cx="47378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Se quitó lo mayor posible de </a:t>
            </a:r>
            <a:r>
              <a:rPr lang="es-CL" sz="1400" dirty="0" err="1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s-CL" sz="1400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[“Price”]&lt;500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En promedio los tipo de habitaciones más caras son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Entire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home/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apt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 y Hotel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room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CL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r>
              <a:rPr lang="es-CL" sz="3600" dirty="0" err="1" smtClean="0"/>
              <a:t>names</a:t>
            </a:r>
            <a:r>
              <a:rPr lang="es-CL" sz="3600" dirty="0" smtClean="0"/>
              <a:t> (anuncios)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3" y="1620676"/>
            <a:ext cx="862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06" y="1505787"/>
            <a:ext cx="3624977" cy="49114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15890" y="2018629"/>
            <a:ext cx="4618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“Anuncios exactamente iguales”</a:t>
            </a:r>
          </a:p>
          <a:p>
            <a:endParaRPr lang="es-CL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r>
              <a:rPr lang="es-CL" sz="3600" dirty="0" err="1" smtClean="0"/>
              <a:t>names</a:t>
            </a:r>
            <a:r>
              <a:rPr lang="es-CL" sz="3600" dirty="0" smtClean="0"/>
              <a:t> (anuncios)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3" y="1620676"/>
            <a:ext cx="862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1451" y="1573493"/>
            <a:ext cx="1018905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“Palabras más mencionadas”</a:t>
            </a:r>
          </a:p>
          <a:p>
            <a:endParaRPr lang="es-C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considera también que las palabras fueran con más de 3 letras (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()&gt;3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  <a:endParaRPr lang="es-CL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CL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27"/>
          <a:stretch/>
        </p:blipFill>
        <p:spPr>
          <a:xfrm>
            <a:off x="710809" y="2816691"/>
            <a:ext cx="1823856" cy="31058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7"/>
          <a:stretch/>
        </p:blipFill>
        <p:spPr>
          <a:xfrm>
            <a:off x="2694591" y="2986765"/>
            <a:ext cx="1686160" cy="30356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7"/>
          <a:stretch/>
        </p:blipFill>
        <p:spPr>
          <a:xfrm>
            <a:off x="4589404" y="3171520"/>
            <a:ext cx="1600423" cy="27510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8"/>
          <a:stretch/>
        </p:blipFill>
        <p:spPr>
          <a:xfrm>
            <a:off x="6435490" y="3043803"/>
            <a:ext cx="1600423" cy="27598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" b="48118"/>
          <a:stretch/>
        </p:blipFill>
        <p:spPr>
          <a:xfrm>
            <a:off x="8263071" y="3404844"/>
            <a:ext cx="1600423" cy="21995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51"/>
          <a:stretch/>
        </p:blipFill>
        <p:spPr>
          <a:xfrm>
            <a:off x="10010697" y="3489953"/>
            <a:ext cx="1600423" cy="202928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128584" y="3528255"/>
            <a:ext cx="638429" cy="191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/>
          <p:cNvSpPr/>
          <p:nvPr/>
        </p:nvSpPr>
        <p:spPr>
          <a:xfrm>
            <a:off x="981451" y="3810361"/>
            <a:ext cx="785562" cy="184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/>
          <p:cNvSpPr/>
          <p:nvPr/>
        </p:nvSpPr>
        <p:spPr>
          <a:xfrm>
            <a:off x="1128584" y="4085526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/>
          <p:cNvSpPr/>
          <p:nvPr/>
        </p:nvSpPr>
        <p:spPr>
          <a:xfrm>
            <a:off x="903188" y="4348696"/>
            <a:ext cx="863825" cy="17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/>
          <p:cNvSpPr/>
          <p:nvPr/>
        </p:nvSpPr>
        <p:spPr>
          <a:xfrm>
            <a:off x="1219200" y="4627357"/>
            <a:ext cx="547813" cy="1729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/>
          <p:cNvSpPr/>
          <p:nvPr/>
        </p:nvSpPr>
        <p:spPr>
          <a:xfrm>
            <a:off x="1015890" y="5158766"/>
            <a:ext cx="751123" cy="2149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Elipse 17"/>
          <p:cNvSpPr/>
          <p:nvPr/>
        </p:nvSpPr>
        <p:spPr>
          <a:xfrm>
            <a:off x="1028792" y="5411559"/>
            <a:ext cx="668203" cy="1927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/>
          <p:cNvSpPr/>
          <p:nvPr/>
        </p:nvSpPr>
        <p:spPr>
          <a:xfrm>
            <a:off x="936595" y="5674363"/>
            <a:ext cx="797010" cy="2247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/>
          <p:cNvSpPr/>
          <p:nvPr/>
        </p:nvSpPr>
        <p:spPr>
          <a:xfrm>
            <a:off x="3122140" y="3306692"/>
            <a:ext cx="584887" cy="183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/>
          <p:cNvSpPr/>
          <p:nvPr/>
        </p:nvSpPr>
        <p:spPr>
          <a:xfrm>
            <a:off x="3122140" y="3547190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/>
          <p:cNvSpPr/>
          <p:nvPr/>
        </p:nvSpPr>
        <p:spPr>
          <a:xfrm>
            <a:off x="3060360" y="3805608"/>
            <a:ext cx="638429" cy="1729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/>
          <p:cNvSpPr/>
          <p:nvPr/>
        </p:nvSpPr>
        <p:spPr>
          <a:xfrm>
            <a:off x="1112580" y="4880329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/>
          <p:cNvSpPr/>
          <p:nvPr/>
        </p:nvSpPr>
        <p:spPr>
          <a:xfrm>
            <a:off x="4876799" y="3245007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lipse 24"/>
          <p:cNvSpPr/>
          <p:nvPr/>
        </p:nvSpPr>
        <p:spPr>
          <a:xfrm>
            <a:off x="6746789" y="3604425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/>
          <p:cNvSpPr/>
          <p:nvPr/>
        </p:nvSpPr>
        <p:spPr>
          <a:xfrm>
            <a:off x="6746788" y="3331504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/>
          <p:cNvSpPr/>
          <p:nvPr/>
        </p:nvSpPr>
        <p:spPr>
          <a:xfrm>
            <a:off x="6627335" y="3069257"/>
            <a:ext cx="757882" cy="2012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/>
          <p:cNvSpPr/>
          <p:nvPr/>
        </p:nvSpPr>
        <p:spPr>
          <a:xfrm>
            <a:off x="8480440" y="3460693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lipse 28"/>
          <p:cNvSpPr/>
          <p:nvPr/>
        </p:nvSpPr>
        <p:spPr>
          <a:xfrm>
            <a:off x="8575589" y="3689536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/>
          <p:cNvSpPr/>
          <p:nvPr/>
        </p:nvSpPr>
        <p:spPr>
          <a:xfrm>
            <a:off x="8575589" y="4442806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/>
          <p:cNvSpPr/>
          <p:nvPr/>
        </p:nvSpPr>
        <p:spPr>
          <a:xfrm>
            <a:off x="8583826" y="4937079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Elipse 31"/>
          <p:cNvSpPr/>
          <p:nvPr/>
        </p:nvSpPr>
        <p:spPr>
          <a:xfrm>
            <a:off x="8481846" y="5179719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/>
          <p:cNvSpPr/>
          <p:nvPr/>
        </p:nvSpPr>
        <p:spPr>
          <a:xfrm>
            <a:off x="3122139" y="4518613"/>
            <a:ext cx="638429" cy="1729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/>
          <p:cNvSpPr/>
          <p:nvPr/>
        </p:nvSpPr>
        <p:spPr>
          <a:xfrm>
            <a:off x="2923605" y="4280609"/>
            <a:ext cx="775184" cy="1779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Elipse 34"/>
          <p:cNvSpPr/>
          <p:nvPr/>
        </p:nvSpPr>
        <p:spPr>
          <a:xfrm>
            <a:off x="4894203" y="3999029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Elipse 35"/>
          <p:cNvSpPr/>
          <p:nvPr/>
        </p:nvSpPr>
        <p:spPr>
          <a:xfrm>
            <a:off x="4876799" y="4245510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Elipse 36"/>
          <p:cNvSpPr/>
          <p:nvPr/>
        </p:nvSpPr>
        <p:spPr>
          <a:xfrm>
            <a:off x="4904788" y="4707335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/>
          <p:cNvSpPr/>
          <p:nvPr/>
        </p:nvSpPr>
        <p:spPr>
          <a:xfrm>
            <a:off x="4751186" y="5441052"/>
            <a:ext cx="764042" cy="252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/>
          <p:cNvSpPr/>
          <p:nvPr/>
        </p:nvSpPr>
        <p:spPr>
          <a:xfrm>
            <a:off x="3122138" y="5037435"/>
            <a:ext cx="638429" cy="1729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/>
          <p:cNvSpPr/>
          <p:nvPr/>
        </p:nvSpPr>
        <p:spPr>
          <a:xfrm>
            <a:off x="3095368" y="5501174"/>
            <a:ext cx="638429" cy="1729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/>
          <p:cNvSpPr/>
          <p:nvPr/>
        </p:nvSpPr>
        <p:spPr>
          <a:xfrm>
            <a:off x="3152233" y="5784102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/>
          <p:cNvSpPr/>
          <p:nvPr/>
        </p:nvSpPr>
        <p:spPr>
          <a:xfrm>
            <a:off x="6746788" y="4087999"/>
            <a:ext cx="638429" cy="172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/>
          <p:cNvSpPr/>
          <p:nvPr/>
        </p:nvSpPr>
        <p:spPr>
          <a:xfrm>
            <a:off x="10338486" y="4285528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Elipse 43"/>
          <p:cNvSpPr/>
          <p:nvPr/>
        </p:nvSpPr>
        <p:spPr>
          <a:xfrm>
            <a:off x="10090652" y="3547190"/>
            <a:ext cx="739123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Elipse 44"/>
          <p:cNvSpPr/>
          <p:nvPr/>
        </p:nvSpPr>
        <p:spPr>
          <a:xfrm>
            <a:off x="10317047" y="5287170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Elipse 45"/>
          <p:cNvSpPr/>
          <p:nvPr/>
        </p:nvSpPr>
        <p:spPr>
          <a:xfrm>
            <a:off x="6804454" y="5346242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Elipse 46"/>
          <p:cNvSpPr/>
          <p:nvPr/>
        </p:nvSpPr>
        <p:spPr>
          <a:xfrm>
            <a:off x="2694591" y="4022116"/>
            <a:ext cx="960678" cy="22797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Elipse 47"/>
          <p:cNvSpPr/>
          <p:nvPr/>
        </p:nvSpPr>
        <p:spPr>
          <a:xfrm>
            <a:off x="10204353" y="4028650"/>
            <a:ext cx="751123" cy="2149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Elipse 48"/>
          <p:cNvSpPr/>
          <p:nvPr/>
        </p:nvSpPr>
        <p:spPr>
          <a:xfrm>
            <a:off x="10260699" y="4492434"/>
            <a:ext cx="751123" cy="2149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177" y="494600"/>
            <a:ext cx="9720072" cy="1194157"/>
          </a:xfrm>
        </p:spPr>
        <p:txBody>
          <a:bodyPr/>
          <a:lstStyle/>
          <a:p>
            <a:r>
              <a:rPr lang="es-CL" sz="3600" dirty="0" smtClean="0"/>
              <a:t>Datos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76" y="1688757"/>
            <a:ext cx="4458322" cy="349616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6692" y="1911178"/>
            <a:ext cx="4983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Datos del tipo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Son 16 columnas con 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información.</a:t>
            </a:r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En total existen 45756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tuplas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s-C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Las columnas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last_review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reviews_per_month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 contienen 35123 </a:t>
            </a:r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tuplas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 con información ya que </a:t>
            </a:r>
            <a:r>
              <a:rPr lang="es-CL" b="1" dirty="0" smtClean="0">
                <a:solidFill>
                  <a:schemeClr val="accent2">
                    <a:lumMod val="75000"/>
                  </a:schemeClr>
                </a:solidFill>
              </a:rPr>
              <a:t>existen anuncios que no han sido </a:t>
            </a:r>
            <a:r>
              <a:rPr lang="es-CL" b="1" dirty="0" smtClean="0">
                <a:solidFill>
                  <a:schemeClr val="accent2">
                    <a:lumMod val="75000"/>
                  </a:schemeClr>
                </a:solidFill>
              </a:rPr>
              <a:t>visitados. </a:t>
            </a:r>
            <a:endParaRPr lang="es-CL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133204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New York</a:t>
            </a:r>
            <a:endParaRPr lang="es-CL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4128" y="1561798"/>
            <a:ext cx="4754880" cy="1247304"/>
          </a:xfrm>
        </p:spPr>
        <p:txBody>
          <a:bodyPr/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Barrios 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Principales / Vecindarios  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neighbourhood_group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/>
          <a:stretch/>
        </p:blipFill>
        <p:spPr>
          <a:xfrm>
            <a:off x="5807586" y="3062432"/>
            <a:ext cx="1686160" cy="24696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"/>
          <a:stretch/>
        </p:blipFill>
        <p:spPr>
          <a:xfrm>
            <a:off x="7558710" y="3062432"/>
            <a:ext cx="1616099" cy="22863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"/>
          <a:stretch/>
        </p:blipFill>
        <p:spPr>
          <a:xfrm>
            <a:off x="9239773" y="3063201"/>
            <a:ext cx="1714739" cy="223281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074458" y="1738838"/>
            <a:ext cx="4374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Barrios (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neighbourhood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Existen en total 228 “Barrios”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33149"/>
            <a:ext cx="3695528" cy="2095284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6746789" y="3542269"/>
            <a:ext cx="811921" cy="2636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/>
          <p:cNvSpPr/>
          <p:nvPr/>
        </p:nvSpPr>
        <p:spPr>
          <a:xfrm>
            <a:off x="6519779" y="3045184"/>
            <a:ext cx="1006449" cy="261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Elipse 17"/>
          <p:cNvSpPr/>
          <p:nvPr/>
        </p:nvSpPr>
        <p:spPr>
          <a:xfrm>
            <a:off x="8458921" y="4088556"/>
            <a:ext cx="783063" cy="234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0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1024127" y="363234"/>
            <a:ext cx="8202252" cy="124730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Distribución Geográfica (Latitud/Longitud)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Entre las latitudes [40,85-40,6]</a:t>
            </a:r>
          </a:p>
          <a:p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Entre las longitudes [73,9-74,05</a:t>
            </a:r>
          </a:p>
          <a:p>
            <a:endParaRPr lang="es-C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90" y="1416894"/>
            <a:ext cx="4234565" cy="23716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98" y="3788505"/>
            <a:ext cx="4303821" cy="30051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t="18234" r="29849" b="11136"/>
          <a:stretch/>
        </p:blipFill>
        <p:spPr>
          <a:xfrm>
            <a:off x="6166105" y="1351006"/>
            <a:ext cx="5632105" cy="4995433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336692" y="2949146"/>
            <a:ext cx="889687" cy="329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/>
          <p:cNvSpPr/>
          <p:nvPr/>
        </p:nvSpPr>
        <p:spPr>
          <a:xfrm>
            <a:off x="9374660" y="2287812"/>
            <a:ext cx="617837" cy="274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/>
          <p:cNvSpPr/>
          <p:nvPr/>
        </p:nvSpPr>
        <p:spPr>
          <a:xfrm>
            <a:off x="9992497" y="3641124"/>
            <a:ext cx="626076" cy="2572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/>
          <p:cNvSpPr/>
          <p:nvPr/>
        </p:nvSpPr>
        <p:spPr>
          <a:xfrm>
            <a:off x="8673238" y="4188102"/>
            <a:ext cx="701422" cy="258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/>
          <p:cNvSpPr/>
          <p:nvPr/>
        </p:nvSpPr>
        <p:spPr>
          <a:xfrm>
            <a:off x="6848556" y="5291086"/>
            <a:ext cx="804395" cy="277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3145804" y="4700066"/>
            <a:ext cx="898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rgbClr val="FF0000"/>
                </a:solidFill>
              </a:rPr>
              <a:t>Manhattan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180051" y="4412837"/>
            <a:ext cx="576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rgbClr val="FF0000"/>
                </a:solidFill>
              </a:rPr>
              <a:t>Bronx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376272" y="5325376"/>
            <a:ext cx="790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rgbClr val="FF0000"/>
                </a:solidFill>
              </a:rPr>
              <a:t>Brooklyn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63818" y="5037170"/>
            <a:ext cx="733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rgbClr val="FF0000"/>
                </a:solidFill>
              </a:rPr>
              <a:t>Queens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120949" y="5588726"/>
            <a:ext cx="102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dirty="0" err="1" smtClean="0">
                <a:solidFill>
                  <a:srgbClr val="FF0000"/>
                </a:solidFill>
              </a:rPr>
              <a:t>Staten</a:t>
            </a:r>
            <a:r>
              <a:rPr lang="es-CL" sz="1050" b="1" dirty="0" smtClean="0">
                <a:solidFill>
                  <a:srgbClr val="FF0000"/>
                </a:solidFill>
              </a:rPr>
              <a:t> Island</a:t>
            </a:r>
            <a:endParaRPr lang="es-CL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endParaRPr lang="es-CL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44" y="830049"/>
            <a:ext cx="6545371" cy="23777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44" y="3658588"/>
            <a:ext cx="6453775" cy="23672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7630" y="2306325"/>
            <a:ext cx="4226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“Muchos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en la variables numéricas (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)”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56735" y="2199503"/>
            <a:ext cx="3871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“Variables con muchos menos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algn="just"/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Mejor visualización de </a:t>
            </a:r>
            <a:r>
              <a:rPr lang="es-CL" sz="2000" dirty="0" err="1" smtClean="0">
                <a:solidFill>
                  <a:schemeClr val="accent2">
                    <a:lumMod val="75000"/>
                  </a:schemeClr>
                </a:solidFill>
              </a:rPr>
              <a:t>BoxPlots</a:t>
            </a:r>
            <a:endParaRPr lang="es-C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33" y="338079"/>
            <a:ext cx="5742489" cy="3081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60" y="3419692"/>
            <a:ext cx="5581462" cy="29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890" y="379270"/>
            <a:ext cx="9720072" cy="1499616"/>
          </a:xfrm>
        </p:spPr>
        <p:txBody>
          <a:bodyPr>
            <a:normAutofit/>
          </a:bodyPr>
          <a:lstStyle/>
          <a:p>
            <a:r>
              <a:rPr lang="es-CL" sz="3600" dirty="0" smtClean="0"/>
              <a:t>Análisis </a:t>
            </a:r>
            <a:endParaRPr lang="es-C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15541" y="1473774"/>
            <a:ext cx="862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“Correlación</a:t>
            </a:r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endParaRPr lang="es-CL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Se realizo el análisis de correlación con incluyendo y no incluyendo los </a:t>
            </a:r>
            <a:r>
              <a:rPr lang="es-CL" sz="1400" dirty="0" err="1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r>
              <a:rPr lang="es-CL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15541" y="2453657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400" dirty="0">
                <a:solidFill>
                  <a:schemeClr val="accent2">
                    <a:lumMod val="75000"/>
                  </a:schemeClr>
                </a:solidFill>
              </a:rPr>
              <a:t>Lamentablemente los resultados en el segundo caso incluso fueron peores.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21" y="2797989"/>
            <a:ext cx="7044841" cy="17647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23" y="4619267"/>
            <a:ext cx="7123166" cy="1723188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4489621" y="3617790"/>
            <a:ext cx="638429" cy="17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/>
          <p:cNvSpPr/>
          <p:nvPr/>
        </p:nvSpPr>
        <p:spPr>
          <a:xfrm>
            <a:off x="4489622" y="5436973"/>
            <a:ext cx="638429" cy="181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2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846656" y="323213"/>
            <a:ext cx="376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err="1" smtClean="0">
                <a:solidFill>
                  <a:schemeClr val="accent2">
                    <a:lumMod val="75000"/>
                  </a:schemeClr>
                </a:solidFill>
              </a:rPr>
              <a:t>Regplots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 Variables </a:t>
            </a:r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Numéricas</a:t>
            </a:r>
            <a:endParaRPr lang="es-C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89" y="1334529"/>
            <a:ext cx="3212389" cy="220710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184721" y="1014462"/>
            <a:ext cx="4158413" cy="2783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68" y="1334529"/>
            <a:ext cx="3480619" cy="22787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844" y="4219269"/>
            <a:ext cx="3292734" cy="2138042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2184721" y="3861695"/>
            <a:ext cx="4183070" cy="26292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FF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449" y="4093305"/>
            <a:ext cx="3308553" cy="2185741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6598508" y="3731741"/>
            <a:ext cx="4036541" cy="26255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846656" y="323213"/>
            <a:ext cx="2798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solidFill>
                  <a:schemeClr val="accent2">
                    <a:lumMod val="75000"/>
                  </a:schemeClr>
                </a:solidFill>
              </a:rPr>
              <a:t>Variables Categóricas</a:t>
            </a:r>
            <a:endParaRPr lang="es-C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6" y="1560234"/>
            <a:ext cx="9848097" cy="478082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831801" y="855911"/>
            <a:ext cx="682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i="1" dirty="0" smtClean="0">
                <a:solidFill>
                  <a:schemeClr val="accent2">
                    <a:lumMod val="75000"/>
                  </a:schemeClr>
                </a:solidFill>
              </a:rPr>
              <a:t>“El análisis para variables categóricas debe ser diferente” </a:t>
            </a:r>
            <a:endParaRPr lang="es-CL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</TotalTime>
  <Words>490</Words>
  <Application>Microsoft Office PowerPoint</Application>
  <PresentationFormat>Panorámica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“new york”</vt:lpstr>
      <vt:lpstr>Datos</vt:lpstr>
      <vt:lpstr>New York</vt:lpstr>
      <vt:lpstr>Presentación de PowerPoint</vt:lpstr>
      <vt:lpstr>Análisis </vt:lpstr>
      <vt:lpstr>Análisis </vt:lpstr>
      <vt:lpstr>Análisis </vt:lpstr>
      <vt:lpstr>Presentación de PowerPoint</vt:lpstr>
      <vt:lpstr>Presentación de PowerPoint</vt:lpstr>
      <vt:lpstr>Análisis Last review</vt:lpstr>
      <vt:lpstr>Análisis variables categóricas / precio</vt:lpstr>
      <vt:lpstr>Presentación de PowerPoint</vt:lpstr>
      <vt:lpstr>Presentación de PowerPoint</vt:lpstr>
      <vt:lpstr>Análisis variables categóricas / precio</vt:lpstr>
      <vt:lpstr>Presentación de PowerPoint</vt:lpstr>
      <vt:lpstr>Presentación de PowerPoint</vt:lpstr>
      <vt:lpstr>Análisis Categóricas / precio</vt:lpstr>
      <vt:lpstr>Análisis names (anuncios)</vt:lpstr>
      <vt:lpstr>Análisis names (anuncios)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 york”</dc:title>
  <dc:creator>Roberto Miranda Yañez</dc:creator>
  <cp:lastModifiedBy>Roberto Miranda Yañez</cp:lastModifiedBy>
  <cp:revision>18</cp:revision>
  <dcterms:created xsi:type="dcterms:W3CDTF">2020-11-20T04:16:08Z</dcterms:created>
  <dcterms:modified xsi:type="dcterms:W3CDTF">2020-11-20T15:44:34Z</dcterms:modified>
</cp:coreProperties>
</file>