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58" r:id="rId4"/>
    <p:sldId id="266" r:id="rId5"/>
    <p:sldId id="264" r:id="rId6"/>
    <p:sldId id="274" r:id="rId7"/>
    <p:sldId id="262" r:id="rId8"/>
    <p:sldId id="267" r:id="rId9"/>
    <p:sldId id="269" r:id="rId10"/>
    <p:sldId id="271" r:id="rId11"/>
    <p:sldId id="272" r:id="rId12"/>
    <p:sldId id="270" r:id="rId13"/>
    <p:sldId id="268" r:id="rId14"/>
    <p:sldId id="273" r:id="rId15"/>
    <p:sldId id="259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 Minchin" initials="RM" lastIdx="1" clrIdx="0">
    <p:extLst>
      <p:ext uri="{19B8F6BF-5375-455C-9EA6-DF929625EA0E}">
        <p15:presenceInfo xmlns:p15="http://schemas.microsoft.com/office/powerpoint/2012/main" userId="6aafb88bfe5e5e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435" autoAdjust="0"/>
  </p:normalViewPr>
  <p:slideViewPr>
    <p:cSldViewPr snapToGrid="0">
      <p:cViewPr varScale="1">
        <p:scale>
          <a:sx n="74" d="100"/>
          <a:sy n="74" d="100"/>
        </p:scale>
        <p:origin x="1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Minchin" userId="6aafb88bfe5e5e80" providerId="LiveId" clId="{89D8F3D3-E136-4354-A47D-B949E76851E4}"/>
    <pc:docChg chg="undo custSel addSld delSld modSld sldOrd">
      <pc:chgData name="Robert Minchin" userId="6aafb88bfe5e5e80" providerId="LiveId" clId="{89D8F3D3-E136-4354-A47D-B949E76851E4}" dt="2019-12-03T13:22:39.094" v="1544" actId="115"/>
      <pc:docMkLst>
        <pc:docMk/>
      </pc:docMkLst>
      <pc:sldChg chg="modSp modNotesTx">
        <pc:chgData name="Robert Minchin" userId="6aafb88bfe5e5e80" providerId="LiveId" clId="{89D8F3D3-E136-4354-A47D-B949E76851E4}" dt="2019-11-30T13:08:16.829" v="1359" actId="27636"/>
        <pc:sldMkLst>
          <pc:docMk/>
          <pc:sldMk cId="2657781894" sldId="256"/>
        </pc:sldMkLst>
        <pc:spChg chg="mod">
          <ac:chgData name="Robert Minchin" userId="6aafb88bfe5e5e80" providerId="LiveId" clId="{89D8F3D3-E136-4354-A47D-B949E76851E4}" dt="2019-11-30T13:08:16.829" v="1359" actId="27636"/>
          <ac:spMkLst>
            <pc:docMk/>
            <pc:sldMk cId="2657781894" sldId="256"/>
            <ac:spMk id="3" creationId="{66FE181C-BA4E-4DD6-AB2C-ED0C9D827E70}"/>
          </ac:spMkLst>
        </pc:spChg>
      </pc:sldChg>
      <pc:sldChg chg="modSp modNotesTx">
        <pc:chgData name="Robert Minchin" userId="6aafb88bfe5e5e80" providerId="LiveId" clId="{89D8F3D3-E136-4354-A47D-B949E76851E4}" dt="2019-11-30T11:06:05.184" v="448" actId="20577"/>
        <pc:sldMkLst>
          <pc:docMk/>
          <pc:sldMk cId="3057162570" sldId="258"/>
        </pc:sldMkLst>
        <pc:spChg chg="mod">
          <ac:chgData name="Robert Minchin" userId="6aafb88bfe5e5e80" providerId="LiveId" clId="{89D8F3D3-E136-4354-A47D-B949E76851E4}" dt="2019-11-30T10:59:32.835" v="303" actId="20577"/>
          <ac:spMkLst>
            <pc:docMk/>
            <pc:sldMk cId="3057162570" sldId="258"/>
            <ac:spMk id="3" creationId="{4697872A-0AE3-4277-80C7-8A874728D6CA}"/>
          </ac:spMkLst>
        </pc:spChg>
        <pc:picChg chg="mod">
          <ac:chgData name="Robert Minchin" userId="6aafb88bfe5e5e80" providerId="LiveId" clId="{89D8F3D3-E136-4354-A47D-B949E76851E4}" dt="2019-11-30T11:01:33.092" v="327" actId="1076"/>
          <ac:picMkLst>
            <pc:docMk/>
            <pc:sldMk cId="3057162570" sldId="258"/>
            <ac:picMk id="5" creationId="{30081FD2-2203-4206-973F-D7ED206BF8DA}"/>
          </ac:picMkLst>
        </pc:picChg>
      </pc:sldChg>
      <pc:sldChg chg="modSp modNotesTx">
        <pc:chgData name="Robert Minchin" userId="6aafb88bfe5e5e80" providerId="LiveId" clId="{89D8F3D3-E136-4354-A47D-B949E76851E4}" dt="2019-12-01T07:09:38.703" v="1389"/>
        <pc:sldMkLst>
          <pc:docMk/>
          <pc:sldMk cId="447680774" sldId="261"/>
        </pc:sldMkLst>
        <pc:spChg chg="mod">
          <ac:chgData name="Robert Minchin" userId="6aafb88bfe5e5e80" providerId="LiveId" clId="{89D8F3D3-E136-4354-A47D-B949E76851E4}" dt="2019-11-30T10:41:13.939" v="99" actId="122"/>
          <ac:spMkLst>
            <pc:docMk/>
            <pc:sldMk cId="447680774" sldId="261"/>
            <ac:spMk id="2" creationId="{4BB22C69-E8EA-4103-8EA7-4FA9CA91B2B9}"/>
          </ac:spMkLst>
        </pc:spChg>
        <pc:spChg chg="mod">
          <ac:chgData name="Robert Minchin" userId="6aafb88bfe5e5e80" providerId="LiveId" clId="{89D8F3D3-E136-4354-A47D-B949E76851E4}" dt="2019-12-01T07:09:38.703" v="1389"/>
          <ac:spMkLst>
            <pc:docMk/>
            <pc:sldMk cId="447680774" sldId="261"/>
            <ac:spMk id="3" creationId="{72615DCD-3618-41ED-9097-1E14B3BBEEED}"/>
          </ac:spMkLst>
        </pc:spChg>
      </pc:sldChg>
      <pc:sldChg chg="modSp ord">
        <pc:chgData name="Robert Minchin" userId="6aafb88bfe5e5e80" providerId="LiveId" clId="{89D8F3D3-E136-4354-A47D-B949E76851E4}" dt="2019-12-01T07:12:05.756" v="1426" actId="20577"/>
        <pc:sldMkLst>
          <pc:docMk/>
          <pc:sldMk cId="1639074414" sldId="262"/>
        </pc:sldMkLst>
        <pc:spChg chg="mod">
          <ac:chgData name="Robert Minchin" userId="6aafb88bfe5e5e80" providerId="LiveId" clId="{89D8F3D3-E136-4354-A47D-B949E76851E4}" dt="2019-12-01T07:12:05.756" v="1426" actId="20577"/>
          <ac:spMkLst>
            <pc:docMk/>
            <pc:sldMk cId="1639074414" sldId="262"/>
            <ac:spMk id="3" creationId="{72615DCD-3618-41ED-9097-1E14B3BBEEED}"/>
          </ac:spMkLst>
        </pc:spChg>
      </pc:sldChg>
      <pc:sldChg chg="modSp modNotesTx">
        <pc:chgData name="Robert Minchin" userId="6aafb88bfe5e5e80" providerId="LiveId" clId="{89D8F3D3-E136-4354-A47D-B949E76851E4}" dt="2019-11-30T11:18:31.465" v="873" actId="20577"/>
        <pc:sldMkLst>
          <pc:docMk/>
          <pc:sldMk cId="1977515373" sldId="264"/>
        </pc:sldMkLst>
        <pc:spChg chg="mod">
          <ac:chgData name="Robert Minchin" userId="6aafb88bfe5e5e80" providerId="LiveId" clId="{89D8F3D3-E136-4354-A47D-B949E76851E4}" dt="2019-11-30T11:07:49.781" v="473" actId="403"/>
          <ac:spMkLst>
            <pc:docMk/>
            <pc:sldMk cId="1977515373" sldId="264"/>
            <ac:spMk id="3" creationId="{7243E6D4-975F-4824-847B-D62822630CF0}"/>
          </ac:spMkLst>
        </pc:spChg>
        <pc:picChg chg="mod">
          <ac:chgData name="Robert Minchin" userId="6aafb88bfe5e5e80" providerId="LiveId" clId="{89D8F3D3-E136-4354-A47D-B949E76851E4}" dt="2019-11-30T11:07:56.061" v="474" actId="1076"/>
          <ac:picMkLst>
            <pc:docMk/>
            <pc:sldMk cId="1977515373" sldId="264"/>
            <ac:picMk id="8" creationId="{E77E1936-AA6D-4DBA-A895-26AE5374E73D}"/>
          </ac:picMkLst>
        </pc:picChg>
      </pc:sldChg>
      <pc:sldChg chg="modNotesTx">
        <pc:chgData name="Robert Minchin" userId="6aafb88bfe5e5e80" providerId="LiveId" clId="{89D8F3D3-E136-4354-A47D-B949E76851E4}" dt="2019-11-30T11:01:26.005" v="326" actId="20577"/>
        <pc:sldMkLst>
          <pc:docMk/>
          <pc:sldMk cId="2114999631" sldId="266"/>
        </pc:sldMkLst>
      </pc:sldChg>
      <pc:sldChg chg="modSp">
        <pc:chgData name="Robert Minchin" userId="6aafb88bfe5e5e80" providerId="LiveId" clId="{89D8F3D3-E136-4354-A47D-B949E76851E4}" dt="2019-12-01T07:12:58.385" v="1431" actId="20577"/>
        <pc:sldMkLst>
          <pc:docMk/>
          <pc:sldMk cId="3308447836" sldId="267"/>
        </pc:sldMkLst>
        <pc:spChg chg="mod">
          <ac:chgData name="Robert Minchin" userId="6aafb88bfe5e5e80" providerId="LiveId" clId="{89D8F3D3-E136-4354-A47D-B949E76851E4}" dt="2019-11-30T11:26:21.933" v="1090" actId="20577"/>
          <ac:spMkLst>
            <pc:docMk/>
            <pc:sldMk cId="3308447836" sldId="267"/>
            <ac:spMk id="2" creationId="{8A846636-9923-4673-B8E6-2888E7802791}"/>
          </ac:spMkLst>
        </pc:spChg>
        <pc:spChg chg="mod">
          <ac:chgData name="Robert Minchin" userId="6aafb88bfe5e5e80" providerId="LiveId" clId="{89D8F3D3-E136-4354-A47D-B949E76851E4}" dt="2019-12-01T07:12:58.385" v="1431" actId="20577"/>
          <ac:spMkLst>
            <pc:docMk/>
            <pc:sldMk cId="3308447836" sldId="267"/>
            <ac:spMk id="3" creationId="{42A24C9D-9CF2-43F0-9296-9C56B701CC48}"/>
          </ac:spMkLst>
        </pc:spChg>
      </pc:sldChg>
      <pc:sldChg chg="modSp">
        <pc:chgData name="Robert Minchin" userId="6aafb88bfe5e5e80" providerId="LiveId" clId="{89D8F3D3-E136-4354-A47D-B949E76851E4}" dt="2019-11-30T11:49:51.320" v="1280" actId="20577"/>
        <pc:sldMkLst>
          <pc:docMk/>
          <pc:sldMk cId="989630183" sldId="268"/>
        </pc:sldMkLst>
        <pc:spChg chg="mod">
          <ac:chgData name="Robert Minchin" userId="6aafb88bfe5e5e80" providerId="LiveId" clId="{89D8F3D3-E136-4354-A47D-B949E76851E4}" dt="2019-11-30T11:49:51.320" v="1280" actId="20577"/>
          <ac:spMkLst>
            <pc:docMk/>
            <pc:sldMk cId="989630183" sldId="268"/>
            <ac:spMk id="3" creationId="{789130D5-1AF6-4C47-A4CF-78D7230F27A9}"/>
          </ac:spMkLst>
        </pc:spChg>
      </pc:sldChg>
      <pc:sldChg chg="modSp">
        <pc:chgData name="Robert Minchin" userId="6aafb88bfe5e5e80" providerId="LiveId" clId="{89D8F3D3-E136-4354-A47D-B949E76851E4}" dt="2019-11-30T11:30:52.393" v="1129" actId="20577"/>
        <pc:sldMkLst>
          <pc:docMk/>
          <pc:sldMk cId="3920937339" sldId="269"/>
        </pc:sldMkLst>
        <pc:spChg chg="mod">
          <ac:chgData name="Robert Minchin" userId="6aafb88bfe5e5e80" providerId="LiveId" clId="{89D8F3D3-E136-4354-A47D-B949E76851E4}" dt="2019-11-30T11:30:52.393" v="1129" actId="20577"/>
          <ac:spMkLst>
            <pc:docMk/>
            <pc:sldMk cId="3920937339" sldId="269"/>
            <ac:spMk id="3" creationId="{ABAA8B98-48D7-4EA8-9AAF-CFA85360D28F}"/>
          </ac:spMkLst>
        </pc:spChg>
      </pc:sldChg>
      <pc:sldChg chg="modSp">
        <pc:chgData name="Robert Minchin" userId="6aafb88bfe5e5e80" providerId="LiveId" clId="{89D8F3D3-E136-4354-A47D-B949E76851E4}" dt="2019-12-03T13:22:39.094" v="1544" actId="115"/>
        <pc:sldMkLst>
          <pc:docMk/>
          <pc:sldMk cId="2154441981" sldId="270"/>
        </pc:sldMkLst>
        <pc:spChg chg="mod">
          <ac:chgData name="Robert Minchin" userId="6aafb88bfe5e5e80" providerId="LiveId" clId="{89D8F3D3-E136-4354-A47D-B949E76851E4}" dt="2019-12-03T13:22:39.094" v="1544" actId="115"/>
          <ac:spMkLst>
            <pc:docMk/>
            <pc:sldMk cId="2154441981" sldId="270"/>
            <ac:spMk id="3" creationId="{17908527-D965-4331-9AD2-B4616F3BB3F5}"/>
          </ac:spMkLst>
        </pc:spChg>
      </pc:sldChg>
      <pc:sldChg chg="modSp">
        <pc:chgData name="Robert Minchin" userId="6aafb88bfe5e5e80" providerId="LiveId" clId="{89D8F3D3-E136-4354-A47D-B949E76851E4}" dt="2019-12-03T13:16:34.010" v="1470" actId="313"/>
        <pc:sldMkLst>
          <pc:docMk/>
          <pc:sldMk cId="2120586922" sldId="272"/>
        </pc:sldMkLst>
        <pc:spChg chg="mod">
          <ac:chgData name="Robert Minchin" userId="6aafb88bfe5e5e80" providerId="LiveId" clId="{89D8F3D3-E136-4354-A47D-B949E76851E4}" dt="2019-12-03T13:16:34.010" v="1470" actId="313"/>
          <ac:spMkLst>
            <pc:docMk/>
            <pc:sldMk cId="2120586922" sldId="272"/>
            <ac:spMk id="3" creationId="{47874CDA-5A66-4BEF-AAEB-70EF144340B2}"/>
          </ac:spMkLst>
        </pc:spChg>
      </pc:sldChg>
      <pc:sldChg chg="modSp add modNotesTx">
        <pc:chgData name="Robert Minchin" userId="6aafb88bfe5e5e80" providerId="LiveId" clId="{89D8F3D3-E136-4354-A47D-B949E76851E4}" dt="2019-11-30T11:25:00.378" v="1062" actId="20577"/>
        <pc:sldMkLst>
          <pc:docMk/>
          <pc:sldMk cId="477997021" sldId="274"/>
        </pc:sldMkLst>
        <pc:spChg chg="mod">
          <ac:chgData name="Robert Minchin" userId="6aafb88bfe5e5e80" providerId="LiveId" clId="{89D8F3D3-E136-4354-A47D-B949E76851E4}" dt="2019-11-30T11:20:18.880" v="879" actId="122"/>
          <ac:spMkLst>
            <pc:docMk/>
            <pc:sldMk cId="477997021" sldId="274"/>
            <ac:spMk id="2" creationId="{14DFEC8B-D55E-40E2-BDCF-4D75E198AA17}"/>
          </ac:spMkLst>
        </pc:spChg>
        <pc:spChg chg="mod">
          <ac:chgData name="Robert Minchin" userId="6aafb88bfe5e5e80" providerId="LiveId" clId="{89D8F3D3-E136-4354-A47D-B949E76851E4}" dt="2019-11-30T11:20:57.356" v="982" actId="20577"/>
          <ac:spMkLst>
            <pc:docMk/>
            <pc:sldMk cId="477997021" sldId="274"/>
            <ac:spMk id="3" creationId="{4003C060-206A-40F1-9061-9DD763AE0A0D}"/>
          </ac:spMkLst>
        </pc:spChg>
      </pc:sldChg>
      <pc:sldChg chg="del">
        <pc:chgData name="Robert Minchin" userId="6aafb88bfe5e5e80" providerId="LiveId" clId="{89D8F3D3-E136-4354-A47D-B949E76851E4}" dt="2019-11-30T10:58:45.978" v="270" actId="47"/>
        <pc:sldMkLst>
          <pc:docMk/>
          <pc:sldMk cId="1593027958" sldId="275"/>
        </pc:sldMkLst>
      </pc:sldChg>
      <pc:sldChg chg="modSp add ord">
        <pc:chgData name="Robert Minchin" userId="6aafb88bfe5e5e80" providerId="LiveId" clId="{89D8F3D3-E136-4354-A47D-B949E76851E4}" dt="2019-11-30T13:09:11.159" v="1386" actId="20577"/>
        <pc:sldMkLst>
          <pc:docMk/>
          <pc:sldMk cId="3443183414" sldId="275"/>
        </pc:sldMkLst>
        <pc:spChg chg="mod">
          <ac:chgData name="Robert Minchin" userId="6aafb88bfe5e5e80" providerId="LiveId" clId="{89D8F3D3-E136-4354-A47D-B949E76851E4}" dt="2019-11-30T13:09:11.159" v="1386" actId="20577"/>
          <ac:spMkLst>
            <pc:docMk/>
            <pc:sldMk cId="3443183414" sldId="275"/>
            <ac:spMk id="2" creationId="{E87C5D4C-3C79-42B9-B527-E83E2264FBD5}"/>
          </ac:spMkLst>
        </pc:spChg>
      </pc:sldChg>
    </pc:docChg>
  </pc:docChgLst>
  <pc:docChgLst>
    <pc:chgData name="Robert Minchin" userId="6aafb88bfe5e5e80" providerId="LiveId" clId="{5C449E4F-6AAE-46D0-9F21-CFBB8DD4DDE9}"/>
    <pc:docChg chg="custSel modSld">
      <pc:chgData name="Robert Minchin" userId="6aafb88bfe5e5e80" providerId="LiveId" clId="{5C449E4F-6AAE-46D0-9F21-CFBB8DD4DDE9}" dt="2019-12-04T10:06:55.804" v="21" actId="27636"/>
      <pc:docMkLst>
        <pc:docMk/>
      </pc:docMkLst>
      <pc:sldChg chg="modSp">
        <pc:chgData name="Robert Minchin" userId="6aafb88bfe5e5e80" providerId="LiveId" clId="{5C449E4F-6AAE-46D0-9F21-CFBB8DD4DDE9}" dt="2019-12-04T10:06:55.804" v="21" actId="27636"/>
        <pc:sldMkLst>
          <pc:docMk/>
          <pc:sldMk cId="989630183" sldId="268"/>
        </pc:sldMkLst>
        <pc:spChg chg="mod">
          <ac:chgData name="Robert Minchin" userId="6aafb88bfe5e5e80" providerId="LiveId" clId="{5C449E4F-6AAE-46D0-9F21-CFBB8DD4DDE9}" dt="2019-12-04T10:06:55.804" v="21" actId="27636"/>
          <ac:spMkLst>
            <pc:docMk/>
            <pc:sldMk cId="989630183" sldId="268"/>
            <ac:spMk id="3" creationId="{789130D5-1AF6-4C47-A4CF-78D7230F27A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BAE18-978B-4A87-AB57-2F8DDAF21ED8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D136F-6C97-414C-9056-136418A62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235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Documentation is hard when we have to use Word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D136F-6C97-414C-9056-136418A6272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343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AM GOING TO TALK ABOUT 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D136F-6C97-414C-9056-136418A6272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3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Database Properties dialog from Management Studio – set the Name to </a:t>
            </a:r>
            <a:r>
              <a:rPr lang="en-GB" dirty="0" err="1"/>
              <a:t>MS_Description</a:t>
            </a:r>
            <a:r>
              <a:rPr lang="en-GB" dirty="0"/>
              <a:t> and the value to 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D136F-6C97-414C-9056-136418A6272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586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Management Studio:</a:t>
            </a:r>
          </a:p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AdventureWorks2017;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 table data */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sys.sp_addextendedproperty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@name=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N'MS_Description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@value=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N'Employee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information such as salary, department, and title.' 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@level0type=N'SCHEMA',@level0name=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N'HumanResources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@level1type=N'TABLE',@level1name=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N'Employee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</a:p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 Column Level Properties*/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sys.sp_addextendedproperty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@name=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N'MS_Description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@value=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N'Primary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key for Employee records.  Foreign key to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BusinessEntity.BusinessEntityID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.'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@level0type=N'SCHEMA',@level0name=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N'HumanResources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@level1type=N'TABLE',@level1name=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N'Employee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@level2type=N'COLUMN',@level2name=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N'BusinessEntityID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D136F-6C97-414C-9056-136418A6272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667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Here are all the related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poperty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values  for an object (objects, attributes and index/triggers) – note PK and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Fks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are child objects.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sys.extended_properties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use [AdventureWorks2017]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schema_name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schema_id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as 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schema_name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],* from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sys.objects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object_id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2099048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sys.extended_properties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major_id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2099048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D136F-6C97-414C-9056-136418A6272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602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Create test database </a:t>
            </a:r>
          </a:p>
          <a:p>
            <a:r>
              <a:rPr lang="en-GB" dirty="0"/>
              <a:t>Create a table with 1 field.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D136F-6C97-414C-9056-136418A6272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546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D136F-6C97-414C-9056-136418A6272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096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Documentation is hard when we have to use Word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D136F-6C97-414C-9056-136418A6272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214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1FE0-8746-43D0-A1FA-57663E417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1333F-69FA-47CB-A8CE-578CEC54E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B1F5E-4FEA-4BC3-BD8B-A2166B44C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693A-CB15-4B9B-8C49-AE6082158C18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DA046-6FED-4379-9B8F-9736C236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E7055-BB1C-49B0-ADB0-2787976F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A5CC-307A-4B6A-99FA-619343F2BC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5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5137-5797-4792-BC6E-69D109B94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58AD3-BAF5-4D73-8A6B-2766406A8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D882C-438E-440B-AA6C-1C830878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693A-CB15-4B9B-8C49-AE6082158C18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98E29-734D-46E4-A281-237A2619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8D066-1E00-4E10-A60C-471346AC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A5CC-307A-4B6A-99FA-619343F2BC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12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6776AF-F751-4BFF-9601-23876CBE5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0EA0A-64BE-45E1-A8F7-3311B67A2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AA67E-6468-4D8B-8902-6B59726F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693A-CB15-4B9B-8C49-AE6082158C18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CF898-8648-4B3C-825E-9D462D228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C1CEB-6594-4372-A311-201F7B06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A5CC-307A-4B6A-99FA-619343F2BC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98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9393E-591E-4801-93CA-CBDF9F3E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4CC1D-6E85-45B3-97A4-1CD17798D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41C42-B2CB-465D-BF44-E6A3D4BA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693A-CB15-4B9B-8C49-AE6082158C18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EB8AB-8265-4E17-8E09-66A7F935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94F55-6129-4445-8BD0-5AF060E4F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A5CC-307A-4B6A-99FA-619343F2BC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38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4A86-4BC6-4C51-A7E1-3BC703FB6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9B0B4-D144-485C-B4C9-6B0D689CB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EBD5-9097-44B4-A583-CA7731579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693A-CB15-4B9B-8C49-AE6082158C18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CB055-8C6F-45F8-87DF-F2B6AA063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0DB06-9D57-4939-AE67-01AC4C00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A5CC-307A-4B6A-99FA-619343F2BC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50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4060C-832A-4B95-B9AB-9DE0F296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7FC47-75CE-4E4C-9A05-936989D19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7EC48-B7CD-499F-BF1B-306A293F0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A70B8-6612-49AF-909A-EE126D84C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693A-CB15-4B9B-8C49-AE6082158C18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6AE90-0517-491D-A4A8-6C77A2A9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36FE7-06FD-46CE-AAB1-C8949CBB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A5CC-307A-4B6A-99FA-619343F2BC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59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C92E-E417-4387-A1C8-5BAC90A09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9E880-E7E0-4357-BBC9-8B85D4944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C6281-BD71-4245-8833-FAC70284B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F0CBC-54CF-4C52-A686-50959590E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2B76B0-051E-4035-89D6-F9E4369AD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F6DD40-BE1D-4CF0-8687-25C97CEA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693A-CB15-4B9B-8C49-AE6082158C18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05258-F429-46F8-A817-2A3E314CB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93EDA5-29D7-4F2E-B16D-89ADDFF0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A5CC-307A-4B6A-99FA-619343F2BC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31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E486-4738-4E62-AF4A-4DC0D8654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B87F2-7385-4147-82B1-09419494D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693A-CB15-4B9B-8C49-AE6082158C18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E103A-7849-482E-9943-2D3B97D2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5F1F7-36B9-49F3-8C78-19115F6E0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A5CC-307A-4B6A-99FA-619343F2BC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17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4C1621-295C-4051-89C8-D5FFBC950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693A-CB15-4B9B-8C49-AE6082158C18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72CA8-390B-489D-82F1-3E44FDA8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C9EB9-6C54-42DB-AFA0-8871A73E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A5CC-307A-4B6A-99FA-619343F2BC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12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F8DE5-5887-4D1B-9F49-C4A521047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66AF4-9F24-4826-B354-82E39B780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A3EFE-5F8E-40E7-83FB-9000388B6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E4AC0-D240-48C4-BC2F-DAF674A45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693A-CB15-4B9B-8C49-AE6082158C18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D3FD4-46D1-4720-B0ED-6E091CBC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3EB1F-4CD6-4489-AF8A-4939BDF0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A5CC-307A-4B6A-99FA-619343F2BC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1811C-4963-4968-861E-952C791BA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B1C9EB-5937-445C-96D0-AF512C940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866BE-64E3-4B7B-B411-77ED3BCB8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E7246-F67D-471B-84DB-D9EB86A6E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693A-CB15-4B9B-8C49-AE6082158C18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EFB2D-A246-4C41-9622-786E3842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2B3DE-C53F-4CBD-A194-AE6C5A340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A5CC-307A-4B6A-99FA-619343F2BC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28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659727-C2BB-4762-B089-17B95A10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35859-526F-48D4-9036-FF05503A9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F63F1-37D8-4D50-AAB6-590B8CE2C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A693A-CB15-4B9B-8C49-AE6082158C18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9C097-9E82-41F1-AE55-B61DA1313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F8DF7-DD51-42BE-815A-604A9A831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EA5CC-307A-4B6A-99FA-619343F2BC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31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ertx0Sq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sqltips.com/sqlservertip/5384/working-with-sql-server-extended-properties/" TargetMode="External"/><Relationship Id="rId2" Type="http://schemas.openxmlformats.org/officeDocument/2006/relationships/hyperlink" Target="https://docs.microsoft.com/en-us/sql/relational-databases/system-catalog-views/extended-properties-catalog-views-sys-extended-properties?view=sql-server-201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urplefrogsystems.com/blog/2010/09/olap-cube-documentation-in-ssrs-part-1/" TargetMode="External"/><Relationship Id="rId5" Type="http://schemas.openxmlformats.org/officeDocument/2006/relationships/hyperlink" Target="https://blogs.lessthandot.com/index.php/datamgmt/datadesign/document-your-sql-server-databases/" TargetMode="External"/><Relationship Id="rId4" Type="http://schemas.openxmlformats.org/officeDocument/2006/relationships/hyperlink" Target="https://www.red-gate.com/simple-talk/sql/database-delivery/reading-writing-creating-sql-server-extended-propertie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ertx0Sql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C5D4C-3C79-42B9-B527-E83E2264F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Database Documentation is easy with extended properties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E181C-BA4E-4DD6-AB2C-ED0C9D827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32038"/>
          </a:xfrm>
        </p:spPr>
        <p:txBody>
          <a:bodyPr>
            <a:normAutofit/>
          </a:bodyPr>
          <a:lstStyle/>
          <a:p>
            <a:endParaRPr lang="en-GB" dirty="0"/>
          </a:p>
          <a:p>
            <a:pPr algn="l"/>
            <a:r>
              <a:rPr lang="en-GB" dirty="0"/>
              <a:t>Robert Minchin</a:t>
            </a:r>
          </a:p>
          <a:p>
            <a:pPr algn="l"/>
            <a:r>
              <a:rPr lang="en-GB" dirty="0"/>
              <a:t>BI Consultant - SSAS and Data Warehouse</a:t>
            </a:r>
          </a:p>
          <a:p>
            <a:pPr algn="l"/>
            <a:r>
              <a:rPr lang="en-GB" dirty="0">
                <a:hlinkClick r:id="rId3"/>
              </a:rPr>
              <a:t>https://github.com/Robertx0Sql/</a:t>
            </a:r>
            <a:endParaRPr lang="en-GB" dirty="0"/>
          </a:p>
          <a:p>
            <a:pPr algn="l"/>
            <a:r>
              <a:rPr lang="en-GB" dirty="0"/>
              <a:t>robertx0sql@gmail.com</a:t>
            </a:r>
          </a:p>
        </p:txBody>
      </p:sp>
    </p:spTree>
    <p:extLst>
      <p:ext uri="{BB962C8B-B14F-4D97-AF65-F5344CB8AC3E}">
        <p14:creationId xmlns:p14="http://schemas.microsoft.com/office/powerpoint/2010/main" val="2657781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06E7-5EA0-4BED-AE30-BE378D3A0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Cube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CE8F8-CE1E-4F12-B7E3-112294CA2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DMV information from SSAS Server </a:t>
            </a:r>
          </a:p>
          <a:p>
            <a:pPr lvl="1"/>
            <a:r>
              <a:rPr lang="en-GB" dirty="0"/>
              <a:t>MDSCHEMA_CUBES</a:t>
            </a:r>
          </a:p>
          <a:p>
            <a:pPr lvl="1"/>
            <a:r>
              <a:rPr lang="en-GB" dirty="0"/>
              <a:t>MDSCHEMA_DIMENSIONS</a:t>
            </a:r>
          </a:p>
          <a:p>
            <a:pPr lvl="1"/>
            <a:r>
              <a:rPr lang="en-GB" dirty="0"/>
              <a:t>MDSCHEMA_MEASUREGROUP_DIMENSIONS</a:t>
            </a:r>
          </a:p>
          <a:p>
            <a:pPr lvl="1"/>
            <a:r>
              <a:rPr lang="en-GB" dirty="0"/>
              <a:t>MDSCHEMA_MEASUREGROUPS</a:t>
            </a:r>
          </a:p>
          <a:p>
            <a:pPr lvl="1"/>
            <a:r>
              <a:rPr lang="en-GB" dirty="0"/>
              <a:t>MDSCHEMA_MEASURES</a:t>
            </a:r>
          </a:p>
          <a:p>
            <a:pPr lvl="1"/>
            <a:r>
              <a:rPr lang="en-GB" dirty="0"/>
              <a:t>MDSCHEMA_LEVELS</a:t>
            </a:r>
          </a:p>
          <a:p>
            <a:pPr lvl="1"/>
            <a:endParaRPr lang="en-GB" dirty="0"/>
          </a:p>
          <a:p>
            <a:r>
              <a:rPr lang="en-GB" dirty="0"/>
              <a:t>Simple lift and copy to tables in the Document Database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3631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63D6-B301-4050-9A49-DB8EC15BD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74CDA-5A66-4BEF-AAEB-70EF14434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606"/>
            <a:ext cx="10515600" cy="500526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Simple copy from </a:t>
            </a:r>
            <a:r>
              <a:rPr lang="en-GB" dirty="0" err="1"/>
              <a:t>sys.extended_properties</a:t>
            </a:r>
            <a:r>
              <a:rPr lang="en-GB" dirty="0"/>
              <a:t> ? Not so much.</a:t>
            </a:r>
          </a:p>
          <a:p>
            <a:endParaRPr lang="en-GB" dirty="0"/>
          </a:p>
          <a:p>
            <a:r>
              <a:rPr lang="en-GB" dirty="0"/>
              <a:t> 7 import queries</a:t>
            </a:r>
          </a:p>
          <a:p>
            <a:pPr lvl="1"/>
            <a:r>
              <a:rPr lang="en-GB" dirty="0"/>
              <a:t>Documentation (using </a:t>
            </a:r>
            <a:r>
              <a:rPr lang="en-GB" dirty="0" err="1"/>
              <a:t>sys.extended_properties</a:t>
            </a:r>
            <a:r>
              <a:rPr lang="en-GB" dirty="0"/>
              <a:t> )</a:t>
            </a:r>
          </a:p>
          <a:p>
            <a:pPr lvl="2"/>
            <a:r>
              <a:rPr lang="en-GB" dirty="0"/>
              <a:t>Object and attributes (name ,datatype &amp; description )</a:t>
            </a:r>
          </a:p>
          <a:p>
            <a:pPr lvl="2"/>
            <a:r>
              <a:rPr lang="en-GB" dirty="0"/>
              <a:t>Objects (tables / views / procedures / triggers / indexes / PK / FK)  </a:t>
            </a:r>
          </a:p>
          <a:p>
            <a:pPr lvl="2"/>
            <a:r>
              <a:rPr lang="en-GB" dirty="0"/>
              <a:t>Database and properties</a:t>
            </a:r>
          </a:p>
          <a:p>
            <a:pPr lvl="1"/>
            <a:r>
              <a:rPr lang="en-GB" dirty="0"/>
              <a:t>Other</a:t>
            </a:r>
          </a:p>
          <a:p>
            <a:pPr lvl="2"/>
            <a:r>
              <a:rPr lang="en-GB" dirty="0"/>
              <a:t>Object References </a:t>
            </a:r>
          </a:p>
          <a:p>
            <a:pPr lvl="3"/>
            <a:r>
              <a:rPr lang="en-GB" dirty="0" err="1"/>
              <a:t>sys.sql_expression_dependencies</a:t>
            </a:r>
            <a:r>
              <a:rPr lang="en-GB" dirty="0"/>
              <a:t> and </a:t>
            </a:r>
            <a:r>
              <a:rPr lang="en-GB" dirty="0" err="1"/>
              <a:t>sys.dm_sql_referencing_entities</a:t>
            </a:r>
            <a:r>
              <a:rPr lang="en-GB" dirty="0"/>
              <a:t> </a:t>
            </a:r>
          </a:p>
          <a:p>
            <a:pPr lvl="2"/>
            <a:r>
              <a:rPr lang="en-GB" dirty="0"/>
              <a:t>FK referenced tables and columns</a:t>
            </a:r>
          </a:p>
          <a:p>
            <a:pPr lvl="2"/>
            <a:r>
              <a:rPr lang="en-GB" dirty="0"/>
              <a:t>View column source -  INFORMATION_SCHEMA.VIEW_COLUMN_USAGE </a:t>
            </a:r>
          </a:p>
          <a:p>
            <a:pPr lvl="2"/>
            <a:r>
              <a:rPr lang="en-GB" dirty="0"/>
              <a:t>Code - create statement for object using SMO (can be slow)</a:t>
            </a:r>
          </a:p>
          <a:p>
            <a:pPr lvl="2"/>
            <a:r>
              <a:rPr lang="en-GB" dirty="0"/>
              <a:t>Infer FK for DW by convention where none exists. (“</a:t>
            </a:r>
            <a:r>
              <a:rPr lang="en-GB" dirty="0" err="1"/>
              <a:t>AutoFK</a:t>
            </a:r>
            <a:r>
              <a:rPr lang="en-GB" dirty="0"/>
              <a:t>”) 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586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7733A-2865-4359-A354-1697BBDE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Powershell</a:t>
            </a:r>
            <a:r>
              <a:rPr lang="en-GB" dirty="0"/>
              <a:t> load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08527-D965-4331-9AD2-B4616F3BB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Cube</a:t>
            </a:r>
          </a:p>
          <a:p>
            <a:pPr lvl="1"/>
            <a:r>
              <a:rPr lang="en-GB" dirty="0"/>
              <a:t> .\CubeDocfromDMV.ps1 -</a:t>
            </a:r>
            <a:r>
              <a:rPr lang="en-GB" dirty="0" err="1"/>
              <a:t>SSASServer</a:t>
            </a:r>
            <a:r>
              <a:rPr lang="en-GB" dirty="0"/>
              <a:t> . -</a:t>
            </a:r>
            <a:r>
              <a:rPr lang="en-GB" dirty="0" err="1"/>
              <a:t>SSASDatabase</a:t>
            </a:r>
            <a:r>
              <a:rPr lang="en-GB" dirty="0"/>
              <a:t> "Adventure Works Internet Sales Database" -</a:t>
            </a:r>
            <a:r>
              <a:rPr lang="en-GB" dirty="0" err="1"/>
              <a:t>DocServer</a:t>
            </a:r>
            <a:r>
              <a:rPr lang="en-GB" dirty="0"/>
              <a:t> .</a:t>
            </a:r>
          </a:p>
          <a:p>
            <a:pPr lvl="1"/>
            <a:endParaRPr lang="en-GB" dirty="0"/>
          </a:p>
          <a:p>
            <a:r>
              <a:rPr lang="en-GB" dirty="0"/>
              <a:t>Database</a:t>
            </a:r>
          </a:p>
          <a:p>
            <a:pPr lvl="1"/>
            <a:r>
              <a:rPr lang="en-GB" dirty="0"/>
              <a:t>.\SQLDocPass.ps1 -</a:t>
            </a:r>
            <a:r>
              <a:rPr lang="en-GB" dirty="0" err="1"/>
              <a:t>SourceServer</a:t>
            </a:r>
            <a:r>
              <a:rPr lang="en-GB" dirty="0"/>
              <a:t> . -</a:t>
            </a:r>
            <a:r>
              <a:rPr lang="en-GB" dirty="0" err="1"/>
              <a:t>SourceDatabase</a:t>
            </a:r>
            <a:r>
              <a:rPr lang="en-GB" dirty="0"/>
              <a:t> AdventureWorks2017 -</a:t>
            </a:r>
            <a:r>
              <a:rPr lang="en-GB" dirty="0" err="1"/>
              <a:t>DocServer</a:t>
            </a:r>
            <a:r>
              <a:rPr lang="en-GB" dirty="0"/>
              <a:t>  . –Verbose</a:t>
            </a:r>
          </a:p>
          <a:p>
            <a:pPr marL="457200" lvl="1" indent="0">
              <a:buNone/>
            </a:pPr>
            <a:r>
              <a:rPr lang="en-GB" u="sng" dirty="0"/>
              <a:t>SQL user access =&gt; Get-Credential :</a:t>
            </a:r>
          </a:p>
          <a:p>
            <a:pPr lvl="1"/>
            <a:r>
              <a:rPr lang="en-GB" dirty="0"/>
              <a:t>.\SQLDocPass.ps1 -</a:t>
            </a:r>
            <a:r>
              <a:rPr lang="en-GB" dirty="0" err="1"/>
              <a:t>SourceServer</a:t>
            </a:r>
            <a:r>
              <a:rPr lang="en-GB" dirty="0"/>
              <a:t> . -</a:t>
            </a:r>
            <a:r>
              <a:rPr lang="en-GB" dirty="0" err="1"/>
              <a:t>SourceDatabase</a:t>
            </a:r>
            <a:r>
              <a:rPr lang="en-GB" dirty="0"/>
              <a:t> AdventureWorks2017 -</a:t>
            </a:r>
            <a:r>
              <a:rPr lang="en-GB" dirty="0" err="1"/>
              <a:t>DocServer</a:t>
            </a:r>
            <a:r>
              <a:rPr lang="en-GB" dirty="0"/>
              <a:t>  . -</a:t>
            </a:r>
            <a:r>
              <a:rPr lang="en-GB" dirty="0" err="1"/>
              <a:t>DocCredential</a:t>
            </a:r>
            <a:r>
              <a:rPr lang="en-GB" dirty="0"/>
              <a:t> Get-Credential –Verbose </a:t>
            </a:r>
          </a:p>
        </p:txBody>
      </p:sp>
    </p:spTree>
    <p:extLst>
      <p:ext uri="{BB962C8B-B14F-4D97-AF65-F5344CB8AC3E}">
        <p14:creationId xmlns:p14="http://schemas.microsoft.com/office/powerpoint/2010/main" val="2154441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8AC7-452A-4EE4-9712-C39306DF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130D5-1AF6-4C47-A4CF-78D7230F2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743"/>
            <a:ext cx="10515600" cy="484804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SSRS</a:t>
            </a:r>
          </a:p>
          <a:p>
            <a:pPr lvl="1"/>
            <a:r>
              <a:rPr lang="en-GB" dirty="0"/>
              <a:t>Based on Cube Documentation Reports from Purple Frog Systems </a:t>
            </a:r>
          </a:p>
          <a:p>
            <a:pPr lvl="1"/>
            <a:r>
              <a:rPr lang="en-GB" dirty="0"/>
              <a:t>Supports Geometry Spatial Maps </a:t>
            </a:r>
          </a:p>
          <a:p>
            <a:pPr lvl="1"/>
            <a:r>
              <a:rPr lang="en-GB" dirty="0"/>
              <a:t>Tabular reporting </a:t>
            </a:r>
          </a:p>
          <a:p>
            <a:pPr lvl="1"/>
            <a:r>
              <a:rPr lang="en-GB" dirty="0"/>
              <a:t>Driven by Stored Procedures</a:t>
            </a:r>
          </a:p>
          <a:p>
            <a:pPr lvl="1"/>
            <a:r>
              <a:rPr lang="en-GB" dirty="0"/>
              <a:t>User mode – shows only Tables and views (not procedures etc)</a:t>
            </a:r>
          </a:p>
          <a:p>
            <a:endParaRPr lang="en-GB" dirty="0"/>
          </a:p>
          <a:p>
            <a:r>
              <a:rPr lang="en-GB" dirty="0"/>
              <a:t>Reports </a:t>
            </a:r>
          </a:p>
          <a:p>
            <a:pPr lvl="1"/>
            <a:r>
              <a:rPr lang="en-GB" dirty="0" err="1"/>
              <a:t>SQLDb</a:t>
            </a:r>
            <a:r>
              <a:rPr lang="en-GB" dirty="0"/>
              <a:t> Documentation</a:t>
            </a:r>
          </a:p>
          <a:p>
            <a:pPr lvl="1"/>
            <a:r>
              <a:rPr lang="en-GB" dirty="0" err="1"/>
              <a:t>SQLDoc_Search</a:t>
            </a:r>
            <a:endParaRPr lang="en-GB" dirty="0"/>
          </a:p>
          <a:p>
            <a:pPr lvl="1"/>
            <a:r>
              <a:rPr lang="en-GB" dirty="0" err="1"/>
              <a:t>CubeDoc_Cubes</a:t>
            </a:r>
            <a:endParaRPr lang="en-GB" dirty="0"/>
          </a:p>
          <a:p>
            <a:pPr lvl="1"/>
            <a:r>
              <a:rPr lang="en-GB" dirty="0" err="1"/>
              <a:t>CubeDoc_Search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9630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79197-9B1C-4687-914D-9CCE62A5D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86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38788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DD3B-9F3B-4DB9-B50D-3B761B13F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13EDF-006D-43D2-93E7-F1D8AD7FC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436"/>
            <a:ext cx="10515600" cy="4566526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 err="1"/>
              <a:t>sys.extended_properties</a:t>
            </a:r>
            <a:r>
              <a:rPr lang="en-GB" sz="2400" dirty="0"/>
              <a:t> details</a:t>
            </a:r>
          </a:p>
          <a:p>
            <a:pPr lvl="1"/>
            <a:r>
              <a:rPr lang="en-GB" dirty="0">
                <a:hlinkClick r:id="rId2"/>
              </a:rPr>
              <a:t>https://docs.microsoft.com/en-us/sql/relational-databases/system-catalog-views/extended-properties-catalog-views-sys-extended-properties?view=sql-server-2017</a:t>
            </a:r>
            <a:endParaRPr lang="en-GB" dirty="0"/>
          </a:p>
          <a:p>
            <a:r>
              <a:rPr lang="en-GB" dirty="0">
                <a:hlinkClick r:id="rId3"/>
              </a:rPr>
              <a:t>https://www.mssqltips.com/sqlservertip/5384/working-with-sql-server-extended-properties/</a:t>
            </a:r>
            <a:endParaRPr lang="en-GB" dirty="0"/>
          </a:p>
          <a:p>
            <a:r>
              <a:rPr lang="en-GB" dirty="0">
                <a:hlinkClick r:id="rId4"/>
              </a:rPr>
              <a:t>https://www.red-gate.com/simple-talk/sql/database-delivery/reading-writing-creating-sql-server-extended-properties/</a:t>
            </a:r>
            <a:endParaRPr lang="en-GB" dirty="0"/>
          </a:p>
          <a:p>
            <a:r>
              <a:rPr lang="en-GB" dirty="0">
                <a:hlinkClick r:id="rId5"/>
              </a:rPr>
              <a:t>https://blogs.lessthandot.com/index.php/datamgmt/datadesign/document-your-sql-server-databases/</a:t>
            </a:r>
            <a:endParaRPr lang="en-GB" dirty="0"/>
          </a:p>
          <a:p>
            <a:r>
              <a:rPr lang="en-GB" dirty="0"/>
              <a:t>Purple Frog Cube Documentation</a:t>
            </a:r>
          </a:p>
          <a:p>
            <a:pPr lvl="1"/>
            <a:r>
              <a:rPr lang="en-GB" dirty="0">
                <a:hlinkClick r:id="rId6"/>
              </a:rPr>
              <a:t>https://www.purplefrogsystems.com/blog/2010/09/olap-cube-documentation-in-ssrs-part-1/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0330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C5D4C-3C79-42B9-B527-E83E2264F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54150"/>
          </a:xfrm>
        </p:spPr>
        <p:txBody>
          <a:bodyPr>
            <a:normAutofit/>
          </a:bodyPr>
          <a:lstStyle/>
          <a:p>
            <a:r>
              <a:rPr lang="en-GB" b="1" dirty="0"/>
              <a:t>Questions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E181C-BA4E-4DD6-AB2C-ED0C9D827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32038"/>
          </a:xfrm>
        </p:spPr>
        <p:txBody>
          <a:bodyPr>
            <a:normAutofit/>
          </a:bodyPr>
          <a:lstStyle/>
          <a:p>
            <a:endParaRPr lang="en-GB" dirty="0"/>
          </a:p>
          <a:p>
            <a:pPr algn="l"/>
            <a:r>
              <a:rPr lang="en-GB" dirty="0"/>
              <a:t>Robert Minchin</a:t>
            </a:r>
          </a:p>
          <a:p>
            <a:pPr algn="l"/>
            <a:r>
              <a:rPr lang="en-GB" dirty="0"/>
              <a:t>BI Consultant - SSAS and Data Warehouse</a:t>
            </a:r>
          </a:p>
          <a:p>
            <a:pPr algn="l"/>
            <a:r>
              <a:rPr lang="en-GB" dirty="0">
                <a:hlinkClick r:id="rId3"/>
              </a:rPr>
              <a:t>https://github.com/Robertx0Sql/</a:t>
            </a:r>
            <a:endParaRPr lang="en-GB" dirty="0"/>
          </a:p>
          <a:p>
            <a:pPr algn="l"/>
            <a:r>
              <a:rPr lang="en-GB" dirty="0"/>
              <a:t>robertx0sql@gmail.com</a:t>
            </a:r>
          </a:p>
        </p:txBody>
      </p:sp>
    </p:spTree>
    <p:extLst>
      <p:ext uri="{BB962C8B-B14F-4D97-AF65-F5344CB8AC3E}">
        <p14:creationId xmlns:p14="http://schemas.microsoft.com/office/powerpoint/2010/main" val="344318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22C69-E8EA-4103-8EA7-4FA9CA91B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Database Documentation with Extended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5DCD-3618-41ED-9097-1E14B3BBE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63" y="1825625"/>
            <a:ext cx="10515600" cy="4351338"/>
          </a:xfrm>
        </p:spPr>
        <p:txBody>
          <a:bodyPr/>
          <a:lstStyle/>
          <a:p>
            <a:r>
              <a:rPr lang="en-GB" dirty="0"/>
              <a:t>What are Extended properties?</a:t>
            </a:r>
          </a:p>
          <a:p>
            <a:r>
              <a:rPr lang="en-GB" dirty="0"/>
              <a:t>Centralised Documentation Management System</a:t>
            </a:r>
          </a:p>
          <a:p>
            <a:r>
              <a:rPr lang="en-GB" dirty="0"/>
              <a:t>The Documentation Management Database</a:t>
            </a:r>
          </a:p>
          <a:p>
            <a:r>
              <a:rPr lang="en-GB" dirty="0"/>
              <a:t>Extracting Data from a Source Database</a:t>
            </a:r>
          </a:p>
          <a:p>
            <a:r>
              <a:rPr lang="en-GB" dirty="0"/>
              <a:t>Reports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768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4A41-4AC8-45EA-B168-D512B0D57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Extended Properties </a:t>
            </a:r>
            <a:endParaRPr lang="en-GB" sz="3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7872A-0AE3-4277-80C7-8A874728D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add properties for Database , Objects , columns and Procedure/Trigger parameters and more.</a:t>
            </a:r>
          </a:p>
          <a:p>
            <a:r>
              <a:rPr lang="en-GB" dirty="0"/>
              <a:t>Name is ‘</a:t>
            </a:r>
            <a:r>
              <a:rPr lang="en-GB" dirty="0" err="1"/>
              <a:t>MS_Description</a:t>
            </a:r>
            <a:r>
              <a:rPr lang="en-GB" dirty="0"/>
              <a:t>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081FD2-2203-4206-973F-D7ED206BF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112" y="3337968"/>
            <a:ext cx="65817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6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28C8DA-95FC-4DED-8C96-6B0C2E129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815" y="5095163"/>
            <a:ext cx="11614245" cy="147850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EXEC </a:t>
            </a:r>
            <a:r>
              <a:rPr lang="en-GB" dirty="0" err="1"/>
              <a:t>sys.sp_addextendedproperty</a:t>
            </a:r>
            <a:r>
              <a:rPr lang="en-GB" dirty="0"/>
              <a:t> @name=</a:t>
            </a:r>
            <a:r>
              <a:rPr lang="en-GB" dirty="0" err="1"/>
              <a:t>N'MS_Description</a:t>
            </a:r>
            <a:r>
              <a:rPr lang="en-GB" dirty="0"/>
              <a:t>’ </a:t>
            </a:r>
          </a:p>
          <a:p>
            <a:pPr marL="0" indent="0">
              <a:buNone/>
            </a:pPr>
            <a:r>
              <a:rPr lang="en-GB" dirty="0"/>
              <a:t>, @value=</a:t>
            </a:r>
            <a:r>
              <a:rPr lang="en-GB" dirty="0" err="1"/>
              <a:t>N'Primary</a:t>
            </a:r>
            <a:r>
              <a:rPr lang="en-GB" dirty="0"/>
              <a:t> key for Employee records.  Foreign key to </a:t>
            </a:r>
            <a:r>
              <a:rPr lang="en-GB" dirty="0" err="1"/>
              <a:t>BusinessEntity.BusinessEntityID</a:t>
            </a:r>
            <a:r>
              <a:rPr lang="en-GB" dirty="0"/>
              <a:t>.’ </a:t>
            </a:r>
          </a:p>
          <a:p>
            <a:pPr marL="0" indent="0">
              <a:buNone/>
            </a:pPr>
            <a:r>
              <a:rPr lang="en-GB" dirty="0"/>
              <a:t> , @level0type=N'SCHEMA',@level0name=</a:t>
            </a:r>
            <a:r>
              <a:rPr lang="en-GB" dirty="0" err="1"/>
              <a:t>N'HumanResources</a:t>
            </a:r>
            <a:r>
              <a:rPr lang="en-GB" dirty="0"/>
              <a:t>'</a:t>
            </a:r>
          </a:p>
          <a:p>
            <a:pPr marL="0" indent="0">
              <a:buNone/>
            </a:pPr>
            <a:r>
              <a:rPr lang="en-GB" dirty="0"/>
              <a:t> , @level1type=N'TABLE',@level1name=</a:t>
            </a:r>
            <a:r>
              <a:rPr lang="en-GB" dirty="0" err="1"/>
              <a:t>N'Employee</a:t>
            </a:r>
            <a:r>
              <a:rPr lang="en-GB" dirty="0"/>
              <a:t>' , @level2type=N'COLUMN',@level2name=</a:t>
            </a:r>
            <a:r>
              <a:rPr lang="en-GB" dirty="0" err="1"/>
              <a:t>N'BusinessEntityID</a:t>
            </a:r>
            <a:r>
              <a:rPr lang="en-GB" dirty="0"/>
              <a:t>'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3239CF-F162-4D01-9B72-208F58F78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27" y="1023582"/>
            <a:ext cx="10936406" cy="39468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65AC0DE-5125-40AA-A3A4-C75A299C7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30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b="1" dirty="0"/>
              <a:t>Table / Column Extended Properties </a:t>
            </a:r>
            <a:endParaRPr lang="en-GB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999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4A41-4AC8-45EA-B168-D512B0D57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/>
              <a:t>Get the data from Extended Properties </a:t>
            </a:r>
            <a:endParaRPr lang="en-GB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3E6D4-975F-4824-847B-D62822630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586"/>
            <a:ext cx="10515600" cy="4351338"/>
          </a:xfrm>
        </p:spPr>
        <p:txBody>
          <a:bodyPr/>
          <a:lstStyle/>
          <a:p>
            <a:r>
              <a:rPr lang="en-GB" dirty="0" err="1"/>
              <a:t>sys.extended_properties</a:t>
            </a:r>
            <a:r>
              <a:rPr lang="en-GB" dirty="0"/>
              <a:t> </a:t>
            </a:r>
            <a:r>
              <a:rPr lang="en-GB" dirty="0" err="1"/>
              <a:t>Catalog</a:t>
            </a:r>
            <a:r>
              <a:rPr lang="en-GB" dirty="0"/>
              <a:t> View</a:t>
            </a:r>
          </a:p>
          <a:p>
            <a:r>
              <a:rPr lang="en-GB" dirty="0"/>
              <a:t>Class defines the type of object to query – defined in MS Docs </a:t>
            </a:r>
            <a:r>
              <a:rPr lang="en-GB" sz="2000" dirty="0"/>
              <a:t>(referenced at end of slides)</a:t>
            </a:r>
          </a:p>
          <a:p>
            <a:pPr marL="0" indent="0">
              <a:buNone/>
            </a:pPr>
            <a:endParaRPr lang="en-GB" b="1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7E1936-AA6D-4DBA-A895-26AE5374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51" y="2739031"/>
            <a:ext cx="92011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1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EC8B-D55E-40E2-BDCF-4D75E198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3C060-206A-40F1-9061-9DD763AE0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Extended properties to a table </a:t>
            </a:r>
          </a:p>
          <a:p>
            <a:r>
              <a:rPr lang="en-GB" dirty="0"/>
              <a:t>Get the Extended properties for objects and attributes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997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22C69-E8EA-4103-8EA7-4FA9CA91B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Centralised Documentation Management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5DCD-3618-41ED-9097-1E14B3BBE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Single point for customers (users) to see documentation of the Databases and Cubes.</a:t>
            </a:r>
          </a:p>
          <a:p>
            <a:r>
              <a:rPr lang="en-GB" dirty="0"/>
              <a:t>Drilldown between linked objects (such as views and tables) </a:t>
            </a:r>
          </a:p>
          <a:p>
            <a:pPr lvl="1"/>
            <a:r>
              <a:rPr lang="en-GB" dirty="0"/>
              <a:t>But no FK in the Data Warehouse - infer FK by convention   	</a:t>
            </a:r>
          </a:p>
          <a:p>
            <a:r>
              <a:rPr lang="en-GB" dirty="0"/>
              <a:t>Data provenance Reporting – how is a metric calculated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9074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6636-9923-4673-B8E6-2888E780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24C9D-9CF2-43F0-9296-9C56B701C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Single Documentation DB </a:t>
            </a:r>
          </a:p>
          <a:p>
            <a:pPr lvl="1"/>
            <a:r>
              <a:rPr lang="en-GB" dirty="0"/>
              <a:t>Database Documentation </a:t>
            </a:r>
          </a:p>
          <a:p>
            <a:pPr lvl="1"/>
            <a:r>
              <a:rPr lang="en-GB" dirty="0"/>
              <a:t>Cube Documentation – Tabular or MD</a:t>
            </a:r>
          </a:p>
          <a:p>
            <a:r>
              <a:rPr lang="en-GB" dirty="0"/>
              <a:t>Load using PowerShell </a:t>
            </a:r>
          </a:p>
          <a:p>
            <a:r>
              <a:rPr lang="en-GB" dirty="0"/>
              <a:t>Reports – SSRS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844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B112-CBAD-4A34-BAD3-A49F4551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A8B98-48D7-4EA8-9AAF-CFA85360D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2 Scripts </a:t>
            </a:r>
          </a:p>
          <a:p>
            <a:endParaRPr lang="en-GB" dirty="0"/>
          </a:p>
          <a:p>
            <a:r>
              <a:rPr lang="en-GB" dirty="0"/>
              <a:t>Cube</a:t>
            </a:r>
          </a:p>
          <a:p>
            <a:pPr lvl="1"/>
            <a:r>
              <a:rPr lang="en-GB" dirty="0"/>
              <a:t>CubeDocfromDMV.ps1</a:t>
            </a:r>
          </a:p>
          <a:p>
            <a:pPr lvl="1"/>
            <a:r>
              <a:rPr lang="en-GB" dirty="0"/>
              <a:t>needs AD access to SSAS server</a:t>
            </a:r>
          </a:p>
          <a:p>
            <a:r>
              <a:rPr lang="en-GB" dirty="0"/>
              <a:t>Database </a:t>
            </a:r>
          </a:p>
          <a:p>
            <a:pPr lvl="1"/>
            <a:r>
              <a:rPr lang="en-GB" dirty="0"/>
              <a:t>SQLDocPass.ps1</a:t>
            </a:r>
          </a:p>
          <a:p>
            <a:pPr lvl="1"/>
            <a:r>
              <a:rPr lang="en-GB" dirty="0"/>
              <a:t>Either AD or SQL account access (</a:t>
            </a:r>
            <a:r>
              <a:rPr lang="en-GB" dirty="0" err="1"/>
              <a:t>db_datareader</a:t>
            </a:r>
            <a:r>
              <a:rPr lang="en-GB" dirty="0"/>
              <a:t> role)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0937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958</Words>
  <Application>Microsoft Office PowerPoint</Application>
  <PresentationFormat>Widescreen</PresentationFormat>
  <Paragraphs>147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Database Documentation is easy with extended properties</vt:lpstr>
      <vt:lpstr>Database Documentation with Extended properties</vt:lpstr>
      <vt:lpstr>Extended Properties </vt:lpstr>
      <vt:lpstr>Table / Column Extended Properties </vt:lpstr>
      <vt:lpstr>Get the data from Extended Properties </vt:lpstr>
      <vt:lpstr>Demo</vt:lpstr>
      <vt:lpstr>Centralised Documentation Management Requirements </vt:lpstr>
      <vt:lpstr>Implementation</vt:lpstr>
      <vt:lpstr>PowerShell</vt:lpstr>
      <vt:lpstr>Cube load</vt:lpstr>
      <vt:lpstr>Database load</vt:lpstr>
      <vt:lpstr>Powershell load examples</vt:lpstr>
      <vt:lpstr>Reporting</vt:lpstr>
      <vt:lpstr>Demo</vt:lpstr>
      <vt:lpstr>References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Documentation is easy with extended properties</dc:title>
  <dc:creator>Robert Minchin</dc:creator>
  <cp:lastModifiedBy>Robert Minchin</cp:lastModifiedBy>
  <cp:revision>32</cp:revision>
  <dcterms:created xsi:type="dcterms:W3CDTF">2019-11-20T08:38:52Z</dcterms:created>
  <dcterms:modified xsi:type="dcterms:W3CDTF">2019-12-04T10:06:58Z</dcterms:modified>
</cp:coreProperties>
</file>