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81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54E227-7A69-4DB0-A01D-565950547712}" v="544" dt="2024-02-12T17:45:42.0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s Gael" userId="4d90193bba27c808" providerId="LiveId" clId="{3254E227-7A69-4DB0-A01D-565950547712}"/>
    <pc:docChg chg="undo custSel addSld delSld modSld">
      <pc:chgData name="Robes Gael" userId="4d90193bba27c808" providerId="LiveId" clId="{3254E227-7A69-4DB0-A01D-565950547712}" dt="2024-02-12T17:46:22.403" v="2415" actId="20577"/>
      <pc:docMkLst>
        <pc:docMk/>
      </pc:docMkLst>
      <pc:sldChg chg="addSp delSp modSp new mod setBg">
        <pc:chgData name="Robes Gael" userId="4d90193bba27c808" providerId="LiveId" clId="{3254E227-7A69-4DB0-A01D-565950547712}" dt="2024-02-08T19:25:42.658" v="1241" actId="27636"/>
        <pc:sldMkLst>
          <pc:docMk/>
          <pc:sldMk cId="2871319606" sldId="257"/>
        </pc:sldMkLst>
        <pc:spChg chg="mod ord">
          <ac:chgData name="Robes Gael" userId="4d90193bba27c808" providerId="LiveId" clId="{3254E227-7A69-4DB0-A01D-565950547712}" dt="2024-02-07T18:23:34.527" v="301" actId="166"/>
          <ac:spMkLst>
            <pc:docMk/>
            <pc:sldMk cId="2871319606" sldId="257"/>
            <ac:spMk id="2" creationId="{549AB762-7DF0-1689-5FAC-5444EE8689DA}"/>
          </ac:spMkLst>
        </pc:spChg>
        <pc:spChg chg="del">
          <ac:chgData name="Robes Gael" userId="4d90193bba27c808" providerId="LiveId" clId="{3254E227-7A69-4DB0-A01D-565950547712}" dt="2024-02-07T17:26:06.599" v="74" actId="22"/>
          <ac:spMkLst>
            <pc:docMk/>
            <pc:sldMk cId="2871319606" sldId="257"/>
            <ac:spMk id="3" creationId="{E38FFC5C-E842-40D3-FECB-947157AE4862}"/>
          </ac:spMkLst>
        </pc:spChg>
        <pc:spChg chg="add mod ord">
          <ac:chgData name="Robes Gael" userId="4d90193bba27c808" providerId="LiveId" clId="{3254E227-7A69-4DB0-A01D-565950547712}" dt="2024-02-07T18:25:34" v="314" actId="1038"/>
          <ac:spMkLst>
            <pc:docMk/>
            <pc:sldMk cId="2871319606" sldId="257"/>
            <ac:spMk id="4" creationId="{FBC81BC8-D3B3-F91D-DEB3-9A73B16BF604}"/>
          </ac:spMkLst>
        </pc:spChg>
        <pc:spChg chg="add del mod">
          <ac:chgData name="Robes Gael" userId="4d90193bba27c808" providerId="LiveId" clId="{3254E227-7A69-4DB0-A01D-565950547712}" dt="2024-02-07T17:30:08.550" v="89" actId="478"/>
          <ac:spMkLst>
            <pc:docMk/>
            <pc:sldMk cId="2871319606" sldId="257"/>
            <ac:spMk id="10" creationId="{99555A0E-3A83-D105-E5C9-AFED403A6D0F}"/>
          </ac:spMkLst>
        </pc:spChg>
        <pc:spChg chg="add">
          <ac:chgData name="Robes Gael" userId="4d90193bba27c808" providerId="LiveId" clId="{3254E227-7A69-4DB0-A01D-565950547712}" dt="2024-02-07T17:27:21.839" v="76" actId="26606"/>
          <ac:spMkLst>
            <pc:docMk/>
            <pc:sldMk cId="2871319606" sldId="257"/>
            <ac:spMk id="11" creationId="{DA1766D0-745A-4921-A68E-56642A6508CF}"/>
          </ac:spMkLst>
        </pc:spChg>
        <pc:spChg chg="add mod">
          <ac:chgData name="Robes Gael" userId="4d90193bba27c808" providerId="LiveId" clId="{3254E227-7A69-4DB0-A01D-565950547712}" dt="2024-02-07T17:31:26.190" v="96" actId="20577"/>
          <ac:spMkLst>
            <pc:docMk/>
            <pc:sldMk cId="2871319606" sldId="257"/>
            <ac:spMk id="12" creationId="{0B9E0FFE-18C5-9CA1-A5AA-D7065CE3281E}"/>
          </ac:spMkLst>
        </pc:spChg>
        <pc:spChg chg="add">
          <ac:chgData name="Robes Gael" userId="4d90193bba27c808" providerId="LiveId" clId="{3254E227-7A69-4DB0-A01D-565950547712}" dt="2024-02-07T17:27:21.839" v="76" actId="26606"/>
          <ac:spMkLst>
            <pc:docMk/>
            <pc:sldMk cId="2871319606" sldId="257"/>
            <ac:spMk id="13" creationId="{583F1E3F-D7BF-4DB5-8016-70B9E385E338}"/>
          </ac:spMkLst>
        </pc:spChg>
        <pc:spChg chg="add">
          <ac:chgData name="Robes Gael" userId="4d90193bba27c808" providerId="LiveId" clId="{3254E227-7A69-4DB0-A01D-565950547712}" dt="2024-02-07T17:27:21.839" v="76" actId="26606"/>
          <ac:spMkLst>
            <pc:docMk/>
            <pc:sldMk cId="2871319606" sldId="257"/>
            <ac:spMk id="15" creationId="{DD0D3E7A-8DF6-4A78-A03C-86AD697468BE}"/>
          </ac:spMkLst>
        </pc:spChg>
        <pc:spChg chg="add del mod">
          <ac:chgData name="Robes Gael" userId="4d90193bba27c808" providerId="LiveId" clId="{3254E227-7A69-4DB0-A01D-565950547712}" dt="2024-02-07T17:33:04.471" v="106" actId="478"/>
          <ac:spMkLst>
            <pc:docMk/>
            <pc:sldMk cId="2871319606" sldId="257"/>
            <ac:spMk id="16" creationId="{06842D66-356C-7B1A-7DD1-4916062B4427}"/>
          </ac:spMkLst>
        </pc:spChg>
        <pc:spChg chg="add mod">
          <ac:chgData name="Robes Gael" userId="4d90193bba27c808" providerId="LiveId" clId="{3254E227-7A69-4DB0-A01D-565950547712}" dt="2024-02-08T19:25:42.658" v="1241" actId="27636"/>
          <ac:spMkLst>
            <pc:docMk/>
            <pc:sldMk cId="2871319606" sldId="257"/>
            <ac:spMk id="31" creationId="{448D14DC-EB9F-0CD3-0410-05EAED822047}"/>
          </ac:spMkLst>
        </pc:spChg>
        <pc:spChg chg="add mod">
          <ac:chgData name="Robes Gael" userId="4d90193bba27c808" providerId="LiveId" clId="{3254E227-7A69-4DB0-A01D-565950547712}" dt="2024-02-07T18:27:38.976" v="392" actId="207"/>
          <ac:spMkLst>
            <pc:docMk/>
            <pc:sldMk cId="2871319606" sldId="257"/>
            <ac:spMk id="34" creationId="{022BC72F-7F4F-F4B8-580B-D51F9FB27BF9}"/>
          </ac:spMkLst>
        </pc:spChg>
        <pc:spChg chg="add mod">
          <ac:chgData name="Robes Gael" userId="4d90193bba27c808" providerId="LiveId" clId="{3254E227-7A69-4DB0-A01D-565950547712}" dt="2024-02-07T18:26:56.398" v="390" actId="2085"/>
          <ac:spMkLst>
            <pc:docMk/>
            <pc:sldMk cId="2871319606" sldId="257"/>
            <ac:spMk id="35" creationId="{70A4D837-7817-AB07-2E51-56FA5FDA289E}"/>
          </ac:spMkLst>
        </pc:spChg>
        <pc:graphicFrameChg chg="add mod">
          <ac:chgData name="Robes Gael" userId="4d90193bba27c808" providerId="LiveId" clId="{3254E227-7A69-4DB0-A01D-565950547712}" dt="2024-02-07T18:47:49.940" v="411"/>
          <ac:graphicFrameMkLst>
            <pc:docMk/>
            <pc:sldMk cId="2871319606" sldId="257"/>
            <ac:graphicFrameMk id="30" creationId="{D465A71F-2E2D-C917-C123-AEB32484120F}"/>
          </ac:graphicFrameMkLst>
        </pc:graphicFrameChg>
        <pc:picChg chg="add del mod ord">
          <ac:chgData name="Robes Gael" userId="4d90193bba27c808" providerId="LiveId" clId="{3254E227-7A69-4DB0-A01D-565950547712}" dt="2024-02-07T17:29:48.140" v="86" actId="478"/>
          <ac:picMkLst>
            <pc:docMk/>
            <pc:sldMk cId="2871319606" sldId="257"/>
            <ac:picMk id="6" creationId="{7F0866CE-5AD3-9803-F12A-026EF18D0BED}"/>
          </ac:picMkLst>
        </pc:picChg>
        <pc:picChg chg="add del mod ord">
          <ac:chgData name="Robes Gael" userId="4d90193bba27c808" providerId="LiveId" clId="{3254E227-7A69-4DB0-A01D-565950547712}" dt="2024-02-07T17:49:28.504" v="181" actId="478"/>
          <ac:picMkLst>
            <pc:docMk/>
            <pc:sldMk cId="2871319606" sldId="257"/>
            <ac:picMk id="8" creationId="{93781653-CAFA-832C-3BE6-153244AE5D61}"/>
          </ac:picMkLst>
        </pc:picChg>
        <pc:picChg chg="add mod">
          <ac:chgData name="Robes Gael" userId="4d90193bba27c808" providerId="LiveId" clId="{3254E227-7A69-4DB0-A01D-565950547712}" dt="2024-02-07T17:33:18.201" v="107" actId="1076"/>
          <ac:picMkLst>
            <pc:docMk/>
            <pc:sldMk cId="2871319606" sldId="257"/>
            <ac:picMk id="14" creationId="{F9A84A91-EA3A-719D-140B-4B97A47E4822}"/>
          </ac:picMkLst>
        </pc:picChg>
        <pc:picChg chg="add del mod ord">
          <ac:chgData name="Robes Gael" userId="4d90193bba27c808" providerId="LiveId" clId="{3254E227-7A69-4DB0-A01D-565950547712}" dt="2024-02-07T17:43:06.167" v="146" actId="478"/>
          <ac:picMkLst>
            <pc:docMk/>
            <pc:sldMk cId="2871319606" sldId="257"/>
            <ac:picMk id="23" creationId="{50EE9D27-3EAE-028F-246B-3CEBDD212051}"/>
          </ac:picMkLst>
        </pc:picChg>
        <pc:picChg chg="add del mod">
          <ac:chgData name="Robes Gael" userId="4d90193bba27c808" providerId="LiveId" clId="{3254E227-7A69-4DB0-A01D-565950547712}" dt="2024-02-07T18:24:53.213" v="311" actId="478"/>
          <ac:picMkLst>
            <pc:docMk/>
            <pc:sldMk cId="2871319606" sldId="257"/>
            <ac:picMk id="33" creationId="{8C2516A8-8A34-075C-496A-043CE1C4FF43}"/>
          </ac:picMkLst>
        </pc:picChg>
        <pc:cxnChg chg="add mod ord">
          <ac:chgData name="Robes Gael" userId="4d90193bba27c808" providerId="LiveId" clId="{3254E227-7A69-4DB0-A01D-565950547712}" dt="2024-02-07T17:44:24.588" v="153" actId="14100"/>
          <ac:cxnSpMkLst>
            <pc:docMk/>
            <pc:sldMk cId="2871319606" sldId="257"/>
            <ac:cxnSpMk id="18" creationId="{D6674DE1-9ABA-8E47-F3F8-91E6D9AC3842}"/>
          </ac:cxnSpMkLst>
        </pc:cxnChg>
        <pc:cxnChg chg="add mod ord">
          <ac:chgData name="Robes Gael" userId="4d90193bba27c808" providerId="LiveId" clId="{3254E227-7A69-4DB0-A01D-565950547712}" dt="2024-02-07T18:23:40.378" v="302" actId="166"/>
          <ac:cxnSpMkLst>
            <pc:docMk/>
            <pc:sldMk cId="2871319606" sldId="257"/>
            <ac:cxnSpMk id="20" creationId="{3BFFB616-28E1-B159-8318-ADA62AFFB6AB}"/>
          </ac:cxnSpMkLst>
        </pc:cxnChg>
        <pc:cxnChg chg="add mod">
          <ac:chgData name="Robes Gael" userId="4d90193bba27c808" providerId="LiveId" clId="{3254E227-7A69-4DB0-A01D-565950547712}" dt="2024-02-07T17:44:06.747" v="152" actId="14100"/>
          <ac:cxnSpMkLst>
            <pc:docMk/>
            <pc:sldMk cId="2871319606" sldId="257"/>
            <ac:cxnSpMk id="24" creationId="{C26F1105-C947-0007-4C3A-D4FD5D28AB53}"/>
          </ac:cxnSpMkLst>
        </pc:cxnChg>
      </pc:sldChg>
      <pc:sldChg chg="addSp delSp modSp new mod">
        <pc:chgData name="Robes Gael" userId="4d90193bba27c808" providerId="LiveId" clId="{3254E227-7A69-4DB0-A01D-565950547712}" dt="2024-02-09T17:48:47.713" v="1610" actId="20577"/>
        <pc:sldMkLst>
          <pc:docMk/>
          <pc:sldMk cId="1503017118" sldId="258"/>
        </pc:sldMkLst>
        <pc:spChg chg="mod">
          <ac:chgData name="Robes Gael" userId="4d90193bba27c808" providerId="LiveId" clId="{3254E227-7A69-4DB0-A01D-565950547712}" dt="2024-02-08T19:14:48.991" v="1183" actId="20577"/>
          <ac:spMkLst>
            <pc:docMk/>
            <pc:sldMk cId="1503017118" sldId="258"/>
            <ac:spMk id="2" creationId="{B6ECCA63-0ED3-2575-42FD-D4CD66E90AE5}"/>
          </ac:spMkLst>
        </pc:spChg>
        <pc:spChg chg="del">
          <ac:chgData name="Robes Gael" userId="4d90193bba27c808" providerId="LiveId" clId="{3254E227-7A69-4DB0-A01D-565950547712}" dt="2024-02-07T19:04:39.769" v="451"/>
          <ac:spMkLst>
            <pc:docMk/>
            <pc:sldMk cId="1503017118" sldId="258"/>
            <ac:spMk id="3" creationId="{EF63A5DB-BC34-8183-20D8-07623316FA21}"/>
          </ac:spMkLst>
        </pc:spChg>
        <pc:spChg chg="add mod">
          <ac:chgData name="Robes Gael" userId="4d90193bba27c808" providerId="LiveId" clId="{3254E227-7A69-4DB0-A01D-565950547712}" dt="2024-02-08T19:25:30.424" v="1238" actId="27636"/>
          <ac:spMkLst>
            <pc:docMk/>
            <pc:sldMk cId="1503017118" sldId="258"/>
            <ac:spMk id="5" creationId="{4BCD4A93-5BFC-4BDD-48DD-D2C934F47010}"/>
          </ac:spMkLst>
        </pc:spChg>
        <pc:spChg chg="add mod">
          <ac:chgData name="Robes Gael" userId="4d90193bba27c808" providerId="LiveId" clId="{3254E227-7A69-4DB0-A01D-565950547712}" dt="2024-02-07T19:02:41.059" v="446" actId="20577"/>
          <ac:spMkLst>
            <pc:docMk/>
            <pc:sldMk cId="1503017118" sldId="258"/>
            <ac:spMk id="6" creationId="{84FF75F4-BCE3-DCE0-146D-FD69D32CDBFF}"/>
          </ac:spMkLst>
        </pc:spChg>
        <pc:spChg chg="add mod">
          <ac:chgData name="Robes Gael" userId="4d90193bba27c808" providerId="LiveId" clId="{3254E227-7A69-4DB0-A01D-565950547712}" dt="2024-02-08T18:45:34.630" v="763" actId="1037"/>
          <ac:spMkLst>
            <pc:docMk/>
            <pc:sldMk cId="1503017118" sldId="258"/>
            <ac:spMk id="9" creationId="{62FE6A98-1D8F-D3E2-99AE-50E8F33C9744}"/>
          </ac:spMkLst>
        </pc:spChg>
        <pc:spChg chg="add mod">
          <ac:chgData name="Robes Gael" userId="4d90193bba27c808" providerId="LiveId" clId="{3254E227-7A69-4DB0-A01D-565950547712}" dt="2024-02-08T19:01:18.273" v="844" actId="20577"/>
          <ac:spMkLst>
            <pc:docMk/>
            <pc:sldMk cId="1503017118" sldId="258"/>
            <ac:spMk id="10" creationId="{D3FC09B1-1A76-4452-F68D-7685F897193C}"/>
          </ac:spMkLst>
        </pc:spChg>
        <pc:spChg chg="add mod">
          <ac:chgData name="Robes Gael" userId="4d90193bba27c808" providerId="LiveId" clId="{3254E227-7A69-4DB0-A01D-565950547712}" dt="2024-02-08T19:07:51.694" v="1092" actId="20577"/>
          <ac:spMkLst>
            <pc:docMk/>
            <pc:sldMk cId="1503017118" sldId="258"/>
            <ac:spMk id="12" creationId="{9AC23325-03C4-2859-05D8-F4C6194B347D}"/>
          </ac:spMkLst>
        </pc:spChg>
        <pc:spChg chg="add mod">
          <ac:chgData name="Robes Gael" userId="4d90193bba27c808" providerId="LiveId" clId="{3254E227-7A69-4DB0-A01D-565950547712}" dt="2024-02-08T19:01:26.746" v="881" actId="1036"/>
          <ac:spMkLst>
            <pc:docMk/>
            <pc:sldMk cId="1503017118" sldId="258"/>
            <ac:spMk id="13" creationId="{27B3CA8E-0C0D-3E31-B373-3984590E0B79}"/>
          </ac:spMkLst>
        </pc:spChg>
        <pc:spChg chg="add mod">
          <ac:chgData name="Robes Gael" userId="4d90193bba27c808" providerId="LiveId" clId="{3254E227-7A69-4DB0-A01D-565950547712}" dt="2024-02-08T19:04:32.920" v="1027" actId="207"/>
          <ac:spMkLst>
            <pc:docMk/>
            <pc:sldMk cId="1503017118" sldId="258"/>
            <ac:spMk id="14" creationId="{F5C325DA-CC16-2A90-E5C2-4A343F7277CE}"/>
          </ac:spMkLst>
        </pc:spChg>
        <pc:spChg chg="add mod">
          <ac:chgData name="Robes Gael" userId="4d90193bba27c808" providerId="LiveId" clId="{3254E227-7A69-4DB0-A01D-565950547712}" dt="2024-02-08T19:12:18.632" v="1176" actId="20577"/>
          <ac:spMkLst>
            <pc:docMk/>
            <pc:sldMk cId="1503017118" sldId="258"/>
            <ac:spMk id="15" creationId="{4B8A9197-5947-954A-7310-8423CDAE4A21}"/>
          </ac:spMkLst>
        </pc:spChg>
        <pc:spChg chg="add mod">
          <ac:chgData name="Robes Gael" userId="4d90193bba27c808" providerId="LiveId" clId="{3254E227-7A69-4DB0-A01D-565950547712}" dt="2024-02-08T19:11:00.662" v="1111" actId="1038"/>
          <ac:spMkLst>
            <pc:docMk/>
            <pc:sldMk cId="1503017118" sldId="258"/>
            <ac:spMk id="16" creationId="{51098462-6359-F058-198A-0387FDB40DCB}"/>
          </ac:spMkLst>
        </pc:spChg>
        <pc:graphicFrameChg chg="add mod modGraphic">
          <ac:chgData name="Robes Gael" userId="4d90193bba27c808" providerId="LiveId" clId="{3254E227-7A69-4DB0-A01D-565950547712}" dt="2024-02-09T17:48:47.713" v="1610" actId="20577"/>
          <ac:graphicFrameMkLst>
            <pc:docMk/>
            <pc:sldMk cId="1503017118" sldId="258"/>
            <ac:graphicFrameMk id="11" creationId="{6239D44A-F3CD-0058-C0CA-5B9E1DE62CE4}"/>
          </ac:graphicFrameMkLst>
        </pc:graphicFrameChg>
        <pc:graphicFrameChg chg="add del mod">
          <ac:chgData name="Robes Gael" userId="4d90193bba27c808" providerId="LiveId" clId="{3254E227-7A69-4DB0-A01D-565950547712}" dt="2024-02-08T19:17:35.940" v="1188" actId="478"/>
          <ac:graphicFrameMkLst>
            <pc:docMk/>
            <pc:sldMk cId="1503017118" sldId="258"/>
            <ac:graphicFrameMk id="19" creationId="{15F9C33B-D9E0-740A-48ED-C43AB526D823}"/>
          </ac:graphicFrameMkLst>
        </pc:graphicFrameChg>
        <pc:graphicFrameChg chg="add mod">
          <ac:chgData name="Robes Gael" userId="4d90193bba27c808" providerId="LiveId" clId="{3254E227-7A69-4DB0-A01D-565950547712}" dt="2024-02-09T17:48:41.857" v="1608" actId="20577"/>
          <ac:graphicFrameMkLst>
            <pc:docMk/>
            <pc:sldMk cId="1503017118" sldId="258"/>
            <ac:graphicFrameMk id="20" creationId="{4FB05D98-A3D0-4D06-ACF6-B22094E7E52A}"/>
          </ac:graphicFrameMkLst>
        </pc:graphicFrameChg>
        <pc:picChg chg="add mod">
          <ac:chgData name="Robes Gael" userId="4d90193bba27c808" providerId="LiveId" clId="{3254E227-7A69-4DB0-A01D-565950547712}" dt="2024-02-07T19:02:50.204" v="447"/>
          <ac:picMkLst>
            <pc:docMk/>
            <pc:sldMk cId="1503017118" sldId="258"/>
            <ac:picMk id="7" creationId="{3FC50A0E-FD7D-0665-588E-7312D2955A6C}"/>
          </ac:picMkLst>
        </pc:picChg>
        <pc:cxnChg chg="add mod">
          <ac:chgData name="Robes Gael" userId="4d90193bba27c808" providerId="LiveId" clId="{3254E227-7A69-4DB0-A01D-565950547712}" dt="2024-02-08T19:25:37.805" v="1239" actId="14100"/>
          <ac:cxnSpMkLst>
            <pc:docMk/>
            <pc:sldMk cId="1503017118" sldId="258"/>
            <ac:cxnSpMk id="3" creationId="{8781942D-DCF8-6133-8DC1-61F6037AADF3}"/>
          </ac:cxnSpMkLst>
        </pc:cxnChg>
        <pc:cxnChg chg="add mod">
          <ac:chgData name="Robes Gael" userId="4d90193bba27c808" providerId="LiveId" clId="{3254E227-7A69-4DB0-A01D-565950547712}" dt="2024-02-07T19:02:13.518" v="442"/>
          <ac:cxnSpMkLst>
            <pc:docMk/>
            <pc:sldMk cId="1503017118" sldId="258"/>
            <ac:cxnSpMk id="4" creationId="{6D4C7AAD-918C-02FC-AE7A-0CE8105B0E32}"/>
          </ac:cxnSpMkLst>
        </pc:cxnChg>
        <pc:cxnChg chg="add mod">
          <ac:chgData name="Robes Gael" userId="4d90193bba27c808" providerId="LiveId" clId="{3254E227-7A69-4DB0-A01D-565950547712}" dt="2024-02-07T19:15:34.034" v="518" actId="1035"/>
          <ac:cxnSpMkLst>
            <pc:docMk/>
            <pc:sldMk cId="1503017118" sldId="258"/>
            <ac:cxnSpMk id="8" creationId="{AB8C7506-46BE-1D8A-77E5-8B4D683013A0}"/>
          </ac:cxnSpMkLst>
        </pc:cxnChg>
      </pc:sldChg>
      <pc:sldChg chg="addSp delSp modSp add mod">
        <pc:chgData name="Robes Gael" userId="4d90193bba27c808" providerId="LiveId" clId="{3254E227-7A69-4DB0-A01D-565950547712}" dt="2024-02-09T17:52:57.930" v="1705" actId="1037"/>
        <pc:sldMkLst>
          <pc:docMk/>
          <pc:sldMk cId="954847655" sldId="259"/>
        </pc:sldMkLst>
        <pc:spChg chg="mod">
          <ac:chgData name="Robes Gael" userId="4d90193bba27c808" providerId="LiveId" clId="{3254E227-7A69-4DB0-A01D-565950547712}" dt="2024-02-09T17:52:57.930" v="1705" actId="1037"/>
          <ac:spMkLst>
            <pc:docMk/>
            <pc:sldMk cId="954847655" sldId="259"/>
            <ac:spMk id="2" creationId="{B6ECCA63-0ED3-2575-42FD-D4CD66E90AE5}"/>
          </ac:spMkLst>
        </pc:spChg>
        <pc:spChg chg="mod">
          <ac:chgData name="Robes Gael" userId="4d90193bba27c808" providerId="LiveId" clId="{3254E227-7A69-4DB0-A01D-565950547712}" dt="2024-02-08T19:26:05.278" v="1244" actId="20577"/>
          <ac:spMkLst>
            <pc:docMk/>
            <pc:sldMk cId="954847655" sldId="259"/>
            <ac:spMk id="6" creationId="{84FF75F4-BCE3-DCE0-146D-FD69D32CDBFF}"/>
          </ac:spMkLst>
        </pc:spChg>
        <pc:spChg chg="mod">
          <ac:chgData name="Robes Gael" userId="4d90193bba27c808" providerId="LiveId" clId="{3254E227-7A69-4DB0-A01D-565950547712}" dt="2024-02-09T16:54:49.010" v="1394" actId="1038"/>
          <ac:spMkLst>
            <pc:docMk/>
            <pc:sldMk cId="954847655" sldId="259"/>
            <ac:spMk id="9" creationId="{62FE6A98-1D8F-D3E2-99AE-50E8F33C9744}"/>
          </ac:spMkLst>
        </pc:spChg>
        <pc:spChg chg="mod">
          <ac:chgData name="Robes Gael" userId="4d90193bba27c808" providerId="LiveId" clId="{3254E227-7A69-4DB0-A01D-565950547712}" dt="2024-02-09T16:54:39.487" v="1390" actId="1036"/>
          <ac:spMkLst>
            <pc:docMk/>
            <pc:sldMk cId="954847655" sldId="259"/>
            <ac:spMk id="10" creationId="{D3FC09B1-1A76-4452-F68D-7685F897193C}"/>
          </ac:spMkLst>
        </pc:spChg>
        <pc:spChg chg="del mod">
          <ac:chgData name="Robes Gael" userId="4d90193bba27c808" providerId="LiveId" clId="{3254E227-7A69-4DB0-A01D-565950547712}" dt="2024-02-09T17:03:56.436" v="1419" actId="478"/>
          <ac:spMkLst>
            <pc:docMk/>
            <pc:sldMk cId="954847655" sldId="259"/>
            <ac:spMk id="12" creationId="{9AC23325-03C4-2859-05D8-F4C6194B347D}"/>
          </ac:spMkLst>
        </pc:spChg>
        <pc:spChg chg="mod">
          <ac:chgData name="Robes Gael" userId="4d90193bba27c808" providerId="LiveId" clId="{3254E227-7A69-4DB0-A01D-565950547712}" dt="2024-02-09T17:10:55.026" v="1473" actId="1076"/>
          <ac:spMkLst>
            <pc:docMk/>
            <pc:sldMk cId="954847655" sldId="259"/>
            <ac:spMk id="13" creationId="{27B3CA8E-0C0D-3E31-B373-3984590E0B79}"/>
          </ac:spMkLst>
        </pc:spChg>
        <pc:spChg chg="del mod">
          <ac:chgData name="Robes Gael" userId="4d90193bba27c808" providerId="LiveId" clId="{3254E227-7A69-4DB0-A01D-565950547712}" dt="2024-02-09T17:50:46.439" v="1621" actId="478"/>
          <ac:spMkLst>
            <pc:docMk/>
            <pc:sldMk cId="954847655" sldId="259"/>
            <ac:spMk id="14" creationId="{F5C325DA-CC16-2A90-E5C2-4A343F7277CE}"/>
          </ac:spMkLst>
        </pc:spChg>
        <pc:spChg chg="del">
          <ac:chgData name="Robes Gael" userId="4d90193bba27c808" providerId="LiveId" clId="{3254E227-7A69-4DB0-A01D-565950547712}" dt="2024-02-09T17:25:21.381" v="1525" actId="478"/>
          <ac:spMkLst>
            <pc:docMk/>
            <pc:sldMk cId="954847655" sldId="259"/>
            <ac:spMk id="15" creationId="{4B8A9197-5947-954A-7310-8423CDAE4A21}"/>
          </ac:spMkLst>
        </pc:spChg>
        <pc:spChg chg="del mod">
          <ac:chgData name="Robes Gael" userId="4d90193bba27c808" providerId="LiveId" clId="{3254E227-7A69-4DB0-A01D-565950547712}" dt="2024-02-09T17:50:38.575" v="1620" actId="478"/>
          <ac:spMkLst>
            <pc:docMk/>
            <pc:sldMk cId="954847655" sldId="259"/>
            <ac:spMk id="16" creationId="{51098462-6359-F058-198A-0387FDB40DCB}"/>
          </ac:spMkLst>
        </pc:spChg>
        <pc:spChg chg="add del mod">
          <ac:chgData name="Robes Gael" userId="4d90193bba27c808" providerId="LiveId" clId="{3254E227-7A69-4DB0-A01D-565950547712}" dt="2024-02-08T19:30:13.634" v="1270" actId="478"/>
          <ac:spMkLst>
            <pc:docMk/>
            <pc:sldMk cId="954847655" sldId="259"/>
            <ac:spMk id="18" creationId="{D8676C7D-92E0-66AE-9688-123228103AD9}"/>
          </ac:spMkLst>
        </pc:spChg>
        <pc:spChg chg="add mod">
          <ac:chgData name="Robes Gael" userId="4d90193bba27c808" providerId="LiveId" clId="{3254E227-7A69-4DB0-A01D-565950547712}" dt="2024-02-09T17:10:50.689" v="1472" actId="1076"/>
          <ac:spMkLst>
            <pc:docMk/>
            <pc:sldMk cId="954847655" sldId="259"/>
            <ac:spMk id="27" creationId="{918C5A78-3F55-D3AD-91F6-3A72CA79FAE0}"/>
          </ac:spMkLst>
        </pc:spChg>
        <pc:graphicFrameChg chg="del modGraphic">
          <ac:chgData name="Robes Gael" userId="4d90193bba27c808" providerId="LiveId" clId="{3254E227-7A69-4DB0-A01D-565950547712}" dt="2024-02-08T19:30:04.035" v="1269" actId="478"/>
          <ac:graphicFrameMkLst>
            <pc:docMk/>
            <pc:sldMk cId="954847655" sldId="259"/>
            <ac:graphicFrameMk id="11" creationId="{6239D44A-F3CD-0058-C0CA-5B9E1DE62CE4}"/>
          </ac:graphicFrameMkLst>
        </pc:graphicFrameChg>
        <pc:graphicFrameChg chg="del">
          <ac:chgData name="Robes Gael" userId="4d90193bba27c808" providerId="LiveId" clId="{3254E227-7A69-4DB0-A01D-565950547712}" dt="2024-02-09T17:16:59.716" v="1501" actId="478"/>
          <ac:graphicFrameMkLst>
            <pc:docMk/>
            <pc:sldMk cId="954847655" sldId="259"/>
            <ac:graphicFrameMk id="20" creationId="{4FB05D98-A3D0-4D06-ACF6-B22094E7E52A}"/>
          </ac:graphicFrameMkLst>
        </pc:graphicFrameChg>
        <pc:graphicFrameChg chg="add mod">
          <ac:chgData name="Robes Gael" userId="4d90193bba27c808" providerId="LiveId" clId="{3254E227-7A69-4DB0-A01D-565950547712}" dt="2024-02-09T17:48:27.899" v="1604" actId="20577"/>
          <ac:graphicFrameMkLst>
            <pc:docMk/>
            <pc:sldMk cId="954847655" sldId="259"/>
            <ac:graphicFrameMk id="22" creationId="{E8331728-723A-AF6B-3507-F98B9EC07D3D}"/>
          </ac:graphicFrameMkLst>
        </pc:graphicFrameChg>
        <pc:graphicFrameChg chg="add mod">
          <ac:chgData name="Robes Gael" userId="4d90193bba27c808" providerId="LiveId" clId="{3254E227-7A69-4DB0-A01D-565950547712}" dt="2024-02-09T17:48:33.768" v="1606" actId="20577"/>
          <ac:graphicFrameMkLst>
            <pc:docMk/>
            <pc:sldMk cId="954847655" sldId="259"/>
            <ac:graphicFrameMk id="25" creationId="{727272D7-E060-09C9-4178-354B713C5B48}"/>
          </ac:graphicFrameMkLst>
        </pc:graphicFrameChg>
        <pc:graphicFrameChg chg="add del mod">
          <ac:chgData name="Robes Gael" userId="4d90193bba27c808" providerId="LiveId" clId="{3254E227-7A69-4DB0-A01D-565950547712}" dt="2024-02-09T17:05:01.059" v="1451" actId="478"/>
          <ac:graphicFrameMkLst>
            <pc:docMk/>
            <pc:sldMk cId="954847655" sldId="259"/>
            <ac:graphicFrameMk id="26" creationId="{D6CE8BCA-D75F-8D7C-A62B-EE61FCF57126}"/>
          </ac:graphicFrameMkLst>
        </pc:graphicFrameChg>
        <pc:graphicFrameChg chg="add mod">
          <ac:chgData name="Robes Gael" userId="4d90193bba27c808" providerId="LiveId" clId="{3254E227-7A69-4DB0-A01D-565950547712}" dt="2024-02-09T17:50:08.148" v="1618" actId="20577"/>
          <ac:graphicFrameMkLst>
            <pc:docMk/>
            <pc:sldMk cId="954847655" sldId="259"/>
            <ac:graphicFrameMk id="32" creationId="{67F36BFB-A435-5865-2E23-A66A67EC4A31}"/>
          </ac:graphicFrameMkLst>
        </pc:graphicFrameChg>
        <pc:graphicFrameChg chg="add mod">
          <ac:chgData name="Robes Gael" userId="4d90193bba27c808" providerId="LiveId" clId="{3254E227-7A69-4DB0-A01D-565950547712}" dt="2024-02-09T17:51:15.543" v="1646" actId="1037"/>
          <ac:graphicFrameMkLst>
            <pc:docMk/>
            <pc:sldMk cId="954847655" sldId="259"/>
            <ac:graphicFrameMk id="35" creationId="{E9B54018-BB25-F6F1-88D8-ADB28F7A94A9}"/>
          </ac:graphicFrameMkLst>
        </pc:graphicFrameChg>
        <pc:cxnChg chg="add mod">
          <ac:chgData name="Robes Gael" userId="4d90193bba27c808" providerId="LiveId" clId="{3254E227-7A69-4DB0-A01D-565950547712}" dt="2024-02-09T17:12:41.120" v="1480" actId="13822"/>
          <ac:cxnSpMkLst>
            <pc:docMk/>
            <pc:sldMk cId="954847655" sldId="259"/>
            <ac:cxnSpMk id="29" creationId="{189B1113-A225-3D4D-D4BA-993001A51DB6}"/>
          </ac:cxnSpMkLst>
        </pc:cxnChg>
      </pc:sldChg>
      <pc:sldChg chg="addSp delSp modSp add mod">
        <pc:chgData name="Robes Gael" userId="4d90193bba27c808" providerId="LiveId" clId="{3254E227-7A69-4DB0-A01D-565950547712}" dt="2024-02-09T19:46:18.532" v="2023" actId="20577"/>
        <pc:sldMkLst>
          <pc:docMk/>
          <pc:sldMk cId="2873447131" sldId="260"/>
        </pc:sldMkLst>
        <pc:spChg chg="mod">
          <ac:chgData name="Robes Gael" userId="4d90193bba27c808" providerId="LiveId" clId="{3254E227-7A69-4DB0-A01D-565950547712}" dt="2024-02-09T18:34:22.096" v="1769" actId="14100"/>
          <ac:spMkLst>
            <pc:docMk/>
            <pc:sldMk cId="2873447131" sldId="260"/>
            <ac:spMk id="2" creationId="{B6ECCA63-0ED3-2575-42FD-D4CD66E90AE5}"/>
          </ac:spMkLst>
        </pc:spChg>
        <pc:spChg chg="mod">
          <ac:chgData name="Robes Gael" userId="4d90193bba27c808" providerId="LiveId" clId="{3254E227-7A69-4DB0-A01D-565950547712}" dt="2024-02-09T18:29:32.038" v="1756" actId="20577"/>
          <ac:spMkLst>
            <pc:docMk/>
            <pc:sldMk cId="2873447131" sldId="260"/>
            <ac:spMk id="6" creationId="{84FF75F4-BCE3-DCE0-146D-FD69D32CDBFF}"/>
          </ac:spMkLst>
        </pc:spChg>
        <pc:spChg chg="mod">
          <ac:chgData name="Robes Gael" userId="4d90193bba27c808" providerId="LiveId" clId="{3254E227-7A69-4DB0-A01D-565950547712}" dt="2024-02-09T18:59:06.897" v="1837" actId="1037"/>
          <ac:spMkLst>
            <pc:docMk/>
            <pc:sldMk cId="2873447131" sldId="260"/>
            <ac:spMk id="9" creationId="{62FE6A98-1D8F-D3E2-99AE-50E8F33C9744}"/>
          </ac:spMkLst>
        </pc:spChg>
        <pc:spChg chg="mod">
          <ac:chgData name="Robes Gael" userId="4d90193bba27c808" providerId="LiveId" clId="{3254E227-7A69-4DB0-A01D-565950547712}" dt="2024-02-09T19:38:50.072" v="1988" actId="27636"/>
          <ac:spMkLst>
            <pc:docMk/>
            <pc:sldMk cId="2873447131" sldId="260"/>
            <ac:spMk id="10" creationId="{D3FC09B1-1A76-4452-F68D-7685F897193C}"/>
          </ac:spMkLst>
        </pc:spChg>
        <pc:spChg chg="mod">
          <ac:chgData name="Robes Gael" userId="4d90193bba27c808" providerId="LiveId" clId="{3254E227-7A69-4DB0-A01D-565950547712}" dt="2024-02-09T19:31:41.074" v="1973" actId="1038"/>
          <ac:spMkLst>
            <pc:docMk/>
            <pc:sldMk cId="2873447131" sldId="260"/>
            <ac:spMk id="13" creationId="{27B3CA8E-0C0D-3E31-B373-3984590E0B79}"/>
          </ac:spMkLst>
        </pc:spChg>
        <pc:spChg chg="add mod">
          <ac:chgData name="Robes Gael" userId="4d90193bba27c808" providerId="LiveId" clId="{3254E227-7A69-4DB0-A01D-565950547712}" dt="2024-02-09T19:00:49.988" v="1887" actId="1038"/>
          <ac:spMkLst>
            <pc:docMk/>
            <pc:sldMk cId="2873447131" sldId="260"/>
            <ac:spMk id="21" creationId="{882D0651-C876-B7B8-4F74-F87FB006BB81}"/>
          </ac:spMkLst>
        </pc:spChg>
        <pc:spChg chg="add mod">
          <ac:chgData name="Robes Gael" userId="4d90193bba27c808" providerId="LiveId" clId="{3254E227-7A69-4DB0-A01D-565950547712}" dt="2024-02-09T19:02:09.668" v="1889" actId="1076"/>
          <ac:spMkLst>
            <pc:docMk/>
            <pc:sldMk cId="2873447131" sldId="260"/>
            <ac:spMk id="23" creationId="{463D3CE2-F52B-3F18-3EA8-524303976332}"/>
          </ac:spMkLst>
        </pc:spChg>
        <pc:spChg chg="add mod">
          <ac:chgData name="Robes Gael" userId="4d90193bba27c808" providerId="LiveId" clId="{3254E227-7A69-4DB0-A01D-565950547712}" dt="2024-02-09T19:31:11.039" v="1968" actId="1035"/>
          <ac:spMkLst>
            <pc:docMk/>
            <pc:sldMk cId="2873447131" sldId="260"/>
            <ac:spMk id="26" creationId="{C0A1D3D3-D31C-A924-9A47-728B6D9E8BD0}"/>
          </ac:spMkLst>
        </pc:spChg>
        <pc:spChg chg="del">
          <ac:chgData name="Robes Gael" userId="4d90193bba27c808" providerId="LiveId" clId="{3254E227-7A69-4DB0-A01D-565950547712}" dt="2024-02-09T18:36:21.188" v="1777" actId="478"/>
          <ac:spMkLst>
            <pc:docMk/>
            <pc:sldMk cId="2873447131" sldId="260"/>
            <ac:spMk id="27" creationId="{918C5A78-3F55-D3AD-91F6-3A72CA79FAE0}"/>
          </ac:spMkLst>
        </pc:spChg>
        <pc:spChg chg="add mod">
          <ac:chgData name="Robes Gael" userId="4d90193bba27c808" providerId="LiveId" clId="{3254E227-7A69-4DB0-A01D-565950547712}" dt="2024-02-09T19:35:24.649" v="1981" actId="1036"/>
          <ac:spMkLst>
            <pc:docMk/>
            <pc:sldMk cId="2873447131" sldId="260"/>
            <ac:spMk id="28" creationId="{2A88993B-0F8B-6C7C-65E0-CE28DAA6F139}"/>
          </ac:spMkLst>
        </pc:spChg>
        <pc:spChg chg="add mod">
          <ac:chgData name="Robes Gael" userId="4d90193bba27c808" providerId="LiveId" clId="{3254E227-7A69-4DB0-A01D-565950547712}" dt="2024-02-09T19:46:18.532" v="2023" actId="20577"/>
          <ac:spMkLst>
            <pc:docMk/>
            <pc:sldMk cId="2873447131" sldId="260"/>
            <ac:spMk id="30" creationId="{609D5F1A-9569-B39A-D191-3B2F1E6EEF23}"/>
          </ac:spMkLst>
        </pc:spChg>
        <pc:graphicFrameChg chg="add mod">
          <ac:chgData name="Robes Gael" userId="4d90193bba27c808" providerId="LiveId" clId="{3254E227-7A69-4DB0-A01D-565950547712}" dt="2024-02-09T18:26:10.072" v="1741" actId="14100"/>
          <ac:graphicFrameMkLst>
            <pc:docMk/>
            <pc:sldMk cId="2873447131" sldId="260"/>
            <ac:graphicFrameMk id="14" creationId="{D369AE68-B841-2C34-134D-2C3E77E0C1BF}"/>
          </ac:graphicFrameMkLst>
        </pc:graphicFrameChg>
        <pc:graphicFrameChg chg="add del mod">
          <ac:chgData name="Robes Gael" userId="4d90193bba27c808" providerId="LiveId" clId="{3254E227-7A69-4DB0-A01D-565950547712}" dt="2024-02-09T18:28:44.833" v="1751" actId="478"/>
          <ac:graphicFrameMkLst>
            <pc:docMk/>
            <pc:sldMk cId="2873447131" sldId="260"/>
            <ac:graphicFrameMk id="17" creationId="{5A7D8AA2-E236-3B66-50B7-58090B17561B}"/>
          </ac:graphicFrameMkLst>
        </pc:graphicFrameChg>
        <pc:graphicFrameChg chg="add del mod">
          <ac:chgData name="Robes Gael" userId="4d90193bba27c808" providerId="LiveId" clId="{3254E227-7A69-4DB0-A01D-565950547712}" dt="2024-02-09T18:32:57.427" v="1757" actId="478"/>
          <ac:graphicFrameMkLst>
            <pc:docMk/>
            <pc:sldMk cId="2873447131" sldId="260"/>
            <ac:graphicFrameMk id="18" creationId="{FBE0A4D5-A7DA-0C1C-67C2-F7856AE2AE7A}"/>
          </ac:graphicFrameMkLst>
        </pc:graphicFrameChg>
        <pc:graphicFrameChg chg="add mod">
          <ac:chgData name="Robes Gael" userId="4d90193bba27c808" providerId="LiveId" clId="{3254E227-7A69-4DB0-A01D-565950547712}" dt="2024-02-09T19:36:21.926" v="1985"/>
          <ac:graphicFrameMkLst>
            <pc:docMk/>
            <pc:sldMk cId="2873447131" sldId="260"/>
            <ac:graphicFrameMk id="19" creationId="{FBE0A4D5-A7DA-0C1C-67C2-F7856AE2AE7A}"/>
          </ac:graphicFrameMkLst>
        </pc:graphicFrameChg>
        <pc:graphicFrameChg chg="add del mod">
          <ac:chgData name="Robes Gael" userId="4d90193bba27c808" providerId="LiveId" clId="{3254E227-7A69-4DB0-A01D-565950547712}" dt="2024-02-09T18:58:50.043" v="1832" actId="478"/>
          <ac:graphicFrameMkLst>
            <pc:docMk/>
            <pc:sldMk cId="2873447131" sldId="260"/>
            <ac:graphicFrameMk id="20" creationId="{FBE0A4D5-A7DA-0C1C-67C2-F7856AE2AE7A}"/>
          </ac:graphicFrameMkLst>
        </pc:graphicFrameChg>
        <pc:graphicFrameChg chg="del">
          <ac:chgData name="Robes Gael" userId="4d90193bba27c808" providerId="LiveId" clId="{3254E227-7A69-4DB0-A01D-565950547712}" dt="2024-02-09T18:06:53.222" v="1714" actId="478"/>
          <ac:graphicFrameMkLst>
            <pc:docMk/>
            <pc:sldMk cId="2873447131" sldId="260"/>
            <ac:graphicFrameMk id="22" creationId="{E8331728-723A-AF6B-3507-F98B9EC07D3D}"/>
          </ac:graphicFrameMkLst>
        </pc:graphicFrameChg>
        <pc:graphicFrameChg chg="add mod">
          <ac:chgData name="Robes Gael" userId="4d90193bba27c808" providerId="LiveId" clId="{3254E227-7A69-4DB0-A01D-565950547712}" dt="2024-02-09T19:36:45.611" v="1986"/>
          <ac:graphicFrameMkLst>
            <pc:docMk/>
            <pc:sldMk cId="2873447131" sldId="260"/>
            <ac:graphicFrameMk id="24" creationId="{FBE0A4D5-A7DA-0C1C-67C2-F7856AE2AE7A}"/>
          </ac:graphicFrameMkLst>
        </pc:graphicFrameChg>
        <pc:graphicFrameChg chg="del">
          <ac:chgData name="Robes Gael" userId="4d90193bba27c808" providerId="LiveId" clId="{3254E227-7A69-4DB0-A01D-565950547712}" dt="2024-02-09T18:19:48.738" v="1732" actId="478"/>
          <ac:graphicFrameMkLst>
            <pc:docMk/>
            <pc:sldMk cId="2873447131" sldId="260"/>
            <ac:graphicFrameMk id="25" creationId="{727272D7-E060-09C9-4178-354B713C5B48}"/>
          </ac:graphicFrameMkLst>
        </pc:graphicFrameChg>
        <pc:graphicFrameChg chg="del">
          <ac:chgData name="Robes Gael" userId="4d90193bba27c808" providerId="LiveId" clId="{3254E227-7A69-4DB0-A01D-565950547712}" dt="2024-02-09T18:20:01.012" v="1733" actId="478"/>
          <ac:graphicFrameMkLst>
            <pc:docMk/>
            <pc:sldMk cId="2873447131" sldId="260"/>
            <ac:graphicFrameMk id="32" creationId="{67F36BFB-A435-5865-2E23-A66A67EC4A31}"/>
          </ac:graphicFrameMkLst>
        </pc:graphicFrameChg>
        <pc:graphicFrameChg chg="del">
          <ac:chgData name="Robes Gael" userId="4d90193bba27c808" providerId="LiveId" clId="{3254E227-7A69-4DB0-A01D-565950547712}" dt="2024-02-09T18:34:02.101" v="1765" actId="478"/>
          <ac:graphicFrameMkLst>
            <pc:docMk/>
            <pc:sldMk cId="2873447131" sldId="260"/>
            <ac:graphicFrameMk id="35" creationId="{E9B54018-BB25-F6F1-88D8-ADB28F7A94A9}"/>
          </ac:graphicFrameMkLst>
        </pc:graphicFrameChg>
        <pc:cxnChg chg="del">
          <ac:chgData name="Robes Gael" userId="4d90193bba27c808" providerId="LiveId" clId="{3254E227-7A69-4DB0-A01D-565950547712}" dt="2024-02-09T18:36:17.582" v="1776" actId="478"/>
          <ac:cxnSpMkLst>
            <pc:docMk/>
            <pc:sldMk cId="2873447131" sldId="260"/>
            <ac:cxnSpMk id="3" creationId="{8781942D-DCF8-6133-8DC1-61F6037AADF3}"/>
          </ac:cxnSpMkLst>
        </pc:cxnChg>
        <pc:cxnChg chg="del">
          <ac:chgData name="Robes Gael" userId="4d90193bba27c808" providerId="LiveId" clId="{3254E227-7A69-4DB0-A01D-565950547712}" dt="2024-02-09T18:19:44.838" v="1731" actId="478"/>
          <ac:cxnSpMkLst>
            <pc:docMk/>
            <pc:sldMk cId="2873447131" sldId="260"/>
            <ac:cxnSpMk id="29" creationId="{189B1113-A225-3D4D-D4BA-993001A51DB6}"/>
          </ac:cxnSpMkLst>
        </pc:cxnChg>
        <pc:cxnChg chg="add mod">
          <ac:chgData name="Robes Gael" userId="4d90193bba27c808" providerId="LiveId" clId="{3254E227-7A69-4DB0-A01D-565950547712}" dt="2024-02-09T19:32:41.231" v="1980" actId="13822"/>
          <ac:cxnSpMkLst>
            <pc:docMk/>
            <pc:sldMk cId="2873447131" sldId="260"/>
            <ac:cxnSpMk id="31" creationId="{9C18B972-9D1B-CEB2-3658-BD96A14BF566}"/>
          </ac:cxnSpMkLst>
        </pc:cxnChg>
      </pc:sldChg>
      <pc:sldChg chg="addSp delSp modSp add mod">
        <pc:chgData name="Robes Gael" userId="4d90193bba27c808" providerId="LiveId" clId="{3254E227-7A69-4DB0-A01D-565950547712}" dt="2024-02-11T01:14:17.355" v="2337" actId="20577"/>
        <pc:sldMkLst>
          <pc:docMk/>
          <pc:sldMk cId="3513876281" sldId="261"/>
        </pc:sldMkLst>
        <pc:spChg chg="mod">
          <ac:chgData name="Robes Gael" userId="4d90193bba27c808" providerId="LiveId" clId="{3254E227-7A69-4DB0-A01D-565950547712}" dt="2024-02-09T19:54:03.951" v="2024"/>
          <ac:spMkLst>
            <pc:docMk/>
            <pc:sldMk cId="3513876281" sldId="261"/>
            <ac:spMk id="2" creationId="{B6ECCA63-0ED3-2575-42FD-D4CD66E90AE5}"/>
          </ac:spMkLst>
        </pc:spChg>
        <pc:spChg chg="mod">
          <ac:chgData name="Robes Gael" userId="4d90193bba27c808" providerId="LiveId" clId="{3254E227-7A69-4DB0-A01D-565950547712}" dt="2024-02-11T01:14:17.355" v="2337" actId="20577"/>
          <ac:spMkLst>
            <pc:docMk/>
            <pc:sldMk cId="3513876281" sldId="261"/>
            <ac:spMk id="6" creationId="{84FF75F4-BCE3-DCE0-146D-FD69D32CDBFF}"/>
          </ac:spMkLst>
        </pc:spChg>
        <pc:spChg chg="mod">
          <ac:chgData name="Robes Gael" userId="4d90193bba27c808" providerId="LiveId" clId="{3254E227-7A69-4DB0-A01D-565950547712}" dt="2024-02-11T01:05:24.705" v="2280" actId="1037"/>
          <ac:spMkLst>
            <pc:docMk/>
            <pc:sldMk cId="3513876281" sldId="261"/>
            <ac:spMk id="9" creationId="{62FE6A98-1D8F-D3E2-99AE-50E8F33C9744}"/>
          </ac:spMkLst>
        </pc:spChg>
        <pc:spChg chg="del">
          <ac:chgData name="Robes Gael" userId="4d90193bba27c808" providerId="LiveId" clId="{3254E227-7A69-4DB0-A01D-565950547712}" dt="2024-02-11T00:34:55.163" v="2093" actId="478"/>
          <ac:spMkLst>
            <pc:docMk/>
            <pc:sldMk cId="3513876281" sldId="261"/>
            <ac:spMk id="10" creationId="{D3FC09B1-1A76-4452-F68D-7685F897193C}"/>
          </ac:spMkLst>
        </pc:spChg>
        <pc:spChg chg="del mod">
          <ac:chgData name="Robes Gael" userId="4d90193bba27c808" providerId="LiveId" clId="{3254E227-7A69-4DB0-A01D-565950547712}" dt="2024-02-11T01:12:19.873" v="2324" actId="478"/>
          <ac:spMkLst>
            <pc:docMk/>
            <pc:sldMk cId="3513876281" sldId="261"/>
            <ac:spMk id="13" creationId="{27B3CA8E-0C0D-3E31-B373-3984590E0B79}"/>
          </ac:spMkLst>
        </pc:spChg>
        <pc:spChg chg="add del mod">
          <ac:chgData name="Robes Gael" userId="4d90193bba27c808" providerId="LiveId" clId="{3254E227-7A69-4DB0-A01D-565950547712}" dt="2024-02-11T01:12:14.654" v="2323" actId="478"/>
          <ac:spMkLst>
            <pc:docMk/>
            <pc:sldMk cId="3513876281" sldId="261"/>
            <ac:spMk id="17" creationId="{2B62C3B4-34BE-D4BF-AEE1-2433A47D0291}"/>
          </ac:spMkLst>
        </pc:spChg>
        <pc:spChg chg="mod">
          <ac:chgData name="Robes Gael" userId="4d90193bba27c808" providerId="LiveId" clId="{3254E227-7A69-4DB0-A01D-565950547712}" dt="2024-02-11T01:05:45.898" v="2281" actId="20577"/>
          <ac:spMkLst>
            <pc:docMk/>
            <pc:sldMk cId="3513876281" sldId="261"/>
            <ac:spMk id="27" creationId="{918C5A78-3F55-D3AD-91F6-3A72CA79FAE0}"/>
          </ac:spMkLst>
        </pc:spChg>
        <pc:graphicFrameChg chg="add mod">
          <ac:chgData name="Robes Gael" userId="4d90193bba27c808" providerId="LiveId" clId="{3254E227-7A69-4DB0-A01D-565950547712}" dt="2024-02-11T01:12:27.726" v="2326" actId="14100"/>
          <ac:graphicFrameMkLst>
            <pc:docMk/>
            <pc:sldMk cId="3513876281" sldId="261"/>
            <ac:graphicFrameMk id="11" creationId="{C066E24D-1E64-C897-169D-AAA19511401F}"/>
          </ac:graphicFrameMkLst>
        </pc:graphicFrameChg>
        <pc:graphicFrameChg chg="add mod">
          <ac:chgData name="Robes Gael" userId="4d90193bba27c808" providerId="LiveId" clId="{3254E227-7A69-4DB0-A01D-565950547712}" dt="2024-02-11T00:48:21.945" v="2197" actId="255"/>
          <ac:graphicFrameMkLst>
            <pc:docMk/>
            <pc:sldMk cId="3513876281" sldId="261"/>
            <ac:graphicFrameMk id="15" creationId="{583125F3-538C-8E50-965B-C969559E59B0}"/>
          </ac:graphicFrameMkLst>
        </pc:graphicFrameChg>
        <pc:graphicFrameChg chg="mod">
          <ac:chgData name="Robes Gael" userId="4d90193bba27c808" providerId="LiveId" clId="{3254E227-7A69-4DB0-A01D-565950547712}" dt="2024-02-11T01:12:30.977" v="2327" actId="14100"/>
          <ac:graphicFrameMkLst>
            <pc:docMk/>
            <pc:sldMk cId="3513876281" sldId="261"/>
            <ac:graphicFrameMk id="18" creationId="{FBE0A4D5-A7DA-0C1C-67C2-F7856AE2AE7A}"/>
          </ac:graphicFrameMkLst>
        </pc:graphicFrameChg>
        <pc:graphicFrameChg chg="del">
          <ac:chgData name="Robes Gael" userId="4d90193bba27c808" providerId="LiveId" clId="{3254E227-7A69-4DB0-A01D-565950547712}" dt="2024-02-11T00:35:25.451" v="2095" actId="478"/>
          <ac:graphicFrameMkLst>
            <pc:docMk/>
            <pc:sldMk cId="3513876281" sldId="261"/>
            <ac:graphicFrameMk id="35" creationId="{E9B54018-BB25-F6F1-88D8-ADB28F7A94A9}"/>
          </ac:graphicFrameMkLst>
        </pc:graphicFrameChg>
        <pc:cxnChg chg="mod">
          <ac:chgData name="Robes Gael" userId="4d90193bba27c808" providerId="LiveId" clId="{3254E227-7A69-4DB0-A01D-565950547712}" dt="2024-02-11T00:50:46.801" v="2229" actId="14100"/>
          <ac:cxnSpMkLst>
            <pc:docMk/>
            <pc:sldMk cId="3513876281" sldId="261"/>
            <ac:cxnSpMk id="3" creationId="{8781942D-DCF8-6133-8DC1-61F6037AADF3}"/>
          </ac:cxnSpMkLst>
        </pc:cxnChg>
      </pc:sldChg>
      <pc:sldChg chg="addSp delSp modSp add mod">
        <pc:chgData name="Robes Gael" userId="4d90193bba27c808" providerId="LiveId" clId="{3254E227-7A69-4DB0-A01D-565950547712}" dt="2024-02-12T17:46:22.403" v="2415" actId="20577"/>
        <pc:sldMkLst>
          <pc:docMk/>
          <pc:sldMk cId="693121864" sldId="262"/>
        </pc:sldMkLst>
        <pc:spChg chg="mod">
          <ac:chgData name="Robes Gael" userId="4d90193bba27c808" providerId="LiveId" clId="{3254E227-7A69-4DB0-A01D-565950547712}" dt="2024-02-11T03:24:08.310" v="2390" actId="20577"/>
          <ac:spMkLst>
            <pc:docMk/>
            <pc:sldMk cId="693121864" sldId="262"/>
            <ac:spMk id="2" creationId="{B6ECCA63-0ED3-2575-42FD-D4CD66E90AE5}"/>
          </ac:spMkLst>
        </pc:spChg>
        <pc:spChg chg="add mod">
          <ac:chgData name="Robes Gael" userId="4d90193bba27c808" providerId="LiveId" clId="{3254E227-7A69-4DB0-A01D-565950547712}" dt="2024-02-12T17:46:08.153" v="2414" actId="1076"/>
          <ac:spMkLst>
            <pc:docMk/>
            <pc:sldMk cId="693121864" sldId="262"/>
            <ac:spMk id="3" creationId="{A333B9B4-F4BA-808F-6416-600DCFFAF423}"/>
          </ac:spMkLst>
        </pc:spChg>
        <pc:spChg chg="mod">
          <ac:chgData name="Robes Gael" userId="4d90193bba27c808" providerId="LiveId" clId="{3254E227-7A69-4DB0-A01D-565950547712}" dt="2024-02-11T03:21:01.204" v="2341" actId="20577"/>
          <ac:spMkLst>
            <pc:docMk/>
            <pc:sldMk cId="693121864" sldId="262"/>
            <ac:spMk id="6" creationId="{84FF75F4-BCE3-DCE0-146D-FD69D32CDBFF}"/>
          </ac:spMkLst>
        </pc:spChg>
        <pc:spChg chg="mod">
          <ac:chgData name="Robes Gael" userId="4d90193bba27c808" providerId="LiveId" clId="{3254E227-7A69-4DB0-A01D-565950547712}" dt="2024-02-11T03:33:01.026" v="2407" actId="1076"/>
          <ac:spMkLst>
            <pc:docMk/>
            <pc:sldMk cId="693121864" sldId="262"/>
            <ac:spMk id="9" creationId="{62FE6A98-1D8F-D3E2-99AE-50E8F33C9744}"/>
          </ac:spMkLst>
        </pc:spChg>
        <pc:spChg chg="add mod">
          <ac:chgData name="Robes Gael" userId="4d90193bba27c808" providerId="LiveId" clId="{3254E227-7A69-4DB0-A01D-565950547712}" dt="2024-02-11T03:32:59.696" v="2405" actId="1076"/>
          <ac:spMkLst>
            <pc:docMk/>
            <pc:sldMk cId="693121864" sldId="262"/>
            <ac:spMk id="10" creationId="{2FA26B5E-FD37-C4C1-B755-36F51CE412FB}"/>
          </ac:spMkLst>
        </pc:spChg>
        <pc:spChg chg="add mod">
          <ac:chgData name="Robes Gael" userId="4d90193bba27c808" providerId="LiveId" clId="{3254E227-7A69-4DB0-A01D-565950547712}" dt="2024-02-11T03:33:00.342" v="2406" actId="1076"/>
          <ac:spMkLst>
            <pc:docMk/>
            <pc:sldMk cId="693121864" sldId="262"/>
            <ac:spMk id="12" creationId="{2DBF4CA1-8A7F-4850-ECC9-8430A336C909}"/>
          </ac:spMkLst>
        </pc:spChg>
        <pc:spChg chg="mod">
          <ac:chgData name="Robes Gael" userId="4d90193bba27c808" providerId="LiveId" clId="{3254E227-7A69-4DB0-A01D-565950547712}" dt="2024-02-12T17:46:22.403" v="2415" actId="20577"/>
          <ac:spMkLst>
            <pc:docMk/>
            <pc:sldMk cId="693121864" sldId="262"/>
            <ac:spMk id="27" creationId="{918C5A78-3F55-D3AD-91F6-3A72CA79FAE0}"/>
          </ac:spMkLst>
        </pc:spChg>
        <pc:graphicFrameChg chg="del">
          <ac:chgData name="Robes Gael" userId="4d90193bba27c808" providerId="LiveId" clId="{3254E227-7A69-4DB0-A01D-565950547712}" dt="2024-02-11T03:21:09.801" v="2343" actId="478"/>
          <ac:graphicFrameMkLst>
            <pc:docMk/>
            <pc:sldMk cId="693121864" sldId="262"/>
            <ac:graphicFrameMk id="11" creationId="{C066E24D-1E64-C897-169D-AAA19511401F}"/>
          </ac:graphicFrameMkLst>
        </pc:graphicFrameChg>
        <pc:graphicFrameChg chg="del">
          <ac:chgData name="Robes Gael" userId="4d90193bba27c808" providerId="LiveId" clId="{3254E227-7A69-4DB0-A01D-565950547712}" dt="2024-02-11T03:21:17.638" v="2344" actId="478"/>
          <ac:graphicFrameMkLst>
            <pc:docMk/>
            <pc:sldMk cId="693121864" sldId="262"/>
            <ac:graphicFrameMk id="15" creationId="{583125F3-538C-8E50-965B-C969559E59B0}"/>
          </ac:graphicFrameMkLst>
        </pc:graphicFrameChg>
        <pc:graphicFrameChg chg="del">
          <ac:chgData name="Robes Gael" userId="4d90193bba27c808" providerId="LiveId" clId="{3254E227-7A69-4DB0-A01D-565950547712}" dt="2024-02-11T03:21:06.438" v="2342" actId="478"/>
          <ac:graphicFrameMkLst>
            <pc:docMk/>
            <pc:sldMk cId="693121864" sldId="262"/>
            <ac:graphicFrameMk id="18" creationId="{FBE0A4D5-A7DA-0C1C-67C2-F7856AE2AE7A}"/>
          </ac:graphicFrameMkLst>
        </pc:graphicFrameChg>
        <pc:picChg chg="add del mod">
          <ac:chgData name="Robes Gael" userId="4d90193bba27c808" providerId="LiveId" clId="{3254E227-7A69-4DB0-A01D-565950547712}" dt="2024-02-11T14:14:59.630" v="2409" actId="478"/>
          <ac:picMkLst>
            <pc:docMk/>
            <pc:sldMk cId="693121864" sldId="262"/>
            <ac:picMk id="14" creationId="{F5B28796-4B7A-EBA9-D52A-32C44DFA4F68}"/>
          </ac:picMkLst>
        </pc:picChg>
        <pc:cxnChg chg="del">
          <ac:chgData name="Robes Gael" userId="4d90193bba27c808" providerId="LiveId" clId="{3254E227-7A69-4DB0-A01D-565950547712}" dt="2024-02-11T03:21:45.416" v="2352" actId="478"/>
          <ac:cxnSpMkLst>
            <pc:docMk/>
            <pc:sldMk cId="693121864" sldId="262"/>
            <ac:cxnSpMk id="3" creationId="{8781942D-DCF8-6133-8DC1-61F6037AADF3}"/>
          </ac:cxnSpMkLst>
        </pc:cxnChg>
      </pc:sldChg>
      <pc:sldChg chg="delSp modSp add del mod">
        <pc:chgData name="Robes Gael" userId="4d90193bba27c808" providerId="LiveId" clId="{3254E227-7A69-4DB0-A01D-565950547712}" dt="2024-02-11T03:20:50.961" v="2338" actId="2696"/>
        <pc:sldMkLst>
          <pc:docMk/>
          <pc:sldMk cId="3817279226" sldId="262"/>
        </pc:sldMkLst>
        <pc:spChg chg="del">
          <ac:chgData name="Robes Gael" userId="4d90193bba27c808" providerId="LiveId" clId="{3254E227-7A69-4DB0-A01D-565950547712}" dt="2024-02-09T20:09:41.540" v="2064" actId="478"/>
          <ac:spMkLst>
            <pc:docMk/>
            <pc:sldMk cId="3817279226" sldId="262"/>
            <ac:spMk id="10" creationId="{D3FC09B1-1A76-4452-F68D-7685F897193C}"/>
          </ac:spMkLst>
        </pc:spChg>
        <pc:spChg chg="del">
          <ac:chgData name="Robes Gael" userId="4d90193bba27c808" providerId="LiveId" clId="{3254E227-7A69-4DB0-A01D-565950547712}" dt="2024-02-09T20:09:44.781" v="2065" actId="478"/>
          <ac:spMkLst>
            <pc:docMk/>
            <pc:sldMk cId="3817279226" sldId="262"/>
            <ac:spMk id="27" creationId="{918C5A78-3F55-D3AD-91F6-3A72CA79FAE0}"/>
          </ac:spMkLst>
        </pc:spChg>
        <pc:graphicFrameChg chg="del">
          <ac:chgData name="Robes Gael" userId="4d90193bba27c808" providerId="LiveId" clId="{3254E227-7A69-4DB0-A01D-565950547712}" dt="2024-02-09T20:09:34.310" v="2061" actId="478"/>
          <ac:graphicFrameMkLst>
            <pc:docMk/>
            <pc:sldMk cId="3817279226" sldId="262"/>
            <ac:graphicFrameMk id="11" creationId="{C066E24D-1E64-C897-169D-AAA19511401F}"/>
          </ac:graphicFrameMkLst>
        </pc:graphicFrameChg>
        <pc:graphicFrameChg chg="mod">
          <ac:chgData name="Robes Gael" userId="4d90193bba27c808" providerId="LiveId" clId="{3254E227-7A69-4DB0-A01D-565950547712}" dt="2024-02-09T20:12:09.070" v="2081" actId="14100"/>
          <ac:graphicFrameMkLst>
            <pc:docMk/>
            <pc:sldMk cId="3817279226" sldId="262"/>
            <ac:graphicFrameMk id="15" creationId="{583125F3-538C-8E50-965B-C969559E59B0}"/>
          </ac:graphicFrameMkLst>
        </pc:graphicFrameChg>
        <pc:graphicFrameChg chg="del">
          <ac:chgData name="Robes Gael" userId="4d90193bba27c808" providerId="LiveId" clId="{3254E227-7A69-4DB0-A01D-565950547712}" dt="2024-02-09T20:09:35.739" v="2062" actId="478"/>
          <ac:graphicFrameMkLst>
            <pc:docMk/>
            <pc:sldMk cId="3817279226" sldId="262"/>
            <ac:graphicFrameMk id="18" creationId="{FBE0A4D5-A7DA-0C1C-67C2-F7856AE2AE7A}"/>
          </ac:graphicFrameMkLst>
        </pc:graphicFrameChg>
        <pc:graphicFrameChg chg="del">
          <ac:chgData name="Robes Gael" userId="4d90193bba27c808" providerId="LiveId" clId="{3254E227-7A69-4DB0-A01D-565950547712}" dt="2024-02-09T20:09:38.016" v="2063" actId="478"/>
          <ac:graphicFrameMkLst>
            <pc:docMk/>
            <pc:sldMk cId="3817279226" sldId="262"/>
            <ac:graphicFrameMk id="35" creationId="{E9B54018-BB25-F6F1-88D8-ADB28F7A94A9}"/>
          </ac:graphicFrameMkLst>
        </pc:graphicFrameChg>
        <pc:cxnChg chg="del">
          <ac:chgData name="Robes Gael" userId="4d90193bba27c808" providerId="LiveId" clId="{3254E227-7A69-4DB0-A01D-565950547712}" dt="2024-02-09T20:09:46.094" v="2066" actId="478"/>
          <ac:cxnSpMkLst>
            <pc:docMk/>
            <pc:sldMk cId="3817279226" sldId="262"/>
            <ac:cxnSpMk id="3" creationId="{8781942D-DCF8-6133-8DC1-61F6037AADF3}"/>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4d90193bba27c808/Documents/PortFolio/Data%20Analysis/Bikes%20Store/BikeStores%20-%20Copy%202.xlsx" TargetMode="External"/><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4d90193bba27c808/Documents/PortFolio/Data%20Analysis/Bikes%20Store/BikeStores%20-%20Copy%202.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4d90193bba27c808/Documents/PortFolio/Data%20Analysis/Bikes%20Store/BikeStores%20-%20Copy%202.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4d90193bba27c808/Documents/PortFolio/Data%20Analysis/Bikes%20Store/BikeStores%20-%20Copy%202.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rgbClr val="0070C0"/>
                </a:solidFill>
              </a:rPr>
              <a:t>Total revenue per year</a:t>
            </a:r>
          </a:p>
        </c:rich>
      </c:tx>
      <c:layout>
        <c:manualLayout>
          <c:xMode val="edge"/>
          <c:yMode val="edge"/>
          <c:x val="3.5189760610916408E-2"/>
          <c:y val="1.806335258668631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875014178945125"/>
          <c:y val="0.19799703092636875"/>
          <c:w val="0.83124985821054875"/>
          <c:h val="0.67238317050838714"/>
        </c:manualLayout>
      </c:layout>
      <c:lineChart>
        <c:grouping val="standard"/>
        <c:varyColors val="0"/>
        <c:ser>
          <c:idx val="0"/>
          <c:order val="0"/>
          <c:tx>
            <c:strRef>
              <c:f>Sheet1!$B$1</c:f>
              <c:strCache>
                <c:ptCount val="1"/>
                <c:pt idx="0">
                  <c:v>Series 1</c:v>
                </c:pt>
              </c:strCache>
            </c:strRef>
          </c:tx>
          <c:spPr>
            <a:ln w="28575" cap="rnd">
              <a:solidFill>
                <a:schemeClr val="accent5"/>
              </a:solidFill>
              <a:round/>
            </a:ln>
            <a:effectLst/>
          </c:spPr>
          <c:marker>
            <c:symbol val="none"/>
          </c:marker>
          <c:dLbls>
            <c:dLbl>
              <c:idx val="0"/>
              <c:layout>
                <c:manualLayout>
                  <c:x val="-0.1108753500262889"/>
                  <c:y val="8.6884695047691862E-2"/>
                </c:manualLayout>
              </c:layout>
              <c:numFmt formatCode="#,##0,\ &quot;M&quot;" sourceLinked="0"/>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7251459181322476"/>
                      <c:h val="7.4601619656334175E-2"/>
                    </c:manualLayout>
                  </c15:layout>
                </c:ext>
                <c:ext xmlns:c16="http://schemas.microsoft.com/office/drawing/2014/chart" uri="{C3380CC4-5D6E-409C-BE32-E72D297353CC}">
                  <c16:uniqueId val="{00000003-0862-4414-A076-5811CD5A1859}"/>
                </c:ext>
              </c:extLst>
            </c:dLbl>
            <c:dLbl>
              <c:idx val="1"/>
              <c:layout>
                <c:manualLayout>
                  <c:x val="-8.9188027624015731E-2"/>
                  <c:y val="-7.342750215568968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862-4414-A076-5811CD5A1859}"/>
                </c:ext>
              </c:extLst>
            </c:dLbl>
            <c:dLbl>
              <c:idx val="2"/>
              <c:layout>
                <c:manualLayout>
                  <c:x val="-4.7829541628021006E-3"/>
                  <c:y val="7.559510369534096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862-4414-A076-5811CD5A1859}"/>
                </c:ext>
              </c:extLst>
            </c:dLbl>
            <c:numFmt formatCode="#,##0,\ &quot;M&quot;"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2016</c:v>
                </c:pt>
                <c:pt idx="1">
                  <c:v>2017</c:v>
                </c:pt>
                <c:pt idx="2">
                  <c:v>2018</c:v>
                </c:pt>
              </c:numCache>
            </c:numRef>
          </c:cat>
          <c:val>
            <c:numRef>
              <c:f>Sheet1!$B$2:$B$5</c:f>
              <c:numCache>
                <c:formatCode>General</c:formatCode>
                <c:ptCount val="4"/>
                <c:pt idx="0">
                  <c:v>2709484</c:v>
                </c:pt>
                <c:pt idx="1">
                  <c:v>3845515</c:v>
                </c:pt>
                <c:pt idx="2">
                  <c:v>2023989</c:v>
                </c:pt>
              </c:numCache>
            </c:numRef>
          </c:val>
          <c:smooth val="0"/>
          <c:extLst>
            <c:ext xmlns:c16="http://schemas.microsoft.com/office/drawing/2014/chart" uri="{C3380CC4-5D6E-409C-BE32-E72D297353CC}">
              <c16:uniqueId val="{00000000-0862-4414-A076-5811CD5A1859}"/>
            </c:ext>
          </c:extLst>
        </c:ser>
        <c:dLbls>
          <c:dLblPos val="t"/>
          <c:showLegendKey val="0"/>
          <c:showVal val="1"/>
          <c:showCatName val="0"/>
          <c:showSerName val="0"/>
          <c:showPercent val="0"/>
          <c:showBubbleSize val="0"/>
        </c:dLbls>
        <c:smooth val="0"/>
        <c:axId val="804855871"/>
        <c:axId val="981550687"/>
      </c:lineChart>
      <c:catAx>
        <c:axId val="804855871"/>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1550687"/>
        <c:crosses val="autoZero"/>
        <c:auto val="1"/>
        <c:lblAlgn val="ctr"/>
        <c:lblOffset val="100"/>
        <c:noMultiLvlLbl val="0"/>
      </c:catAx>
      <c:valAx>
        <c:axId val="981550687"/>
        <c:scaling>
          <c:orientation val="minMax"/>
        </c:scaling>
        <c:delete val="0"/>
        <c:axPos val="l"/>
        <c:numFmt formatCode="#,##0,\ &quot;M&quot;"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4855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[BikeStores - Copy 2.xlsx]Quantity Sold Per Month-Year!PivotTable3</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US" sz="1400" b="0" i="0" u="none" strike="noStrike" kern="1200" spc="0" baseline="0" dirty="0">
                <a:solidFill>
                  <a:srgbClr val="0070C0"/>
                </a:solidFill>
              </a:rPr>
              <a:t>Quantity sold by Year and category</a:t>
            </a: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65000"/>
                    <a:lumOff val="35000"/>
                  </a:srgbClr>
                </a:solidFill>
              </a:defRPr>
            </a:pPr>
            <a:endParaRPr lang="en-US" dirty="0"/>
          </a:p>
        </c:rich>
      </c:tx>
      <c:layout>
        <c:manualLayout>
          <c:xMode val="edge"/>
          <c:yMode val="edge"/>
          <c:x val="0.24933219034717155"/>
          <c:y val="2.726702793689508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6240915865416323E-2"/>
          <c:y val="0.19644326311179056"/>
          <c:w val="0.89533362349806778"/>
          <c:h val="0.56677029568622739"/>
        </c:manualLayout>
      </c:layout>
      <c:barChart>
        <c:barDir val="col"/>
        <c:grouping val="clustered"/>
        <c:varyColors val="0"/>
        <c:ser>
          <c:idx val="0"/>
          <c:order val="0"/>
          <c:tx>
            <c:strRef>
              <c:f>'Quantity Sold Per Month-Year'!$B$1</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'Quantity Sold Per Month-Year'!$A$2:$A$40</c:f>
              <c:multiLvlStrCache>
                <c:ptCount val="35"/>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Jun</c:v>
                  </c:pt>
                  <c:pt idx="29">
                    <c:v>Jul</c:v>
                  </c:pt>
                  <c:pt idx="30">
                    <c:v>Aug</c:v>
                  </c:pt>
                  <c:pt idx="31">
                    <c:v>Sep</c:v>
                  </c:pt>
                  <c:pt idx="32">
                    <c:v>Oct</c:v>
                  </c:pt>
                  <c:pt idx="33">
                    <c:v>Nov</c:v>
                  </c:pt>
                  <c:pt idx="34">
                    <c:v>Dec</c:v>
                  </c:pt>
                </c:lvl>
                <c:lvl>
                  <c:pt idx="0">
                    <c:v>2016</c:v>
                  </c:pt>
                  <c:pt idx="12">
                    <c:v>2017</c:v>
                  </c:pt>
                  <c:pt idx="24">
                    <c:v>2018</c:v>
                  </c:pt>
                </c:lvl>
              </c:multiLvlStrCache>
            </c:multiLvlStrRef>
          </c:cat>
          <c:val>
            <c:numRef>
              <c:f>'Quantity Sold Per Month-Year'!$B$2:$B$40</c:f>
              <c:numCache>
                <c:formatCode>General</c:formatCode>
                <c:ptCount val="35"/>
                <c:pt idx="0">
                  <c:v>221</c:v>
                </c:pt>
                <c:pt idx="1">
                  <c:v>223</c:v>
                </c:pt>
                <c:pt idx="2">
                  <c:v>213</c:v>
                </c:pt>
                <c:pt idx="3">
                  <c:v>176</c:v>
                </c:pt>
                <c:pt idx="4">
                  <c:v>224</c:v>
                </c:pt>
                <c:pt idx="5">
                  <c:v>199</c:v>
                </c:pt>
                <c:pt idx="6">
                  <c:v>211</c:v>
                </c:pt>
                <c:pt idx="7">
                  <c:v>251</c:v>
                </c:pt>
                <c:pt idx="8">
                  <c:v>281</c:v>
                </c:pt>
                <c:pt idx="9">
                  <c:v>254</c:v>
                </c:pt>
                <c:pt idx="10">
                  <c:v>181</c:v>
                </c:pt>
                <c:pt idx="11">
                  <c:v>229</c:v>
                </c:pt>
                <c:pt idx="12">
                  <c:v>229</c:v>
                </c:pt>
                <c:pt idx="13">
                  <c:v>263</c:v>
                </c:pt>
                <c:pt idx="14">
                  <c:v>296</c:v>
                </c:pt>
                <c:pt idx="15">
                  <c:v>248</c:v>
                </c:pt>
                <c:pt idx="16">
                  <c:v>241</c:v>
                </c:pt>
                <c:pt idx="17">
                  <c:v>296</c:v>
                </c:pt>
                <c:pt idx="18">
                  <c:v>249</c:v>
                </c:pt>
                <c:pt idx="19">
                  <c:v>287</c:v>
                </c:pt>
                <c:pt idx="20">
                  <c:v>237</c:v>
                </c:pt>
                <c:pt idx="21">
                  <c:v>296</c:v>
                </c:pt>
                <c:pt idx="22">
                  <c:v>241</c:v>
                </c:pt>
                <c:pt idx="23">
                  <c:v>216</c:v>
                </c:pt>
                <c:pt idx="24">
                  <c:v>241</c:v>
                </c:pt>
                <c:pt idx="25">
                  <c:v>160</c:v>
                </c:pt>
                <c:pt idx="26">
                  <c:v>290</c:v>
                </c:pt>
                <c:pt idx="27">
                  <c:v>580</c:v>
                </c:pt>
                <c:pt idx="28">
                  <c:v>1</c:v>
                </c:pt>
                <c:pt idx="29">
                  <c:v>11</c:v>
                </c:pt>
                <c:pt idx="30">
                  <c:v>9</c:v>
                </c:pt>
                <c:pt idx="31">
                  <c:v>4</c:v>
                </c:pt>
                <c:pt idx="32">
                  <c:v>8</c:v>
                </c:pt>
                <c:pt idx="33">
                  <c:v>8</c:v>
                </c:pt>
                <c:pt idx="34">
                  <c:v>4</c:v>
                </c:pt>
              </c:numCache>
            </c:numRef>
          </c:val>
          <c:extLst>
            <c:ext xmlns:c16="http://schemas.microsoft.com/office/drawing/2014/chart" uri="{C3380CC4-5D6E-409C-BE32-E72D297353CC}">
              <c16:uniqueId val="{00000000-2F13-4964-9B96-03B6C285BC1B}"/>
            </c:ext>
          </c:extLst>
        </c:ser>
        <c:dLbls>
          <c:dLblPos val="outEnd"/>
          <c:showLegendKey val="0"/>
          <c:showVal val="1"/>
          <c:showCatName val="0"/>
          <c:showSerName val="0"/>
          <c:showPercent val="0"/>
          <c:showBubbleSize val="0"/>
        </c:dLbls>
        <c:gapWidth val="219"/>
        <c:overlap val="-27"/>
        <c:axId val="725091071"/>
        <c:axId val="851571695"/>
      </c:barChart>
      <c:catAx>
        <c:axId val="72509107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1571695"/>
        <c:crosses val="autoZero"/>
        <c:auto val="1"/>
        <c:lblAlgn val="ctr"/>
        <c:lblOffset val="100"/>
        <c:noMultiLvlLbl val="0"/>
      </c:catAx>
      <c:valAx>
        <c:axId val="851571695"/>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50910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500" dirty="0">
                <a:solidFill>
                  <a:srgbClr val="0070C0"/>
                </a:solidFill>
              </a:rPr>
              <a:t>Total</a:t>
            </a:r>
            <a:r>
              <a:rPr lang="en-US" sz="1500" baseline="0" dirty="0">
                <a:solidFill>
                  <a:srgbClr val="0070C0"/>
                </a:solidFill>
              </a:rPr>
              <a:t> revenue by year and month</a:t>
            </a:r>
            <a:endParaRPr lang="en-US" sz="1500" dirty="0">
              <a:solidFill>
                <a:srgbClr val="0070C0"/>
              </a:solidFill>
            </a:endParaRPr>
          </a:p>
        </c:rich>
      </c:tx>
      <c:layout>
        <c:manualLayout>
          <c:xMode val="edge"/>
          <c:yMode val="edge"/>
          <c:x val="0.13304410971232611"/>
          <c:y val="3.941530345710229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2016</c:v>
                </c:pt>
              </c:strCache>
            </c:strRef>
          </c:tx>
          <c:spPr>
            <a:ln w="28575" cap="rnd">
              <a:solidFill>
                <a:schemeClr val="accent2"/>
              </a:solidFill>
              <a:round/>
            </a:ln>
            <a:effectLst/>
          </c:spPr>
          <c:marker>
            <c:symbol val="none"/>
          </c:marker>
          <c:cat>
            <c:strRef>
              <c:f>Sheet1!$A$2:$A$13</c:f>
              <c:strCache>
                <c:ptCount val="12"/>
                <c:pt idx="0">
                  <c:v>Jan</c:v>
                </c:pt>
                <c:pt idx="1">
                  <c:v>Fev</c:v>
                </c:pt>
                <c:pt idx="2">
                  <c:v>Mar</c:v>
                </c:pt>
                <c:pt idx="3">
                  <c:v>Apr</c:v>
                </c:pt>
                <c:pt idx="4">
                  <c:v>May</c:v>
                </c:pt>
                <c:pt idx="5">
                  <c:v>Jun</c:v>
                </c:pt>
                <c:pt idx="6">
                  <c:v>Jul</c:v>
                </c:pt>
                <c:pt idx="7">
                  <c:v>Aug</c:v>
                </c:pt>
                <c:pt idx="8">
                  <c:v>Sept</c:v>
                </c:pt>
                <c:pt idx="9">
                  <c:v>Oct</c:v>
                </c:pt>
                <c:pt idx="10">
                  <c:v>Nov</c:v>
                </c:pt>
                <c:pt idx="11">
                  <c:v>Dec</c:v>
                </c:pt>
              </c:strCache>
            </c:strRef>
          </c:cat>
          <c:val>
            <c:numRef>
              <c:f>Sheet1!$B$2:$B$13</c:f>
              <c:numCache>
                <c:formatCode>General</c:formatCode>
                <c:ptCount val="12"/>
                <c:pt idx="0">
                  <c:v>241184.15000000017</c:v>
                </c:pt>
                <c:pt idx="1">
                  <c:v>175768.09999999998</c:v>
                </c:pt>
                <c:pt idx="2">
                  <c:v>202157.14</c:v>
                </c:pt>
                <c:pt idx="3">
                  <c:v>187223.55000000008</c:v>
                </c:pt>
                <c:pt idx="4">
                  <c:v>228701.13000000006</c:v>
                </c:pt>
                <c:pt idx="5">
                  <c:v>231120.29000000007</c:v>
                </c:pt>
                <c:pt idx="6">
                  <c:v>222854.21000000008</c:v>
                </c:pt>
                <c:pt idx="7">
                  <c:v>253130.83000000002</c:v>
                </c:pt>
                <c:pt idx="8">
                  <c:v>303282.60999999981</c:v>
                </c:pt>
                <c:pt idx="9">
                  <c:v>235051.7900000001</c:v>
                </c:pt>
                <c:pt idx="10">
                  <c:v>205315.47000000003</c:v>
                </c:pt>
                <c:pt idx="11">
                  <c:v>223695.2</c:v>
                </c:pt>
              </c:numCache>
            </c:numRef>
          </c:val>
          <c:smooth val="0"/>
          <c:extLst>
            <c:ext xmlns:c16="http://schemas.microsoft.com/office/drawing/2014/chart" uri="{C3380CC4-5D6E-409C-BE32-E72D297353CC}">
              <c16:uniqueId val="{00000000-622A-4BDD-9F62-43DA5AFBC0D2}"/>
            </c:ext>
          </c:extLst>
        </c:ser>
        <c:ser>
          <c:idx val="1"/>
          <c:order val="1"/>
          <c:tx>
            <c:strRef>
              <c:f>Sheet1!$C$1</c:f>
              <c:strCache>
                <c:ptCount val="1"/>
                <c:pt idx="0">
                  <c:v>2017</c:v>
                </c:pt>
              </c:strCache>
            </c:strRef>
          </c:tx>
          <c:spPr>
            <a:ln w="28575" cap="rnd">
              <a:solidFill>
                <a:schemeClr val="accent4"/>
              </a:solidFill>
              <a:round/>
            </a:ln>
            <a:effectLst/>
          </c:spPr>
          <c:marker>
            <c:symbol val="none"/>
          </c:marker>
          <c:cat>
            <c:strRef>
              <c:f>Sheet1!$A$2:$A$13</c:f>
              <c:strCache>
                <c:ptCount val="12"/>
                <c:pt idx="0">
                  <c:v>Jan</c:v>
                </c:pt>
                <c:pt idx="1">
                  <c:v>Fev</c:v>
                </c:pt>
                <c:pt idx="2">
                  <c:v>Mar</c:v>
                </c:pt>
                <c:pt idx="3">
                  <c:v>Apr</c:v>
                </c:pt>
                <c:pt idx="4">
                  <c:v>May</c:v>
                </c:pt>
                <c:pt idx="5">
                  <c:v>Jun</c:v>
                </c:pt>
                <c:pt idx="6">
                  <c:v>Jul</c:v>
                </c:pt>
                <c:pt idx="7">
                  <c:v>Aug</c:v>
                </c:pt>
                <c:pt idx="8">
                  <c:v>Sept</c:v>
                </c:pt>
                <c:pt idx="9">
                  <c:v>Oct</c:v>
                </c:pt>
                <c:pt idx="10">
                  <c:v>Nov</c:v>
                </c:pt>
                <c:pt idx="11">
                  <c:v>Dec</c:v>
                </c:pt>
              </c:strCache>
            </c:strRef>
          </c:cat>
          <c:val>
            <c:numRef>
              <c:f>Sheet1!$C$2:$C$13</c:f>
              <c:numCache>
                <c:formatCode>General</c:formatCode>
                <c:ptCount val="12"/>
                <c:pt idx="0">
                  <c:v>316954.76999999984</c:v>
                </c:pt>
                <c:pt idx="1">
                  <c:v>348740.46999999951</c:v>
                </c:pt>
                <c:pt idx="2">
                  <c:v>348177.12999999936</c:v>
                </c:pt>
                <c:pt idx="3">
                  <c:v>254105.57000000012</c:v>
                </c:pt>
                <c:pt idx="4">
                  <c:v>297754.65999999974</c:v>
                </c:pt>
                <c:pt idx="5">
                  <c:v>419892.06999999902</c:v>
                </c:pt>
                <c:pt idx="6">
                  <c:v>255727.63000000015</c:v>
                </c:pt>
                <c:pt idx="7">
                  <c:v>322553.3199999996</c:v>
                </c:pt>
                <c:pt idx="8">
                  <c:v>329388.67999999953</c:v>
                </c:pt>
                <c:pt idx="9">
                  <c:v>345316.17999999964</c:v>
                </c:pt>
                <c:pt idx="10">
                  <c:v>315881.66999999969</c:v>
                </c:pt>
                <c:pt idx="11">
                  <c:v>291022.8699999997</c:v>
                </c:pt>
              </c:numCache>
            </c:numRef>
          </c:val>
          <c:smooth val="0"/>
          <c:extLst>
            <c:ext xmlns:c16="http://schemas.microsoft.com/office/drawing/2014/chart" uri="{C3380CC4-5D6E-409C-BE32-E72D297353CC}">
              <c16:uniqueId val="{00000001-622A-4BDD-9F62-43DA5AFBC0D2}"/>
            </c:ext>
          </c:extLst>
        </c:ser>
        <c:ser>
          <c:idx val="2"/>
          <c:order val="2"/>
          <c:tx>
            <c:strRef>
              <c:f>Sheet1!$D$1</c:f>
              <c:strCache>
                <c:ptCount val="1"/>
                <c:pt idx="0">
                  <c:v>2018</c:v>
                </c:pt>
              </c:strCache>
            </c:strRef>
          </c:tx>
          <c:spPr>
            <a:ln w="28575" cap="rnd">
              <a:solidFill>
                <a:schemeClr val="accent6"/>
              </a:solidFill>
              <a:round/>
            </a:ln>
            <a:effectLst/>
          </c:spPr>
          <c:marker>
            <c:symbol val="none"/>
          </c:marker>
          <c:cat>
            <c:strRef>
              <c:f>Sheet1!$A$2:$A$13</c:f>
              <c:strCache>
                <c:ptCount val="12"/>
                <c:pt idx="0">
                  <c:v>Jan</c:v>
                </c:pt>
                <c:pt idx="1">
                  <c:v>Fev</c:v>
                </c:pt>
                <c:pt idx="2">
                  <c:v>Mar</c:v>
                </c:pt>
                <c:pt idx="3">
                  <c:v>Apr</c:v>
                </c:pt>
                <c:pt idx="4">
                  <c:v>May</c:v>
                </c:pt>
                <c:pt idx="5">
                  <c:v>Jun</c:v>
                </c:pt>
                <c:pt idx="6">
                  <c:v>Jul</c:v>
                </c:pt>
                <c:pt idx="7">
                  <c:v>Aug</c:v>
                </c:pt>
                <c:pt idx="8">
                  <c:v>Sept</c:v>
                </c:pt>
                <c:pt idx="9">
                  <c:v>Oct</c:v>
                </c:pt>
                <c:pt idx="10">
                  <c:v>Nov</c:v>
                </c:pt>
                <c:pt idx="11">
                  <c:v>Dec</c:v>
                </c:pt>
              </c:strCache>
            </c:strRef>
          </c:cat>
          <c:val>
            <c:numRef>
              <c:f>Sheet1!$D$2:$D$13</c:f>
              <c:numCache>
                <c:formatCode>General</c:formatCode>
                <c:ptCount val="12"/>
                <c:pt idx="0">
                  <c:v>426301.71999999922</c:v>
                </c:pt>
                <c:pt idx="1">
                  <c:v>223941.44000000003</c:v>
                </c:pt>
                <c:pt idx="2">
                  <c:v>406701.19999999931</c:v>
                </c:pt>
                <c:pt idx="3">
                  <c:v>909179.46999999648</c:v>
                </c:pt>
                <c:pt idx="4">
                  <c:v>0</c:v>
                </c:pt>
                <c:pt idx="5">
                  <c:v>209.99</c:v>
                </c:pt>
                <c:pt idx="6">
                  <c:v>12949.889999999998</c:v>
                </c:pt>
                <c:pt idx="7">
                  <c:v>10256.91</c:v>
                </c:pt>
                <c:pt idx="8">
                  <c:v>9949.9599999999991</c:v>
                </c:pt>
                <c:pt idx="9">
                  <c:v>4219.92</c:v>
                </c:pt>
                <c:pt idx="10">
                  <c:v>12278.929999999998</c:v>
                </c:pt>
                <c:pt idx="11">
                  <c:v>7999.9599999999991</c:v>
                </c:pt>
              </c:numCache>
            </c:numRef>
          </c:val>
          <c:smooth val="0"/>
          <c:extLst>
            <c:ext xmlns:c16="http://schemas.microsoft.com/office/drawing/2014/chart" uri="{C3380CC4-5D6E-409C-BE32-E72D297353CC}">
              <c16:uniqueId val="{00000002-622A-4BDD-9F62-43DA5AFBC0D2}"/>
            </c:ext>
          </c:extLst>
        </c:ser>
        <c:dLbls>
          <c:showLegendKey val="0"/>
          <c:showVal val="0"/>
          <c:showCatName val="0"/>
          <c:showSerName val="0"/>
          <c:showPercent val="0"/>
          <c:showBubbleSize val="0"/>
        </c:dLbls>
        <c:smooth val="0"/>
        <c:axId val="1348603040"/>
        <c:axId val="1345382767"/>
      </c:lineChart>
      <c:catAx>
        <c:axId val="134860304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82767"/>
        <c:crosses val="autoZero"/>
        <c:auto val="1"/>
        <c:lblAlgn val="ctr"/>
        <c:lblOffset val="100"/>
        <c:noMultiLvlLbl val="0"/>
      </c:catAx>
      <c:valAx>
        <c:axId val="1345382767"/>
        <c:scaling>
          <c:orientation val="minMax"/>
        </c:scaling>
        <c:delete val="1"/>
        <c:axPos val="l"/>
        <c:numFmt formatCode="General" sourceLinked="1"/>
        <c:majorTickMark val="out"/>
        <c:minorTickMark val="none"/>
        <c:tickLblPos val="nextTo"/>
        <c:crossAx val="1348603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rgbClr val="0070C0"/>
                </a:solidFill>
              </a:rPr>
              <a:t>Total revenue by</a:t>
            </a:r>
            <a:r>
              <a:rPr lang="en-US" baseline="0" dirty="0">
                <a:solidFill>
                  <a:srgbClr val="0070C0"/>
                </a:solidFill>
              </a:rPr>
              <a:t> Store</a:t>
            </a:r>
            <a:endParaRPr lang="en-US" dirty="0">
              <a:solidFill>
                <a:srgbClr val="0070C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FEB2-4EE5-8C4F-7EC40804023D}"/>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FEB2-4EE5-8C4F-7EC40804023D}"/>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FEB2-4EE5-8C4F-7EC40804023D}"/>
              </c:ext>
            </c:extLst>
          </c:dPt>
          <c:dPt>
            <c:idx val="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7-FEB2-4EE5-8C4F-7EC40804023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Baldwin Bikes</c:v>
                </c:pt>
                <c:pt idx="1">
                  <c:v>Santa Cruz Bikes</c:v>
                </c:pt>
                <c:pt idx="2">
                  <c:v>Rowlett Bikes</c:v>
                </c:pt>
              </c:strCache>
            </c:strRef>
          </c:cat>
          <c:val>
            <c:numRef>
              <c:f>Sheet1!$B$2:$B$5</c:f>
              <c:numCache>
                <c:formatCode>General</c:formatCode>
                <c:ptCount val="4"/>
                <c:pt idx="0">
                  <c:v>5826242.2100003222</c:v>
                </c:pt>
                <c:pt idx="1">
                  <c:v>1790145.9099999899</c:v>
                </c:pt>
                <c:pt idx="2">
                  <c:v>962600.759999995</c:v>
                </c:pt>
              </c:numCache>
            </c:numRef>
          </c:val>
          <c:extLst>
            <c:ext xmlns:c16="http://schemas.microsoft.com/office/drawing/2014/chart" uri="{C3380CC4-5D6E-409C-BE32-E72D297353CC}">
              <c16:uniqueId val="{00000000-4A5C-4664-A635-8DF0233FD578}"/>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rgbClr val="0070C0"/>
                </a:solidFill>
              </a:rPr>
              <a:t>Total revenue by Brand</a:t>
            </a:r>
          </a:p>
        </c:rich>
      </c:tx>
      <c:layout>
        <c:manualLayout>
          <c:xMode val="edge"/>
          <c:yMode val="edge"/>
          <c:x val="1.6344886039575048E-2"/>
          <c:y val="2.894365900267444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617674256539555"/>
          <c:y val="0.20542780969050417"/>
          <c:w val="0.67422962235594164"/>
          <c:h val="0.74150881547125935"/>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Strider</c:v>
                </c:pt>
                <c:pt idx="1">
                  <c:v>Ritchey</c:v>
                </c:pt>
                <c:pt idx="2">
                  <c:v>Pure Cycles</c:v>
                </c:pt>
                <c:pt idx="3">
                  <c:v>Heller</c:v>
                </c:pt>
                <c:pt idx="4">
                  <c:v>Haro</c:v>
                </c:pt>
                <c:pt idx="5">
                  <c:v>Sun Bicycles</c:v>
                </c:pt>
                <c:pt idx="6">
                  <c:v>Surly</c:v>
                </c:pt>
                <c:pt idx="7">
                  <c:v>Electra</c:v>
                </c:pt>
                <c:pt idx="8">
                  <c:v>Trek</c:v>
                </c:pt>
              </c:strCache>
            </c:strRef>
          </c:cat>
          <c:val>
            <c:numRef>
              <c:f>Sheet1!$B$2:$B$10</c:f>
              <c:numCache>
                <c:formatCode>General</c:formatCode>
                <c:ptCount val="9"/>
                <c:pt idx="0">
                  <c:v>4849.75</c:v>
                </c:pt>
                <c:pt idx="1">
                  <c:v>88498.82</c:v>
                </c:pt>
                <c:pt idx="2">
                  <c:v>166164</c:v>
                </c:pt>
                <c:pt idx="3">
                  <c:v>193798.71000000008</c:v>
                </c:pt>
                <c:pt idx="4">
                  <c:v>207096.69000000015</c:v>
                </c:pt>
                <c:pt idx="5">
                  <c:v>381919.68999999808</c:v>
                </c:pt>
                <c:pt idx="6">
                  <c:v>1063135.8199999952</c:v>
                </c:pt>
                <c:pt idx="7">
                  <c:v>1344143.7899999814</c:v>
                </c:pt>
                <c:pt idx="8">
                  <c:v>5129381.610000127</c:v>
                </c:pt>
              </c:numCache>
            </c:numRef>
          </c:val>
          <c:extLst>
            <c:ext xmlns:c16="http://schemas.microsoft.com/office/drawing/2014/chart" uri="{C3380CC4-5D6E-409C-BE32-E72D297353CC}">
              <c16:uniqueId val="{00000000-BDD7-4D0B-AC3C-18389B3166F5}"/>
            </c:ext>
          </c:extLst>
        </c:ser>
        <c:dLbls>
          <c:showLegendKey val="0"/>
          <c:showVal val="1"/>
          <c:showCatName val="0"/>
          <c:showSerName val="0"/>
          <c:showPercent val="0"/>
          <c:showBubbleSize val="0"/>
        </c:dLbls>
        <c:gapWidth val="182"/>
        <c:axId val="1348794160"/>
        <c:axId val="1347263808"/>
      </c:barChart>
      <c:catAx>
        <c:axId val="13487941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7263808"/>
        <c:crosses val="autoZero"/>
        <c:auto val="1"/>
        <c:lblAlgn val="ctr"/>
        <c:lblOffset val="100"/>
        <c:noMultiLvlLbl val="0"/>
      </c:catAx>
      <c:valAx>
        <c:axId val="1347263808"/>
        <c:scaling>
          <c:orientation val="minMax"/>
        </c:scaling>
        <c:delete val="1"/>
        <c:axPos val="b"/>
        <c:numFmt formatCode="General" sourceLinked="1"/>
        <c:majorTickMark val="none"/>
        <c:minorTickMark val="none"/>
        <c:tickLblPos val="nextTo"/>
        <c:crossAx val="1348794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rgbClr val="FC816C"/>
                </a:solidFill>
              </a:rPr>
              <a:t>Total revenue by Category</a:t>
            </a:r>
          </a:p>
        </c:rich>
      </c:tx>
      <c:layout>
        <c:manualLayout>
          <c:xMode val="edge"/>
          <c:yMode val="edge"/>
          <c:x val="0.13366430405254737"/>
          <c:y val="2.782133735927314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79A-4B38-A72A-28DAD1AE9C7F}"/>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2-F79A-4B38-A72A-28DAD1AE9C7F}"/>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3-F79A-4B38-A72A-28DAD1AE9C7F}"/>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4-F79A-4B38-A72A-28DAD1AE9C7F}"/>
              </c:ext>
            </c:extLst>
          </c:dPt>
          <c:dPt>
            <c:idx val="4"/>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05-F79A-4B38-A72A-28DAD1AE9C7F}"/>
              </c:ext>
            </c:extLst>
          </c:dPt>
          <c:dPt>
            <c:idx val="5"/>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6-F79A-4B38-A72A-28DAD1AE9C7F}"/>
              </c:ext>
            </c:extLst>
          </c:dPt>
          <c:dPt>
            <c:idx val="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07-F79A-4B38-A72A-28DAD1AE9C7F}"/>
              </c:ext>
            </c:extLst>
          </c:dPt>
          <c:dLbls>
            <c:dLbl>
              <c:idx val="0"/>
              <c:layout>
                <c:manualLayout>
                  <c:x val="5.8141786223257975E-2"/>
                  <c:y val="-2.3184447799394284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79A-4B38-A72A-28DAD1AE9C7F}"/>
                </c:ext>
              </c:extLst>
            </c:dLbl>
            <c:dLbl>
              <c:idx val="1"/>
              <c:layout>
                <c:manualLayout>
                  <c:x val="2.6648318685659859E-2"/>
                  <c:y val="8.346401207781942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F79A-4B38-A72A-28DAD1AE9C7F}"/>
                </c:ext>
              </c:extLst>
            </c:dLbl>
            <c:dLbl>
              <c:idx val="2"/>
              <c:layout>
                <c:manualLayout>
                  <c:x val="-5.5719211797288913E-2"/>
                  <c:y val="6.955334339818285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79A-4B38-A72A-28DAD1AE9C7F}"/>
                </c:ext>
              </c:extLst>
            </c:dLbl>
            <c:dLbl>
              <c:idx val="3"/>
              <c:layout>
                <c:manualLayout>
                  <c:x val="-7.0254658353103377E-2"/>
                  <c:y val="0"/>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F79A-4B38-A72A-28DAD1AE9C7F}"/>
                </c:ext>
              </c:extLst>
            </c:dLbl>
            <c:dLbl>
              <c:idx val="4"/>
              <c:layout>
                <c:manualLayout>
                  <c:x val="-4.11837652414744E-2"/>
                  <c:y val="-5.1005785158667424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79A-4B38-A72A-28DAD1AE9C7F}"/>
                </c:ext>
              </c:extLst>
            </c:dLbl>
            <c:dLbl>
              <c:idx val="5"/>
              <c:layout>
                <c:manualLayout>
                  <c:x val="-4.602891409341256E-2"/>
                  <c:y val="-7.8827122517940565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6-F79A-4B38-A72A-28DAD1AE9C7F}"/>
                </c:ext>
              </c:extLst>
            </c:dLbl>
            <c:dLbl>
              <c:idx val="6"/>
              <c:layout>
                <c:manualLayout>
                  <c:x val="-7.2677232779072912E-3"/>
                  <c:y val="-0.1066484598772137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F79A-4B38-A72A-28DAD1AE9C7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Sheet1!$A$2:$A$8</c:f>
              <c:strCache>
                <c:ptCount val="7"/>
                <c:pt idx="0">
                  <c:v>Mountain Bikes</c:v>
                </c:pt>
                <c:pt idx="1">
                  <c:v>Road Bikes</c:v>
                </c:pt>
                <c:pt idx="2">
                  <c:v>Cruisers Bicycles</c:v>
                </c:pt>
                <c:pt idx="3">
                  <c:v>Electric Bikes</c:v>
                </c:pt>
                <c:pt idx="4">
                  <c:v>Cyclocross Bicycles</c:v>
                </c:pt>
                <c:pt idx="5">
                  <c:v>Comfort Bicycles</c:v>
                </c:pt>
                <c:pt idx="6">
                  <c:v>Children Bicycles</c:v>
                </c:pt>
              </c:strCache>
            </c:strRef>
          </c:cat>
          <c:val>
            <c:numRef>
              <c:f>Sheet1!$B$2:$B$8</c:f>
              <c:numCache>
                <c:formatCode>General</c:formatCode>
                <c:ptCount val="7"/>
                <c:pt idx="0">
                  <c:v>3030775.7100000265</c:v>
                </c:pt>
                <c:pt idx="1">
                  <c:v>1852555.5999999959</c:v>
                </c:pt>
                <c:pt idx="2">
                  <c:v>1109151.0399999882</c:v>
                </c:pt>
                <c:pt idx="3">
                  <c:v>1020236.8499999979</c:v>
                </c:pt>
                <c:pt idx="4">
                  <c:v>799874.59999999858</c:v>
                </c:pt>
                <c:pt idx="5">
                  <c:v>438506.86999999714</c:v>
                </c:pt>
                <c:pt idx="6">
                  <c:v>327888.20999999793</c:v>
                </c:pt>
              </c:numCache>
            </c:numRef>
          </c:val>
          <c:extLst>
            <c:ext xmlns:c16="http://schemas.microsoft.com/office/drawing/2014/chart" uri="{C3380CC4-5D6E-409C-BE32-E72D297353CC}">
              <c16:uniqueId val="{00000000-F79A-4B38-A72A-28DAD1AE9C7F}"/>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rgbClr val="0070C0"/>
                </a:solidFill>
              </a:rPr>
              <a:t>Top 5 revenue by city</a:t>
            </a:r>
          </a:p>
        </c:rich>
      </c:tx>
      <c:layout>
        <c:manualLayout>
          <c:xMode val="edge"/>
          <c:yMode val="edge"/>
          <c:x val="2.5182004715807175E-2"/>
          <c:y val="3.487154047547025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8330446637452505"/>
          <c:y val="0.2475009873405325"/>
          <c:w val="0.59377667389953748"/>
          <c:h val="0.68856785512110541"/>
        </c:manualLayout>
      </c:layout>
      <c:barChart>
        <c:barDir val="bar"/>
        <c:grouping val="clustered"/>
        <c:varyColors val="0"/>
        <c:ser>
          <c:idx val="0"/>
          <c:order val="0"/>
          <c:tx>
            <c:strRef>
              <c:f>Sheet1!$B$1</c:f>
              <c:strCache>
                <c:ptCount val="1"/>
                <c:pt idx="0">
                  <c:v>Series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Howard Beach</c:v>
                </c:pt>
                <c:pt idx="1">
                  <c:v>Baldwinsville</c:v>
                </c:pt>
                <c:pt idx="2">
                  <c:v>San Angelo</c:v>
                </c:pt>
                <c:pt idx="3">
                  <c:v>Ballston Spa</c:v>
                </c:pt>
                <c:pt idx="4">
                  <c:v>Mount Vernon</c:v>
                </c:pt>
              </c:strCache>
            </c:strRef>
          </c:cat>
          <c:val>
            <c:numRef>
              <c:f>Sheet1!$B$2:$B$6</c:f>
              <c:numCache>
                <c:formatCode>General</c:formatCode>
                <c:ptCount val="5"/>
                <c:pt idx="0">
                  <c:v>104250.51</c:v>
                </c:pt>
                <c:pt idx="1">
                  <c:v>105893.45</c:v>
                </c:pt>
                <c:pt idx="2">
                  <c:v>109729.26</c:v>
                </c:pt>
                <c:pt idx="3">
                  <c:v>110065.34000000004</c:v>
                </c:pt>
                <c:pt idx="4">
                  <c:v>117010.21</c:v>
                </c:pt>
              </c:numCache>
            </c:numRef>
          </c:val>
          <c:extLst>
            <c:ext xmlns:c16="http://schemas.microsoft.com/office/drawing/2014/chart" uri="{C3380CC4-5D6E-409C-BE32-E72D297353CC}">
              <c16:uniqueId val="{00000000-ADC9-4D5B-A96C-F337827A2D1C}"/>
            </c:ext>
          </c:extLst>
        </c:ser>
        <c:dLbls>
          <c:dLblPos val="outEnd"/>
          <c:showLegendKey val="0"/>
          <c:showVal val="1"/>
          <c:showCatName val="0"/>
          <c:showSerName val="0"/>
          <c:showPercent val="0"/>
          <c:showBubbleSize val="0"/>
        </c:dLbls>
        <c:gapWidth val="182"/>
        <c:axId val="1420010576"/>
        <c:axId val="1345033295"/>
      </c:barChart>
      <c:catAx>
        <c:axId val="14200105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033295"/>
        <c:crosses val="autoZero"/>
        <c:auto val="1"/>
        <c:lblAlgn val="ctr"/>
        <c:lblOffset val="100"/>
        <c:noMultiLvlLbl val="0"/>
      </c:catAx>
      <c:valAx>
        <c:axId val="1345033295"/>
        <c:scaling>
          <c:orientation val="minMax"/>
        </c:scaling>
        <c:delete val="1"/>
        <c:axPos val="b"/>
        <c:numFmt formatCode="General" sourceLinked="1"/>
        <c:majorTickMark val="none"/>
        <c:minorTickMark val="none"/>
        <c:tickLblPos val="nextTo"/>
        <c:crossAx val="1420010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2" b="0" i="0" u="none" strike="noStrike" kern="1200" spc="0" baseline="0" dirty="0">
                <a:solidFill>
                  <a:srgbClr val="0070C0"/>
                </a:solidFill>
              </a:rPr>
              <a:t>Top 5 revenue by customer</a:t>
            </a:r>
          </a:p>
        </c:rich>
      </c:tx>
      <c:layout>
        <c:manualLayout>
          <c:xMode val="edge"/>
          <c:yMode val="edge"/>
          <c:x val="2.5211046476659359E-2"/>
          <c:y val="2.996828553090272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2745278373027714"/>
          <c:y val="0.21270010319787563"/>
          <c:w val="0.57596808994325777"/>
          <c:h val="0.73235803999546933"/>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Emmitt Sanchez</c:v>
                </c:pt>
                <c:pt idx="1">
                  <c:v>Lyndsey Bean</c:v>
                </c:pt>
                <c:pt idx="2">
                  <c:v>Sharyn Hopkins</c:v>
                </c:pt>
                <c:pt idx="3">
                  <c:v>Abby Gamble</c:v>
                </c:pt>
                <c:pt idx="4">
                  <c:v>Pamelia Newman</c:v>
                </c:pt>
              </c:strCache>
            </c:strRef>
          </c:cat>
          <c:val>
            <c:numRef>
              <c:f>Sheet1!$B$2:$B$6</c:f>
              <c:numCache>
                <c:formatCode>General</c:formatCode>
                <c:ptCount val="5"/>
                <c:pt idx="0">
                  <c:v>34503.82</c:v>
                </c:pt>
                <c:pt idx="1">
                  <c:v>35857.86</c:v>
                </c:pt>
                <c:pt idx="2">
                  <c:v>37138.86</c:v>
                </c:pt>
                <c:pt idx="3">
                  <c:v>37500.89</c:v>
                </c:pt>
                <c:pt idx="4">
                  <c:v>37801.840000000004</c:v>
                </c:pt>
              </c:numCache>
            </c:numRef>
          </c:val>
          <c:extLst>
            <c:ext xmlns:c16="http://schemas.microsoft.com/office/drawing/2014/chart" uri="{C3380CC4-5D6E-409C-BE32-E72D297353CC}">
              <c16:uniqueId val="{00000000-4E86-45B3-B49E-F4ACFC304342}"/>
            </c:ext>
          </c:extLst>
        </c:ser>
        <c:dLbls>
          <c:dLblPos val="outEnd"/>
          <c:showLegendKey val="0"/>
          <c:showVal val="1"/>
          <c:showCatName val="0"/>
          <c:showSerName val="0"/>
          <c:showPercent val="0"/>
          <c:showBubbleSize val="0"/>
        </c:dLbls>
        <c:gapWidth val="182"/>
        <c:axId val="1359762991"/>
        <c:axId val="1462683936"/>
      </c:barChart>
      <c:catAx>
        <c:axId val="13597629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2683936"/>
        <c:crosses val="autoZero"/>
        <c:auto val="1"/>
        <c:lblAlgn val="ctr"/>
        <c:lblOffset val="100"/>
        <c:noMultiLvlLbl val="0"/>
      </c:catAx>
      <c:valAx>
        <c:axId val="1462683936"/>
        <c:scaling>
          <c:orientation val="minMax"/>
        </c:scaling>
        <c:delete val="1"/>
        <c:axPos val="b"/>
        <c:numFmt formatCode="General" sourceLinked="1"/>
        <c:majorTickMark val="none"/>
        <c:minorTickMark val="none"/>
        <c:tickLblPos val="nextTo"/>
        <c:crossAx val="1359762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[BikeStores - Copy 2.xlsx]Revenue per Product-Year!PivotTable2</c:name>
    <c:fmtId val="-1"/>
  </c:pivotSource>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n-US" dirty="0">
                <a:solidFill>
                  <a:srgbClr val="FC816C"/>
                </a:solidFill>
              </a:rPr>
              <a:t>Total</a:t>
            </a:r>
            <a:r>
              <a:rPr lang="en-US" baseline="0" dirty="0">
                <a:solidFill>
                  <a:srgbClr val="FC816C"/>
                </a:solidFill>
              </a:rPr>
              <a:t> r</a:t>
            </a:r>
            <a:r>
              <a:rPr lang="en-US" dirty="0">
                <a:solidFill>
                  <a:srgbClr val="FC816C"/>
                </a:solidFill>
              </a:rPr>
              <a:t>evenue</a:t>
            </a:r>
            <a:r>
              <a:rPr lang="en-US" baseline="0" dirty="0">
                <a:solidFill>
                  <a:srgbClr val="FC816C"/>
                </a:solidFill>
              </a:rPr>
              <a:t> by Year and </a:t>
            </a:r>
            <a:r>
              <a:rPr lang="en-US" sz="1400" b="0" i="0" u="none" strike="noStrike" kern="1200" spc="0" baseline="0" dirty="0">
                <a:solidFill>
                  <a:srgbClr val="FC816C"/>
                </a:solidFill>
                <a:latin typeface="+mn-lt"/>
                <a:ea typeface="+mn-ea"/>
                <a:cs typeface="+mn-cs"/>
              </a:rPr>
              <a:t>Category</a:t>
            </a:r>
          </a:p>
        </c:rich>
      </c:tx>
      <c:layout>
        <c:manualLayout>
          <c:xMode val="edge"/>
          <c:yMode val="edge"/>
          <c:x val="1.3665704476437336E-3"/>
          <c:y val="0"/>
        </c:manualLayout>
      </c:layout>
      <c:overlay val="0"/>
      <c:spPr>
        <a:noFill/>
        <a:ln>
          <a:no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2497822439717829E-2"/>
          <c:y val="0.14854435414363679"/>
          <c:w val="0.96192676202509286"/>
          <c:h val="0.4211718229851138"/>
        </c:manualLayout>
      </c:layout>
      <c:barChart>
        <c:barDir val="col"/>
        <c:grouping val="clustered"/>
        <c:varyColors val="0"/>
        <c:ser>
          <c:idx val="0"/>
          <c:order val="0"/>
          <c:tx>
            <c:strRef>
              <c:f>'Revenue per Product-Year'!$B$3</c:f>
              <c:strCache>
                <c:ptCount val="1"/>
                <c:pt idx="0">
                  <c:v>Total</c:v>
                </c:pt>
              </c:strCache>
            </c:strRef>
          </c:tx>
          <c:spPr>
            <a:solidFill>
              <a:schemeClr val="accent1"/>
            </a:solidFill>
            <a:ln>
              <a:noFill/>
            </a:ln>
            <a:effectLst/>
          </c:spPr>
          <c:invertIfNegative val="0"/>
          <c:dLbls>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'Revenue per Product-Year'!$A$4:$A$27</c:f>
              <c:multiLvlStrCache>
                <c:ptCount val="20"/>
                <c:lvl>
                  <c:pt idx="0">
                    <c:v>Children Bicycles</c:v>
                  </c:pt>
                  <c:pt idx="1">
                    <c:v>Comfort Bicycles</c:v>
                  </c:pt>
                  <c:pt idx="2">
                    <c:v>Electric Bikes</c:v>
                  </c:pt>
                  <c:pt idx="3">
                    <c:v>Cyclocross Bicycles</c:v>
                  </c:pt>
                  <c:pt idx="4">
                    <c:v>Cruisers Bicycles</c:v>
                  </c:pt>
                  <c:pt idx="5">
                    <c:v>Mountain Bikes</c:v>
                  </c:pt>
                  <c:pt idx="6">
                    <c:v>Children Bicycles</c:v>
                  </c:pt>
                  <c:pt idx="7">
                    <c:v>Comfort Bicycles</c:v>
                  </c:pt>
                  <c:pt idx="8">
                    <c:v>Electric Bikes</c:v>
                  </c:pt>
                  <c:pt idx="9">
                    <c:v>Cyclocross Bicycles</c:v>
                  </c:pt>
                  <c:pt idx="10">
                    <c:v>Cruisers Bicycles</c:v>
                  </c:pt>
                  <c:pt idx="11">
                    <c:v>Road Bikes</c:v>
                  </c:pt>
                  <c:pt idx="12">
                    <c:v>Mountain Bikes</c:v>
                  </c:pt>
                  <c:pt idx="13">
                    <c:v>Children Bicycles</c:v>
                  </c:pt>
                  <c:pt idx="14">
                    <c:v>Comfort Bicycles</c:v>
                  </c:pt>
                  <c:pt idx="15">
                    <c:v>Cyclocross Bicycles</c:v>
                  </c:pt>
                  <c:pt idx="16">
                    <c:v>Cruisers Bicycles</c:v>
                  </c:pt>
                  <c:pt idx="17">
                    <c:v>Electric Bikes</c:v>
                  </c:pt>
                  <c:pt idx="18">
                    <c:v>Mountain Bikes</c:v>
                  </c:pt>
                  <c:pt idx="19">
                    <c:v>Road Bikes</c:v>
                  </c:pt>
                </c:lvl>
                <c:lvl>
                  <c:pt idx="0">
                    <c:v>2016</c:v>
                  </c:pt>
                  <c:pt idx="6">
                    <c:v>2017</c:v>
                  </c:pt>
                  <c:pt idx="13">
                    <c:v>2018</c:v>
                  </c:pt>
                </c:lvl>
              </c:multiLvlStrCache>
            </c:multiLvlStrRef>
          </c:cat>
          <c:val>
            <c:numRef>
              <c:f>'Revenue per Product-Year'!$B$4:$B$27</c:f>
              <c:numCache>
                <c:formatCode>General</c:formatCode>
                <c:ptCount val="20"/>
                <c:pt idx="0">
                  <c:v>98066.500000000073</c:v>
                </c:pt>
                <c:pt idx="1">
                  <c:v>171046.86999999997</c:v>
                </c:pt>
                <c:pt idx="2">
                  <c:v>311998.95999999979</c:v>
                </c:pt>
                <c:pt idx="3">
                  <c:v>375963.85999999969</c:v>
                </c:pt>
                <c:pt idx="4">
                  <c:v>425642.66999999789</c:v>
                </c:pt>
                <c:pt idx="5">
                  <c:v>1326765.6099999945</c:v>
                </c:pt>
                <c:pt idx="6">
                  <c:v>165374.11000000013</c:v>
                </c:pt>
                <c:pt idx="7">
                  <c:v>185285.27000000025</c:v>
                </c:pt>
                <c:pt idx="8">
                  <c:v>324559.0199999999</c:v>
                </c:pt>
                <c:pt idx="9">
                  <c:v>331656.98999999982</c:v>
                </c:pt>
                <c:pt idx="10">
                  <c:v>424894.59999999765</c:v>
                </c:pt>
                <c:pt idx="11">
                  <c:v>1161450.6699999978</c:v>
                </c:pt>
                <c:pt idx="12">
                  <c:v>1252294.3599999945</c:v>
                </c:pt>
                <c:pt idx="13">
                  <c:v>64447.600000000057</c:v>
                </c:pt>
                <c:pt idx="14">
                  <c:v>82174.730000000069</c:v>
                </c:pt>
                <c:pt idx="15">
                  <c:v>92253.749999999985</c:v>
                </c:pt>
                <c:pt idx="16">
                  <c:v>258613.77000000005</c:v>
                </c:pt>
                <c:pt idx="17">
                  <c:v>383678.8699999997</c:v>
                </c:pt>
                <c:pt idx="18">
                  <c:v>451715.73999999906</c:v>
                </c:pt>
                <c:pt idx="19">
                  <c:v>691104.929999999</c:v>
                </c:pt>
              </c:numCache>
            </c:numRef>
          </c:val>
          <c:extLst>
            <c:ext xmlns:c16="http://schemas.microsoft.com/office/drawing/2014/chart" uri="{C3380CC4-5D6E-409C-BE32-E72D297353CC}">
              <c16:uniqueId val="{00000000-84EF-4030-A20D-504234B1169D}"/>
            </c:ext>
          </c:extLst>
        </c:ser>
        <c:dLbls>
          <c:showLegendKey val="0"/>
          <c:showVal val="1"/>
          <c:showCatName val="0"/>
          <c:showSerName val="0"/>
          <c:showPercent val="0"/>
          <c:showBubbleSize val="0"/>
        </c:dLbls>
        <c:gapWidth val="219"/>
        <c:overlap val="-27"/>
        <c:axId val="1494819024"/>
        <c:axId val="1275583808"/>
      </c:barChart>
      <c:catAx>
        <c:axId val="149481902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5583808"/>
        <c:crosses val="autoZero"/>
        <c:auto val="1"/>
        <c:lblAlgn val="ctr"/>
        <c:lblOffset val="100"/>
        <c:noMultiLvlLbl val="0"/>
      </c:catAx>
      <c:valAx>
        <c:axId val="1275583808"/>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4819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[BikeStores - Copy 2.xlsx]Revenue per Product-Year!PivotTable2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rgbClr val="0070C0"/>
                </a:solidFill>
              </a:rPr>
              <a:t>Total</a:t>
            </a:r>
            <a:r>
              <a:rPr lang="en-US" baseline="0" dirty="0">
                <a:solidFill>
                  <a:srgbClr val="0070C0"/>
                </a:solidFill>
              </a:rPr>
              <a:t> unit sold by Year and Category</a:t>
            </a:r>
            <a:endParaRPr lang="en-US" dirty="0">
              <a:solidFill>
                <a:srgbClr val="0070C0"/>
              </a:solidFill>
            </a:endParaRPr>
          </a:p>
        </c:rich>
      </c:tx>
      <c:layout>
        <c:manualLayout>
          <c:xMode val="edge"/>
          <c:yMode val="edge"/>
          <c:x val="4.7014156511604747E-4"/>
          <c:y val="1.892277978615023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per Product-Year'!$B$3</c:f>
              <c:strCache>
                <c:ptCount val="1"/>
                <c:pt idx="0">
                  <c:v>Total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'Revenue per Product-Year'!$A$4:$A$27</c:f>
              <c:multiLvlStrCache>
                <c:ptCount val="20"/>
                <c:lvl>
                  <c:pt idx="0">
                    <c:v>Children Bicycles</c:v>
                  </c:pt>
                  <c:pt idx="1">
                    <c:v>Comfort Bicycles</c:v>
                  </c:pt>
                  <c:pt idx="2">
                    <c:v>Cruisers Bicycles</c:v>
                  </c:pt>
                  <c:pt idx="3">
                    <c:v>Cyclocross Bicycles</c:v>
                  </c:pt>
                  <c:pt idx="4">
                    <c:v>Electric Bikes</c:v>
                  </c:pt>
                  <c:pt idx="5">
                    <c:v>Mountain Bikes</c:v>
                  </c:pt>
                  <c:pt idx="6">
                    <c:v>Children Bicycles</c:v>
                  </c:pt>
                  <c:pt idx="7">
                    <c:v>Comfort Bicycles</c:v>
                  </c:pt>
                  <c:pt idx="8">
                    <c:v>Cruisers Bicycles</c:v>
                  </c:pt>
                  <c:pt idx="9">
                    <c:v>Cyclocross Bicycles</c:v>
                  </c:pt>
                  <c:pt idx="10">
                    <c:v>Electric Bikes</c:v>
                  </c:pt>
                  <c:pt idx="11">
                    <c:v>Mountain Bikes</c:v>
                  </c:pt>
                  <c:pt idx="12">
                    <c:v>Road Bikes</c:v>
                  </c:pt>
                  <c:pt idx="13">
                    <c:v>Children Bicycles</c:v>
                  </c:pt>
                  <c:pt idx="14">
                    <c:v>Comfort Bicycles</c:v>
                  </c:pt>
                  <c:pt idx="15">
                    <c:v>Cruisers Bicycles</c:v>
                  </c:pt>
                  <c:pt idx="16">
                    <c:v>Cyclocross Bicycles</c:v>
                  </c:pt>
                  <c:pt idx="17">
                    <c:v>Electric Bikes</c:v>
                  </c:pt>
                  <c:pt idx="18">
                    <c:v>Mountain Bikes</c:v>
                  </c:pt>
                  <c:pt idx="19">
                    <c:v>Road Bikes</c:v>
                  </c:pt>
                </c:lvl>
                <c:lvl>
                  <c:pt idx="0">
                    <c:v>2016</c:v>
                  </c:pt>
                  <c:pt idx="6">
                    <c:v>2017</c:v>
                  </c:pt>
                  <c:pt idx="13">
                    <c:v>2018</c:v>
                  </c:pt>
                </c:lvl>
              </c:multiLvlStrCache>
            </c:multiLvlStrRef>
          </c:cat>
          <c:val>
            <c:numRef>
              <c:f>'Revenue per Product-Year'!$B$4:$B$27</c:f>
              <c:numCache>
                <c:formatCode>General</c:formatCode>
                <c:ptCount val="20"/>
                <c:pt idx="0">
                  <c:v>350</c:v>
                </c:pt>
                <c:pt idx="1">
                  <c:v>313</c:v>
                </c:pt>
                <c:pt idx="2">
                  <c:v>924</c:v>
                </c:pt>
                <c:pt idx="3">
                  <c:v>233</c:v>
                </c:pt>
                <c:pt idx="4">
                  <c:v>104</c:v>
                </c:pt>
                <c:pt idx="5">
                  <c:v>739</c:v>
                </c:pt>
                <c:pt idx="6">
                  <c:v>589</c:v>
                </c:pt>
                <c:pt idx="7">
                  <c:v>373</c:v>
                </c:pt>
                <c:pt idx="8">
                  <c:v>814</c:v>
                </c:pt>
                <c:pt idx="9">
                  <c:v>128</c:v>
                </c:pt>
                <c:pt idx="10">
                  <c:v>98</c:v>
                </c:pt>
                <c:pt idx="11">
                  <c:v>764</c:v>
                </c:pt>
                <c:pt idx="12">
                  <c:v>333</c:v>
                </c:pt>
                <c:pt idx="13">
                  <c:v>240</c:v>
                </c:pt>
                <c:pt idx="14">
                  <c:v>127</c:v>
                </c:pt>
                <c:pt idx="15">
                  <c:v>325</c:v>
                </c:pt>
                <c:pt idx="16">
                  <c:v>33</c:v>
                </c:pt>
                <c:pt idx="17">
                  <c:v>113</c:v>
                </c:pt>
                <c:pt idx="18">
                  <c:v>252</c:v>
                </c:pt>
                <c:pt idx="19">
                  <c:v>226</c:v>
                </c:pt>
              </c:numCache>
            </c:numRef>
          </c:val>
          <c:extLst>
            <c:ext xmlns:c16="http://schemas.microsoft.com/office/drawing/2014/chart" uri="{C3380CC4-5D6E-409C-BE32-E72D297353CC}">
              <c16:uniqueId val="{00000000-4409-4921-A088-1E2A8A7CC4BE}"/>
            </c:ext>
          </c:extLst>
        </c:ser>
        <c:dLbls>
          <c:dLblPos val="outEnd"/>
          <c:showLegendKey val="0"/>
          <c:showVal val="1"/>
          <c:showCatName val="0"/>
          <c:showSerName val="0"/>
          <c:showPercent val="0"/>
          <c:showBubbleSize val="0"/>
        </c:dLbls>
        <c:gapWidth val="219"/>
        <c:overlap val="-27"/>
        <c:axId val="1494819024"/>
        <c:axId val="1275583808"/>
      </c:barChart>
      <c:catAx>
        <c:axId val="1494819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5583808"/>
        <c:crosses val="autoZero"/>
        <c:auto val="1"/>
        <c:lblAlgn val="ctr"/>
        <c:lblOffset val="100"/>
        <c:noMultiLvlLbl val="0"/>
      </c:catAx>
      <c:valAx>
        <c:axId val="1275583808"/>
        <c:scaling>
          <c:orientation val="minMax"/>
        </c:scaling>
        <c:delete val="1"/>
        <c:axPos val="l"/>
        <c:numFmt formatCode="General" sourceLinked="1"/>
        <c:majorTickMark val="none"/>
        <c:minorTickMark val="none"/>
        <c:tickLblPos val="nextTo"/>
        <c:crossAx val="1494819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[BikeStores - Copy 2.xlsx]Revenue per Product-Year!PivotTable2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rgbClr val="00B050"/>
                </a:solidFill>
              </a:rPr>
              <a:t>Total</a:t>
            </a:r>
            <a:r>
              <a:rPr lang="en-US" baseline="0" dirty="0">
                <a:solidFill>
                  <a:srgbClr val="00B050"/>
                </a:solidFill>
              </a:rPr>
              <a:t> r</a:t>
            </a:r>
            <a:r>
              <a:rPr lang="en-US" dirty="0">
                <a:solidFill>
                  <a:srgbClr val="00B050"/>
                </a:solidFill>
              </a:rPr>
              <a:t>evenue by </a:t>
            </a:r>
            <a:r>
              <a:rPr lang="en-US" baseline="0" dirty="0">
                <a:solidFill>
                  <a:srgbClr val="00B050"/>
                </a:solidFill>
              </a:rPr>
              <a:t>Year and category</a:t>
            </a:r>
            <a:endParaRPr lang="en-US" dirty="0">
              <a:solidFill>
                <a:srgbClr val="00B05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per Product-Year'!$B$3</c:f>
              <c:strCache>
                <c:ptCount val="1"/>
                <c:pt idx="0">
                  <c:v>Total</c:v>
                </c:pt>
              </c:strCache>
            </c:strRef>
          </c:tx>
          <c:spPr>
            <a:solidFill>
              <a:schemeClr val="accent5"/>
            </a:solidFill>
            <a:ln>
              <a:noFill/>
            </a:ln>
            <a:effectLst/>
          </c:spPr>
          <c:invertIfNegative val="0"/>
          <c:cat>
            <c:multiLvlStrRef>
              <c:f>'Revenue per Product-Year'!$A$4:$A$42</c:f>
              <c:multiLvlStrCache>
                <c:ptCount val="35"/>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Jun</c:v>
                  </c:pt>
                  <c:pt idx="29">
                    <c:v>Jul</c:v>
                  </c:pt>
                  <c:pt idx="30">
                    <c:v>Aug</c:v>
                  </c:pt>
                  <c:pt idx="31">
                    <c:v>Sep</c:v>
                  </c:pt>
                  <c:pt idx="32">
                    <c:v>Oct</c:v>
                  </c:pt>
                  <c:pt idx="33">
                    <c:v>Nov</c:v>
                  </c:pt>
                  <c:pt idx="34">
                    <c:v>Dec</c:v>
                  </c:pt>
                </c:lvl>
                <c:lvl>
                  <c:pt idx="0">
                    <c:v>2016</c:v>
                  </c:pt>
                  <c:pt idx="12">
                    <c:v>2017</c:v>
                  </c:pt>
                  <c:pt idx="24">
                    <c:v>2018</c:v>
                  </c:pt>
                </c:lvl>
              </c:multiLvlStrCache>
            </c:multiLvlStrRef>
          </c:cat>
          <c:val>
            <c:numRef>
              <c:f>'Revenue per Product-Year'!$B$4:$B$42</c:f>
              <c:numCache>
                <c:formatCode>General</c:formatCode>
                <c:ptCount val="35"/>
                <c:pt idx="0">
                  <c:v>241184.15000000017</c:v>
                </c:pt>
                <c:pt idx="1">
                  <c:v>175768.09999999998</c:v>
                </c:pt>
                <c:pt idx="2">
                  <c:v>202157.14</c:v>
                </c:pt>
                <c:pt idx="3">
                  <c:v>187223.55000000008</c:v>
                </c:pt>
                <c:pt idx="4">
                  <c:v>228701.13000000006</c:v>
                </c:pt>
                <c:pt idx="5">
                  <c:v>231120.29000000007</c:v>
                </c:pt>
                <c:pt idx="6">
                  <c:v>222854.21000000008</c:v>
                </c:pt>
                <c:pt idx="7">
                  <c:v>253130.83000000002</c:v>
                </c:pt>
                <c:pt idx="8">
                  <c:v>303282.60999999981</c:v>
                </c:pt>
                <c:pt idx="9">
                  <c:v>235051.7900000001</c:v>
                </c:pt>
                <c:pt idx="10">
                  <c:v>205315.47000000003</c:v>
                </c:pt>
                <c:pt idx="11">
                  <c:v>223695.2</c:v>
                </c:pt>
                <c:pt idx="12">
                  <c:v>316954.76999999984</c:v>
                </c:pt>
                <c:pt idx="13">
                  <c:v>348740.46999999951</c:v>
                </c:pt>
                <c:pt idx="14">
                  <c:v>348177.12999999936</c:v>
                </c:pt>
                <c:pt idx="15">
                  <c:v>254105.57000000012</c:v>
                </c:pt>
                <c:pt idx="16">
                  <c:v>297754.65999999974</c:v>
                </c:pt>
                <c:pt idx="17">
                  <c:v>419892.06999999902</c:v>
                </c:pt>
                <c:pt idx="18">
                  <c:v>255727.63000000015</c:v>
                </c:pt>
                <c:pt idx="19">
                  <c:v>322553.3199999996</c:v>
                </c:pt>
                <c:pt idx="20">
                  <c:v>329388.67999999953</c:v>
                </c:pt>
                <c:pt idx="21">
                  <c:v>345316.17999999964</c:v>
                </c:pt>
                <c:pt idx="22">
                  <c:v>315881.66999999969</c:v>
                </c:pt>
                <c:pt idx="23">
                  <c:v>291022.8699999997</c:v>
                </c:pt>
                <c:pt idx="24">
                  <c:v>426301.71999999922</c:v>
                </c:pt>
                <c:pt idx="25">
                  <c:v>223941.44000000003</c:v>
                </c:pt>
                <c:pt idx="26">
                  <c:v>406701.19999999931</c:v>
                </c:pt>
                <c:pt idx="27">
                  <c:v>909179.46999999648</c:v>
                </c:pt>
                <c:pt idx="28">
                  <c:v>209.99</c:v>
                </c:pt>
                <c:pt idx="29">
                  <c:v>12949.889999999998</c:v>
                </c:pt>
                <c:pt idx="30">
                  <c:v>10256.91</c:v>
                </c:pt>
                <c:pt idx="31">
                  <c:v>9949.9599999999991</c:v>
                </c:pt>
                <c:pt idx="32">
                  <c:v>4219.92</c:v>
                </c:pt>
                <c:pt idx="33">
                  <c:v>12278.929999999998</c:v>
                </c:pt>
                <c:pt idx="34">
                  <c:v>7999.9599999999991</c:v>
                </c:pt>
              </c:numCache>
            </c:numRef>
          </c:val>
          <c:extLst>
            <c:ext xmlns:c16="http://schemas.microsoft.com/office/drawing/2014/chart" uri="{C3380CC4-5D6E-409C-BE32-E72D297353CC}">
              <c16:uniqueId val="{00000000-C191-4CB9-9619-72DCA7A0F5AF}"/>
            </c:ext>
          </c:extLst>
        </c:ser>
        <c:dLbls>
          <c:showLegendKey val="0"/>
          <c:showVal val="0"/>
          <c:showCatName val="0"/>
          <c:showSerName val="0"/>
          <c:showPercent val="0"/>
          <c:showBubbleSize val="0"/>
        </c:dLbls>
        <c:gapWidth val="219"/>
        <c:overlap val="-27"/>
        <c:axId val="1494819024"/>
        <c:axId val="1275583808"/>
      </c:barChart>
      <c:catAx>
        <c:axId val="1494819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5583808"/>
        <c:crosses val="autoZero"/>
        <c:auto val="1"/>
        <c:lblAlgn val="ctr"/>
        <c:lblOffset val="100"/>
        <c:noMultiLvlLbl val="0"/>
      </c:catAx>
      <c:valAx>
        <c:axId val="127558380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4819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Sheet1!$A$2:$A$13</cx:f>
        <cx:lvl ptCount="12">
          <cx:pt idx="0">NY</cx:pt>
          <cx:pt idx="1">CA</cx:pt>
          <cx:pt idx="2">TX</cx:pt>
        </cx:lvl>
      </cx:strDim>
      <cx:numDim type="colorVal">
        <cx:f>Sheet1!$B$2:$B$13</cx:f>
        <cx:lvl ptCount="12" formatCode="General">
          <cx:pt idx="0">5826242.2100003222</cx:pt>
          <cx:pt idx="1">1790145.9099999892</cx:pt>
          <cx:pt idx="2">962600.759999995</cx:pt>
        </cx:lvl>
      </cx:numDim>
    </cx:data>
  </cx:chartData>
  <cx:chart>
    <cx:title pos="t" align="ctr" overlay="0">
      <cx:tx>
        <cx:txData>
          <cx:v>Total revenue by State</cx:v>
        </cx:txData>
      </cx:tx>
      <cx:txPr>
        <a:bodyPr spcFirstLastPara="1" vertOverflow="ellipsis" horzOverflow="overflow" wrap="square" lIns="0" tIns="0" rIns="0" bIns="0" anchor="ctr" anchorCtr="1"/>
        <a:lstStyle/>
        <a:p>
          <a:pPr algn="ctr" rtl="0">
            <a:defRPr/>
          </a:pPr>
          <a:r>
            <a:rPr lang="en-US" sz="1862" b="0" i="0" u="none" strike="noStrike" baseline="0" dirty="0">
              <a:solidFill>
                <a:srgbClr val="0070C0"/>
              </a:solidFill>
              <a:latin typeface="Avenir Next LT Pro Light"/>
            </a:rPr>
            <a:t>Total revenue by State</a:t>
          </a:r>
        </a:p>
      </cx:txPr>
    </cx:title>
    <cx:plotArea>
      <cx:plotAreaRegion>
        <cx:series layoutId="regionMap" uniqueId="{F26A852D-D723-422F-AA6A-A05DF1B2984B}">
          <cx:tx>
            <cx:txData>
              <cx:f>Sheet1!$B$1</cx:f>
              <cx:v>Series1</cx:v>
            </cx:txData>
          </cx:tx>
          <cx:dataLabels>
            <cx:visibility seriesName="0" categoryName="1" value="0"/>
            <cx:separator>, </cx:separator>
            <cx:dataLabel idx="2">
              <cx:txPr>
                <a:bodyPr spcFirstLastPara="1" vertOverflow="ellipsis" horzOverflow="overflow" wrap="square" lIns="0" tIns="0" rIns="0" bIns="0" anchor="ctr" anchorCtr="1"/>
                <a:lstStyle/>
                <a:p>
                  <a:pPr algn="ctr" rtl="0">
                    <a:defRPr/>
                  </a:pPr>
                  <a:r>
                    <a:rPr lang="en-US" sz="1131" b="0" i="0" u="none" strike="noStrike" baseline="0">
                      <a:solidFill>
                        <a:srgbClr val="000000">
                          <a:lumMod val="65000"/>
                          <a:lumOff val="35000"/>
                        </a:srgbClr>
                      </a:solidFill>
                      <a:latin typeface="Avenir Next LT Pro Light"/>
                    </a:rPr>
                    <a:t>TX</a:t>
                  </a:r>
                </a:p>
              </cx:txPr>
              <cx:visibility seriesName="0" categoryName="1" value="0"/>
              <cx:separator>, </cx:separator>
            </cx:dataLabel>
          </cx:dataLabels>
          <cx:dataId val="0"/>
          <cx:layoutPr>
            <cx:geography cultureLanguage="en-US" cultureRegion="US" attribution="Powered by Bing">
              <cx:geoCache provider="{E9337A44-BEBE-4D9F-B70C-5C5E7DAFC167}">
                <cx:binary>1HrZjt04muarJPJ6mCmRFEUWuhoYLUdni90OLzdCZNgmtXCRqI16+vnDrqypzK6u6b4ZoAOwwudo
I/mT38b4t9ftL6/915fxp033xv/ldfvrz2qa3F9+/dW/qq/6xf+im9fRevtt+uXV6l/tt2/N69df
v4wva2PkrziK6a+v6mWcvm4///u/wdPkV3u1ry9TY83D/HUMj1/93E/+X5z7p6d+evmiG1M0fhqb
1yn+68/vPv7801czNVN4F9zXv/78h/M///Trn5/yH974Uw+NmuYvcC+Jf6GMcMrjOPr+E//8U2+N
/NtpJMQvhBAs0hSL7z/893ffvmi4/93X7cX//tU/a873xrx8+TJ+9R568v3332/7Q8t/dOzVzmZ6
GysJw/bXn9+bZvr65aen6WX6Cu9pvM1/XJDbt+a/f/re31//ONr//m9/+gJG4E/f/ENB/jxc/69T
/6Eet5/+1QD89+pB8S+CCExhzH/Ug/yxHmnyC4MzCYvpj3qw39/9ox63X9efPtmx+/3b/3pJ/u+d
f6rKW/f+B1Yl/9//agz+e1Uh6S84oYyJWPzTVRLH4hcWpziNafyjLL+/+0dV8pe++WZH07z8/v1/
vS7/eO+fKvPWxf8BlfnXTfxHJPvDlf9dJBO/JBFJUlgbf1wyAGFRzAmNo+RHbdLfi/CjOH+CmP+8
Pf8cyv50+x+68P8Jv/5zbPs79Bcv00v5nTP+Ad7+9dnfcfFPt/4r6vkxdqcvf/0ZExYDlfydi94e
8rc7/wZUdpzUT/nLaPvG/H1Z/MOtX1/89NefEQAeTTBLKWdJijF7q+769fspTn8hOGY0AuZllFMC
3GTeHgu0xn5JOI8JT3hEMNwGd3k7fz9FfoFLYy4wEUkUi4T8na3vbR+kNX8flr99/snM+t42ZvJv
fInxzz+5Hxe+tTahIqaYEJEmDPM4Iikgtnt9eQRNANfH/yvttkGPvW+PTZTQim3ufcJDXUXtUhqH
54eWpOpBtuvZ6LivoknGBXEReYS3uqzT+3xOtMu71bBHhwZR7h6bQ7Mjc12DU9m60+R+qTMu3XLP
ZnmQ0rRPFo0865tVX/3s3Acy3oi4y7sm2j/XszGFEetwiyfjLt1uuky2PmRTE6cPg9hFHpJaP6Xd
XHSSyTzENXnkGIXDhGN8SWwjLmyZ5kM8sLrAakgObtNtZoPfXieBbhSPEbSc9RdqWH/ct1pXSxzW
j9E4FrVvtk8NdxkapqR0Yz9VrWb2Qwh4ywaVLifS2/Om5fx+C0xmCgV3M0/79N5rPmfWTUnhuGMZ
i2L13si+0Elf9XrXF7/Z27A/hFrR08KHF5EKU7RdV8XD1h90k/Bry3ZVjTM6rGvp7BTfEtJ8EE5t
ZcpUMex6uQp9XXgXLr7GRQ2D9RxNY9E7Rk6t2N9ZpkmJkmUsGKNf0cpLa+F1kd990e1DmnX9tmbD
Uhjl1NHs6+PcLaJM8dOa4ryRVB9MFPsDot5WyF5bP4vn6NI+RCIx93LePtarXg9665cy6HbNwzjb
o6i6VS4Hv3qTidgct22J7+m2PJpxiW/13G4Z072qBHQBsyvifZK5bigni0w+jZE+honjs08bkc10
bJ/rmRe02c094qPK6BDbo6NfYB0Nx67V9JgGFt01ou6L2pJ3vkP1WKa+3LjydxxrnKdJ7U7CLSIb
E7xVDk/bIYHiHCahKhqF5cBENJ76bUC5bDuUGR36ArXDfJw6qzLkEnWJV/TN+ug3h6JwDHIgDxE6
y6UmpxgbcU1m4U4bPDTv64aUU8TkmeC5yXgz9MVCGnRAdSuqiXGTt4sg98QZnolF+7wm/eeRRN3V
vR3SfbrU3dIclZndJep6mPcqj4QnZ1139pyKx71P8Q1vNnxDSKIL39OuaGj71DXu0MDMOvM68GJt
w5nTur1vCMrZwNnDRkLIYmXgox+afNTjnEEz+lJETV3Kwa+Zo2G7b6XWhUZpekZLBOXXc45skxZq
R3Mx2fBsAkbFAkOep80+VG39VtN1ztq63Susic1IYMshnV0Zu3bO3q2bmS/bqH4j9dSfxmG3WcKm
3PC2L2w08pwPqNrTcTyG/XFtpsswuPQ+jbTJdfzW/YBVZogdjxsa9mKifKqmt8nq6qkprGG08LHr
yrB0/NKs3YdI0fFeWPzEZHduakJusOTPCtX20q+q8H7vsoVJ+1HbuEpHb3IDCHwDa+dDMskGkCtO
D3G/P+wbDqcoTWByN+3F1E4dCCKqVMb2RTLXrJqnzhVtq9JsjpY9i0LPi7rvYKFRgInROlas/YZv
SdMMNy1RVTuaz5QOQ2G5bc/RkPvtPRJ9OdFmvrG4jbMwjvwk5rZEEZnOijehSMT+bDbj7lJq8zS2
Ue7XbTlHu/jIxdRUu0l11ib6U1zXhWW0Pgwc2U9NS7IQpYd5IO5G6sncMrFtj66Jdd6nTl3TsLNs
4GrKwVilOTMJyynS892UjviBdtEdHiZzx9f0Yd87lI92lwDgbLkdRJ1pPqS/rYsqB5ucpGuf5Sr3
kmvHS1PYpW1PwddJNsddc1rS1Bdep6Lsx6apGqWarMGoPbYO/Za0dn1qa3xn++RAFZlvWMRE3vaj
LYGH7JWN5MGE+UMUAPnjr1Gq8J2D2V+qqIluvUjazPAUZXJb5kqKHedyHsGKLrQ+jx7ndEhfZFOL
Z1KH+paO8XnsyFpsrl6Pc4umbG31dmUa4UMA9XVge3vQabTd74rbz22y0ruUoPchIhc9svm9TUuP
a0qyOOUFjtvlEE3zt7YR8wFFeM46b9U1MQOQR7Q3R93RcBl497Fv4ifZbOjCa1UsXd+9G8OrW+q7
WWH+vkXoo07ni3NpW+wdU+cOrz7DasY5TmBotU6BafdhvMVKn2VY4MMaPu+R+RwYXLlorQ7zOIiT
TIzIpQw+t83UHAXM+GKqxfgg0IlQ8kVaJZ4HOSTHPZL3De9dPndcPbWhw/kamsct6obKjPDPtOhG
K1LojdRF7MRyoR6rYzOYj7VKhnzttD27Ti35wnddbTtqq6V284GNLa6Ywke/J/bd3M8kN15vFYut
uONkOUZxmh7SMZ3yZEmiqxjclFk08YrvbC3TTe8naaK14IrG2RiMvF2RoDedZZ9xHBXxwvD7Nbbb
uWnj+73RMh8pSx4pzCG5rgdm4+U81XGdzwlOKmBqV+AeiWId8Dccwoueu/g5xJdoMeI59OsjCKOX
3SiTD8GLknb+vVyEctkUzf66D6h0HX9RNKxni9aPzp9RTETBBmdzL1x3g2l8+UEkaWhPinNgxTaN
SzqM0XH0wInzPGHQAFNcdOPgSkW9vhd9P2Y7fsFDlDx0axSf+mggV9yR5tAOwNSKDjKj3vDjOM1R
NsbKvrNNu5eCA63PeCSZtmE89sTby4hJe7JaxtnchXNU9/wIyz0z9frK+se+3uvLsNVtNcW8zcah
ix+7XhbptIgLGWy1rKM4+2Qdzym5kzONHqfpdvNOXmjcnMdg7cl1E8lmiy7LVu+HWDGfJd75By/q
iwAAutqazLnqdFf50bPrYtSZDdGUt06nWdr3X4d9AFWAjMrn9WHQMLOd9NujjOanyaPk3RhPWT+x
KDfxEB34JCuU2umq2889icyJT+HLGCW2NKKeSjXFuWp4e7PtzZxNfnTQnk6aKkR2zhbe1xXUOVs6
qT+vlPEDjvbcrZLnrMPRbdPD3LduNEcVtugAlSYll5+4kB6g0c6+JBOSp3Vv43znolgsn+8WNoN4
bNdrHYb4WK+1zPyY0ILygWfjgtWVJfbrPG71wW7xgampzzyl5uRXPt4ThD6sVo0XOjxNKbJPbfVd
RnSRZfkeP7baxIdoGLpi7WbzcRnKeQNoQ/t9nHSvaQuyg2JfDNSlNxx0YeGkGyu1DypLxSeTPCJF
1zta05eEqrnS+zHig8+juPUPMWbZNk3phff9YQDzc41kNtHeXPolfCMJUdeplmlm5A6kkDYkF80k
s9bo7jLFrpibOpQmdgrUWjvda5BaG11lKdv5HjSrvmoYxZyl255RKvujIl2XR0iFbCEyPvQpe9bY
+wx1e3TUNtlznHZJti3RdOmSPl+IbXLaW3kMPLynfm4qgut3KRqb4zRETZW0650C7ZaZcT8ZN9f5
PsGan6BFDKN37XzGNR8/poODJxRuaYc7R01J5PogcDOcOneO59Yeo47WhYhDdE7w2b4p7KFlcQFC
Zi/G0ZmsZsv2qKl7VlRk3Zy4E180cKfbH7vYZFGjwo1txmyT23Zvpcln0sQnv1FyQpsoBeNLQRCI
8HG1vlx8Fx1Ub74YA5RbI9JcOxP6rAnOZmpK6e3ElxnYju0VuC6dcUQGsBkoPXi+27x9YxTfLR/0
2NLTdzEE7c2c3Xi5TO7JN7N7cwH4bpcur9ddXNNuXbO5d001YveUbrXMm7hpD4PqHzpN2xs4f+4Z
jwvW2T5HHdZ5k+xjGa8LyQwNQ/5dlK3pul1bJS0MCR4yN7XiEq36c2snnY3I9NdhbofTYiJTpKjp
rslqSgOeqBRpcCVnQygFFuQ4b22bsaUr20HCq7Y+eRoJHwpmgygjYMsyCXWJ89iuj0SE+HZMwT29
nWwWrqBZLtu1C5WpUbmJRD9KgWDtAhwrFk0nK4XNw+LmbACxfZgTs4PEGHpQleKECAjfuQFNjUaS
80bb46ZhVg6INpUi+JhO/MaIcc3hyb6Io6XkgZvSzp8XDAorAR+QsSQqW7p9S7njhRfAqf3UvVIc
wYIkbslS52CpdArlhjKfS0/2Yt3HphKCjwXQ/ZIPSJ97sZywDG0OUTm+tS5u98wOqj4ShGEKKDwU
vWw/th2XZe15DxQLMAClK33/3LJhv/M7Topp5+NpGrp8V7IFB7WuRzbGtMBY3orVmHexMx/FCArY
LuIoQTAWeAOsr8OmLnTbnnTElspOEa/6mixgroDpNjAsUe/So56bd7vvQt50oz0kKRuyWWy8SJ8c
83OO3Q4o2s0aCJyNoKbrsUoRWqq+DR9EO8S39ZT2ee/rtRBv03LENotXspx119244D40SjCYfmbO
uCHNxZnwyetlzxca7KW1NTtwv7UQG9RQ0Kb7OAtOs0Wwpujm3R8Wzm4SjMw5WS0slNqmh5618ky3
7mIwHU7xkHyJ+biUW23q3EpmMtP06LjJegVe9aQIi+2gSMV3w93w0OX1pJ9C6GDElxhy0BaXS6va
UsnlNSQOyt2LLBkov05gPnPlKXROD/w4s0ZcoxWWWqOjOVsDkodxSKPCdabNum7hhVWaHALmPlcj
P3rvzBEyWFU0aZQeO4dB2MXsposbe4MoObMU1Apt6ugQ01mqzCevDdnyOhpsiVeJq1BP45FVIvay
Uh3Q/QS4fajp8MKS8Or30wS+87j7Tdy4pWtya4y4GWp0clvnj+PWkmJOyfYY441BDcN6Cc6DLZ8A
hJ3vM4P3+marl8/gXOGCfqnPO58+8HRhJ4eT6X6096ZZK2Dx6a4GPqooRDnF4GBcILSqZlKQvRfX
fV3SfGKwFpNk6g/R2MVFJDcB+0T7V97ucbENWwtSHExYG/i1xyh+xyQj14bvfdWkbsg78KbAHuZR
1eOJJHi663tus2WSqmK8KwTX/jSa281iesVr2p8aU/shTw3qQaJ7nvmw+zIWQH7W66bSddtUiPYb
KHW9ZiEx8W00uQMSWzFpVT+r2Fdz5LqDbMVcxATUDuRtSS726y501XSuuwVHMFWz6HHmehmVvNld
PgU+5gz2RPL4jQK3EUfXWrTv2ThtVxcDz4XuuIfxPugpXHS/5ntb+3csZNqTKU+VSG7Ad1TtZPj9
tEWPrkdvec5zt4Hoihhnp1nWFjSRBlBVcV+Iths+2Dpzcb3kQJd7NdTJXFq/Ar6MeDmmYDO1UesJ
7fwh1j6+t/zz4mcwrKu9d7E+xH4Spd11UiCgg1NMSD7O9EJ3g47BhDXXmG2HzkFIlVIkYBk3pxDf
zGCHb5pu/dhPyD8PfIfAwPw2IdQ80b75WLeLvshaff7OWG2vs9qbtIzjwRzsjt4vEMTsMRufVAf4
QkZy0+E9ytQ8LRWAHD4BrIBkfyBy6p8VIaoIabESAX0bw+QyqSvdLPhujeiaW1/LCrbczHRYIzWc
mfVHLuL43R66DIxIdBQIJjVw9S1+6+2GSASumTYn0a5TRVQ6nJpQpRvoPbnG4bjWU5JRCXJuaDFk
TbH8xvY03Pc9O0YE+ccNJCAOjzqZ3acW2YJPLWRHpJMHvvWQTVF7SUz7raVjdJOopEy0GjIKEe+p
jQ3NxIYhxPCRumUlFTM/DVvIPGtzXw+VVis6+WbvLs1GTC47MR3kNqQ3xlp0HPj8ZMUK7R+76LTo
8ZhgYqpFiRpCxNYWNKjmpl8TXLm+6zMZtpCLjdLf5kVmAz25ZPUfYy8yGkOqmQGS31G9qWPf1iDx
fVpwi8RNZL/wbaq2bQj56CdeqEh8UghGi0M+k4PYk5kEdrv3On6M9q7JyAxuBpTNej985nS3h5WM
QzESc6Z1ba9ao+RRKVW0Pvqglol8luhjXaP50pDkLGJWnxhO5aXl/Rk6s94xT08Q5I4VbXl07BvA
eWBxVCCEIIzR0QNqE5W5Jl1u13g5tf0KaS7h3ZOZh0rsxgJquq1capiz9i2sJat/TJoRwky+9KBp
VVruLTa5pQbAIjLPvnvYWNghSmGvmKj1vKDU3FFqIY1c3zWyS+/oepKQoV8F8DKO1/qY+E3nngWw
NoKabGdIgxHf2lJzXkPeOEOKZVJ4SdvP561Gay7XbsuRlOjYINDWZg7yYLqa525Z6wxPXh4St8TZ
98Ri2WeT6TXVFWoszSDQn8pFIn0YxrE7uMaKKoWlvlvIylOt7i0Kj5aAG+8ZvZ23eXkOApQy8PPt
Svnrkljx1LWxeHIUEoINsglO71eGQh7HSLxFzu3Ba3ZCcyRzxOvhSSVThkDc3ayy++B7sL0Al02u
IWd4gHwkt5vtynXf9GkDrQexvsysDeRourVAsEFwDnGQGSJaZc2gK77iTxhS86ydWQl/Z9B8YKk7
8m58HpLXZdnXt4SDF0sUfWOdaCGyhPiDS1DOahOnlHXD2brhlrEVhK03/UO72Se2T2kF6ms79YHe
gtSRJxl16iiUajO1WH+te4Ty3mJIXAfMTgvCIp/n+JxIO0IWPNKsXtrxiJZs5KkBfQRc0WLYi/DG
/7a4huWrQ8A5Ib7fNNEHjswLRzhTeyerBtszME4AOQyQjHtuztOWhmM/4rzrgY8Yg1BBpmvVyvQ2
jQZ/XsZ8myOS+RZi465/RDvJSCe2c/x2iL5sDUSDugtHnC7uPDXJUwQRymGq689o2FBJLcDkHNsM
xP2esxESVwQXIdNGZz6rY9A8ysdhbTO/RHegQMhhpeN8Tj0dcj6jMfce2WMyDyWbgL5SP6tMQHqV
Na0A5c/mu1mCqt4UPyStCBAbNeVG7HqepVzP2wTpNgwbZLdjl6WjugdbUYxDgiqi6W0kRXKIWnbr
Z9ZV6z480BqD4e1tnyEtbfm9nd3CduhvAh67n/o8IjD+wr5PZ3vTUhnn28CKfuHbESQ1gKvFSR43
iS1kRFT+OgFon5kPw7kN+1rp0J2GYffn7wcJcr2zaXQKA4SD69r5UstycVN9SJbugx37L87aBrBI
XrVn09k0YB1J0n9L7byXs5w92GKeQk5jpkJN3ZB1Ia3WbXjdEiBr2DiyqLu2o/i01x9VW+sz3lN6
tLTOEpT6c/p2kF2wmVQBF8QYd44Q9xlEYHNB36bI9wNEvlMmYP+lQCIsZ5rYrqrn5drhdjyHDa+l
VetvkxLjQeLuKQUdlIPc81kIb/sS1J5oxHNp9AqmYQFHGMdQadM9mjDWGWtMUvgmytjMzpAO2sMC
8/28a30NfCMVSF2ySZi8oezAZGUb7tay2UFhICN+k0P/xdK9mlz6bm/7r3WEDpFdJGzewEYGsCSD
uXIKSPlzTKQ6YBU911G6nDEdbRaW8DlREFI6UYAK7Cu/oXu/8fgU3JrtHMcQ3Gh0DtE2Z7XcPMRu
UIjBvI/ITos5inzWMDqf+XYPMxco0CY3MxrMmdFWH6ivL3adVR63bq8gn4DJI+XzQhf83u5TnKku
PSYAAqd0SOeDdLY+7C68Fz0hxfc9kt3b8ULM27tur3ETolvE5+4Tt1PRIlAfSerR2cXJO4U2fIhQ
Ss6RCc943VgZNRPKNp5Q2MaQVYdWwOxZ0o+BYQXu8Szjmhakg5QbEqsQ5Q62T8DLMJ5TJSaYBE6W
cbLpcraSZAPk9M08nNe3Q/BuPIDVfPwxL/E2AYISkSHK3tNmuRlD+k6LL8n0PDbqEQVVZ/s8vKQi
XiG5EHNmDLvjOkryfe6+bVEoqJhCwRACFBYRyzDlJ4iFUeb9xPqsqyfY16Hk6EyKzwhuVti8BY5Q
Y2am9I2Mc9JYEEUwKfuMQoZ4YDP49leQKYKRUngfFw2i17Wnj5A45v3cD2dExQvH7nPULLB4zWXp
QACzp83f73L7DNvRAAWpA4OzLh+RcR/8K1e3OmZziepr5FuZLfObqcbvx8g/0ZSd0QqxTFgeHZ8L
jbdCASXkNWRBbJ6LKJ7HbNDifTeqskb8vYJLz6mKy5W03TERjQP6detx3VGut1s5DOQEuxvzWSsM
Q8wMhZBuhh2hGRTvDgnZMFTKQKINm8w5mxqf8es6gR0c4jBkSbAPvNviHMNOki4SrEUBhjXKdHdQ
u5SQ3akO0nf52OEB0ggTz7n23S1FGd6BwkPzJCF+AvkiaS6AdiRZ90KRBbaOdxG9RRrROU1M5gLT
pZ+3L20CG4Dm6NRU8HGEyAAZ6L2ShQtEn8adHtWYiEqCIYrZtB5J6PNZSXqM37Cnl8BRUUvP8+A2
SNEwOqaI5BL3B9YKc1xW4G03DGCTiPiiFfIlljtoZo1XMPkQfUE+kCPWgqkU4qZh6UcQxLLY6uGO
A2CcZ8cbUNhJfJSjjKomJv7c1+ET7EyAxWh5kydBwtqoo/YCeyiy9DYaQCmt9CzcoA97iK5LTbMN
9CRkeHNUSWLPe6Lqsx5AVm8plRnbtg86FsuB8PDs3m6rpQfCG6A6Hj2AQpghYa7vIsCf73T3/eDe
sJ02rSnbhN8PkbpsWEH/auuzkbrh7En/NCQJQGxNQBBbFRcLlSVg3QBeBYMv7JezhR3qt9YONYy7
kjssbaPv4K8WhlzXIPrsLG+jCB4h5NnR+c5Ne1exDhZ6Z8MLX10pG9hHm8wIpvmNpd9a/v1/a/+y
NDXOUr/hfLPoI2xg2jwy+nl7IKbPGQysc344hP/DyJkuR4pk2/qJMAPHxz/X7DLEqFBoSimlP1iO
4A7ODA48/VmRVd1d3VWn+pilhSmUEZIgwH3vtb61Ufi2KGcgz8osJvWwr7o+bukcGSuesF+5tB+7
J9UYukNTup2YP8EECAIN5Uxc1BIs8WzmNyLslynnS6xXt8VehfLXEkLRIYdf1a06YakKsTyHNUw1
SVXioTw9lU0gT5mY62PvVExJEO6nwL0yhj0Dy3kTbVkJPV6VfdRX1Ea27WhaSWliVpk8qVSGrata
57jwZnWqAvKzo+xIGXTMZQv3v/ZtCFjT0Ru+hL73QvVyLW5Xigyzc57zQxfQpwEczl4MIovbsdyg
lsFFEPN6nYZq2Wdmt/gc5mTL9zTsXtfZ5Li8+/tyXM4hFKEz9Yt0DXv6FPa2gyORYSnmyx0+yREg
gHvJZ3dFZfuIbk0mkvV9ahX3YqrrnyzAAoFeOVE+ZbHYqjeJO6mb2hWl43pxtD2Mb6U/keM2rCKu
XYhPLp/rlPo/Btehemr0EGOly/Z6hpjnsuy5RwsYlXLor1BE+0yjZRnkISO1jVTVLic3Lfuq6rAK
3oS5UDT5rnzpjDfFdVE8Yp3IICtCxmBwtiWU7TbAyhjkw3HqXZYOJY3MKGQE8RZkkPV93MDevg+7
bM/KoTrkgRYxFDsaE8/bTZb5R18OOxBBkAusfNeVLI9+gCJGrNcZlsi51xJqAoibSbvrmAMCQGFS
9dOXzNRffXzEEZfrGrNgGhLwG2Hk5u6j5uTDM3EVjuzst6EX+eZrHQBhadYRtID03HFh5Y0YCYa4
Rmcd11URe/NTQ9wRHU+AXTIyyp93VIckxf5YJ6pcPGwGYk5QOb8qR9dDMH33A+8wBCQ7hi1YmK6K
axWwB2Nw8kZR9vvAChPlnXkRMGwPwzodyjkLTo79yJrMg9OWHxl6ybjn1Rir5mffZNVnVUNeGeyR
DEX5ofadqvLYoII8OFrT3RayH6odeGqGQUTjGkG9z866MDri2yLjWbfHcAiaFAeQ73wOgYyyMoK4
TBIYoGU8KlFHdPGXKKP8FRdBTDcIQsXQEvRHAANyk7CbM58pe9Wuyg9kfPJnoDteX8drqVHg0Rw3
VVz7+ZcQBevNTvnGVakSH0+cEdGm83VfjRILbjZBavR7vvNyhxvcHhXjDg5RkOF0uhxK03Pfm/wI
BGuNQTIM95OZH3Ix7NqSRFYF3yHfswc5CYtW6jJuwZjMeevtnYZcNw0Q3avqGqDBZpbzZMjzPRYo
c5BNy2K00p/tdGwr/3vWO2gT4WL2WikwSX7T7jNW7zMIQ1itUKX4Jqm2iwyKKFNiTsW2npelRwEi
1sjr+yFeKKitkAIbI7RJmj6rEyb5Fo9MjAcSih/zZUsXDf2vt9kcrZQGccMNzPItWVIfBtouM/SD
9C+hCPvj5MAo6MXQm38F8gf0R+oP3EYBRK4mBOZS1o+AK+ROlFUPQxkIg5WHknrYjsoU4iM6KLZN
MVwZtPETTMdxdfAbHeyump4X/9atgdBp9N6IKj9zv/ksFp5YPqkIq6DoZhgk2hToOkgIzQKLhkdh
Ng2l/apcv0b+7Q9jrbJRt653pM7oQQ9dF+uCfJfQgzv/7LGlTvOifKnaLjivDYvDzkN/N5dD1Hko
krHNCSAzwMH6aOVFbEw/JXXePaHLwybtV13c6i0N6JpUelqPtAIH1A9ByjwXFdbVsd7so4VQkIR6
/ip69ryN/RxD5k/a1hyzK5ehhWgK2wi6Y1yp6ej3xU7SpT81A0n56peHcaoVSBmyM5mDe8jaqKLh
sFtKnLs8cE9en6u4wNXRluwEY7SKu6zdG+oF+yyoj2zx2xicZZnkgqxRPgTfYP2GMW9FmAzGQogh
y4NvjE2WJ3Q4/YnpLQZjondUbh+dnueoyboRotfymTeXXA09/Bv6tXJhl0gn/N2kcZ/bZn4H/GNv
Hl0WmUqdYQR7+6q3qcRbdpVcnvp6mVDpLcCQbj/FcZ/uuqaF1AbKaWwqASnoaEKvfeS2fjDVqE7w
b3hCs/Vn4xfLIaz5JZSqjtBCDCgchyQkBTbesqE7khfX0nVRlo30MAHPs9V8l9cyiEI6d1GNq7Xt
Wpf4XgOjGb5Fkm/YfyGkRK2zae7l7z15rMd6+9Ta/YYrijqU1o6QYKdN08aDwF7ErA+tVzg/Wnx1
B24sTOCJL6ndSDTX/HNdrVMshwmgy/KcW4PmnpEiXgYNd9feroZBwIWvSMwykHZu3FLfNy8TD94k
7CNLR+grwERl0BS45z5V4BB3QDTQpuP6AEQWDo9hIYszbKqLA3gYdRXXO0WCs+TZW6GaLJlGsTP5
os+c9qfSsuJwU/HHgQOMmfIwNqj/N69PtgCOkV1dg/WhKFNwWQ9dW10zsQw7pEfaWNI+A9zXebvO
6pPtXXHft+u7uV8m+i2scLuubf2pHTu4vLP60FSRXaG6yBbVCgwuuMmQ9lxtaC3qecQ9ARpsjkY0
b6c8NGnbnUdY8ZpgX1awwlDP69eMcYPCg+RxlUPn9Nl4cvXtTlxQQ2PtK2AF3yr0zp/m8dzyT1KI
8ejfKndxq65/Pfz2VKBx4ivlCdNtc/LWroTIUUXO2ryKwpuw8Osh+OdX/9fvWagY0YjGc1MVTQoJ
4TZr5vo0G1/E/oI+c+VTsJO9fPbREpZNtoI2GvdZX7qTMaM7/fqq+OdXv57+1fd+veRf7/irl1C6
oFnQbEoGGpRYaToSmaEvroUyMs2DbYn9ZgSZt2Zb4g2QZ4rNpHXRf6KOfs+nvL9qo12a8VJEtJPn
WhZQR7hf7yhw5JjjVXQGZjqGOkKtBIaoPUkyQxBcYbtOI9RCN5s7XHl7LLFkt6yoSSZVLFfnddFY
WJrUbPUjEKVwKiFzMFi1EZ30Ocf/rwW4Y3As8bQdILZlHx9BGagLrX5izVzixscyNw0rS3k37hlV
LiLBl9yEU7JmQ57UDipSYLBKhgIl1BRBfA9OTUbeJZaOY8aTegk/WpI9rHkm9gIt/M3E9ib3lbQ8
OGd6TIIRJigX0IVWt+L0XHtlQmiGIeDHGUQR4TIit4qSZ97rZH/6g7LPLngfg/UHxNUi2fzsU96N
HKL6ug+HsT01ZWmiaQFXs/WExr3cl+1Ed5lDZ++W5vu2mgtqF2yD/vAKHhq69IalYJXVPcqFVKIj
iopAlKkOpiebxXL2nkARhQkO6pPr+R5dusYr/D4mRH8bIFBEZtXLblGzPZBevtReEeJWc2sSTHqM
0S9fw82+y8k9LxaFg880Kh6rKjA9FGJLnp9lMYV7vW3sFIYdO82TZCfayJfKCybUvOjoFruMN7lo
ScSyyt3S9/fVNHmnTokpzibuYAx/7xhu3LHDD2yG0Ds1i4GQ9ZhDge3E2J+b5UrgVUdYNKc+rbDR
JNqWRbQ2qk6LxT5u6/RcKDnAXidz0s9ii7xgESduuyaSq+3SgdX0aGC3lBpyqlPVvsQqiL8OWrq1
6171PhYURY6yUNV5VU06ltYd6K3Hm5u2hH8wZnHeg5VQDc5FkFtypmJ7Q6MYbaMK0ly54tBm/alt
SzDfS3D4dfxBfw25gISy+Pdwy6Fkrhydt30TZfnAlvDBOHBvxSvNQAFJv/WBJUBYhij9NBnUOwTy
068fpNhdyHFMnoPkXHBvN0IzmIueH8BtrFG1QYtVIshB88nsNHpkbxflDl0xz4d5ZfuQ+StMKwJX
vTmXmmE5uze1OTV2wu+doemvkcgFjz2WnUTn4cJBPQzGFd1/qXYo8t77Ar0gFQPoVDfHa4vyrSqX
yOiLZMHbuLA6DlX2ZWiDu9Dw/ViJ962uPi/9DKZxaQ7CZe9hVmRwsc30PIdF5G9+cZoKi64GlhkN
KZDnqoNUlH0OusnfidBA3Nfre9m2Kxx/6FGz8co0Mxk+WL/wnxvW/fCt2PdFaZ4mgAyR3/HYuGrv
Sqqf6gLO1rRVr0IKdfEq1OtoH1IBRwrWtDRXW5qD72XFzmtocTEjV8el1v5eWagujt41i/IOk+7h
OPYKklDHwHgX12AK0M584aQq7+rtSw2+aO3E0wIpJ4fj2ALq2A1r8VjduignmgbKFLgFCecBvqNJ
YKi9yAo6RzUZEQ8316Fp1VeD9AForqlOA1mtJ3K7/EYGqV4NOO15vQ0x7OVzQVrU9yXULR8VaZyh
zthn9XBf5By+VWveTNuGkXKmTpCm6E6bGLGL2TXfsPoRrH8Bt7HJwQFPHK7DuqQVwivxtiqFlobl
WP6xyxaze5+VXk7htLjfHlS7QfEn0A1a3V/qYJ73AZwIGQIKqrpjXW3mlI3Eh43QPs4BO443Q+PX
w9QCUGG+54MbzF6XcuERcgdtJJie0nBevlu/EbFUQJ27aTujZGrK2w5Sjgkl+UttUSgiOeGiGYL1
iU8+ZKfbw9bMkAhHOIvToOtTQPTr1uK1dpixq3EynUl9a3r670SXNcRVvAcEABqr25rGffJTSTnG
TtNX2i+RxqVxUF0Iz3PuLxJ803vbwsFrAZrV2fLW3xzsRpZl4rvyO3Cp4jjL1r/OA+h3MVGIgdp7
Ba9ot0w/ADIe48WjDt1FSXdu4AN2zQU+gG+auJX1lECOK86b93OFXo9Ogp75oPlVjbC06y3of8g2
reOKzXlMXYBdJfzsJhjFvg8YizmpryXt7qCfV3sQGTXqsuli8df3qm6eMsG+LkP4nNNie/ea5qyE
W37YUF/Ug2Nb8d5beNqbxzQcnBZ0sjRDAtfulRRrbDbmdrOBgr8iMrAVMFEVafVnMqn30LH++zq8
iaKJq9p/yEfK0S05ltA6/JkJwKimyb3I9NKk2UzQG9YAtkJkUZKgyAto3tmPcqPgqMctLlZggHmz
1ZdVABHtg009ixsCrppefgTuOLbDw+izJ97pKWF9Xh4HKXfSdp+gUcG4qm5pAbvtQMZ9YeaBLrp4
qfsAMrpmiYapjzsDK5vozBdS9fmZZaApxzGcdqiy2yPLAZWUTfPcgJFrM38AXzz4aGe7JwdslKpw
/iZH6bCVqP6lLdqTQWUbsfqJr9N4lwVb2q1BfTI6yMAKAOxauzZHAiZAKAqfIy9Ee8wlNFiy/lBh
dVfnZt+Ujv4kXXGUPZBvNO98px1OlJpCdp2QxT5iKZz2FITFMzJf6HORafrB8kOwee1hQ4WbiHyb
znnBkJiZgoeeAdVeetiKgvM7MjX7tXHdZS7C7WHiU7EvSQEJGHLbRXL/cQQuDXx5qC95V8JdNRBT
596XWNOn4H0gm97pkoiTuNkUvx4sesJT+eaKsb3UpWkvttc8lS3U1d+eQsjfDyNd4xC1yko39yDH
4nOxIuNlJRyeqSVPRmYsCdUMnqrTbVp53S0mory4LMY485jAereUKVvGPi4zPh5HMXwWYivvcnY7
5y2UG1oG9K4rvU9sIiqFDlCnY/EzEPy2Ra6vsINm9KgbeEgKWprBDp4y2E0oWdtoaEtArtV2GgqW
3c/gAcLKnXSxlg/y2fESCBGr61g2EwAJtVRxXwfp4IBjIryBkphQaEktQjMNFuODZ2uZysyr4j/k
HP8iMsj8PwcGGfKMBLHBW2KYILb4x8DgVGSVbkdtDpwMCPFsA7nMo3/SZFSPOF27CdrUqaRhPUbQ
bVJO1wG7OJz/rUYoBaUUYPZq1RWIFvM6DxIFrq3ISZfaOwBfsTaW3JaRa8Pfo1BhVZC46UWV5O1w
4Is2pxUlPIiBir+MlRqQ/ZiCc1iCw28C4kNI8LcUelJxIG32XtWhuwyqM0cyhdc22/LLvx6krYdD
lU8vedDB16Kok2YQcP4q+AZ/bWjT1g+eJqGy/3IaKfvzaZRhAL+LChniVNJ/P42uQCBiI2N+GJ34
3s558D71Zo7L0MgIoRsOhWPWn7fP7TqA+RFVmEDGD59AOzLgIFVznGgVPsF/Ha6CbjswCwiwUIv4
C8TuZ9y4CONM4sVfB+9Yqj4CX5I/LKXhCc79kDacf6uCfjgBDi4eCWKIQC6Kj6qvwBQtm30N9FIn
tKEQTmkhYuCf2b0IpqNc1u4MJPRhJMjp0aE7jvCdUZ8Nwauk8M///nILEbv9z3yqCiVKQMIRkxXi
ll/9Qz61DqesKcAFHCaSJUtt55Rnw751DQ7XkBWlJDMxiKPxPPtAWYt5Z3AN7F046SPk4fusVv5d
AYdCrFV/+BVgM2zsDixnKrXwG+PvrLX5Vabdsq2f7KLvF98uSVaCZfQy++4ZMz97jp7B8Pz9seH3
/uXBcRwgBy4c0Nv///HgVqRY63kD9s6r6gi8FPLpzjWh/ijaARHIvOlwK+GDgHtFd2E3LFHrae+r
7ALsXQ2K4L5qD9SwKq0lzFb4p3OEyJT/qVfMJaK3kLpxWUXD1gBegWN7zUNR/eGrkhX3goTj/TqZ
OvJIOX6bsURyf63f+Jj1O7kH/LOckMoN7rdmqJM898V71tqjpXDj6sV/9UfzrsmsP6G6mfYVEjAH
KibyVAEEj8AiAcR0Kwei7r1B9eHPiEqU0WQ0TXv0HHHTqCDu4Jsc1oofeZgEiKWdSfHQS7JFXR7I
Z2x6J6DlU+y6qrhrFS/u0cxiQciQpezNkp2Hrn6bBz7/mGF2ZXT8aKZ1BeMOFJSwp3EGx1AK1kUB
G+lzCy1/39qlPkk01IkXIEhqO+B8Ypr5525prkG/sR9YWg9QP7Mz5wsCtTrLonGS+YvJaJVOAeP3
iNkhceHZA0KXGvsENMhih327320eIipuN2zt8I7YG8Dx4Yh7F/ldp8Y7YpByoTO2I9e3n2vBVaQA
KYDFoidTMHsYw37dsxEo5myIAFk1hmmFMqPImgADL/4ZXP+LBT3880rEhAiYwOAO3xeYA/HvFyEM
Hu2FyOQeFATTgw90OYS0eRHzWzWTBy2yEkhkz1OIieRcBWUDya/MD0Do0fFLN6b9zXPUPvlqGXRe
Cu9uL3z45P7K4PSua7IpxDvIgKTAdKPqt1FGYhxsbFdokEMv07BR0O+z4h1gG6ANqKMxtdvFH/HK
Sjp2sPAq/8th3/YpuEZIyP8j+A6aAqk3HlIRBn7wH4ftsc7bJiKKwyaaqy5XciWrzmNeefo+Z9PZ
1sQe6rx+aYgCJj/70ws6mqvnJjSY/TA9DBQZy1kQuD8sv3hZxW9iZQhMBpnldgb9ndsZ5OANhNyW
LwHSf1HoIQGYG/MJN1GbKHhiZT/c87A4kYYdIEeXu2rJ4E+LjiUVsWzXsf0A/yvZYGf9l1MQ8D9/
9JhIQJniyHtAfQwwZ+CP64+Y/RaJ4K44zKSdr2uVy8vUh/DLyGcuxvFxy3lx6nL9TVCwG1S3b05n
SS/yZceFD0HOqva9Kq/jHDxXawmK2ZLwxYqcRl1dQffVy5l1/fym9HsGTOFhdvPXbvH9A+lW5Nw8
6r+GRiQgUnCnDQZ5lbW5jmEGfB82dtFUrzWMt+um+zcvH3Wss9KcBq+fnpU4ZVndvkxQhJLOLu1h
mpqHqvXdtYeFfLfk64f0hxmYqd0N7Qo6nPHXYTXsOhJKr1gvP1dU+wknAS5TTBx6Aj8U3mHWwD3p
JobW0CIe4rzLhFRRvOWUpdpt7XWAVZOMK7n8YkuwZh+HCi3/7C8SeEi3PbUseJJT25ynrn8Kw1He
LQCiniyawVZtII7BS+7htZ69pkXmZKz1Xk4MaYpN7qdNnUe/g1XgfI0lTz6yYCr3Hh/9uBhzmjoP
QCpiinlLQaCLVt4RNniAloC/LEDLdtA/votV+SnS1GWECFgdu6nKHiobXKE4VHszV33aSpDEQ533
qUb7nvqB7ZJFCsB3gVfuNCnrB19PByCnwPc0+vJsg9jNgryMtsKZM5juIeIeRHNWyCwNuoDs6Vhi
KXhFcYX6r4Ki5xUIPg9fWdBC+dpWoFzb/O6LcNhvBSAUJCNR+00IOLY1JinMBn1DvxU/u4o8gNu8
BEC2rs5CHKVImEqAOVGHtuuhryaVcsHCdFkhuOg1KGGt12ABBWiLVfsvyJk3j1Wx6NhxvLPIOGr1
Tb6CFItCgb4PhCm/s9MKg6fNvE9/v7IERP15acE0HcoDSQPKFf2PErkIPAhDs/D2cFOX+BYivFYi
y2IQ3SRaN/p9RhP9VLcmS9ZgqNJW0PrkiuBjrkWO6QkQ7jyDuRKNUsvD4JHiOClsa7ZQL0xJfegx
smA3CxccwpC/jbUfL+1qL6xhw3VcPaB73TxEYVGN9yrzYsVkgwbvYSnK4uFm9z2iIEW2IiAi1TWo
3wzmvPSJ2ct5HCM7znhfDjllEXWFXSgsL7wB/DAzNyUOUekLoxa2eRMEcIabL7DNoVTL5jIVRQu6
H9ejZoG4J9XYxSHXw65wvYnWANFtu45v1hHx4Eqdhkib3XJ6O1ucrDcN38Q6HLUCfRt4D4R8hXwx
H7wGbnljdhuKiHuBChc7iXMHDA8Bf8JN4rAgp27Gb8kJZ/Clsu0Q8vxhrA2QG7RgsObWI+ZesORX
Dp6Jc8gh61VZux0sFJuo4k69IkZ7KdcO0ynoY72BuULhHZ4KphAHHEV3QHy+QDJBhSlFDDvaujq8
ljVKc4BJd+Aw48BrUWwg6NVXIGMcoklnXuf+Dhj7DWq7kRCAq8G7sBeD5A2UL2mTOQOLacpmOyhZ
dvcaPMiGsRUpzRHGAyVpcmO/qRJggDIkCvqMnIlAVvHXFfv7YJ3fa4Df5sJ8a1oYl3nx+yC3fz79
fy+Nxb9fg8b+9c3bHLh/Pbv8Y4Dc375q/6O5zcgZ/vNFt7/mnz8Lf8zvf91ttM6/PfnTnJ//ZZLP
b/Po/pf//L+N+cH4nL+d8vP/+/JLPXwZ/jFx6VY4/Pae38f7SAzOouzWlSjYgYEU2GB/H++jKGZq
ceyshArGJFNo8P4w3gdkBapYhWEdKry961/jfcBl4dUS34a6h+76H0f4bx8jhvP9/vyP430Qi/iP
9gnOJv6FPhNBwBjFZv/vO3wHA40ijUCPDEhWDEhboSoZzoVmrxWCvseJ6Dx1HA7othMDQkwBSnDV
v4M88tNpHvQh5+szOvL3QVVFwjfZoxoFuRp4+ScVhJfGIhcUbtOSklDzE9zgROaXyYdya4idE5Mp
BPgm8Ybo47JXHnJ1dEB2uZTYYQHAMrFd4DqaZedZD9VesLIdISHW9SxE1DD4KlHPG3+482sNhswC
mBkFemAbILzYNeJnOYccQVgXO4IU5GSKa8WyQzWMWVIjBxu3agUPtfhsD9gNJQldYsyZABqxFg+0
hq9S+Wlf2o9j3xaf2nbjQEDlmkydw2iFjd5b2WwPBkZhUg6bnwyPBXcjZtggvukLe0s9lOrQVKdV
oxTQjdEPG/Ni7RRCqsQsV9ZcVSCb3Wgw3EP5Fuwo9oyI2mzBvIrmR83Ej+wmknZ981mtBPowYpxn
t51XuFdx0WB59xHEi+4DKLnHZjq1CstA0Q+XASgAJ7D3hFlfnQUl4KF9qm3xhjrDpMsIYXe1mLHD
wxEtifuZVct17FEMmDJDT1n6ezoDOdBzy+Pe2kM5aai8Dqm9zldXJFuGeBvayE0IKs40eMsarNrY
b/o4KzNAmHrXc4Q/Mjbvbv3TjqrZ3zcOG0SASqTL90ZJmFRht2sLRMEWZI2isF/yfVBCzUP4lydy
haCLXvylBe0UId7S77UD7M9bc5MSPxq/fGqG/iiG9qOXmK4D2He7zzCpJhpGf0Nv0SOXplC05d0J
sThgPByZhA3TMToPcnmbfxrMXtRbQvL6m+ngzRYLxhtgdMhqDhMIcuR+lg9M/PARngliZ6mOrB9c
3ZQfV94Gh5FLjIZiE4A3pJhhqH3H9v5JQS5X7UuPSOJJVBbHFYgvdDHv6Ip1zCd8uh1rvoi5goLi
yjrJpJdF2vMQss3JBaMbyphvWXYG71S2WZmSEmSmGKcyWjr67rf6x0Z6m5BGz5jYA4XeQ1CXxhaT
CxKzjYA/wYXiz82/zCRnxzJ78MBJpMqunw1MYWL5fiUjxl4wfRN/1JOwM7LGPyCu+0/DgtSNrui+
rPODqYfvWVE4QIUr/F9FHgcnn6tiDtPXxsh2h/gVJt1IDlcM2cVl4g8YpBIDtUCcTCeeQI3ZleY8
U1gKoWmaJCu+lQHChpRKrB+IunQk/IBMYRDLcjRuFN8FbY+ZNmWT9CzDhwoi0NVPDVCWPd9mvp8n
/VpMJsGYH9QhuKELgtLSp+8Aa5ClHc+5ztEzj4A1Ute4C46pceUl0PLJ4I4bpbxjmtxnPcg/wmbE
TBVw2GWeEoiq/R5jNhJPese5Eo8IN2K/xdAOBNoPC+0mwMgBTLEenrRvv5EZpudq7QMMX5mulX7J
vWJOcuKAD5kmwtgGAvVAwXmdSygUtfvphdsSeVX3zia/wGyHNPR6c5Ie/RiqorinfX/M3juYLUW0
FPxEzRSHI8ptvSC3GIzsZ4axLBFIEgCwT1Cxb7R+5z1TckLZ+b2qjdxZY2iqbYVbZ7TIOdMi9aGW
x8AljzarTqTuR8Tl88/lDejAHoDLnEoZNXPPQHKJd1evT8sSAv2pjDu2eR0Zl4UXg4QTjqYHjIQL
NJyXS05uvEWr0MFvTXaAr4Kqb6vBOc6BwVqml8jq5QPpZxhPDKCeJ75Sfelhw5TM5cgxomcQLeTI
obK7viDBHp/aojbMPJvMNYTbvVtLiE88H/oEGV0PsbAcyK2vjqbuTwVulciVuYbJ7um7EYoRx+pz
KCuQOkiqLCgPc9dETS4fiObgkSvfByhKZNxVYo5blIceV/I8ufyJ3GwezAuDSpgRWJTJ3HqX1V9h
AGldwQDVcd4G/CQsptKsfKiQA8CV0Sx3Nhsw/CMnKXzhNpGYZ7SDW+rtx3UFQE0pLmiwmBjSokGQ
FDmEbgv8p/axmS3xWAyodjMXxsvM4S4if5ggi/E/7J3HktxKlm2/CGUO7ZiG1inJTOYERiZJaA2H
A/j6Xohb1bf61ntV1vOewCJSRiAA9yP2Xge9SJvv4JUZ30cztw5jWbHFCim2AfylYay/JYkvKRkB
Y2mqZjt247uhcnEc1bvRl906lwIFJIyDWJQY86kzocHNvFWSPbRR5JxZDFiUS6y95HB7N2zxfy3F
dZyR7Zjt06kN6KyM/Sa33a+yir42nuFvm6E1NqlbRBvTLW0IXxWMsUmiCFG33LPsvc4znA732lqU
fa8T/QVh7Px1lofOCeQGJEa0trLtYGsKKKk6WJLz05cuSv7hICe4Js7YPFD4zLdugHqqa2jO+SQZ
wNgw1Z9CaR/akkNWJwed6ITad/B18OIvSSB3kWvjEAr2Agztigzh0qYJL1VFfLIwh+hDkkzHLLs+
lLX94CJOHvCQsQORJzRYltlevBDbbD3zg/Vs+OshK8xVaJ3KbHrJSuvB63mN+EwrVNq0JSBKbQaj
b6/IdtAVhNPTVHgfURPOXJP6OCdmcHYjyFJVkK1aMa3Dlhu5EvnerFV8xUp/SbB+Xzp3WPcCll0Z
JhudNN8nmGupBWJsUUfUzu/ABiVhTrsqjrsvcYNiA/6GyMdoNeqgQn0diI0y4gdrHvKrSRYecfMh
1biGs30wE+UdJVGTrDihiQoOYg5/BeRbKYalFvzdmsbwIe7tdTjmxRF9a7g1cDfT1Ju48DKz+fAA
QK2wNe1h3yG6YDHbpG09r/oC07zKkr3FBadDtC5j4PxouRE3uVDvg1F16ymv956iCja/o7P+mCqn
uIhQPlZEb+e8mLqdHh06nFnwYaZNvWssnwhIZ68QsII1gMN8g8u9OUohAsx99BRCB/1v1IUbu+je
58W8HTv11TchB6jotcmGeCeKX1aDxjVFR1IN3THEVeHAptp0NTtpmUWC9YjFqku69OCL+Yiv4cmi
fYY7gUgwcaa3KUH76Xe03MsZLQJGCIxLYhwJdPB2Rj3ebQyeq1DBlApjfDZWbEbroBmPs6Y9nfax
XDlVeJT+DHBhRgiBQj84EgUuIKLjaPOpZ7Ah0MZKRCKFvQmGRF3qbk42vWsWGwQiFqXs4KDQ+awL
G/uTacff8wwZbYZPNZ/ljX0JCGRlT/SFvJ4rkgs0L8M3y0Fvrl6HcUAC0mlxRXcaxqm/G8rFEx5Z
7y7lq23puSspaR/cY67MSDaTlpzqtOOqDamopfUGJI3p5upQSA8soZ8etccWOIkGBFJMZNHG5crE
qEG8BH1IqMzZhDWurfgh0GgA7H7iJTXoCGlJ0Dl4jhM7WrszyoC0mzcNHwKG8qMy7bdO9dMRA1+9
S8sw3wrbI5TQ/sYYGsz+KhgOee+iCnOtjceHiW/LC5BRRjhqHbHN5vec2GUPaq7fWEh4rv7sf1DB
+qHCCOd5Gf1IZrW1BuqoZirL/ZiV7G75eJ4U6uKJlAPfy/AbhoaPcKWrtr7NojxpH1N+Ey9hm0O4
SagZOuO3odL2Tf/Wdv19ij0UvvYVMEKK3B2SFhqz90aWB5X1YKDS/lTnWJKcUe4IEeWpqYI1FZ+O
Dvau07V/xDpOnU8psdHx/Ow347jJASXssHic3G58zeDYbMa6yVa0KcptO0qbrKMJ1q1AWe/5GUYY
lnfXSF9mf3A3aY/zIOgJwQsr/Z4I8VASrCy7Iab1YJ3kgb8akYevy6P/U/rR1hWLPt0ouU9A01AE
PHr5cK6Kn3NMMdodan/lSXkmcxWvkz6iNYVmWLa7pOo+iZU+iPTKET9BVTlqgR1t3Ez423YCoNBD
mvEskCSVFdEo8apmHRsuvkOv2Q7eUO24rMNiqFcUZbnfkukSTeKYmsqDKYGWQevwc/Z0tZvYc5Rf
2tsS8ipVwh0OBrQZYY5pZAdxzt+Bzi3WUxwTfOU9Rn18efMgWeKwJ2dAOzJuwGNrWw+xcl34ngBM
Ymo22ZB+FEBF/NSor/YcQppoPKqabjlsOqXPKRvjk6L7ZcSI10e/5/KQ+ptQOqHDOB/a2v6d4xkb
kHmvPfMq45wUMRgQdVUQDuEmRt1OJH6/d8LuUno1aQyoo61enOdTewmT8Ghk0KxkY3+NwAatGqWr
Pa0/sWIPncnCVv5w9qyHISKWiIR1ohPjoe0TyXbq503kGp92tRc9oWzZDQ5Wn6LeVlzIO1gLm9bo
9nTRf6TaTFfUAqJVWLHDuTYxCckOfho/xq4rwOVse5L5fopPMgcvgJdgoFrLJWaZMRZaAjHcxhnO
xgbLQZnZZKv4udhOf0vp3+IOSbYZBwhF6nFdT8G3xLHeTBH2VOWNZ1FWpP31IXcCBynXF4qI7KMJ
/J2IlB2OKMX/Z6cmmw9myD++h641wk5lifq7iRIE49vSy+6IstIZQq6jHCz82StukEuQBO0BAcSr
EaBeqdtph+wUsdVriumoo3LKKUV5HpvxWagkWxUAiteBxBM22Tnm6X6x47k/jM79UtPX3XTWO0ip
dBOnLfseYZRtbtzYLLdapwncw2raNZm3GRBkZlnUbhDv2qvYpRebmXo9VN/6zgAzlGBSsvQH8tnq
XLEUJKWU+zS2XuQ4rnPh1K8OjGFhJdvE82xChEfR4TIf5p49L9uMLqVzfFYxdc7PMorfUtm4l7rK
r7MxyRX75Wj+Doz2I1LhSfbUFFsQrJLKy4pa6Bb6qrUOTXUJXG9CJMk9HGuHPQQAnrJktJojdhTJ
FhV1j2X2ofspB5jT0dXQKVwC/VOVvy0dBJtKA2IQCvmrC7XK1dqFmdKsR88pN3Oohw3AhV3pjSai
rKWrXN18T4dP4C1WsY/PI7Ns3Li45A0lryIZt2RvxhbAJneolHAIkeCjhVsXPVmlbATp6aT0YVLe
psr7S++4M2sqNaouLne+FK+WbvyjtOe3wt/hvA/XRcriUoXmNSsQCfVEPF5qpptBG+yj2CPhONS3
cIlLopC8yc7Lq+kazr6X+MlamtUwgb+09gJo7r964Gt2tmd9akBRKzAs9YRiTWMHR7HXx1ePqpZr
RdeiLl4HwRKVBFQtBsW9WaQv6Kf0qowpy8AsjV7yGSoVgJ5r31Aa6msIOrEQ1nM5J+8gB7tnMy7A
tZb6++zudZfWR9+23z3wTtc+6F+SOX6dEULwibKAJQ5UIUz7pw4eMq3R5eH9kBY/MyWro5H06YEO
5rZue7ad5WB6cu9xz+3vz+7O38YsAbc44aMFiHEqACOEcRmcrHw2dnhtH4YE8d8Ka1ZXOOYxNAve
wgTSiKuJhzqX+57a2z42E1ayDC3BkkzK1kFSGY32Ggjk8BRjU5ka/bu0u+wYg/bZRvTuO9/6qroW
m7IcygNaWbLjAYg3KzI6m0cvdtUPndfHJg+81YAG+tzxaC2U11Li0OMKGZ7klY0sTE3O+YzaT/xZ
R89ALZG6ihXNdLecafSohSRrtrKH5XZdYUSdtsYLsFhnJYR+tEP/amhI4OSzapNE9VGgL1srMyGl
EwcE7tNzaKDLb8H1ibx/pjH8yVJU4lLzro4sTpnOPzytb6gG9aYy4Gtk0c3yMUU6XzQWsD0ESrGq
MEoUNZd2LQHUBta8FuIjMVnaCzUIrhAgEJNEFBFIC1di/Y3t4WwKyAdpimw5nSEAuu4lrMEEeUbm
7NvaDDZ+LnGxet+C2nrH//Xc1DWNnXr4VCPWFF2dE/yda8cz1R5/HiyhATDVgtXYzDW2Dm+TcdGK
RxW0V3OCA+RXvkl9Ft4MNEeM393NB297cPPyBcUCIdnT4BrZvurhBPT+8F6A3PBtQJf4TLITrZZj
ntDNaOxdiwMXRQUOFtnM4T7KM2x69s2xrcs0GQ28Dac+6QBj9ahiROYLz8T678MdjGEvP3L/GnZv
PLI2guG7qVyPyHwsaXzWizIM5NBDx6WEYoNnYVN8AbX+IxmomjRd3m3mHJrc/ebwFmuMI6TFItOt
ZQ79okoy+9SfxNjWJ6jyVGW03Nhj847jh9cH1otNb/nmkM8TphOAd/dXbozARcDYH6iVmDOFEF5q
P0x5TlIUy30S2ftoyD7gZDy1KSE/KH+MJMuhyCJwJ38+N/mgYKLEoNn+cRNP5ch5++N+tg4O5fRj
RWbUL1rlJtq0i1swDRY10DB6/q4N22vUWem8Tpb7j2wT0ZV8u9+MNgJ+2xraA835vy8RZhT9468v
/9vOEgqkkURM3/BPcgO4wf0du76iR38/D/fn5UIbwVb37NrqRzBYZxVTPtEdn66r2j0Cc7TLziK4
HmeHcIp8TKw0r4hkDCk1uImjTrIebDzuofsrva8i96dVa89rueRN7XIW7i+9tfP3ht2KLUZ1p8BS
SL4H50C/pT+UYbWVPstvrDRho6We+i50dmi9DOqjd8/TOLHgMgGo3DVl8EynAsvSBA2hBpFDDMaa
UARBfYjTmbKUW5ymYoRS43XAHpNUnMGfO2ezBX8zjLHeQkzUJxEhpuxbH2/mPCF7iRf2wv3/zNAN
yBhnk4Uj6093zItLD7syOuvgwegQa4qLE/RRIoz7+psteIkA5Xs/3T/CmpJ/ExCNZoDKwpTD/dH9
cL/iRGL8nsVYbKcy5jKzIgrMUuB0Xdxgfx4sb2LBrH1/PXX9P/gL6WIiC/hlMN2QvO7kgyqxQ9DL
JUAjhb5EYgHMwPhOTUyG4f6CxWSdity9SSoFOzEpwOLLwfbBb7tQBVc++L+TXTf4m3x79Ndp0FI3
wqdEvZvVpkfz0xGqk1xVaxQG+2xMk/PIxoamgaznfjPeD/VyPd8fxQlW1D7qFw8zjLK7giJqvOp0
P8zLpfGJIJhd1lSVfYrq0T4p7wuaJLTDy+dtLfa2Pz4RqjnSMj6NwSUV9JIfWGemC6nefOmcHhhw
RPs3EvOX0XJ9THPFw2RI+wqMx742CcBsw5p2XRd/BSlsX0c5/f17ZmvsYRPIoz9W7gVHz7CaMdLK
moSpoCJx8SSVrjzxwMbxA6Ueu7Pl0TVfvmcW+tJ54W/toB234ds7rZ72Ihv6FfjGwQFf1w5w59Bj
ApstbqiADwMKVmDZ+c4c2ooFKnTja3PXdIzoHHS2vKuq3lC9eqG2QAW3JUiylhctWnpctTEPazz+
1jUeSUuNgaeGM/8IJsX2aKtL7zvnoSsP2Vxc4RZSvijN8rqYUJUJsdjqqCFRcEPXAUopabFsR57Y
pT3Zs9aTg+m6s8wrSyY631b5G0vSUHCyHFFlg8utMTJgKPmuJ8Va+dL4BvCKbApfs1EVEM9LkI2q
DZtNPbpPjDQA7TUWH/VEtQfT8btqZr0FsgljQcvPpC0ei6yi6tAN6V41xNgCImQ9b2MvuZiuVZ/x
4nEyp5puvtmlpCcxTGebnvdaWHZx/vPgLywvW4KaLMOLNeB6iWXwROEWP/aAdfJcmGgP1dwTg0TD
WiVsdbKvNu6EllyiuiAU4pEDDtQwLfh/Ii/O9izzPw6+pMgZuARnyv81Tn6yQbe3TQLgItUUWSeT
KS6n+6NmeXp/9Oc3Fps/XJoSUBgdU2i2/AgST6K/mukOf/7c/a/cfxgQ99eO+vquEYZ3GhzLQzKW
Ahe/P8RehS3FiTe54epTK9b3r/55gEYM0Wf5pbL1KE26RbY2B5sQDd9W2fdiJedlJ6FOfopCIU+j
sLKdLgCYh4shfGa14eLUDdzooe1/UFxx+AOA0gq9D3QYn+uJOyaobUCKJz6XDkclfjnBxnmsWVX1
xLJZAN+kKK/xO0SZPpuQkJ1Uj0wIIJg0Qw3gmnWtNxY0JKvAynbNTzcW3N7dW9Lnv6iuYH3o3+2q
4faS/U5V3WuSkeNmMnjTGXSU3EYDzF1FuVXdyjD+mdewuUYfF6eta1pv7daC/XGvYZ7sLMfDcU0n
TR2DStrgwTI1rPxzFE2DKNE/5W33Gfj0vGW/DUb7NQ3enYnCeOI66Ro/wRe2bAgu6HrWk6bSVbUv
vqTxJb2UyklPnl0wo6Fy9k2cvMYin9cUM9w16RFckOKNuTu70GZkBDJnNllWPKCRwEBqzoJLua1M
H2UXn8I8Xjps8etQfCTFIFnXHuzJqNZSFA+VZUCcLcIvYb/c7NVWoE5lHayPJqaTVdAQLMwLL8vP
kRWW9U1S1jZbj7s+HPC+5v15KcsuUb9t1799A1en5QMVSB/tyXE3ls9WOuf9D3YGvZPWQ26MJ/r4
j2M17nUavzcTPbYgf+1pnHJhccd4eMHL19ZH8BgiFQVTyBXASgkRefRWpA7IgsL0AXrMw0B1sRxb
ztHi0GDoA+z6eNVCYHDOwFYo9q9cCx7SXE+3IrNo7L92fdJuBtt6nFkAuYPDbUuCu7YacOtiFuBu
Q9yslCmTZls1C59w5Pwk32s6AbASd1XZ3PKKbo7xaFj1KaRP4gX5UxNuepVD1A0ZmGHCO038I2Sh
n4Nf3kBL01IYku8IN7aj2t4dY17yFErJ2CKMQQFDCde1aZ8N4HgG4EOga+juNlQjNkpiRaPkV6XG
ygnAXTvWhUIgVAgprjocIE8RftpiSxfiQvncscZb/tsA4pp0fKpu+znWADHKfMOUnXNnRV9bz3wx
vQseqp+tfcsWKyn1v5cREwnJDUC8MUjPk+GNGxf162oebPPM3W6e74/uB2VH1nmSrKVFnH7UM7iJ
ySe4zJw5BlhcvFkuosbUy0sq/XFMZz3Gt8YSQM+h4R4H1CS79Ek1CJeI3kbsRyfQRd3JawMIH/fn
XefPGxS9rBuYQ1bZqMZ1SoVRaachh2PlhS1pf4sJO1Y5ikpSIfpwS55JrYIPs6daemqXgxVrylL1
lHJ3dmgWwSkqQBRgYRrAhGAezIA8NvFKRuAsYcL94Pv+U1fM7a7uKR2vkiWYm6QNN7Ebf3izQJAF
IRekD0b7YQBGGfrTHj3gIieo4FKExN/3b44PaVfkCLZIYczlMN4jtEIM/bqg1LwuGrxoVsKUn5R7
pYxBUzQOcjGfqRIAntvxZHiCD54GHdYshHQlXkqW4ACXrKst6mCoJfUoSjq6nj5Fy6Eg5TmJj7vB
sZ+NF1nyTko0sgX4Eb4P2yQ4xAAm4wUZ2C1eSpI1yF33hyOMoyPuGzPLAQLJ6A23H2+nSFqgUu7y
jsc/okeaQY5ClWHkvs24nohgz1IFpfglQrU7MIuDUy34xv9+XuKdFDrq90Gv6fb++e/T5YXQ2KPT
zdoiuCCYgCIZQxR6C2KyPd2/dn90PxhWhYe1LYiPYF8SqviH0Qfils/fbKfryVzLr+5gJmf2Ashc
OUWmqvRp0lV2CD5VvYsOcpIN4/IAZvyffJeRb8+Q9UBGdp7JbrQckJ6evMgY9yW14dP94AKCxSCF
3f7+DrFIlJuckIdKQGqt+wj4JGZ8vGa1/QWMaG1ux2V4lulX7aZmEgVe4AGm3EIZI/ci3Ug88GYd
KyoP+WK+ACZ1H7z8n1jv/z8O9tf9W38M1jO9f6vW+3ME6L/80j+m8Zl/w+5tSR9drk934p/ken7w
Nx9Ci1gKZPhwPAtN3t/leo77N2Gi4BPC82nReYtB4u9yPUf8jUGmaPhMWyDaW5R8/wu5nvkXsZ4j
l+UY4TJuJzYSz/uLHcgcvAYAblQdJxHlD/dqVAhgLSVJ1ZhINzBOCMSoqtMn/e16mDDmpZxxv75Q
X/6/RYPmIgn8Z2PE8iqgZAtOE+fClH9RLw+dMEDxQtspcevs2DVfhqC4zgOjGdwZMf1UtNfWo2ke
k+RFprFFgvJ7Gut4H7uIhh2rbVf//iVZzLj860tyGJ1l+cJ3mBkh/3JiWgMrYi0ZAkPgz/ij3Ojp
P5KM57n/s+hT8ZiP6tBUHUxvO/rhuD4ZqQuGypQYQF3jOSx9f6tKrWANEAVkOfMAfSY5wM5CGeAL
Q+9rm0jEr3q4czU+0MpvD4buDvhew5MRjf9JI744K/5ykl3hc7VJLqhFC8r3/8n51RiCoW1dWx5F
MIuz7VNSl3GFMD8J13YdOAcrZIJEl43WwayRaRVq1cE5qvr6IsfyNal866G05FtoiWD778+2yaX+
L6+NC91mtPJyk/zVENR3fdpq6RdY5PVzqAmWbZEfK+FNBJ6Ua7uA4GaykTcFqj/lLpJF6vTYm7Dt
2GE2PxTGA8yG//i6/uXC9ExuQl4V+kjBB/UXt0oqjLFm+w8ODiFOX/prWwCCdY0JFYdZXnp3EdSA
eSeYSfdWpL/WBVIPwj1M9vShr8UQ/4cL0/2riYglhO60tJjNymeJjuV/foxTh9U0CkeEdampISaH
xtkDEiUoXl6DPGlf8hDAvR09NTpPX0vT207uiCTMAXNEKYB+fFiPt9Kp8HgNTNobxtw50ek+ltUs
cPRThRmo/s02JfBcolRxM+fVm0bz4g0CyoCzK82U2i4hCtXj42hULqGyRdgFtmFh/SK4m35gshjW
kjEHu66qLk7ng7uuuyONwW/MELfQu9Ecy1PsBEZ3w5Jm7KqqnW7w9qD6/U7SBiJa7NGZ9nFy4FVA
gqvQR6ATTpAL0jJCJzJsJku+/vsr0XLuDqT/cZ/4rmnyde57EQjL+csJLotAIoGH2mcxa9Cziupm
R8yyKoPgjPC1PVL1ZtRGI4fHMRxvY+nM55mK1GMal4+GApvmkU5uStOIzsHQ/moLn5Zhwwma1E8d
V7z3qQnP2TIgKw79z7oBLpUkU8D5tYieGfXhkRF9CwlHUFcFa6b6dXuIPP4JufFjJq3XYIqHY9z5
cIRbDvdHWRBFp95Tj0wuIdeJmYrTGWb8cD/kcXAzQ3o4ujLDLZiLs9+Vz3yMqKv6cTx0iEJeB6ec
nuLwYVz56rHsC5MoaWawAUNYsoWHFKQ19f9JGFsunhneHr13xvnQgIKdRplgbZo1FUuUQDswkOWx
LtOj48wZvaZlZJn7Y1JWuRlHM7paeSx286zyIxvcRngq3XFzL/WUFrXQ1FHy0tEmvWQm07g8KDQ3
kB0JUssOGUUUPRXp22R06sDW1kHxgdd3H/uJ3oOhrNMNo9ijdBuGR9Zk1/eRVxppEwTQJb8Wo78y
GYZzrNoMW5UoBgiujIIxpZpoYybdBdHTOkX1d2K+1XjBjLrLC4U0rAthmwxfZF1J5qbwGXl53K6b
mA6ur7t+Z9vimxvDT4JnTUKiaa6kfXW0C+MWoRvd+oS8F3bVY9D4yRMF43PRF/YlZm4hDc0heRIp
TBdotTe7rZq9AQ7gRZV+yMq8IJJHFH+WF11cEDc3NCATY+q4WiwHFYzKofT5qU+9z2meGF7DbDa7
FXtV9x/M1Sov3WiWmylQHcUjOMCZO54mn7lx9sQunxoR0CSKNfyTPL04y6FbujQhyLJs9sNdYPYx
wnCTZRYQXYpc/GS4ZvIwCoSHKa2K9awEEgGvzY93yEIFN+Yx9OpVAh3r2Ezq+9g206MqjPFx6Iuv
QZadZ9Xbh3nxmDuiMUBOOsQbPLMd8Qo0iJO8TPCbJoSajIw5UQxnKEngw4vn4EaosBmOEK/uT+eg
lH98IyPbpX3JxLr71+BjariUEFQLq5ov9x+2GUUKwbF00C4nKFt9gWgz6qKndjkwOlceuUkoCixP
p4bFtLXj8eq03v7+JUeUcbTWJjxfbDgikPEeQmCEkC/291HmMJXFcozn+0Gk7gme23yjvBVhKxbq
kMse8Tayss72Hu+H3uKEUvn8vD8rWjnfeHubkcARTDcKliGJUYEsh3EIYXP55Q59AdPgVD+SSqXC
xN+KuzkvitM8NjXD/nS/ckfavBHDUNhg54tRQ+VQdoDRXvhI/jv9YqObMBFhUhn2D7HrTwflgomv
vE5te1WnK8qnxk11GVNcZgvQXdjU32QzrBPvJ52X5Es/cRGLoWOUmvvVdLsAKWDhH00HILlqHH/T
WONnXqkAa/WKgbIfEh7LI+bWUE1fldef8e7u0YiAlCRZLMtooJ9htoA4kRpROz7nYXocuS+2Rues
XKVzbCUuCCsNRyMp3AuF3gBODRr+zMkBT/kz4lkJlTloqIPnRTbvIo2DY0gz84jE/bfF0rYLoBmx
cjHzN9esE60lvbW5nyvYFTHdpYKBek/YBz56W8U7lHbWoaCfXLZK3hgcGePSpywhBhLJGi6iMVlf
gCXRCZ66hkZz+ZQI/RqOhrfVUSDXmDFD5o4syV4ekG7iVsnjRP1xNnNnNo5z2aKEs2xmHoLHSdI3
V6n+UfTeBtkirdBlfZpzaaOQ8kkW36UA8shOdSvsWZ+RqEDJl+ML0ohkr9wzvkp3z1AkqK2B421b
e6TxqPHTdnAbnATSKr0BZiKySKC9wuyICLCrNcDYdD5gpm8OqAHXtAnKb1E+M902ci53D2jJQDgE
/N1KoA7diiCBXYboykS9E8Rmcebze5RRos995D/6NZr0TITIeydmusoYTH5etaS4Er4dzOoyRCXn
SJJ13tq0m5nzuhkT9KdGDPkaBeQPYZQt8araIp0pyM4VE7sGiFFj0seXkfISSkh9gaBtm+V8M9Vw
Lql5vc3zYQrg5mnQPQdo4dnBTurbrGS5IyHL99gHwHMa8WnW0y7Ohjeg84QrY/gqbKTdmXBfsgic
vYrFisvR+BqpiLk0Y7UPsF9vMF/Pj7J5WiAzp7BLop1fjzX/HniA6CUb6zCf5dgiTpjGZSMw8weB
xvEUgJlN0nTNtCJ9zJrCPdG6JwKP2Fmnugou8RIHFMZu7N2W4oHjnuaOsVYiQlr5id9xAS3hUrFV
fcWzWt1E8CteZp2Fof1OUIMnw21/Qds01o1gPrfRB8C5bJ++AuP2Sq9wtxHae/CeDOTynNk8l8DO
r5bsm9VsZT46rxG3q6KPD4zT+V51EkG4H38dMg3VDt/8WiOj2qi8YLqzaTOODv7hCYlQ67U15Tmm
bMtkAOXcAMdGSQt0HtkYGgmjw9meeY9mWjDlO9jUdV0dwWejz/Arhr2lTOyTPlO37i+eaTXdU62C
axXVVPQbalVg8MW6V4m4Bsz7nKPCBJX5CpKB2lwx4AfrR3Z/CU7FTdJvTTwZ1x6RrsM7m4wWyV4a
w25zkuI8xkyXC1LFyExi1EYN9iGwmwesNu0BcifTSupjNWADHcZfrVtWV11JjRap/V3PNK10xAYO
RnZdYKxGVWzsJOXAQ17Z9olNDQo3H946MDvsClHZrMD90Z3Cub/BoPNmDTUilom3kCWMv86MyjjS
Zuem4W8wcwWxI7NI4Ygx9R320SqYUZmB/OrR8qMP0RnyqKhn74mCYKdzLMVlsw3D2rjkwyLBaN0M
xZi/5TJB89HTd/Z+4TmfH+N+a4HzOlIWlXtGO1JtnCQQIsVkGYaa0r/2gJHRzuuCIX9VGtF3g9u+
bpuzButRxfZri5BTRkgYR1W9hbOud30SvFoKVSOTPDZKNxUTiDDqsW5A8fBk+kVN4nfronQCoJ0+
t6q4y9m+D4MxY1Ip6p1p9MAdjEGv0n6oz3nC/8ldbl2KymxNfXrzOp/Y1C7SgxGP2eb+VKlhvLCz
LI4QecZ5atwGF560KopjhrdmaLRH+TrWAE5dKr2TF14JU62Nb2XFuxljXNLp8Mv2uyO1h6tsERVa
Di7gtii9syUD9xx0Sm3FQMuMNO7+lURrjHpWTqV1xiyYwiRqueL42fr+W8xRbwech07hx3DAEn1p
FbP1lMjqNdR3ffZ8qvRJTJrktBZPjfBnYDIWQWuGUyRu8dGSkJ0HbEaX+6P7wY+HeKMFfEhQZAZS
N+EY52DpQlqDc7r/CGzc09j0BiORg99+DxByENPNcFP75BkeapblUAKyWjUDLYdkIULi/qPjiUaZ
lmiVM1gh+SaadNoZ4maS0j05zeOYe96jgYNCV2H9DEzSPTRUcOj3TjUoML6m3LFFKkp3qAO2Tiht
mNsZg8lzxTB12ffN4/1ZiIf0xJTSdHV/Gh3cMup3XMZAZrwi2XrSrbdcMvZThtXjCZhTBb6f9moM
yhKidp8eG3sCAuyZ403ghMTU3LwgY8CMYj/7pozodTYF2DBeTtuazUUG2Reae/7F7CXye3Tejqhh
okex+dxnpniOsd1R8G0ewz5wdhVkgiSxGJRiwjWz1HL7MJLTqjHOWVF1gSVVrtGGM07eMB5woInT
NAuBlodhdtiGeA7RWax8pwbpXCF/IEE6o6OUa6vIJ7zloCUcI3q2lWz3sz1KhisgaqEFQGdinE/3
Q5VLVfzT85jBO9xv47y1OM9smZP3KzG7aeuZB89vGBfduE85XiO0IX11Ji5HNwAItCiYg8NvpGc/
jqCHd83NAkG1sxL3nSnh3A7wHpmZCAu/hBVcJhK0TFQAScvf28r7EbYiOhuQi0RAW60okstQoQae
p+hJIN6kc3Br4cF7vfVKhHdATn0bE17qZDr87cJkiYTq1rMLSJdBaek0foDQydaNlb4ZApHoLGAo
p8mrB1pp1dpHmxhtCD1nTX8g4RYMPt3Z+Y7C/qDl8IW5j2o9zN8YIjpvvDIp1tHr0jIBoJFW+3I0
yAAllAXdMVms04fU6Z8ITt7iZYfJHQ34bdcJRp3WzcEy0yOSfuu/2DuP7biVLU2/Sq+aoxa8GdQk
fTIdyaSROMGSO/De4+nri6COUuK9Xad63hMIYQAqM4Ewe/+mDu+T3PYF1HChAkdYaHmAbeBQQO+a
Avj4035Aor2pQKg06peie2Sd76997LoX88iqRqsdJOkMCF1WP+5600y2aa9ou9TmnapIIERqUS9V
t/thKngC2VbyZUxmcmWO+6qTT8ZQeDH6rNDdAAEiQm34yaYgmNHNc8RwKQ/4JNp1aO+02PvRzHzO
uGu2WCnvNQC5a9O0HuxoRBWyBg5RgK3D8QF1NFPdDL0L9Bz351UZ67vYVh4V8jSboupBPhXpV8xL
WMSL8E4GYy1xX1TdU5BidGFF4uO5wpkO+9E6KBdg2WoS5uEy6tkOFZn2ly/cWwYE8GeFeVvRWAig
cP0l+WzEZXZfqphdBNWYbUQEOS/n9jsDx4URCH0aQ8eOXSG9mg+oGxhZ8ddgjSZUa0vfaKNnvWDG
efYqS3gGeURAbY1RK0TW0wuNZ9srP9UopZP4YAtseljlYN0XH/WqOTQIjzwkjlh95fVblBflKz8J
Aqf+S131iOfXmJV2bYzsQjVvEWaELdunPmL2iQpK2Hhk054gYKuNCzc1CJg5RnhWUm/VRnp9bjFW
2zSt8tIz/OQRu/Z46t11WTJ9uT72D/iTwE6u/XDX4vq+ndVH6MIdjnnbBsT9QxQRMURMExd4e2Ha
jsOm3Na3vfDkKfzs2KelzmbpWdVaFW9XA66tQBPlecWXKLzMqrY+lLUJeiWtK0Qf4Ft6VvuWEzgC
DNfcFfoYbhj3hNETWfpUc+5DAtS5Yt+78b43J/VLqQ5YrQXgclCWn3axoCqzltomvfugzvZpRkZ4
mViatcUFQVukPa5qydC36/RpIKi8UyKQ60Spq0tRRVfHTDDD8N0jvxpIZIt4Eok2UlsJIeW4yBC1
gtNuJrz9IDSSCpyRAwBLzBuBoj97k2XsWSgciwQGW9Lwv0/N+MEF1/1cxJh2ltOL4xkDXgHIwAAR
qwhU18VyxlhnpQ3JA/6BjFsj0C0N3rhGehWuYQpvA8GTjmcaD9fqghffOVGycgkcD29hYXUdqb7P
tqjaDU0FfD0H7ktsYmiR7VUKjNEk+EvCwOzMKTa+Mz9LUKVF6BosoQXUstEi1GYbHz5gW765gNAW
o/pU5N5GQcIS0IlQF5So0bBkT4nMCu4gXzGY/RoToLibWQOCn9EtF7Ql5Rys1xhG4f6GWpNQTFmU
B1ObyZ/+X5v9EijbrffgeM1mGsKrq+cwAYdl1dufnaTqlo2Z6vYa3OAmm/Jk18Np39WiA5EpZGNh
FlUWeUivxsBEZHbloY8nbTN9D9mDGyi+sFjD3hCVu1TBksK+dCXZmi7qH3K/PCJww+fJ8KJJywya
IQxCxQA8lnUIXM/6pckwuGWv667xR1EWGoQBLBzj+RF4bQ7xbsa8aQgeEC9u/OwaOf1zrbrGVqIs
VYGmHANvgWI2GAKNnP229Abn2qHZuvB69xUgYvHk+VPxBPEX1yK0a3usZQobCDEWTudwiqqV5Sj4
f2CYEHgp+m99Sn44VHdBC899aDoiGVO+n1FXI6LdZvpCGdFWQUpxQXDVvGLHlyNnfecV83d+bNCQ
vYKr0JC7C1eHFxaV0ydy3t4ZopWxBVpeslFcxtHMbFw3BTvACU4narnLMCWy0qVBcbHi5uQWRX6o
uhyL5RKFeRW7ir6ICBCNobZUcY9y5+STnWX1wRcmDD4QyFVDvuyYpPnZ0ArlpUQTbQMZwt2nbdA/
eIqHkiRgh29jEm6dud3C+jCvDjxq5IH8fAfzPn8pcv+Q57HypfOJ3qEc0p8xKk/PTNFslLx+DfQp
/BKUxHiAvhfOaH6GI/Rg+5HzA9/YVY8mqc4YcxGe3kLEtRI81F1lNvbXLDcgKLaAaBzQIbu0Cx+9
kYRO3xHkZUPtrIoA6L6uDMbKyUwwfb43Y5PL0AFpBuUxpW0Izc14QwzxVq2A8URec9fkYPnA89t4
qgUp8cBCWyl2pxydGq7j1Hjmis3+X4gW7thQwtOoDKhpGKsm4MaeCLbdBQQUWKN408FiBzcZBbqV
rd+tRcmpSMd1KO+cW93AQTkDil2bXbs2p/wpZI+A8QO74KDOoiW+rsXWhOFg+yBEwIMoD2NwQunL
OcV1wTyk2N9qxPr31ls+tu0ZZp82jkKkSNUPyIzyxXiauR/iUdnUZe+chjo7uXEO4jBFUh5nZgyk
sFxkzDz16IM/6Jn9BQnvZWimgPWI+N5DcVWWesgkpY2YB9vdY9cwGTeB6q5Gd/4OkarfmT5aBgrB
VSg28Fvg2ga7GouUuMbq2xmjBjsQ3FPjARFpBVPkIZlqVM2mz2HYskQfau0sw1KeZWxJG9mPmvql
wghng0EwU1jrfrLLBKRoGRp3QPYsohjlptN1nrERV8gkmF+iqcp3+jRc+bWmvZ177IGSHnliJGIW
jotYEuL3+hba7LzReMAYIrCzir3lnBAdbgr6h0b96gmX9540UjWp3aGHukOY0zqO2menyy45mn4P
4QwqH12v9qRk8BtMprR6aPCgmz5P3nD2hCxngCynxdeLdgpibLM7HGDHH8CR2GcMqF+DXCnuu8o/
OmHHG4gELn4UpGwSxCS9MkWYF4RnMgfNZSa0jV6qvjKHLtrMSIQf0FN4nO2ESLr1vTLGdW7paEUF
qBsYsTmtGyMXO3VMOCsFY/ceS8bBcLa2bQWrcWi/qQNGm0J+etX06MP3u6IGoJYVY3cKq14Xfh7O
WplPQ+UiYD/Vxkoty3AtIwdNBsDQF24gXpDvaljU+z7pO9D7lbabEr4O0zTPmAg5n+tn+F2Z5beX
CRA/urbJNRj16Iz6l35IWgQsKxivoKnwNQXZfkLNS/PYQHo6iFTFjDY4bZp3IQG9oQOSNTds/wkV
l6+M9qzCVWSz4N68tfN+iqK7zjCjs62Qa2aR1NgLtfbVC/7GLHHJPN2HDcOhUbcKBqcKN9WD+8Ei
GDDWwM9MH9uApks2GpuQdUBWAvkSvj8WtvYhLNzu0BXe8wAtZVvptb/U6tx4dnATYuDhorK1VqEP
tZeMCoz30Y9/9EZq41cXK3d59xiNLjTySf3UtcywyLXk21DjJzZTU4PQNIf7oEMoBg289ZSRGkPb
3dgWgLGWg6r2ZwQ6FyWKIn7cmsc5gGrrjcWLqcXhEU3KajnlyDGnJeT4KWsCHkIleXC5xSpyMWzX
jdjfqiHqe8GyH51dxP7/AAEMLog32YeCNaPfEjhKer3dssOtTpaCVjt6atvcKrRTFNovamZ2O8aq
F1IV6IDlRYWtkVhaaDUJX91tiC/pPH26ixWYN8HPG/GOWTM7KC1Jk4TAia9te6ZePAv1+a40k35r
wpLVWFAgHs0h0hmR66A7+AMrwhJtv0VHWuouskk2o0/2NECHxQ0PdrdSHYik4sRu5NqyGZS/Uh/5
PMwLyifDdPuLkiRby/2sWpP1hJyi/TQT9G+H5DNMxvbkoAx8tDrEPgZNZYsY+3d8IzNxuuipBXp9
xrSPfJ7bJiufwBmO9mZ2CAMsQPM6MJcVZu+HUYG8nWfjCf1cdNQRa1ilALlGZHiiH3aM6EcHj/LO
VlN377UvuAOTOdBifwnLuYG5xMROuBWsLhK3Ql4Um4W1T8hiYTcMGPwHx7u8ISuw8Bptg/MzQT9U
kISlXSBMwVk9DZVf78oOLQS/t8ZFAZZiYUXML7PuBzozYjmcQ8vVNnFKIr7P22cUrFCsGPwYwRFM
Rk9SOhrhkdljSE4a51IjjHJpxUEOOylvMDiUZOeMF5ICrNWr1s3PjkhTm6PWnCzsQYD07tyYET7O
AfUgSptcQnHmRMqPpGDTnbeDvRtSjdyo16/6OqXOz1HD6JujGadbl2XsAbyutS7nJN2HccZOIQzJ
sjrsQD3jOa9TpklTVdcKoEVm7sA+De0Y78Bvn5IRGkqDc5E3YIpboSS1Y9yb1wbW6wRjM8wki/lL
iMMwO+TMu0KMO+VtrX72Dci34WDna3XW7ruGjX+WdRCf+SKXTVTlkBsKnHLV9G3QsL9NBu9Q5hZm
bMg4v3hQi1jv3zmqETzVrXaIhnE6BMiiw7V1ugUgn29TaNbbyS+GtRIiaEXe6POoBqvZxnymZkl6
1srAP6GpBOHMQhOPAMpdz1IPBJ72FXeszRxlZA9YhOYu0T+8yWpymzqRnS3wYCTCqsZ7inNvC2Vg
ObB2PY4p8YQ+A52v1dWlUosLIfp1kujll7FXf1hB980q8mLne830hFUDBCHnCfwfKiQtwSX5PMgn
w1fLrcmSY122abHSs8zfp2ilLnm4eeKb5NmsYd27hDNQ2TTrh5yd6RTq/kI1JtSQCJWRh3rrw1Zb
aswb0HTzGulR7YkEuLpKc/I5PXu3DZEttn2kO+EnNI8AhM19VRCpiEc8deCLjC+5Z/1QmpkqaORb
1pn6M97x3gqx3nkrB2GjIKsUuazpkK7/hsFMhDw+ouITPPbVlJPZrPGF3XaKY53mxnkJURt+ylXP
PIWG/pJUDzb5/6udWNGTV2tEqPNI24axB0zAA9VpDmWJQpk4lWUDWNP7GaYd9Z0sYqMAzCrCdymz
MCVGPd7bG6bnzMtEeAbLQ54Pr1qdpCtoRFvTw7e3c0oy96og6r2fJqS198N0ItiMZ5Y4SDMsfD9/
nsH5ZvYoWgLgvPLxInYFX9UimEy4RAgZv5/nkR0tgtpARk5X0j28/OwuH7SfBxQ2ARPb1UFrK3Xf
GN33pMWnJ5aUMIksboUdtTxDwMpmDLdfY0mF7AWo9v1U4msjwcuqHEajsIHXQV75J4JYYoll8Xaw
nDBag/InRCJ5Z+Je8obvt/pVB/12hQdvscvYgEEoEBBfaxxeZLdE1skbJDd/sQ83TODsrwEzvlTE
SO8Q3eKHkADf97KoRIBgJtZcg53pDcGlzPNlI/hZ5O5gJYuzW9EPoXV10Lo+1Muv/0PdrXi73iDN
k8D4/fvOaWBhYowFCUt7fsDw9ivKMlhcfsoIIhoPv0riMjLvfLPG4GQIbQPmRAYgw8OAfnA9QodX
2UExv3p6UyLrMJbNwRP8ZnlfZ855OuSpL4iLskWeaaiOr9W4/XarkvWu6CbPGoydtpNT7G+3k/Xv
9yxGAn9mCX4O1+r2jgheexcLTLA8kwfZgIWPgqoQKgdRefVIfu5bARSfejtdS6B0WoGrZ10EJ9BI
9/JnDuXjdvtZU/RgxUsl36RR+InLAzoz1Z1po6VTzVG4xvtzvKvKfLzTCc8T1KN4O8i6LJzZGSpE
zZPWR3AuzYq1/CCBMLuXh8mpg3WQ1CNwETd/9uIeqBN4gRR3CtwrQX8KXFMIhTsRnpPIXEyQ1TEH
m9YudkiGhx1U4j7hug6tBnsUbBuR2+9tJASr71kUPuNc/WgkhGCHcT2Ryl8QOlcQMdCAHUxbFmj6
wbXY4uOttpzY4QEL75/TSL9AgnA3+pR8dz32OyTCn+2CP4igLZlF3mklL14h+u37vMHBHRPtbWMY
uLMRBQUFdkoCZDCIgr7olRCJjoNjYAbYeotgc+Qf/cQOEQaLAOMuEKr9SiyOXDmJ0QUAMCT8+GW4
IZgMCDzttEbOHF+jCj1CIncwOjNALQlauzZqTaZZL4zuNIrccAc3prHji+p4B7wy/CXRur6tyJF2
08pqulczre+JmG07/1lTA20VTu630nptbdRRitbbN0HyjdF6RRKQzxPgMqq44LWq6ds8k703M35u
ErPuhAMVzovP+uB8UdSt2mTxcnTab9I/ZvIcLMo18gV+k8wos5PBCXU2C0zjEQ7IodXhAIrmDwRF
hEGJAZ0CP3pDXzRl6wFtRtPHfQHYIiZzg+j73vb9+wg+3TKYWMrnkLAc5KqX3spITbzDOF+RktE3
AwFUs1WQDiJkzNYN87w+RX0wtRGw4Jtr2IndwcLcK0GHwRPOVUJLkvy5p30u7K3usc0yMpb4Ze1v
mt5/iNpzXkzGuoDiZnrY3rqsa1bwHHr2tGnjIvaRByQCbZKDBraigG1QXKw6MlZEJXUdB6LauE6t
jqASOmCQM5JHQlQnPnuDLXsEohiLpA3+mcux9jTUkGaUuO38hbfzL1xx25k4adyQ4GaBv8eKzkI1
Sd/5M7KnjRFu5x5eEl5PX9lANLyyuoZ5ZYCGBevDYkVcfjFu/LZ8nVoDG/gi+hqVcBLARK9ASPrr
GT0nPrD2OMH+QehiBd+vTND4hG3mw7RU9bWvZxNJlMzf1iN8akBeCIhikq0qVbJpw3Z81tMOa0NF
mdaskvUtNBV1VVdFv0NBEo/vsDWfRrwbskHND7MXggbIMutpzrXmgaz6ZhbbBlkVYIRVd4P2qOaT
wiyEp0ZTzZ91X7dOGWIheydGvyk2CRfMge7sA2t0npQuhF3n++qGvCKATst/GkEX75FzxNsEYeV9
b0QOwQNLA+5j6iufT9CYZf5g2vl8RWQa119MqrAdYsWj8th4YPzAtYBXQkPAJjLR9E/jOMXnvoyf
mSj6J3lox7txbNRrXBwjnzvFlfG9cg2PPZY/PDlmTbRfDZgK5x/ol3d3OtJz9xHeCMgfbAzchBir
Um+H5494TZToMQidO9iGx4LErNtb/aFCUu5gtp0CH/jRaA3ncdSizZTO/b3a6dcqr7+FaubRNBGr
noz8Ypst5rGqNuxdLTEYNWrANoU2rrSsLrEhr7eF2RhnjZ1dX+TtAeD3F9Y7yQYNUCKYAC1YLprD
0YlfsjJ2Wf0PNUZ9I0/B8ATQA7JsP8BacZFEGkqWhSkMOds1T5Y+madcB66IFmO8sZUJgZMutpZE
sVPC/s4SGWntaGrmQ9VjZqDYQgOs5rkulFcDHcOTIaTtwV3t5rmKVlkWwjcjbLqqo1ag1TMMCbv2
x5TqV5AV4bUlPB/6bfZsD0jbNt7VCm3GleQVIu5w9D0Ez2NFQzYM1E1VE5WMChXeDqYtNn/+f0YW
ax+dV1yEirC8sGBz4Hygf6RazL0ee5FjlLtEc5Pd0JP0bjO8wMEMPruAFvGVRI2ynqeNJcAdo91G
//Bf+CjNjNqmi1eWoWqWppIIND7A2T0/bLsYQP8uU4A7+Z1+cQJGAGUIoxUT2edUZ30OIKDceEWP
aqgH31hHPlhB4WDZVJgtZwQODwJsqvZadumxJmlJLu/ZrqpQy7G8FTiW//mLk75EfwCyxTenqrAn
wOGboN7/RLzDZkiReMVuATF7e50i9LsPev+s4ce5Brxgbq3eLVZjr+17ewq3bJuSz0Kc0Ey+RsN0
9FGI/DKuS80Nv9q6+lIQzCH4Y/0AoGKZjF8sgYnG3DcFLPMsiua7f/j//wu5gf8/Riem7Xo2H0MC
zn8jXkxNDGdGswuGupylu4nrS9Q2fAio1QmA6j2ojBz2V9Nv5tT5hLIAw4OJ/aLX4vVdmGuw/UgE
fbWSuN7NSAN7IgJSxeVn3rz7eCzL7VgWw7LJQmvbxubZbNPu3bjj/+u1P03lj//6j2/wEdp6evwR
REX+u/Y6K9Dffm2hHP9T510Izv/XfzyT7/3x/f9c2y/tjz802+V1Pzlgtv2fHkEHD/FqT9cYBP5W
bMf4BjKXCS/MsXRP92xcHX4ywBztPw1U3g3b0F1we7/oX5r7nx6BBM0DGeRAMYW39P9A/zI+MK94
JLk7BBrN0B3hCfXRWi2FA5CTUrV+VEZxQjvWeB4BFq7KcPa2kMP0Z4izaA3PtbeVraqraO+tuoi2
ytY0TX62/rtr5a1k5393reZ9AfAZroIeN2t5cNOU9eyt7An3L0xafjbLBlkXBzML/feOSnO083bc
BeZMUOPXIS2934sRC5NDkSDR7RmvQZlmBDkZ4hRRrKYcWecB/LZuV+ar7rTfE8JkF/A3wqZsDTsr
3iTgRd+sslrmrea99njSWF7cAuZWnZlEr6B0TILcIc9sRNPRWQ3senErJ75mgPthOwLhbm06PgBI
ogLByh1AY47k7smWk4w7yDIMmItS+OrXMsH9borN/BjPYXHEErw4hj4KKUQqTHYkfzTIojzYUV0c
E9ZqOKeI03LnASE8yraUfNQ6wPh+HQRTj7Lw7J7jpu43Qem7cEo4m8cRkSpwT6tS22JG3Lx4pJLu
iT8BX1TQQhzLvmDBw8FHQeHsO9W0sEo8pdt2CFgHm5mNA00VeFuDJJiGvSVECMW8akVEXrP3MYEd
a+saBiXK1mXzXBHVWpGStfpHDKDheMOVtq3msRMqWXyOfpdHUfReJxvEu7Lw0Ifay6I9E4r7ny6S
N8I/dAfBAjbMiKwDAdpuOgxu8vtB1pW6M/7WIOuY455//uaucZ5iUmzakF5qIwqvPoljnJOAltWm
HV7HZkL4kgTUKiYtvK1IZx1Ylnd3pTOgSaxV0ZmAkY2N2lw86iPxOXSwwlfQJhhLA6wgtFlB4ddJ
e8RDE7/Is/TXGSH26L3uduYYOnifNLTXmsDPaU5uEYnEUxVXUMpD3ltbDJSCHeATmF8z6QYFq1Y8
kJJ8N9d9tQtG1X0smx7NUCWLv4NSW5NVAgjvY20Wmkp0spjwjwHWh+SbJjC0nUnYs/RR4UScyVrw
0KO7KbDJ4RQCUEbb58z2vThXzmCx7qtLEkg01O5E8Fo2KyGLcLcqvzndiJRC+qbH2RDiolCBLqeY
Q7pBp9CZlTujK954PflAv4q1CHY2814sBw6z1RoVUjH4Msa5kIxukwLo7DCDYhKV7+1xo321yyzc
ORlquiRP7GWHW4q7RexSQXf4lKDjfMYxeukiYTG/9Cn6AqCQAzcHsIVMgAYFZxFYyXTvzdb4fshx
uR296PeagMRsUdXz1jfpCpUbQ1odUoITRA+FT1pRn+rsWzRgwBN34ys5zLOTV1tJDZMHyRSzxDgi
i5kcTG5lfsCLL3TRnVqLyShq2SmsARoz3cyf0FQ52o1ufw+j+WrOVvSaud6wVi0/PhYz6ebI8352
RRzgGJtZ8frbVHj/vkL73QuEleUftE7BmfSAzRJ992ybCUv9sHJztCzqQjt0fyR2hBuW1BfTRZxV
EfHTNtGJ4cjTj+WPXX8r/8vpx2ubCZat0o7m2jRm9bmrgkegLeOFpV38zDIJA79s6Qt3WxySjLM8
aDa2G7jq4V+dEv2WP78O5pkQAV1cccWo1LhOiX63y35dcau3sLZGI/x/9zfYnJ2qfMivMFYSlPSK
4QHEGbKtdggw127LL0HS36F7GLxknhLt4Upkm6B2yy892WaE0JusaEBhF+7OTpPmRVHwSERTdpjb
6xjM8BHt1nrMwu4UTE73abJIDM22ba41XB8+5YCAFsTlw0tmNeACAsy4tFojv1VP4RtaxpNQeRqP
Pb4V1yyp7vEQCt8ad0T4H0PnfRVZ+Svx8aWs7zwkoKc21reYt4dvWnsZptH55E/CUbCrzbWsDhDn
aWNAJfBi2kMLPXDlD0H0ZpAq/4enzxV2erd9A0+f4xiMeCa8YlY4PIp/7htAzrsNvivR95htbhIt
mbpiKI1vJoi35TDprBlIzz52s8tUXkxvqpCDxPOtOc7NZDwSAXydeGGBJRXxakr95FgbanLMyvrn
maxT3AwwKRKRH+pl37GzR0QYxbW35tiu7muj5hv/N7eTdSr+IWXYPTiWWSD+0g1HtYXrlAgD6ayY
g09EPy+OeLkt37qvbFN9lV31kG257NrP+m9dCwfWeqEY92A0tVcwK8VaK7UQGXAM3kICdspc5vdu
BylFjzdDbJL/EmdqauKLQBr859mfrR/7KSMGBQmgPnntrbVwG+1Or4k2uwKCoZBh+u3gwcSMDbve
f6i/9U38Uj3Kom0Vx3bM/F2UTEDDb11u18o6MmoXEIHjTl4qG2X9x8syT31UsCVHRj/Z4Dc3PTF5
xlCptPqTPRH+Bu05fCWKfpqTIAxEhBo+owKaJ0OmurW8+lGLMuR3rPxZi8f4ooeq/vyrNHuB8RxF
1bPeZ/FFEyXRJks6M9Wt5//quln8hV93uf29gL8gS7/abn9PtN1Kv/5nVp46BJAjJIsw4z25JTn0
0dIL9ObgA8k6eXY7JLIhSAkua+PPfv+uczj6/j8EAJw/tRhM9k4GEAH2J7ZwL2bT8+eLDEASQ7ra
UL6jonht59p9cMF3nZrEB30q3miWBN86MGc48NnRqfpV71KPYODP+n7Gsqmo9En2H53I+62/rDcC
51vqf4lq79Fr07lb8HJrR//XU/t+JurUuSE/FxHR9cJGpaN4qGWzPMinTZ7JjsyOSKwaJneUle83
dzW2/RXeOCtYQOa1ShOQi70HGFAsirNCmA+o6N7Lopq76UNLzFaWELGxroikQq8F+HiIrDd0nYno
TNYhrdrmMugDar5Rkn2rrHAZ+/b4lrFMRnzm7x42oVyLhJprC1HgBOUjm0XWrVwa/7AakFoJxS/3
U/kris2urhMf9Vzj469Y4vjgMAa535UgRSAZ4C4kf7kxLLQt0WHlSRYwHR+sUiEXbhfXaPrSZ87B
xzT5ZNs1q8JfRazp+Q/jIPPeSmitfvAg7anMN9Zc6UeDLMuuKVX9aIkzQ9TJM1l3ay3wY4TA8nc/
eYYDyCOMwugIoJY9CPpYmxsGQwIxZAO81pFNIXAweZBdZiZZJMJoKC0cABcSwKGJSnmbW0cvmbx/
EIew//VNwSed/SHmcJaLeMmHAF9g9ZGijqHx3cohiTVRpEFm//tgNxFPqiy3YDeY/YK10UYk+kQX
WVUhXbJII2yYZvTmzkqUmOcEhacY/sDJnDrzrIuDrI9iVN88WB/LDw2ydfRQ06qRH287T2n3xRw5
6VkteiS09OxTNUbaXppHNmPXXIzCai6iviBzuHvvm8RmcjG75NCbPQADvfDuHSc61ENpPBvJ5N6L
tgrl3VtbI0qmOTwhHzUROlOqfQNd8iDP4mH6eZb+Oru13s6CwYkPCaIf239Yj8jo6p8vAPo2WIpb
LtAEw/tovR06+NjHk4pJEb7GjQk70tvUgqiYutV9qYz9Xpbeqxw4Q4s6JyEXIJ2zTN/Lordsj5No
uhucej/l6H4Q+Lb6LRpiv91GNsi+EYaBq1ZgOGArxDgHzMpnS8f6qoQzsCBAMrUO/wbG/ajn1dvg
I+OQtrl6VcMZFGOh+KeqVDGzj3L8O+zQOCVMmmttiOurkeUxQo1h8CbuCNcRtcb6aPpB8ugaYb01
ldJYtEOVfQMstK3GYfoU9Rk5JcUZ7rTU9u9lj7S2h3MqSKCtfFzF4zmanXp05DM7VKSGLCTVNt2v
llvHAubSygiE49ZgkC4akVKrxvCK+G141XGSW0VkzTey7lePdqySlTb6j5XYP+JQlm90H48ciZ2R
dVHqZBvsX+OVI3ecwa+yRJvKjrIONkKMcEHcPMiG270yuXHNdThPjdLe4fSxlmitLhjZD//CbQkb
uoNWBbCw/qiXPWSjuFJCvG4XWQLxBT3Vgh/y87ayh6yX3XRi3PK2surD5X/etvGKf5iz3T/Vhhjt
Ld1GXcpybctmyDc+zNmtTcZySnL/WzJB2tAcXLK6uWKHrrJNx8Y2O8hiZfkaVCNU+IqZPeFCNn/o
GMMcd5bv3WWnUdxD9rx1l7eURXlLt7QuqY50VBS30zkyjRLTbLgL5/Iga+bBmM6JrHYwxX3XCEiZ
1HXY91wh24nadkKTGL6xFk3n9+afd9GIIi3qGkZ1ESC/7HYtEZOuPmpxUWGyKk7loYGFdMhIUIsa
dTDr42+db91AZ9ZHHG09mHfrqCy5nax6P/W7iAkIVfSN36TFqcnzaYMKb0mCuwehK+rkwSKygBCe
KLuwH0t1qvd22AKMuPWRZ6HX/ryDLHolplj/MNyZHzb/PAEeEEu5/2eE+hcFrYAUn0V+VfmaNHgY
ErswFkoNw18rgGTKOeI2l7i9N57dN1kR5SVd5ZwyZfgkJfP8s7+sk1fO0Tye+2+MJOKuYpZ6v9ef
93//o1HswIrl1ya/9pCJQ+88gg6t7t/XDGLhwBb8VoNweXJfIoPS6cuR3+UhaVPr6il9sGpIDm/x
TbKuOUbAB7vCZkK2jtpoXcUFwCGb9wuIuHIBzpYpttNbubZRPAwBeGeKnSwGWdWt9FQrdqoIpof+
360y8n5rlZF32aqKzh+u1RI1f8YTNdsjcvKXP+nZfaiiRSQPQFO/z3ia7mVJNnZuClxVr//KtCa/
T0lmr0ZPN/gkWZF3m9gIVr1YOcZ9kywnfbIuEnLvNCQsrcYP3hpHWcJ2Mz7NgN6CoCq2PoL7ODPV
IUY1RnjVEkwhYdVcZNUYoZsQqiU0ZgtaO7l7HbO5Lt+ECoYslpB4qRAtuzjirLTgFxJNQebjV8OY
AAzEeGIpu93q5U26VpD4xfWygVjhvDBUhcUGauvzoQd0mVkJq7m4LO4FLaOdnPHTRGJ742jWtAUs
NH3yu+Jid+7wmIThPwyEzp/O3JAGybeCyzQtzSFtY3zMXnaD79ZqNY9fx5pIv7qAsYqejTlaJ9Zp
D6jX+lBPWvMvow+9wxyr/ZWwbbNLHJRlZFEe+vIJIEL1KAt6xHNjOsjyyCLmMUBjYutBljo/71GK
8f/CrbA76L2C/G5V/oxa4ZOwLoZBOcgY1nusKnW9cIMTT7K89TNkFMtD6BYB+ZWSIsnJIizD2nub
lKm6kuuu4s+ih+SGsJnYkPayTkZaXGVwXx7KJLsP+ro8yxJiACMQU8yv3rMBcU1m/+/+sEQAzrAa
vTPj0VjJs8we3acKP6NBxGlkvTkl5p3X+u4Txi4f6w0gPtspjmo0etTA/6eV3AcNNvGb2nitG6rt
uaZhEt/8c0PqVjpwq8YuvjZ4miH2jW5Fm3XneJySaTEKHDdp8PEkzwrkUvZ23ZzZzzXWnewsihCK
AX17xmOqps7JK6JsV3peeNcqQ3Zy4tleO2DZr8ws4F2iKPviZOMh6UpIFnXqItKW6N+daYoxjrPO
OjHBE0F8VMhUdyKvxIqkmlXXXdjplN/nINGAvm67zAdM2+tJ9EMns7nKpxD3bzH13A5SAcsVMli3
uh66sqrB6HN0T1t7LO/ax6K39zlwdwCFxqsRhwB7S9PaW6liABRzj77uoRCQTsMjwu4HhsDkpXQu
AFmSI/+V5CjP5MGda3jVcQ/SpEk1gXUhvub1ZIj0QN2+b5tJPD2lZeNvbxttuTe/FeXGWu67f/WV
VbKHrQDlt/p235T/Tdl5LbetdN32iVCFHG6ZoyhRotINynJAzhlP/w80vU1b3md/dS6MQgfQtkQA
3WutOaY37G+Hsc0HtATJJpm8fSA5AmK5jV7b2LqAPqbIwQg7Hd0PaIw0KY7a1BJdNW+dPeSUo2jx
jPnZ3yKbXw2hDCHqV5+YQg7nXWmGat0R4y0/Qg0ML9Xz5lZLTbZf+eC9JVqqzYldDvsM8QlVyoiX
p/7MdWF1+mGItYLnv1HqTCwKdvQJl3rzQdHrC4xO/80gQLKCceuuU7wISSIN1BTO3KJXhn3bd+Yj
HJ/gUmcrEXjSUbVODRE/0n3b/9WIp2keTlNTXEtMw4C5CIEY/fdqQZP/LJKYbimejZYKmVJl5WCa
9p+3VK91ae6ko/aR+Nwvli7bB3GQbCqFiiGuoSv800e12NBSmlr+nJNSh37gzjN+zRBzPzXFfEOG
JhYn/Jeson6k4njYha1DYHQ6DAbGNjorkVuXGVQggAoEbQWVGNdpvmZGSOkqtPNTn9ZFOHgVSGEB
gWFO1lcYXfaF84Szqbw0sbNYiWY+6uUmwrSAbQejIaZzezh0NcpAmg0YWfir+lG0In/MnjzjeqHo
SfAxdcPQuvec4GsoJ+k+waVm0+jgv0QKbJg2IJ/65Kkv+nPerU/Cc2N2zbV9uq5BMrs3OhUKu+S9
NVESPVcwW5aILnilDEgkgFm3qGsi+Q0a5VbGUu/bn1Mji7ePPk01qOUCDtl3a7v0LTIvVBZR0Ozf
FfhgHGTsivEj8O9Mo0hk7OMYEO3O7ieFib6VShVLI9HntIZ/V0oRns/+kC5/u66QVGsNrrI6FL4f
n7Sxfh8tR34OTZZpekJwTDRRPOtrK/LTpWhWahwsNbtDFS4mxy56irgt96LpScUrRc/NyfRK5dmP
qEnXjO8NVqQz3dCMx8EogmNuKq/iLSa6yM3t2d8GJytzLMSG+vk3kY6SoLDMFWJJt53abVsmRlVM
nVef9mtUv2ZbavrsnTO6PH1q/AJ3RaCDipdx91JtUu5Dtdemg5dQaS6aY4b1SgUJ5NYlzsQ0MUM0
xUGurWrvugpefhFMgdBr7LWKQfwyy4Lg1czgNwXjMB6BwbvPznDyrTZ4lV3D3Y8QvOaiqU68LRhC
yVY0szrdt6ninsMyfHMrxKvKYGGx7vY7UK7JpfbjfRm3w7voD6Z+VZf/td/i2bMLMLi+gjN704mW
oilyoiIbeiNqfuprxnqTj/JWqmRqoGU/W/Hyw591at4Ozq+mKxtg0gs9WItRdL0UaIjTEnzJcQy2
bl5gWe2EEOl7/DK1UbOPPdtw2Exd8UbgANiAb7r7lsjkJW9cbvageNMjDOFCNa5X1Sjnb4WqHwPe
7I/wqpzr5eM07dPlyIsWop+lkr6Ea3UIClv6rfxByxCSh4ml7UT5AysB5VRhPyJaQ2rVmKGySrQR
+52s5hL0rmXP2JWzOSDZuOgDqUT0QwJL9BmmQgbDujhN9se01HiNOnY+4PAl50EfziPBPexTnVRC
YKgFK9yb/EfZKdxpsJhqH6itP/33GwJZMW+A38NnKlt4SqRMWaGGEtrOp9imlUhp0aZt/p5j0ku5
eGXu5TYAnKcFCsfruekaxr61kAepPkQZQwxdJ4ih66E08nXYodsh+Vms2ySNr4HofGrafDeXYsuF
R2i+zqQqXooNGY6iP0fDNskecJZYifoFUc8gzlCrXkoLQMKt/1YKAWHgOijmi5qI2zRH7i7hWJ0z
FeOJFLBiFPZLq03GV1XBONkPEokQVzm8Oh34GYcY713kdNdpEtKeI1ZTE9KC/BqrC3nlAue85sdE
320l9CmjcZv8aTn1qXn7ZN5T2NROf9HtQ9W+PWAlZp+cvr4Teckk6MB0RN2LXkJrRFNYHxwpcg6S
NyAKkcLktdLKu6AiwN+IADFIKO/s8i6dIdxFimCw9u1Uecdbe3jVkDJtqqEkXzA1xTSVUqZDrrQI
QNwBWSqJkPvbd9kbkkub9/Lu+mXWzLyHOMMeV0wRh3r64vtmdsERVd7d+m9zxWdebxrJyK6fF2ZD
MK/QrqJFjiNEI9TF9BVF6Dkik7M4qEnwPib6sBctt1Psezd6FQ1xjW+56larHWr7p2v+7XP6NJL/
xxILj5K/biAIO0RlKDKCKf/XriXqUbm6fpa/176KxyCmX0cMU71jXw3JPGLzgfbDSKuF6Py3YTFQ
58YbODtskaaNJoDBxvTas2hEZVktYNUia57GpL5RjrLbn6+b3CiSvxeZ5R3a0jY2gwKFx+17A/qA
03gLrcC7tisHc1OEzUvA1meJCJoCnnF0TobeKZh4jNoLzNZwJ/oEGzYcJHJxbrEWrXHAKppaO2qb
ujavzkOWAQ1NXUd/sP1xKf5RiUrkQUZXsxS7ZTdr/AdS1WhMve5RzIC0QwIHB9mtaBaWae+QLPAV
m/5TCmKSWREF3RpwZ3rI9R6hB4ARc4LyjkVNnFHx5W7pNVI99+0mNRdiqJLkdye3dcCU3jj3MMzb
ZAMuwB5A5LNvVRidEtw5e9HQLkBlKOdw6stcWz1KYtluRQo2mnpAKj327w1fJW0yHapJGyz62fTd
i9YYyEvy2M7eNiPrfpTaN/HoqDIP0FYuJWsFzPceIJK59VP3oY776ihK1sDQwqyclEzm9EgXBylx
H6LIqo6idZshSt7EVb8+Q8wIPCyANO742e25KB52qlL5x9r99qlbNAEp+EdCVaJxe2SK56MYc5tv
t4elOCv0Y1vZpXk3vaxyO4wOGrm6HftGimFCozvKCmpW3EV64n3Ut/eyET43PoyypC6yL0VSw8jV
3R9m/dGmA3wqScHYmArCb1WtvKfmxD6NTG+ekvDY5SobalXSrOOghjA+rNo6BkaVbVMFVX+UauPC
n/rEQGo/mj5rwBbnNzbgvRfO01b11rfQXJ8id3DaI9+CB9vz9a+/TmIPENLUE/5zMg1BTDlhlhzt
J+06XtFVg1KyJLTYGFLJVoROB3Ayluco6FbgtYKHIDSgi8p9gLttLQNH0sFMSPieoI+jopKnT/kQ
Djgr2euCIrbD7fln8dNYsd5L5tdHX8ts35aWlkKZJdDf+In5r4qrNx9NYEIKVUj2IHitUF5jxlWU
5JAsiBNiBo5vwaIuy+gIB8i6MyfWTFRY6layM166v+iJN/Ci6BMH9MzrTov97a2rMaNuPVmvjc9K
WWFghcE4wTf/TiUbed+Tyb63Jah1Sj9akA10CedeO2xXfmHCL5qG9Wli0PshOw+PRGYRrm1My2da
qznrMC7HHTrN9BBDwlg1SP4fWsgZ88pwrZfCMr72o5F+z7GnthzK+FAIDhupKPsP/O0byIGVuxgI
iqPMwZYrk8BxQM14iCu7eMzCJlhiYR+txKAW1NbJlbC1nQZFl6ekWKASkNyKpiTH3d7wJlFCF9WT
c3J8iUMNh2b0lIvcoB53VVQyDnAJ6RAfyeYeDQI5FHEqOsUhmoavZ1hPZLM8JflymyOaPG7Nta33
0i5yfRV1ml4GOz8IX/usd04Qmhx4WpwVaiDNAVoOcORodlHWb9wSqSS7F2seuQGPFbuHg6SSOeut
l7xV3b3X59U8JcRTJPCFn8cUE88GNspZHDzp0rgFRE6CzmfIHf1eGcr327hW6viZ5726EH3YGn+x
sz5koWB1Q7+OB6z7Oi//ggbXXAAqQWgFLvNOQeED3Jz6yn+ZkXuysupy/VVje4bUzl9pU4BDtELD
+601jbHSIOU8zcywHrm1prHBNKPvCUHcPZDrEGYBwBBxvxUxQX90o4jQf1UwY6C+d3UK9tw8uRsm
rrBhVxArx/bJlar2LOOAEscAnfTUgG8KyW3WTbPCvLPWIcTHpRiNQdku/CqnuhhV9UzUNEPij+8V
tIPibxOHtoNRVELXu/aFnpasay+C8IoX6qEf1XOT4HfGbyaIl61Jqhc/xOosDuRL79CUGIjDqpMh
ClfQ7/fswmuC99Pi79oZD0a2blVSqS7u3HAUJPZmapTe51qbUgordafQ34qeW/dtqq8Yyb0YgBuJ
oYTPwhmCHoxcQ9+gxVKXxMirGdWl8feK4jIlc79biQ1MyazrixE7lOwrzXjoc0XZoybt4SiWqrS4
FvPEwc4xx/YiexYUB8/+rV/vtfCYjdlH4iXamZcPckXNeRKRlgxPPyfo8rNoha71qrSue43LqARB
521TQJ6bgjatV4MylsZ4LZqBZtbrMLDUhfg0cyiHnaVK1syw3WrVKllISNMhV+yWxkHWyayUFkiM
zq39D+69B8wNvYsONG2TY7C+koOsOA5Thovd9LoqpeAbSigwdlHcPEL0BKAAI3RDFVJ7BmWEAG6a
EsLNpUZNfo87id8IwIfjqCbt/4iB6/+ymLRky1JsPBZMQ/ssatKo6/QUkEjvQQC5oC2aewUrj3NU
q9Eur6JiRp1SfRZ9uVUpPPTjZi2aYmDUsIz/86oefuaQObX0aJggSgDu9aCesf+9nVBbkTxosqcu
iUZREmBpdbUXBzcxilVmyF9GSarAkCO5x1JQrfbydBBTRFNPoclcR24X/3aN+Jx+KN/+x+5VFHdk
v1U/qRbvIdQ/1EFTmfrXz6sq5crvEq17U9s0WSWob+EYsZ5QpoM4Q2PMaz2Q63MZWAD3pgFchS2A
TwYD5AGqtSVBNBOdTRTYx0TVrEPU4uTiZuBtLVM5fTprVfCboq//dfb/P69Ty1UN9Hwt8pQGBcEz
XyewJrbFounpYbQXiUnRjECo/NYUo7fJt2vrrLVnnybfmh7Acd5mkjuXe8U6AMrLTvYQbZKpukMc
iNdr88TRtDUBWP8xHh3krRYGc6pcfJTRMBHX0voBnYa6ySM2kb6tR+wLNA2eSWt+i9xZxW/7mxlN
+tm4D3fIBKu5mVeIuPs4ffUGHvmAp5W1aKaTljiz0odUJRlHdd6d5mjJa4C548aXYMVdm1irz6BZ
Dkco08Ozln4PkzF97SBa7DV9QklOH43SIFhktlztxOigSzD005KCUblnO8G/QHyYnMCXF/+Ca1N3
njIM7h8aJy3OVWvcJZ5vALCDZNlQWLcoe8sgpZGjhQ+nGtmoCD64Od4CO9MeNTnUYE0q/qoywvLd
tj6k2vI/Pl3oNsrLf3//r+rW37//mmWaqkUtiKHiqWN/lp6OGk9NqCXJs9mzFoGTZeuryg/NYeXF
i6Zt3L1kajjitMWDj93AWrREP5k1C9OAaVS0UdMQeacMbNN1erIdTGDmqa9nydxSYVyDs6q2GiyW
c1GY+X1mNnOvjIez6Eqzvl21UlovRFMM6KrzaJYNBYPTRRbinEPljxfREofeRWGMml1etZT8LkNY
TisLbM0aI9Bxie+h9sIi05+Xch0fDIoRXvqAqgQ7GS5U0nnbIrTCud+2Rj2VQ41zVbeg40x39vWW
F7dyUAMU1Mu918gwo3gtrUNnrE46Sa/rAWcICFIx1tO3AX+aIq6wpivE5DQ3PxTNhT3qANmftV5D
csqJCiwZ/jkrxYhok+iFUo3+FsdP8DpiotTLd7Vs3n+KA4jmrS8YZiNVbAfRk/E6Ot5CBrXqFWTZ
XB3KServUIBgoRC67zrP/pNoNfUp1jP7kqhu8iBb/om0k/SsNn6/x48LcJ/RSM+IlII14C7cPqhO
PSPASc88q8OHil8I7F7jEeMT47HwcTZ18nACkNEEf73O6mQAS5a3e8mVmr2EvcPeiQGhwZL4py3O
bnPsabZosu27AwiMQE2B7Sw2cT7Bi53v5hdRRiEKJ8SZ7jfFrM8cKs2HnM2eRyj5Ns/IUIBVaPtZ
Hij6SQkMY26WrKC0qSkOcu0Zp1TPH6aK3t1QGlAIQGe7x7KdCKB/TAuLephd1XHyiJW8cGUSB+xs
ozt7uBcNooGEnYksP2cYUmzTsUv0mRixgin5pCuEbYWhE1+mvV2HR5444bmvrFmcdfG9aOVwDMlf
BNPTKDyLAxwC+Ffoq1he/NOn5zhkNGCnE/hgx7QcvlVuq10iM7dFC1t47RJK428tcm7XVpWo6iWK
3N/GWkRRC0KvCShec9wZYIxxZOesnijptz50mNpM7mIK9CeYk2VA5tVAwJBusxowYNdzRUenmIQx
sE1y3lu7GIZtnzTxQbVd9HiwHO6aLhnx2na8c5bga6Gnfn1JjcKCBU7eom+D7yH7ya9GqvB17msU
AAF2g23ApqOCOmNFXuIh72gOCUzHD9OvfgDwsF9TB7ScnivJJUMltnBtxEj//UD9S7lra1RUsXnk
ocrDlOFPBoWR6fppV1TWBYqfPBOv3i5vinnchaBRhZJXQqmaYyK+E69eMZoE1c9RWYl/jt6uFaPQ
5reNmuUP/b9cLz5OXOCrVBgb8Hgx3yp66lpqnGc/KQLMhpJ7NsMtLF0RxLJDpzsA5qzm7Je7CwAV
DAQcs7tMDs4Nxa6SpJ50PchfRtyhd72F6YdoEimUQV1qAw9JRk0PoJtb1MVxrJXsxTCyeTEUMd43
mPF5NdB0tD8FYADVvDSjcRYbwQFTaly1g+oxxJprAym1WHt1aF2kVjsHSKU2gPN0eB7FTq6y9M2Q
KM0PWOYedS2FFueoBq7LZvucVOaziHL/mppU4EzEVMzzlOtU2+lfsi6XFigmraNuI0teKDHaqTBr
9rXjs6ZrBs8+qqRgAVsg8FeT8WxyU37IWvHd8nvzTctxYXQSd3xBtYYk0jTbC87iOmsetXmMw3SY
/J77B1mq26Vd+PopTaV2RWGwf+eWubzuGx0HtU63NqrUOzsHj8WdJmX91uo6eW8XRbYZTMSAQKBw
Dupz6y4PDWlp2sN4r1IWTAqwa864z0Cnh63zVJUqe3k17Z55cGmzJumV1wBfM6omOundGsdX/ifl
VxYAR2ssrO8GGBO9yXws3vV2U3T8d/CZA0qIYwOIuuKjDzXlTfF0GUM5BS5bhRBSiSGATv1JX8OD
prYNtwhLfvM9Y+PHtv/UNaeemxvsxBBucqTSKKUq4LhVG33Vi2bmF1HzfShsb9aYTX4J3Bj7A0PS
9nWRekfbM5JlLBfeS9SZz50zNt+lKFw1jaGvzAxiPuDSaJ5pUXNOMldbaY3c7iE9RjwQPfC2pZ8/
QjLicelryYdRwK3Ny3ofZQHk3ii39yT+retBNE0CAKxBDH8hBhQLf2mAvcyRk5BTMel66kyXa/WY
7qPgt48Rk+2g7iADZ/gXSE4FMlYu71w5UHeNmaqgtO3kiYLHlBeOnn7X/Ldu9MevKS9moEGp/KAW
Y7qRQt3e6JKn3ksQjSH1W8VH5ZVzcU1q2z8aVc4ueaJHq4av3t7QUGZLSmpRwgtrJcMbgtdimOx4
Gj4GYvUxHbRplSL6y2Z8pPLzZ9etn6zko2h1roooIg6q62f8P/vEh4i/oW/j10SjTMAMbGOBWMh7
atqiuqsT+16FIfckukyj3lUkk0/y1AWNK0FACeFeDIaGPZnEkwwQTUcdiMeZa92Swwpr7naJZu4O
w8v6ZNZS/Vj7wd6LI8JYShtvCsXA03KKaiGdDmet6lSnQtOaR7XxfpvWDFRaJs6LFuGilhOmS0B4
gsIp7PLQG9SuiYNoJtHA788AXEn4SLt3cWC7D4Md0lzilaJL6ox3TXbqn32jyY1OGUCxFKOsMvL9
f79PiDP8mR2yEYzYVHmSWuXmVBT5UwFOoaXJCH1fvZD/JBmz4lmLadhor03ibg/F9CIfHcCWdv2z
NY3dWtOYmAk4Xb30f8z8+zoxs5o+89ff8Ou6IJLKdVem48xtXdIpbtORXnEOctVSM2mbw53oEYeB
oqi1FMagCP4cqMyYXYAIFNt2Ii+cEvheZKBkmFJu3ODZnVG6G9ESB70KjDUPCmwsDb+LqEC0sR1x
bPzZ4dmO1C2hAWyckzUEoGm18CFIQ+ckusSZFJCuaTwgtbcBolsYqCfecBc61VJPRvVeeIsNSZEv
zEgqKDtJjUdfCeU964doNiTqR0mc9ylQ7O9wNf1LqbTdakhdZae4kXGn65pPxbBXbQG+OEuiUai3
auNsYUbxGOUprr1m9mKmGGMYDbFB0eypV+SpZdSrsk+hfI2AsSUcebK8weUiBRLpYI1ENMzkNu+M
DOtBDG0rSkYrSdqylKiXbYIIdj2M4xdEgt1siMCkEZm2L02unjWSrV+TlhRKnyEJoTTI3AAQ5eX6
9wyim9kC7LC6RsijrMA5k9QAZnpkDwx7Cv+QZ95l3xCKuN9V9a2pm+o+Rlmsb1wYgGydcgCaVmzc
d+DEdyGRkiWiC+NVzqWV3xvJV0XCg0zM4F8v7ybR2dIySV9VuV7N/SRiCT6V/BJSb+ZxyV5ZzSly
oeY0kKCBX0vkXL/xDsHQw5qCNE+IIJjVUoUetILfGQ2d+sNT9DvCzNFHibZ31lIK+2LnRTpnURo9
DW2gLFz+M/dx4NSrlNLxo+Enw6avKWUZgtbfu72RbTI7s4+EG+OJxx488BsDyqCRUB68xKxWrMHH
o1YMaCPUTNt6sjS8Rj3vgLx3iJlj0tujP5iJft2tMEXwe6ZND66+6H+bJkeFMaunJ5g0pHxajf+G
mBZFSLwj5wev9uhF50cIRKF888AdLGNsVw91WJR3sRK5cw+B3ocCecSTza+BLOPGUUcOlVGOuqvq
MuAfqxYvwIXvEjMyvyZx/D2VuvLJKor8fy19jU/KAh5VuJ/rKrZRtmzoyN3+rBWs+0ix4iYbLlTr
OOdSf7a1hgcvuIyd0TooBuKoeEuCMJ+ZUt2c2q7QHnpVAa1BfzRGy3boYNbjqaTlfbQVGxHRDCrj
96YYxQB7XwT5gzPa8cFVgm7ll31+jsuonEPbVt+0ZHwIRF2uY29zWHk/KjP/og2x/SIh8ZwnYF63
JH9+1HUl73HhJnnT5MO7b6Vn0FQqDgT0g45MF56uDe/toQjd7NTJhN7Fjj6LRjx9xsybi/2+2P6T
4OqPgZobWzO29HptZDLGQ4YWrq24ZWWJcJxcpZ2WP4PpYLUXVEu3QNtSjwUS/o0H0Xa9rDt4vdGQ
lQBf+2lATDFx3GG1PU2snbJfJnZ/qXXzXlQSitpDVO44PtElIRp48HMrBjGBaR6iStzVrLpYWvK0
GZJlbI+coP9WByhX4VT/sOziHLq29ApQwJgDuFLuR8TqPP8VYnG/Lg9casbE5fzkrpeDzdd/lEF7
HrXBOzW6222soE9PFbKCWeaZ6WsJFW5lW2aylsoqffUt8w2vi+4+gEz66CCbFd2Dk9ob4AkgfqaL
0oHdnw5O/qD7co0x5EbX3OTVyXJzT5a4nItmLw2P6G9O4QQESkv3zgqN4snr6njfwZBciH4v9U4U
1RVPGgDi1BkVwML5Sq9rluCs5HHY7X4/3Ppkq+6WelZqMzHlNiCaVIp2SzRL1iLtqmHRYzH24GBP
vWS5IfOiDNp1ECbFwSuGbBuxLNwlVC7sNW5QPMMb3ARKzBNlr0UyEYJQG5KwP2NM6s5zO60uUZ3B
CVSU5lX2q2iWhIP2RXWnHHCefcfDezVELpzREasgOHXBTAMr2ESY1s3kjCSMC96z8YJHrR3T8EdL
McVWZMz6iryA20QP8pRNy+xgB/QvehBjZHSuY9okiv81JnJyf1/nRKW/aLtUvaoHHD0wKSp1/I2o
wEQbq+2y3EecNWmk8SGVVnoX55S68o1sHh3Z27KM936gVNz6bha8EQtReFD00R3WG9pOBm2zwivQ
erRLstgBaJbvoTnn7re+4S0nz0Y1lc62MmbrmsUAtjTgkryC9WaBN+BbVnj7wInrYyVH2toikocP
ruT9oOQ0SXXth5TXbxnJ5RerwTijsJvxpFn5sBk1Nd9qLvbqkRT7+wh7wVXsV8peK5XgKON/vaTo
K3rRuvgZDkDznSqXFYBQ/8sQwe3IId/dI4zgSVOk/sYrW+3B8rHIg05ufFjdO0tm5AYCJx4ImYLZ
591+yk8KurgYoCLoJ4FeV4A01sbkZDIY5n3b1W9l7vSvrT0MKyvViTVOhVi1oi/kRnKeBmx0D+ia
sPCu9eC1wYR1ofH12IimM5bHpvK6c+nW9UOXRY/qNMvJtHiT1ANQmqlJ8I7Ip+R/TY2uuSOfwI8i
R4x0K5Iag8Ei0xwQy/9VbDU07QJj4+4kuqzUCjZl7K/JFWj7OOoRXHiWs9bziieDHEuLSmmap8js
JyuKtnuvvfwh5NuBqZm0jKIIl7M0zPeD1nof9agg7PcC/SKPd9eFgRR95UH97Na69pLXCsY1SYqh
79R0HPw2JIk77TrKf6sDi3/33+t08693n6lpBIixcbAUR/5L4a10IxJps5CeOidVqG3S8JcoxvYk
d0m0qzqItMglsyc3Y1miq4n1Lacu0Ku5iW9zB3SN2yG6Y1nA9CBPn/LCjyG/auZteoL70vWjMTUL
d9e500cbk5qkcmt1fhVqp8DfZ3Ec72sivt8B7+/wB43e66oFL12H6b0eleomY9+x8TIlvPdQjc5N
KfPeExTZHotycVHbWRFRUOo0Ruom1OlJkBtJ8GR54UydsvM+wKunqCP5Oz1BxNiv1hCNn8em66hy
sf4HVoaSuc8bJRQnGgwD2dT4QwX6n6sPwjeuTjmh9aSR2l1EzRDlL7HhzigxAwCONGhvyx3aTHFa
NqQjgbNW++tIqg/OXHR2cUUmchzsuZcYVJKa49VmNBdmolNhzKeamE/NrjMG6BG1qW8QS8EGalq8
xMinPVqKyqLTbpu9IhXWoY7MdlmB1riAKsFMZ/qBJ/kBGIPxTVyUSAEXWWGzkjX2/OKiCmu2pezb
GKrEOUv9+KSquf+t6bqlrVbcJYWXzc2BYhjUfV+s2hxfsYiv5mhZjLM8YFObRYF5hEYpbdAfyttI
jvwjEN9spY+dtHN8/dkH2bvElrQ8EKJz9tSHhispGbsnOMLojZDpf8efMQQy/L2kHo96jza8dJGD
8bdT/ryIQHhwvYhta/HrokFUCpSguspYDa4XhdPfNG2brn+Ti/vUkzw51LcUAK1b3UmWKYWdwfNY
e18UXDoOnRaFuzGfvIimKOME2l5Wfe9t9CkGWWgyhqDF4FxjkOClZtN+85LHBoat1G9KkmK+5u2P
aqpzr5u6X5XEUza2EVpTN9DR7N7To9fESlzwaGh1q0p9AWPo3okucRBNJ4lXBN7Dw6d+vVLVeZOA
3wVpGjXasPcn9iEZEMTE09ntIPoir4Wimh54Qtkt+zb5MY2mguPYNQ7CuMEyqadV7dQ8qK2pXsTo
0MjGoXQevbKvtmoSaS/R6KxI0pmPcm/5D6WPt9MkAoMa7GyUJDIxB1S1pdTAA8ryMt10xN8X4q5V
7CHdOIPdXJtiNDHzrasMayOvfxjT1qynUH9FGMeki6YUKseC+s+zm33TBks6VM5gHcUC11dWgSUX
uMdMa15M3OuR6LzaLghOs5zBP2LZySH0tMqnupqlGrvMySjM9w956CePxhj+3j+y6+tTI3mc5htN
4rzp6iEeqPBPajS2UeMvdfEvCpJ8y9LfXuC9LW9MCMzLFIz9LKlr+1hHfnbBwXop9plD2uTbhPjw
vIvU5nHo/Xyd21q4EolCN0q0WRLpziHiR/aShjhoKsMz1WdP1yIYar2wQ9MkecXa2NolbiMd7RaX
JmyHilejju69KdbZhvnOTFLjrYv6kEJxJzgVAOS3jlRV68Bz9HOcxurMplblW62u9Kj6kaJ1eEuz
M8HgDBHhPycSZqF/9vw+hF9hiqHYb3PSosaRBnGfSDlQ+zLliCzCrZOiOa1IGamB4q3EaItMssiG
D0yE04G9usuvc46UoL6L8b84NEYWwF6rrLcGU/QqrpWvSdbIM0eJxoeYRRKFgKa9ioPOuSR1+yRm
4MbGhjWIL3UeF2scHIKtEjfFuZmCb2IGaOF1bmCklk92k/XEGymnQycjppH9RFngeTmwrzdDOi3s
HOLGCi9JH9xpalzci5dPRosL8nvxNZ7Gbq1a835r/brOdfki/vfb35Gtv9//U7kNmR+FRN3fLCTN
kCrJk/vhaXR2paR0zTbAanHuODpGPllo4mGIMEKceY3LBkhH47QIK0DTXd26qyYF+4M4BR0+sYl9
ofc22XP5KbIiZ2nyqFoPeg2b202JCk+lxaLIOJwYNzXOiWmBYC0AarQ3ebI+W7rznNoRDq9TS8Z2
UUvDpyggaqOYKbbwWVouvNQy3lBcf7MolHvIHdy6oxH/owSF2d3gSAUxiP7Br9sK8V/zzYBU+1YS
WaN2oR1eQg37waCMMSTwurssRIUe2HZ2VzqWi/lwV23xp5ol7CGXQ1O0j70qj4c4aN6VUW0fhyJV
51iLeyvTIauQ86775pjVTONnB4g7lDaFW38MJRy4RE9yfh6etugUp/yicLenmAa86IPurpEDp2uz
yJsH38yPMaW8b3GiLUReSa7hEg1d5t9bYfHQSX647fvAxK4RLYo48PqkQhGPONaZ6IQmXVX7o1N5
35KhCQrn1c9cQJuaXO5ta6hPpMR4lTbBsNSMvliVkaufSp5O884t7JXdUVEwQ7UNtamJrLONpZpG
GdwXhYKZWZbjYuxaec6GZ1hlsv3iG2n7YdtBNiu6slqGYxOuzVJW5jwBuhfHxJmm1P32q4ccvvSK
Dm8g7alNdeeH0UoPbIo3Ndn5xYC3KJE/dV7XSj3rEt9eR3rt7LO+6jemLe3c/6PtzJobx5Et/IsY
wX151S5Zsi3bVa6qF0ZtzX3f+evvR9BtujXTc3vixn1BEMgEKMsSBWTmOWfM0q0ygGKPq3YlU139
iiJfj0yIZu4yt+EEntYPak79XkXR4Y8m6h5tkq2/STkRs7Gctef69g66oPoUUxYj0H44/AkLTIex
BbYQn3vPD6+iKQpZuZMiSvimoUiSyjUid8hWTRppnTWAP+jyL72dPxZmmr9QlfuilE78AImS/CmT
lM+Zp1j3aphXl8EoHwECUNKfhCFHuN+h3KRnOfCeHHDdRw8ZDh0gdqafJQLQznb0zeRrZxI1zhu5
3IkuhPYPds7x0FTb7r4x636F/F/6VZdCJI+QYLxTneZCmaZN/TMsYgJB4ztcFXA2RTnyIMnQvY0L
Y0QQk3DN5CL6sI19k6ws3bTu8InMSPpQxOEndifV/dCHfJPGTjl1XdV+lm2e1JSGJ3uCJL/43e2u
id1ql763Dkas+2ggm1ACc3UVRnlwuytKJ9YJza8f5Bjx6GBIODoBvGRzP4ARF9l4NV4hY4tCKJHl
z2xjmi2l9/ysTV1TM5217CjNMYWfeRc4+bDu6kqC/sXU0rv50tIbjknsuOx1N41GHj9Qtiqt/e4+
73wHnbXhsUBO88FOECHo0OB0tF9Zp7DDC+sfnW60jyi05uhe2+WuDL6OJYW+ISedoQmrPzr9ubOt
7lMV+c65cFGqsooYWEXUACIJeaRD4ece5C5IVjlf58dEavLHdLqydOUx4aF/J4aEER3hBF0fxMpE
l+Km5F5Syh8RKeGssoyXMkJPpKvMci26VuCNRN6i76GUmi9wC3dPSZOt46mXZyA2A69ttr3cS+dx
aqgme7uKI63dt775fRla3BZfB0QxqQ3u/j7TMqs7qnj/KNzcPvVFFR5tFFWBhPbJIdAV79IFQbX3
Sy26J5U47LRcKx5Gu7QQWUVNs+u8R4df5kOWZAnKZmN9Qj7FOTRBZp81mFJ36iCPD31RZ8jSBPIT
AnRQT+ud/JLH17I0qDqwx+QKr3V4aPWyPIaeUz8MQRMQ94pLxDnSi1zwTY9iaguUtPoWlo2G7p6W
PGqkXdF/HeVDmzeoxGcqcDuiqEfFZLXOkKafDNSrbUtTviMJtlXl0vyNpOGzwh5iXREVfOw0aQu5
SP6HDqjM51n41Wt5hZ0fZY9GGjSHcqjvbb5K+0i1u31vUCsjW0jW5KavvspG9UM1k/CP1LxQpQnB
Al/mR5Pc81fL13KEgpUKYU/OR0VcZ2e7L++ckJyg60nVIwijZp1WZAKKrF/7WRn/ln2OWU7KngTR
i3QHvDC7G0fNuKjUkWxQLVe+6N1wIQZik6h0FB7Zu0o2i++Bb4zbzpYLtKU66ymtut9gK3hQkrXn
RFyZ16Rqwjst8GDyS9rhPkFkeNUaxo8Q3TpgGfVwUJB42JseWyQoi67NkHo/HcrkJnGW4WlI9I4K
81LelWnbvBKeIEGCRzBtnO0iS65qV2XUAVQH2fLiozU65hExxuzM/zLaD3KNDKpeOJugm+iq+tA5
DCqCkWlOOX4fOO6LoevVo4VSYgQytdO6lVaQ7vX6Or4EEPDtySDXW1Hc5fFebswuKI6i9KuB2JxK
EbuG1IrSr6qxVw2cpi9IbaZPsosKGFItd0bZxmtNb7tj06B3PtpK+hUgxm+yLv1j4QDtyDT/VzA9
cw10YvJWytEGJw6LTpx5bIN22PdtlD55aucQr2yqn6aDjF/QKL8lUhaFHFifClkft4oSfbUH1Fmy
VHMe0TN2HgHYdys15IPqmpIqTWJPymYsrXzru6XzKBwdx9T3dqgj0PQ+BrObeVcaPFimVYRbbPTm
oz2vPS8Wm8reo6qh7cbXQfKQdc3y9CJ5BADBB7J/brX47ITONyvSnEugcb72q+dR04K1OqoQ1qLk
lJTuyXJs5YJKtbZGuBJaghpSfCeu1GPaxsNDPjXBIR2SdMfhODjknBQ2utmor9CdftfKvv+D/NxI
pTIbFU7bpYTcZVU72bYj9s3jchLGlBBJ9XXJuPY8Rw7yIIVonJvKJzP0rIMbIQzER57vqxJ/oWYm
3ox2xYZLzoczMvPVOtEMaxeaWg8fUJTtbHmwzlnRNC1MSs2zkVnJQYwtjVLZf7pUtkpczaL8i90I
jIRV9WpXXbVKLT34jDphtmkTQ3uMHJ8jKrUQ1HPvQ20EIgAggfoeiCA7tehWY1BfulLjCEiE6jkh
z7QClN0fxZiSaOaqHVHJofjvMUQZ6De5KFQQ1rXr2U+exi45UOXvMnJGiPEgG6pLIE1WLtzJwTCF
JgqpYyMYfZGqIP7ayT4F65QDTYXLNgFw/0RVegsBmmauo94utyY19IYfkJD0kuAs5316DMaU70Mu
S5vCGlVSe46L/lL35JneBWy050MOJBFgiZq9q5TZlXgakGRUAsGx1cDGTXZNQGpL9MiG8NIT1yAU
Upefojyz751If+HzgwbrAJoHOPifCHF0A9MZRSvwYAWnuE3RkgAWAHExFhaVe1/nP0XH9H15m1ld
tLGscnyMoMZaaUrdg0zQxsd5DLaPvRrb1F5MLsLAaQGOFHS7pxEkvlFZNlI2wBNHWu9Yxblp4rer
WMujLbSRBjRfXVWTh8VnvuRJxOcqltsdlPnwIhpQTkoy0O5EcdyLaPgYOMcGpJUGt8jFKE1+AJLw
WheI/8kZj0V2sNZVGXvIUXhnjkZpWFcxVtvZSY2q8ZCFtgrBFMiuJjbJwvewwckpnCrFcE/WSXuU
B2TeNaTdrj6vGnG+IT5IHC0L1RtBow1TCOGBCtZNa8g6P9NUbjq5ChYnRFEdUN/Fb3+hRE6itRkQ
3rEJ3OZBZJ0qt2IvNl0pEfQ586Doi6a27snyDru2CeotYVNSFDlIyE6Kv7qRH31DTGBiRJHqzzzv
lXUdut4ztSjBVg9L98GU+VAE0XcOVyTgm5Li/cbgp2XqiqZzVKpqDYdYALg2TGpvmae020hdrD5q
1VOgVwAbZRPqFZSKH6BEgDlZdkrELU3kyNJRkYJ1PhIP0CMj3gSjpF1FU/hAAtltNch9y29jZd00
JGzU4tjHpT77dYpyT0LPPEeZ4ezycKoTtxT9VAdEWhw4rF8U36yeuqpbyZDgvuhWu3UiWbpOG3W3
qZRXjYrVMwECd+4aeYIw2NCFu0TNwxKuXRQwcuj/91AwxeRis5+2G2YoB3Tdie9awIlZ768GTBrr
wYkRM3Vc+y4qpc9+mEVPHQhJvSmrF28YypeMaqRcq5X73JPKF0frjHULRzVPWLqosLh7pSU049bu
vZFRVAV0y71PQ/OXMo7hq5eE5TGQkRkrHC96NUHLbPWuCg7CCiIC7k5fz6lewYrMBCy3kfQ8aTw9
8ftBGQvDvdWCW/QzEyFRv76zpJGCwdbQDoZWxRtYREwQU1EFYRPVY+DAzU8JoQT0K9B5I66PdZAR
vs74eZciyyDE4sPfSZnoVsxFKdjb50rebOe5DUVn/NoT55uc2eFVu2ykMl5Yo5bYnz6MxdylTIsf
rKGXd8I57WLym70OneF0X9mL0m3ZEBib5/a9u7FIaO+FM4p86qb0bXe2xmbVwG+RFId5btCReGtJ
CYk/IRp9BLzrOtojxnMwLKd9aKG+3yXBmJ/t6I7qkwCJsnWryN2LpFjtS1L2n0FROZdMT/tD0QLe
lLS+e2hqKOiC1gE7JAXmPFYr31Ghzu/noRaygnudZDPKvPDchpyYKTT3T3Zndw9iDYRuYzhP0mBv
p/06sdKOLV5gbSifju88D+A3qLefKcGp7yjyIgeRacZD4hrhAW3yU12PyWNjRJ8aOfJewSOrJyQs
YLx2eu+1jOp6R6x92AkrxQPVmhyhcxLWTC+fkyprH73A1j4336si8Q6qn8mbvDNKGEPMclOBW91X
IUlONC2gQXJy1EG2oWH9eRlPl7qSFOr6g8OHSz1R8l00TMK2xpMLCPOzyZ/37KDATq2p91nj03Z1
4+wkepLR6Q+hNzyJXjimUKCm3U/RK/mjgW8HBenWwv88lnAH2T05OrFqWI/aDm3ochOakvaABN9b
o0tHS+q8h2WYDX9+il3vk3BaxhGAVLb+QKb4xpB5obwqXNACi7NwIR7BWQces+79dm7LgdEoFeUT
ePhd0NXDV3tEDnGsKWoelFS+yCrhLmqnNzZcL+DfS38dTGInokFX6e0q1gybr3fKb7iFMoqwKu9X
cZY4274FUHJjEM7C2jWS98EK2Af5FbOriEoQe51XrSob5klk8sIGUDEBlmFMT9CFvTUhW4VTPDXi
ajEsfovhxu8fuCzLo61NZZtYf5knuovPcqd/4HKz1DL3b1/l395teQWLy83ylTcV5t2Yb+60LLO8
mJtlFpf/7v3422X+853ENPEqlXYo0L0PnpY/QYwv3b+9xd+6LIabN+K/X2r5M26WWt6w/+puN6/g
v5r7n9+Xv13qP79SyBxKdodatoYgZNKQnr6GovkP/Q8mUlHMSmP7bdbcb/Qom1eZ+/OED9P+7R3E
oFjq46y/f0XLXRcfmbzzuF0sH1f6v96fwwxH704P2Z0vd5xXne+z3Pfj6P/1vvMdP/4l4u41GAij
6NrdctflVd2MLd3bF/q3U4Thw0tflhCWePqX34wJwz8Y+wcu//1S1NQ3mwGFn5UeDtV90/vWtqQi
fi26fjtRBuhpReUOVmq0jLVc2O5GsqtM3ccVon5VibasMAvHfvCoiaN45QxIvTypGZpNG2H22q2u
x86Fml8QdGKoHZ34rnDYBeZqru7VQbM2OkmlNbi/NWkGSi8nubZZzE3ouglJNzB7UHqKS6MfI2m9
CL2p1tvEZWiRgnNdLYTluIq/u0ElHXUon9dpkkR7clLEo+Qke6Iq86AXaX0P2VL6JBF9ORtO/Shs
wqvgm7tzzBJh3clDuKkRUmI+wZaTcFFdmS1SytaUVYVDnGfUcOmhsloW+od3V+320TJUlyDqv7mz
M8C8pLo/vFQjApfa3WWkEmtYmXB/XEQfsUl/3ceojoruYtDfXUxdwiXrccm6t2nCWTTCz3lfxSgi
f5fpgHeVHESLVoZkAcSlaIgSQlK69D84RbZ9ofpy2H+YQ+Xpn+4fRjNfie11r8kdNH1w+KPyZt63
SmDdi6sY7Yq2TZvLzTgbomDD/pTP0M2EvvbPbeTB1vDnGsJDNDnHW1igzHa/jIkrP7baAzDI3zfj
YpG8su/KfDRPwiiGrLjbJfLQHQvq7amZJE+IkJPBW2StU7N05nFhFOPiamkorzPvRBdlb6jvxKVN
MsUtw7e5YlqlB+4m0MoazbOk31EC0K6DcFSdFfx61SPzCJIgaiTxqaWEmrCd2e9CJ6sfO0+uH0sl
t05Wa7+IoWUc+q0XI6ltzhq4iiahHHln6l67HqaZYmy+h1hpGRT3sS1vmO8jDHI+fkmystoLmK64
ggfq+obXvYHuQsLn5KvZNl8LzK5A70ILS7VDvXHg5fTJ4Z7kWtNieM2LpDpJhWRy7Upy+ZfrWtFK
eS3c3bps+7taUc2VV7XJpgq1N+x0JDWOTXQDGPXSaHkFWSfRfDH0weUWeS3sXmgDx/7gqkluJ6YL
IDb0BasAnn+E04hZ6xpA6Sq2zTt/KopAIVL+lmSwA01KGouHbyoKpMFdslaPN0U/UULx+U4MWpNa
KPhXgwDIJnuvDYLT6C41PTJHUwSQb8pTQBYV4kpo8UQDIXuCrlzdzqR5ueCTnvxqsmGzH6UW3RbW
kwrquLy6TgwFu6AuEbyH6t1fUymYUg6ShJvOdcorqvLlVYwp01gDqBvJIWK0O9EX5pt1ejl8qBrX
Q9q56s6tbLRnpyNDvBL9EBb6O1u9z5qsTzezgeAT9QC91fzwEbchca+28C97+WZZoUnDt7Vuxvxp
PVe9vxk25UDaS2p/bd5VQj/8rrypiJbuuCaGoHz4hZl/dkgB3s0+ov9h5vwj07mBvPYoelqD8IMf
VyJjmsTBawcubJ9OYnOiid+vBiEqt/SFue2iecbNuOhygm73VP5/qbrGHlcEPkFNOYCYEz2QLkuT
IjE/d3WvXjWUiZyFUYzPc1vQOGsk0sftMo2ourtp80JZz2y3OoBDYFAdZIC6FgQUASvFVrKqr9rQ
JN6pTq3unIYpB9OgKo6oYxfHSItt+akziB3IvY0a9uRTTk0koAqDQ2U0UvEacch7MWT7arZmM9pB
D1IpcoJSuQlfcW+NB37mlAfArOqDuErQAVXHoLks4yrSbedENeAuwtWRKapdKX1u7C1eNhA/BpeG
sB5/CVXfm0CCxHo2B7oDVeX73YR3Nd2yzyRSMtxteQF+mVbnttLnu30YT+OC6hh08bpRPY5xUOyJ
U8vPTpNAVCm55i8VOQ+/Sbofdp126xJQ/6P77hto1njj21lfSm4TF/ApewopgKaCHC12KsJJqXfQ
4GvqZnNhBkQkqXR4G8sAVmV9gcLONGOeLNbp/CmoV/j2qposJTxmykasaPb+QbjcTpnWBlobwPrO
DGHNjGITq5bVmw/UrKdbu4JomH+d+cv0wYkoUfHdN0N4PYwqfijKCO1fxAx3BjiXF+Er6Fr+6iu3
o0GahtIHSS2llaXwkyQwAxWqB4BhIrpTGbGswasmrAJtIKyWTaGDsIq5WUMeUnY03SnXLuusdfLk
q3LSkyJeTwS+oH5q6QprMSlRCWuSoSpT6hQ0VQosv06z0t24eoCoBATPdLUYljF/slLBoezNELSC
8BNNBxvzbAC78Wskwzd2HUnUZYK4xc1K4hYDbCcwQrOwcF7uHU8viuqr6lJQ1qRZer41B8rxArMP
v4KDQg5G/urxBpAsDKAa7hrla2EoFFnlw/OQdeDzpCgmE+4pX61Utkh+yu7Fi0cZAUQ+sNN0sWpa
p+WxJ977z1Z1exVuDElC34fN49HobGOvuC3IbOqzVvCHtedADbxXPx+PXkG0v7bD8SUrsnU/EaOB
n8vu1QbZKG/yArTI3tlEY0ZYnUgt+FNYUljFkqDyurOwBrr8Ycl0SEkUs4ZdZ79IKcRkGJyMCnqr
eZIhHD82tm/uELsyP0tjcC9+hxePmMLPYx5Yxs6vDEiXddipulU5GsVe7JPHMNDudCtd3+yVAVWy
Ax9lWbszwjfr25iwBFX5wTL0/PysxBJ8j+SDllXP0STfqMUxLDp6darlTuru37skRb2LaMbUOgKO
zi+mhJ4dC2WHSrGDJ9E4FHjkEbV4oge3hXop9PpOa3UEYJIh6fdJ07U8ZJkw8v1/spK4Xk/6W/sM
KjpEYmr5lNeNdREug+p296Y97pcJqjlGB56goOrFBKDMxrqGPn32me87Rg95lvnzIhr0jg/+QOJT
vAqLMnxk211jJXxFQ9V0vKG2qdvp0/KjZOfrHlWEZyneyCE6KllTdc+DV6rroEP4Voz1VNyeqYr6
5Ux8r2KoyHSoghL5Yk1DHdXpu6g02UVO3ZxD35NmfBE24a6H4EidBMhOLbv6aUjcr3CHdHeO53V3
g9tThS4uRcPjXZLQtXh3uPUq3i3CR3TdrPaKlehDdRZsVWNs5zUXnyQLB3e9zBbrGuXw9jrmJUQ/
T6wXuSu9/Y2LWcn8onrOJ98oUVJpHP1kt1JA7eAocymapS/swlOYLaiy3jxF31w8Z5NwJSExrBUP
nhHhJNYQV8st0SaQtPW/vZvw5IzqwzpIZaKsVv2DBcHgJuyVaCu6reMz1mr9Q2uP1qqDg2J3Y3C7
+JdPvuV4O571Jz9PlLsyLWMTORUW6e1ndci7e0/1aoqTEmvncLK8Qmpfrtxy7I6iK5qosZ9kvQ3P
oleEoXJtjH6TIiD0kE09R/e8K8DMZUoBC8elaYyDO1RjsHaaGpYBJ/muAP8O1nC8jHxFVMj+xPTp
xr3ud7sqSKhTKso15T3dtbRk/xkgAHWV7rNotNCsqSAy3FM8jdkVharjKCHuMnXJ1jcPqaeeCt15
m6C2lDAYCAmKIaBoydYaW2hjJ39qb9Nzm1l/LP5AAynvMlG3mxyKthjWXusPB9Ed67yhGM0M1qIr
2bH2lOafkyh+uxusSAXhS9M6anEdUXWTaQRt7Em3DC7RkL8s9DZQrKNYNo0FmUER8dLXjxpAObj6
cXAnB+EluqLRAjOkjibzNjeGpYt2i77zDZMawc+aYqOTM2geUik2yaYeHnuDwsdN3VXjjiw81PV2
4F/lwF6FQ578i1XM1ZHkEb6xZnvPYj7g/tv5wsOHnHb2WO7wfn9hXNagKBguX4rQHaj+d4YPh1dU
IqG3MgHvXGyp3oLM8CASMLqfZR16p3CqsV4J78YMrPXga/2jaGpYUy+5W0FrXw+PqQnIIwndZC9e
ExTTSDIY5Xnu2aTRKsnoV5F4O96t4tUl/8YaExL7MLeZ5nbTW5fKkXEgV+2BcIqB3kR5eaJcEG4p
CmCfen8dB1PCfxrJ5NA5mX36hzDNTqXbbOPCDrbLHK/L4tXQem/rCANkxv+P6yz37v/319O0o7zW
DBjKitjQzlml7ttQNY61q7HfittWOw8Fy7D1irVzbGrhqQcCjCykdhZDnbDOPsK9AJSzVWoHLMk0
RXiKtUVX6lGP2BQehE91VAxbMSjM8x2Few8IaQv4qlwFdhC9PaXzgTqfVa5rwwFNjC3qd4G+Jqih
n4IiMSjd5plfe/zkITFB3xHPd2EnljPY27yo68PbvsbtgyNRPumeL4j3YDexveuzWoPr+M8xeTKg
fwcyp1Tn8RTmHcSSJxcUzL+0qpEfxXwxJCYofHw2fFKgRZnmC0PXJvbZVAdpFyY9eI4uP1MrUZxH
xcjP/64rDMJlgNXaLEegtf+7r1gpDrzvlgkjWmk+55ImrcWVTtHKfJVOY3ksIf73bv3PfujBSlQF
E8y04+0NN5boqpTxSmlAwey0jxNDoin91vsgwx1TWhC7GrRtiXdRLA/wGfllXU+oce51jQLm8Fmb
ht2kiU4DZ+m16BoF0Hs4kiQKmMfsVVUIwhMFgnB0cmZHP68xsqd5DC3/2QOs9EoT8bXV2cegcGEm
6L3ts9x6qlwTNcmlCzjk2HoQmuylypmtHmRl19DUjTMU4f3jCE2KMWjNHSRow6Or01SBBAt2Eagb
q815ePWhGZ1H+22CmCUaW4vnqaIn5vdGFG4tSmk2uV3ExDqbYZ8pgXbNAVptm5w4mW4YSOpNY66k
1+s8M6vZRRgGFljBzJaecnX43XiGciI0rF0hNT3JoS9flKa2g3X2OoAVu9aTaWhq6aKY/aHWLCdA
SDsZTpGk/jF76oC1qE7Xs7W45/JiYg+u75CymJwa9jsxHtdOvS6Q+NjPSy0vRpjFCwyteH4hy3LZ
q+JE1jENVQ/CBA522nSetAOpPVDqD25L4ki/WgaVYaTuVpwXhTs133hCWj/7LEsshmVsWQa1n3A1
8j1F677/TAjtFUCl9FJng7HPGj0/1EkZv8Dk90Ol8PHnXx36AMGL0iMsI6iABhmcjAaRlyADlH1T
25hF8rGrT13hLKzCeekK683czKQ8vabGet01hnZJIuqBetf+Qn2r4p48Bbp0QDywfJW5NBCmCfUL
sV3tIryrvt5EpdbdZfUfcWboJx+KpzuQpPyrCgmdSpChWQmJGKPomPd3hISEdZhcxJVoygqQ1Gy5
7ZtBrZ3M9ieSZia46MlPLCf6BJEaoNDFKRw86Nq9qE2AQdNoo+JLh74gYD/yO7JujSK1/4hjPbmj
Gjgn9BkkyV1FRdQ6slxlLSZVduxsg6YJ2FullqRf0GoGtd4NIAAnhfSpC2vU8OD4boMIufNmNeS2
vI5IA1wA4L1y6sy+NEk4rpQscF+bhnIkpc2GV7cIjJVTV+mrayE7mGWeg4pCJa0kA8xuo4FoIm3g
nBTUaWecth6G7txVBNUDbDUfuotV4Or+6dw49oK11XEkryf0p9ZQHqOVgcJewbEu5sR2QvqMKvaB
nOFd5xVbMdZTcjluZvM0JWkzZVtOK+gAuraOopZbu5TyA/Qp9jYCtvtVjcLPFRCDq9wW6kOXFPFK
jKdJq28SmTJyZyrqBf7M1kz54o5FfeINqFAqSaKvoNuqVeU57j21gONTLtVXMe6pSbGLXd0gMMZN
gqreNTrlRDU8m6/BN80P+1/d6CFXwGPt2ub1eED9pDjIeuI9cRykht5MzV/BN7WG/0R4Qm82XM0Q
Wpi3nTV8kyCf0HTcQGERg4F6l58Xg0AN4u0wWPGFajzrIS0kaS15Br9m71deSqhUjAXvV4t1vgr7
7NKkkGMFnnn12b0e+Sxq96IBxK7fG6GLaiPKgasbg+gOoXvN88Q+Ct/FA553ImEGNadt7D1B7pc+
K2Ucbl2Zsv+sAjgWSnm+Nlor/ln34XrUh/6bh7rYdiyjjx7VlCL5jx6CJyoOg3US+KiJehKAjxSq
zT3sNgnfIkn2H9zpwFH5jrUxZDjBZhFlXxxOrOkYIuyuB75BCow7B87QZuNMBmF1YpsvTVxeBikv
AYVMZ5oP06a1yQH3d1V5qSepXbUl4KsVTv40UJh47GxJ3fVjLn0mgjV7aIB+VskA8ZAZAolKyQ8r
E986KuDfST0rdzDr1k/wKA73cJ8ftJSXvZazIdsZg9pthK9oNDn+DoWdcid6RROMYCrbA3zu1SOH
y3U7lqQlXcTchFBuXRGHyzSiI2NVD58sNd0ICDT0qByHkVPZCJSzrVrKyjZN+QJAcR37Sis9B+4w
bGHdz0yQMtDiisY3ZfkkGVNDrXnCU4RLamt1FUhB8yPh2UimYLII9wnT/neXqYcIZAkcFtxrMfTX
YHpeQ/ZlkMOJDY71ABfS36Nbp7tF0nOk7hZ1vwKtwME6iPFb1U/hkoZafxcPvr4aYeHYCEdhWJYS
V15U7cP3pW7cIvtBcpSkCvZQrqjhpk6MTV2b6aORxxw09Sjcl2odbyo14KQpxwDnGxmdUb380eWJ
s1NbeUSKAH1qoV0txmqnHde91FdXYfjbMXmaC8IPaOriI6bEZdWtm6FXNiLxuBBEz2nLD3lMH/Wi
ndt1n0TWcjbP3NH/ej2nN3UNSbqZc7rJGnPXZs0nO9hAfrky1D6+dEPb+ttIAupppf/SjSaUcdoR
oYvbei967671hEUup+Z9XKwoemJceLz7i3F9Ekh69xe3FK7ON7OAgCmfWKtFk+Wuua3aclwtY+Jq
4s+8qJkDja3wMWx4CcHrv82r7Q5QkPDsogIprS6ytlkRffRZVqwhXtuTjfqF8oF5Kgrjfn4/RBfW
K2DRvAHLX0SWbXYTQ3ZqkQV4nzp3heVmjIjvd9cri5WidvK2qnmyCXaBvNJ+UVDfPniUFlPDqqwE
B0HlFclZ1+EJFV5ikuW1sC9MVOb/OqmuostbqkQJFJS+9RS4Wx4NaEghz7yKcrO/iL6HPM6uHUgl
ijFp8vnoCOp6y9PKmmcLMzFhhcwi8TdqrzWIh8LfOpm3o5QO2qNoxrq1NlZXedtlrAReRwpR9lZJ
Kusci5Fq7ybhMNEQraZGoiTmnfYuDI6TsLhvRhpi1N+Ew4fhplV20NkmazG2rEFMjrqnyrLmNYTB
TBXnonpsNadbNe/3owoo3o2j3t0a2HP8JPXaHpfFC4evQa43fPgc9QCDEpQwk2grpIblVVMzcNaW
/lClqNAjDlleJwcxJBxEE1ofh4TrNJFiZWOe+Ne1luX/utaQ1V+cIFROtuqvLNOonkQTKhmK94rb
vOna1BmkSOro6MdGjuuntk2cxzbxpxgVWjKdh76qK+M99wlckYtPlTdvCzjOY8ZR5tZ7uZ+YIU/r
i7FB753HnvVFr8mV1yDxX/sosK59x3aviDT/KLoCuuOM1h0otOoiMDxJ6HjXULkTHeHkw0wPllF/
CSbcjxjH291HLVVTpQEYbN0gnbdRKr45YobwAYH8dqtlqelWFkFcZLd5MUqd+Ve3BOc3rSGDvDp3
3CZxpsyW7KY7T/YpsqBO/9FP2vtyjIc7MSSaHFanPbLXKmSOuBF5hEs+xE82KB6IJKs4Fb0eWigJ
I7t9EEeJSPzEiUvRwOHobmpFUVbimCLGxLFEXC1jy4ybMbGATtZvJdtZs/UBgFIypHWXD6RhgEWt
YynHKDFMdGLAXd8Iw7Kh3BqGCkVmi7jgTgI/uSunBOkY5ckOmEG0K6Zs6mIdPPVnr1BBQ0ovWINT
srY3ZfKiK6w5KcfZupTJi3J6srT+PPfGMC81WaORTzLahkS3QBGhafR5zGHqchUY/e1WMT67jfoN
Qab0QRibWl1Bkqe+FEnpPA2qvxfDfoIQn9aBw+3VwPzcZ3J1TOU82gir4VXS1nNC8mjTDVy0j+cb
zEv21s0NSCZ+uEFgV/YOKlOqXoG51GfDj9Z0CbuIbmJQ0Dco6jqO2hMEnva5cYdgUxlB8KMAyDGq
8J8iBKfvOjUzIbXIok+9VF6FAwWUFmQXnvawzEQe0P9RKByCHVf/Eo+JsUPchY+VAWt93Cfww0w1
K+1U7LI0YixFeAXe23S/jDtB2e0KCiWJcyEOdjNVdCVRTDnNBaeLXtT7wsNTGPBhMhqvzFfNpE8h
GjNrCFSJyzKkBKuemsUsxobR8zdjRyBIGG6XmNfJSxLFRKE3mlqa56XpmrY6tTmlS+/jHtVIZ62H
aG/z5yWQw3asPvhkddDvo9r50Xp9dg9XsnoppZ3oQA3tA8FgOz6PF8lejIsRcVVPc7qoUi/sbZZh
D0FJOO1Isv5l0Q/rLeN/WdRDEKtNq8C21irIqelMIQ4ghmub+76Pvs1HFJE4mZqb8wdA4S+IflFP
OxmpL1N3QdgTLf6rrzWtVvjBt/kEJKzzeaYtug0FTfZdqCUFIZ20fK5iAHyyNAJGSQoLHuHCehlM
kOkQ1vyBhJ39SeH5SQxPcc9jWJZ3qkYhJPpF2jPvebfypVr+JdUPQudrmmMU6v+w9mXNceNKs7+I
ESS4v/a+t3bZemHYMx6C+wKSIPjrb6Ioq2WPzzlxI74XBlFVQMtyiwSqsjLf50SWEZ1EnECaO6vU
2pJqqYoKp2JktN86PJ8XA0hcrq0YQOdhxjh98WJ6Ez64H8AXqZa5AJejL1W1QkUlvQJ6PO69QBlb
5ovqPrDCBicf9GHZIeiWNXmYSuTdOAj25bdJVtcaYFt1qvuuBe9BoJi/d2SoCqhOYAOJ/qDW32Ru
ab9k7XjJVZD/ldkZOimxe3sAv2aLHlNEcMO0X1o5XCh/9qeIjzX+YwSa2IJliS7gVdBnz+ClKO4I
6NCvTVS3XlwlWjSA8ScCVFTc9A4jOLZmmENR24B6Qg1jY49gr+rBt7ut7XJYVpUDtW2NhEjLZF6U
5ncrWlQBLUmLEoYCjZ3+vGhvqX6dQrQE2GFsU0xf3sVmU56gbYATCMTJ5iGJ1BNvrAUTcidgWNHb
HbJrU5uaJXBfWOJjHTJB0HPpp4aFXzPo+z2AHtF4BZKP+DR5LLsKLaTXc17+1XMgprowfFOTGa1y
HLTmCLczhwUHSCcE0m7jiRQNVB/5VNABiGtV5xYckJFTlD+9GV3wYEPm0sDRhWajaNMsGDgf9As5
9lbVOCG9poriWtTgEiVd875JRwCq/u1oPQNnCe2IkVGbZ2RDiG+xdsRp7ZyYDR7i84hUVVEJUzy+
53ek7RebEQVq0rtbRYMyv3XZK5RCi7+Q6TOXSaimiwV80wkN7KAIew8oh2Td5gbwfEYabFXXb1yz
84+eilx/hXRJtilBpAiUETTmyZ0YzD8m+PeAfgh6lTla7/Y5QxM7/csAs17bQP+/9iOYPm52cOOs
nTzjr3+I97SdJWEFZKMAF1kFeo88a/FXqnOSNDaDuF2gbOxC0A65i7C2xoXjFR0kYxv7VaDy0nZI
QiI5cOFtXy+IZRM8K6C0MsB3SEPHc/77pMZyAM4r1RlJqgr0t/pigKcS8ELoZ3TTT5t2pJApgyKM
BOzJ9NYK7Ma1FTSnVCh1z/WlHN21qCuwu+sRXQD4dxKBTae2hEVvXnvUimkEEVPwcQDZB0nk+Hgz
pWNbHOVgfiUTXbw+rPaBybp5pkhavi9b9wckevojuD8hY9SP2QBx0KpfggjdRY1J1si3ayN5KJLu
5nAaO3Hxo8xNE3iZbDzhyGStm2mQC8JaWhLdN9iXw0NjiqE7uoAlDbwF2elmBn0vAJx1379PaAUk
tpvJvGbMh5SR0YU+nskGw2+ub6O1auJglWa2ehIDRx7VDe+ZCSwXH2uwh3qWcSTnJE0TDZUQWidv
APqnHUSroyV5A7xqzp7yv6GzWD254IJ+hBxA1bZtv6xa49pIcItRZOWiO7tRpbmndViLPx3hSrUm
LxO9PFjodwUbJn4i4DjSu5TVB1qWIoCEBGGf0TzQKClBRIkjZ3Oi1ZCz6kFi3yjQaHnQG3Wgh+da
A45hE2fPEZpZUfBIQBMFJdKdxBd5b4NG94yubDya27h+akCOsTAllNkq/NIiJHxiyAWJlRmn466P
SwAudE4Vx2lrmSS8ASsehgWruL0AmiE746UEvpbaQbON4firtEutZR4VvwRyHyIAUVNszLKBCrAu
wRm6BBfp0lyOHFA4jN2FTOT0BAhszNCRG4ogh9eDyInmk+22iOX2wOgW/YXspjAkJGmgmYV+fevU
9k25q3l0H02GA+ovorSKCwYiKwscqVOU/lXgXQ5yFe3hIsQttGCyjQft4AUZwd2McLqdQ0FdWa77
HmUpyFOvwvCVV5263lIAynDQFhAlxo4SB+RIhDNCCFu0Kzxg7Tty5Eyg5l1ZryDIyA9+VZV48IVs
6xR9eKk76BoUbgJBhWialmbrp6+dDKqFPxXRtyZoLlIiIb8Yp7caBz78VqsOHSRD8yNzihdXZuVb
b+C/Fv3L6hnngWLFy1zc90OFhIDjWueAj9NOxX5/aMxQQpWX/euTq9H5/Mmu/mSD15daVcizVPkb
ivafP3nos5e0LsxlWjrDdUrKDUjMwMY9OcbWqZTxzZb4nod9xkCG3QZrUPyHJ/T8DwfU0a2tLVPz
LgOh2dIXTf3FFf2rBm1j/j+gNkKlc8q+GZZhvsaDn60Y/ujv4jwytujfTg9Jlorz2KXT2g2n6snn
EQijuWN9h5DG+49h4ccwojj+3ttIAv72Y6gp/NePkThB9cuP0WJjc7axT172I/6eGwn5ChQhiidQ
wVb3dofHih45oYkLsHylr8oLmbDbEqtQ2P2WhjSdT8Aq0bCzx3k6+rp9sdRT0RiAHnOQIvuTk6wG
m7uPUWUV9zhqAZjQuY/QE3Afh1gnYSCCdCRbG8ca9au5rkBy/AiEUXHvRe/TIQmGemLiIpvg9Oap
75z3i9B3GeDvnjEAXapHXjJMyK3kNhKn2gNyHqj2WObeBEvligQbHAvZBZRAphPYYKGpZ/5FZqiL
QipGR5FODUWVk1KnujHvsW+Jlkldgw9TSac9DZpBhS6sGwbsj0EGnYD+cX9z1G2AaPMjWo3tuuqi
HeQ6+6WN/Nmeind5Bu4rMEwEIEMFzpq84LwO91T4K9gEOd4A9LJeFK1n4MAkOV9EkQy2VWK19or0
3i1thKZCsCVhdxKLpzvyMrC4LTrtbTpgZ3rZQXUdJGHXidtPjFhq9Uh55hNR2JJPj24+HWl+RP46
DwLDc2RttzYayQALi6Sr1lkHDiXaAs67QTKOSQ2dEL1ZpFI5XeZop7PR5YvS/O0SKkOtVY3dr+Te
LnUMGyCFRL0B2LWq8zB7VUlbo9UPduKmzZIQTBZNPtsDpRnGgki9afst3mLOD2zfJJ5hyL2MmrGd
Ll3G0C0i+wTpNthu3ljHFX43AexAp8UyL/gltvDi6jqJTgvlj1/CMIpXo12wA1V3/OpumpR4/S1K
+qmuLR5ynODvDfyn9baHwkWQ+M4qKDkKnFqYVdpivG8U/kuprDEwnNmovDbahn+fO6b9CJadtYH3
DTRT3P5k5DivkVINyy1s5xhHE5HWsYHsSwloOhdH8na5e1CgrXiIY+7QGmQeIC164gXWoCVt5MGA
R8qKRcGrDApWPX+sVdOAfgdApcZO+GMF4n6QtQTLaQT77LKxB2gaRpG/aRzv3ZvhWE1TyfSn+TqC
nD4a7NYuNGnQO9D6Xa3/KWImMPcrpznhnyJmznLT5e2JvJOujJMX1XEEc/Cb37z010RD7rPPc/8U
TH9reKplJ3ksE39cll5oPBmx+tedGtm7TX7c/RZnpNByH0U7bkWZ2Uc+BiDd0V9a4CAeVD2qR3fo
7GPdqxyqhvhytqD7tnF6+WSnL3P0M16m4AKdhkp65rr2fCSIQGJynARnR8U6bwVJeHtBtpvjT0Pk
ElizoHk3t11O3qrjUMj+zWHp9XO8cVddYEPiy7D4lS5FlT+hf9UH4vGnie7A6xYuwSmfryvSyyRj
nQrQpngBKNB+jU44wO659/1mtlWc3D6h8Kv3T/BdYLc0a1y4ZDHP1zTjFuwZxWMsi71hgGUT3Uvp
oinGdNNB5RNacgHbd5PZXExd6TV4ER7NHhADXenFm1Y8COScILPQQLdVR5CjEM7eQg/ZPAntxf1K
QNxMWVN0gRxptzDysP7a1ShHuqzgxyIa6lfokc32VkGlCIJEzrrJ2uZrjb2qZVXVg11GYCsqFJDG
2j7o6eiAim/TG0iuPsZe/wKRi2oF7b3sUZpIt9Ad2aS2KW2ju/+bOKNCeqE0wTU9jtxahvYEun39
RHO306C6Lw7j6qhMYJbJmuWFtRwlnig1t6Ffse4nkGCHEOExQJC3aUVqbUnoYvLti2tV5kNWjNld
ItjfZKaoIAnMbek46ouOMkN/axfAw1SG84i9Znm0XDwEUI93H8lWcb4a0eR4b7u2+5hCqHnlA3W9
pQia4CikO7UA7CPZ9ITBA3vrnAcIWJwAxJetwdrNXwGXbvfR0LI116kvH3a3cz/bKxyL3nT8n+xy
yqE+20QLPvL+kpUy2GRsqNZVyYtnUBbaO+hShksedcWz5C2alv3YXxghhukUISlRgx6Tgi0bfD5D
IS/kzOp0eshAQhZj6yShs7Uq4oo9sV4m99Lv5G7IvMBEGs7rDjVelvlCWnG0d+yt5Qox/E0OowLd
1bFgY3eYwyHbB70ZiFABPdWAhWWqx4uTVP1rt/JGR76ahuggODXmCxrGda8ZJg3IwGovVElriCug
lYWGxQgFs9iVj6hMh/dB753JjN8uGIpigNzrrMWSAVTQCgjB7MjrW+otclS3yXKc726vW2RHcrVI
kCGBFsCn1zC9bW8v32hc66beTwHk46TAAucEmZf5XU0TGXLQCciQTg7Y3XGGtORm0FW2oh+7h2SK
Nl3P4yuZejOA3jFv/yYfmW6TbrZfJ3Xj1BytXv5N8f+/k5IeaDGwPeBH60WAPKk/XsM0BtSjFtJu
vqs2PhopdpuPZdRVT2UW/WPpXVfjt8kiwGbyDDpBex56vw7JewtGxkqcb0OZoePMyuNmFRr7yNGd
xaMdTHcYxdRnPPxxZPtluZC51zwAEsKWbsHZfcAstYGsdHsCEdxwkAJiOaEfiCvyy/bKAGDieWog
pKGqpv0eNHwvLOBtFxXg3OAngFBoYX+H8g7/4jGfLTOU2+YlB0PTPvrl+5JyAmCpl+77kmgpP8X4
7iadkF+Mig2gZsSdQg/eAjoH8ksp8Jl0J7Xtj3GVPYEmNgRh6XLsCr4hbbAIaZWz54PiogFx8pqG
bd9CKByKnKQURpphdcH884edpMU8JDDwMs5S7AXPQQnZ4AVunAjvnwWkOuabz67/EmMC8HMYpsTe
xL3dr/jkR/skDNUXH3LWvazqF2FV6TkHQ/RihK7HFwpLkszYgyMYOpuOv6jZEO7SjEVbjmbFFRqT
nXUia/xf1/nUr+wqh+4HjVXn9KAVcZz1CFEh6IJ609o2/S2wTH9Hror3xFsP0FV3pbsP+81E9sm1
5niiuCeTqwEjI+x4q8Z7spOJnP/T/tv6+I5/+nl+XZ9+zpAQHR9rS+ZuQnS1bSzDc/CF/HkZQGSr
WH/tywy8740MULoo0++t7UfZGth25H/aHiQjesIcY08phF5SH6owKZ7S/17qZvlYbp6egtLXGwso
hGs1BKdy9bdI1MvQCvIN2Ug7oQfz6UXm5sIeGHix8Sq1ndjaozRqzrgxGeTOwhVBf/bBMv+cNPb7
Czit38NmGJkOC7uqP4M1xHvOfoZN3fiv1X4No+lVFOO/2MO3355wMIYC07WrXWjS241/n4jEuQfa
U6J/GF/0yjzlHZgtKFI4drfzPDsAVyLDoUTHt1MCqkPeguuWYpTheotWAE3HUGOZY/QngH3Z/fQJ
5moOz2U0nUAbcUfRtOwY4rllz8UhU4yH0QdqxYmMYpdDB/PFrFGSiPwoPtMQVH/btuiSRwOKdI+F
sldK97hmuc3Q9SSqBQ2nybJ3IGM2Z28+cgBhxrLckZeW5BDcONNQL6lycPLRkiXodfI+7s5uHIEW
xQiRrOBLRnkTfRFtAZg45OBOlEvp43qCJl4Sb2hoZVwemQnNoqHh5VOMutGjk8+pFApoG1A+36YL
0ZjL0O/XVmdDpTBOw/uxQasa02qhtRxAO+F3ABr3A9gf/h0hg+7YjnjV/xYB5BTS4rrk8Yc1fJzf
V2NiQx8ee5aCrYHEQUrFsx1cJ027P6TGhoj0Z9vsB6k+SPabFiywbmlYW7dxUJVgYDVFHaw5+TRE
yWQeEsKGMDVcurPphqn5mERoHYr6MNGIQj8mMrQjnHiMVuqUVdc+z46QH/QfAQ32H33GXtDG1Z5B
EutDsrwJ1shvj2tydr4RnhVSVp12kqks80vl5wystJidJW66Rkt9u6HpgSksnETb7/NsPQlSGlvA
+5M7MpnBgE0ViJ+39BOMQ9AfOfSAF+SlNRhqcKXJhnsyydpAB5H0sx39CFDXbg4u80wAQH7+RCD9
geqX8UCWziyg+jR9j9Jk2FMCToAgdzs1fT0n8GRidxe8aO/JSV8yVGMh+p7ye/qC8axD28ev00VR
1yvuMdA3l1mwT/AeAHY32HdhUzy5LC2fCuyT7DEbr3Fj4zvuMmfpMi525ARCetrZIEpY0oSP6Xhe
FSBxVf468Kr0YtuPBJpgeAmtAOmdwL4DvvusQVG5lWPyHTS437we+j4gGgn3BYcao5/n1hsmkp8m
qtoIVm4K0Ey5MsyU7V0NwbeMRu1QFrc09ELcoy7sLqK6zTcBWAskZJC+9Flig+00RwUj10pSWspF
24GsZZ/sv8ajZnhmYcv7PVqXR0BYMyAVdObvtxxg7Sf10k5Q0Lg5PiULW8oE+hKsmmWCZ/gwVODS
kNE9VLyie89ClQXb43A7QMb2HhwByPl7aP2SQXiiCBal1t3Yf5uU66bLPOSepg//EfnSS5euZgdu
9ZIUS2vQkm7TQrNPf0IzMCRve6h3RwOa3vTJDs8lDzJ+cbenYcvMFQcr7HOCkwe2Lf8Oo1fF4EJB
Oyy6P4Y1ejUCMn+E6XPMvBrZ6UON3hG3D6XV+gGMykMmAZyAMNm2m7LsCF2w/FhYhrNVQCFcuawA
Y6+s4LGPkLpumFt9ZQn/mnBZ/2hS6N1l/sgX9ggIdMurH33YfFUGL78WTZlCGifzHxXDH3Nt8PwK
gYr3T2ms8fOneE6SrlEHa0F//NbY5jtrDJSm5RGYLeKI+WSGNuRMK/MnG03SFBxBbEFiIwzWOXJv
jxCJqQ4uSjYQ5nGdR7LF4ksnneFBWngdhC5kh9sJXFi3eEhfAdIoTOxSW6u9ny+vQzdBtLRy7lw1
egdbb1Y9YDc2VqZSlLEncUWxfQTa9VfjLB5PRltHpmvnMIog+LvKzJMJlpPbje9ZsyX8efNLTJWG
6iXpmjfaI9NumTbKaoDYvIjMPdllGFy5HQD7kE9f+xiyA7f0LqWBtd1hEDt3vHhDnQdKvtQxlCog
FWGtEtQZITmXThc7EuaSAtzwJesaZ8lLNKu3Is6XYjLjzZS4zsUA4na+WCHjp1A466GIkN4iB4VI
yC0tS/yRbcg2oP9vZbpJDGG6XlwHCbqQzs3GTVUK/P6aykACUqgDNo3qC9hzfUhUusah10PGNk04
+q81yGuObgD1Pq61o61i8pe9AIX/5BslmLDqH7WyjTd9E2T1+40FftxMQBDEtVBdLK3cemmCrlvx
XjhXaUFbIGuT4oCCARgdoilc1wyqCKkVlcu8BvlOrOXpSn3XB0B7A8iDsWmh6JeOprX+zzEUSJc0
BdsJ19G3xeiOF9/Ksgtx3LJPdOQcKj7dMWM6kQxZljJ1p310wiRfy/Bt0YfTD99/mwc+FLDcj85b
C1mGBYiP+CO3o2CjAmBsJGgMzywNk3XfCOulMvpvRTVCzTwBDx52dX+B7tlejHqSwX5OAvh2PKOh
JwWzpmG+TOM4T4Ks6jyprZDQAtzEiIbsmDSuscwnmS6Rc8qOcTSCpJ08XZSq91tyTZmJBIpbTAd7
RAGt1G2VlYFG8MSC8Dq0wJJTGIFBwyhE+2A4ab2sasHfVCGvvoter8Ugvw0i6H6gZeofHrjBi5/b
4GEORuea+WYG3SfBD/jN1udM2WwtnMB/ZKl4TaJ4O+n6EV1kpUJgazj6xmmc2ygXZ+54sKgC9Snm
w80Drg406kwozncqnLYECapG6JQPLTJ6M0JIw4dAyfJnm/DAQEGi1BRMcePHXEId0XoU9x/Xc1vs
0YOsO4F/A+0ppm+sbhmWwTGfwJIOzI1O0pQOQIGV64GqTKOj9YUmRdB2Wt9sUxpeLOOtwbH7kARh
jVOyaYz4HcareTjKwrsqWaTo3E1CpAtAnJToCznAZBctbLfk20/R2C2vWpUP51uw62ti76x+/BQG
IfdkPbpFCy7wVxDEhGdR1a696JAP2Id29FozFl2UwLllBfj9xrPBQDaHoOdqWqRJZODpoooV8EQQ
Nbg9n0aW1yCzXtODqSO7o3rnUuZdsZI6mDxRjgrcwhQACKZiDv7t4UerF8y2QLaItnTNduhpesSY
lejLpFuTiA9vLjJKK3WA6gM2Q08hDbxPcXywKr6iQDex0B5k1769Z46cbfMKtqp3LWTaHL4o6gJy
E5bl3CXZ1OzcpMv3pe2q6wQhSGjEpc3XEXKPvhEbPwLZ7LyK+W+dX4xLmlR4abOTuQXmkbBXVxtL
zpMK0zvTE8Epux1yRN48KQKu7S5M1ZpBoW9R6E4FT3cq0KUemyWSVuHZdqQFXI0+2oNrg4P+Cq0H
IGR8j8OpCcwlom6AN0fKZ/Ex2awSuYU+GuSNUc65AjM8XotMNmfmQaFesMKD+A4oUMykVYcqNO9p
5GkT3YG3JN/1nm5P0FNpEXKURpxtzBrwOz9qy/dVwjzvVqxHJjWxgihZlw4OmmPGQEh4+yjUlvDT
AEGzo9VGle6iNBUXAVKFdRDIZE1/UZX+szKT8hFKbuxEozYKu3PZ9OD9g48uYWPKtQfExTqtwncb
Olfvo8oI5r9FdNWW53qyrxRPf4ogjxfrmMtmfVtIRuLOhmzxmdZBchj0G8pPkWQCpUqt+a+sLPlH
yNS/cyE6ehURWOvJLjzXX1qtxY5tXI7PLOXbTgXW11xaULIuW7WlsAwl9NzCwb6dBnb4T8tOzKgX
ngQNFy1bRLI82AQLbI3e3qFrMFoX7tRtiIWMhily65+GXA+Jssxsm2h980YSSQmz/CfGa+F5gKbQ
QWT4V9LQ4ciWV16ARgTtTV3NEclr4BL10EyBPRSapp+GKBkk56zusnkYK2me49r4Ma+Eiscljctv
NIqF616Gznzxp2l67krRXQ3oiJGPWza/a/PwQr4RyMW7VtngDMAnglGjuccGaxeBYOU5MSYDmCK1
IV8xMOvBA2Egzevdvn1UXbIkXz3FyZNX/FPjm7eVKbDufVQOj7IoM9By5cPR0+ROgA3bu5Q5NbR0
wBc1h6CbprFd955GaZkzYAATa0PDwQKGu8zCC41oUokN+gIJguFIQ1rSD/p7P0uflKY9yYc2ezB0
1rasubPFBmOA3A2v9yN69y8UgqIMv0CDYn+b0BXC3KIRAAgKvQhd+iIR8yJx0Qx7G9DlBRgmQpSy
a2+RNiHQzLXjGAtmuBwiWyJcOf0U3dV5Fd2hWzLfJZA3WpgU0zC02ZV1fyEvXShYHcow9u7moKzF
w6XFd2BeNwvBlGS6Wby7Tbp9Vqk/xkpBYRtmpbtCwxUwJGFssqOLX87HXqCQCdDaNP709h8Tla97
H0nwujO3aZ8POw/dQo8xd//m6VT8VZohKgd+9VyALu1PAVnrP4eqqucAvHiHXa1w6NIr5DgsPfjg
kVkkHjTtSyuuz35u2K9MbKaoSF7rZmwuYxIDp63NfSn5NgNwfINilP16m/Q+xG49RSZrmqrj/GYc
WYi/kYRXaO+DPNKnSx8B8MYHBZVfOFr9bqU7yLz7Fxx4EnsMV2QJGcM+J6uqbZSXUMNznRCyrrlY
u4Klz6LAVjDp4u7vCrkqgznOPwJlrNpX6Ve3Q1IjBz4bJ+0ex0Nsvw9W3aLZTk+PIHYzT58Cs31G
yWNYpzl2+63GQngaHyFaB69Lv7/QyDfBpjB1mVhaygK+Q3v7QL574xjt8o1bATGlp37MD4Ox3Jgh
GEwTUFgjF4BG+EH3qOQ2aFXwB/KIun0AriicBQafmW+9fCJ/BG63FbPD6UgTcz2xo+aWaXxq8kQd
fN1W0XRBeXH1HQ1jL8LfaTScrAla22DhAD9jU8kThVHEZMTVtutBFrsH+KhfBm7RoOKpjLk3IMrT
apFYpryzhqC+APtiAM2K0qkn6wrfz1qLk/6cYcdZeA9CQHCY585fvgjEkV5OfZuEF8igbTuON/2y
ZfGwAZNeu7pt9fQET+bdkUwSNH0bM7ABkkZ6VKTe+Bbl9R7EO8YPy7VOEC6dvgowCyx99PtfwZtl
7NzeHHZoLwVqU0/yXfQtpmazn0ZeXafIKReZKvk5112pWQJ4tIQk0Dz6sLvCLcWqkMWhtMGleCOZ
ASwUuj5G74Nd1SwP5Mjx9VpXuYMaP4ug5Nqb6tyAIe21/6eWVv8aszEGRy5Y0cImtF8F+L82qSXH
DQWBtfV9DvMa59X6y4nznWzK5L5vbP7IChvA+NwEfVWbJo+5qNoTnjhfyTlxXp9BUX0uRy8/2SrL
V1DGhcCiHoY93oALuqVLZKR4hGmPGjN4fAh3aqEeb03Gwf0OSFx+7yi/ueTAjy66ITS/8HY0VlXD
yj0NM1QsoI4pnzNLH8GAs11wMMN8idJmBLbCDPY+D9Ijuk69JbZDiz4T4mUqYn42DRWCQBcwAAjJ
diujCuJDpYc6TOgwM274GflKaKLFLYphQGGtQGXDDzT8CLP0agCLgRuNQAVT+x2dHWDYqqtvoYec
us6Yp2YrgbTqg8sYltUJHXHe6iMCJQm0AKRSLj0dEXWglKcIaBJV3+LmfQ2KMKA4By4icCTjgWQ+
dCimracGPSBj1VgPaKW3HnIRblpkKa8UUSSpDcRBOC6QnQLPrp960wJPG7WnYMdGT7ZQLTBXmEoz
Wr0m0pHt2qnkVCxrz9iMg/uVQVNrn4GOadFpZhh3iuojDSFSYz+7vXgfxqNKNglalVdjI7xdXUIw
jM7qHv7VO1HJZEUHefLSkE7rt2Cnk9ERSZ10QVWtzulAFZyWwyZpAwMg5aI/CMcOjiZQW3N1LItA
yTWiwkoTyE6ls1aNyVYBAzSvdJvw+5rIFEGVcJVxbHtYDqAbL4bsLszwRhsn/76JSpiAITiOLHi7
mYbUgySCU8hl3OV9uvR5IVap0WWbeVzHk+YsT+z9PLYivHybqrzQElXhZXdq7HE+1JOBt5vXz9Fi
C5K68ZAnxyKW2Qm7nffLFKQA+/w+5lU9HIv2SHaa0UWhDRpVk6hm7IuvwebTEEEw2EcvpR0ZbEE2
Vzvw318tS4Ci1jcaELpDGh1lVCDteFI8Tq5yn0YBmIxKrr0w3Cey2Ma0B31Efye0abDNZpHWvX+k
iBIViVUroITWGq2HHRVaJUUDDimayiEle0AzVrigIVpircv/+CTfbvq7BBCXFlX4sM9ddEpPTXHs
9CUZbYx7xQtghqbiSHfkrpx+BDmxPYK38WNOTOHkp8h6qsHn8/st+Y12aNaQ0kq2Th5nK9IN3xe6
O6zG92TFWlOeewDwz26eZ6vcZPZx9KofIsr6kyX790ucOv2JbF4Afj3XyY/knHRED7YG5NE+Qsgz
ooMOlM7gVSuM+1uZahp8fjRV81V8dJY7KDOQicpUdDE6UFTqKBpRKE2ceDdPnCtaP9e6Lf/rWmT/
+MTbWuznJ9LKrCztI3qx8fjEw6jJ0HlLCN7gY4jjDntOOzxWbl5sJz4PyYuCOM9Ze3ZcQ55HJqI9
Xm2HjqVA7JBtvg0AUNmnlnUgG11Kr0Y/s76gzQAkpa+8wwkCvF3CV88G4PdBarzWXVN9L+3gNcAX
4TuooOcb4Ennm19cZjT6L5DKOGh3qWf+jyX+z2MgAYYuL/B3r93edU/N6DkLInooeM43LXRqZ3YI
24eyS12b7qXDP/mFBU/JxOzXP02KAtbO7BD/njSmtf0a205ykiWaL/vCGO/o0iV+Dq3M5c0yIRF3
5yV6Q55xLfpqajbLsra2VoIzqict9Wlq3i+NqKmiecnBAleHOeqkhP4EndO7ayJubbMIRLBkc1Ch
XLSdX4IatKzXA3rq95Ev8hdlTNuyYQC1artpZ+HNLuPq3e6DsW3fAF/34lY4Q37Yb/G/2qsG/WtU
vZoLX7p6BcpLaDKruVjWgLb21Ift061+lg+s2Q5uMC5v9TOJEiaysEmwuRXFeif+msfOeCTTbOfL
KkJHGdXcJiPKTtyun24f3eOBs20arpa3Zdpo+Lw0OZSVz0vTQiaonO96jy0nCx2CwpuQGMwBSbnk
tectjVYU6AMYo8vswRNK7dHX8lxoG8W1LIKCIhAkW1phnksLfKwiwe6Dhia96McF29N5pZvptmaT
ZFu8b/wjOYEDe0jdvD8NaONfjYWPHbfeyMw7D7z4auWgNKtNAXimd1WuQNWlh7RdccsYtTYZZUey
eQEIDgAKv5JzDtPreiiFb262kv1zW9ZQwedlaVJoIJmVSpHhHIVtEC07gNGanHTpPpaNBI4Kqsau
auwMd1932NnRfiaIgYOgIe1naOgFg0QjEkoTtyF50cuGv5fsFMQ49QzoIN5G4/Qt7HAkin1zOIFQ
HHs8GvvaSHd0SaISErFZu6WpEVjW8drQU2h8WyGqQPBvD+3Db/Z55U8fovIwWfhBKTdIcQz70Y8f
mTOYbz6EWMPITf4q+nRYtmMaXCD4251A44F2QlWF36zmTAEuVImXlQ9O+Was63MJHZEVObytDY2p
71B2blZeI5NzyOPiwidgD1DaSv7y2NNQW9M3G03pK+jYlnrbHG1RIkbuQUC4E+9c9VaYjlgkmR3f
laXnXMiBIwB6K7TDQIvd7KgN8C9HDH0UY3PwLQ5qRVdDoEYhH8gmOxcoOzWohwaZwY0dG/Ia5Zxd
rda8F3pTm6KURCPZGXxjgDEfisAQeYx9nx2QVdlTU8ut0YWGUHd2DyA/n50UT3a6KJSWDm7i7X63
62XBDm0cKqvbfYrXdvqAbDL4EQ05s/O36ejeRf3YlPOPd+u3oTBAIsvjVOfb27L/j7IvW45bV7L9
lRPn+TIuOAAgO273Q82zVBosyS8My7I5gyM4ff1dzNJ2ycPZO9rhYBCJBGpQkQQyc61loab+GLvd
vDTq/igEEjo9avJvWh+PawDNors68VD2m0Oxoa88NTcds3iSdQUYX1eln10XVQBdp756CciTlNDf
taMWSZJJ6IfeIRkUY5eS1vPCs/3vSJ2hjDtNXvvoDRi98tHReliGuDUeSqbyvYns6mp0HSwqQT4w
CzK3+WpbwdwY0+w7OLg/aT44T57RI7iPyPtJGIxtcwfQfYk92TlWbjvvGmZ+Hpx22wkz/c7kuNOD
V35G0SYEusB+KHU9C7t2vGeWite+Uya7UtbJjeOGwcL02u4zKunXQ5Gk39gQPus0Hj61XT9g92mq
g2dq54ArO1/KVuZPUiMcOLnazbiNpBvuyyri8yKINSiweb2PXHO8b2rzHjwd/DM0mqHm5DvNAfph
xR1o2l7Jjg+DqExbdkcF2rpzVYcopI7cheEBXAcCzOBkZCo6lmaIzb5tt68VX4o4Ul9RXAOZrMnB
qsWwBoYyXMZWom4BflG3uQ+AFwIOBeL1PLs1ob3mzooM73hMb8gEDJeBzHTn2eGsN/JNYDTxqpuK
PvCnNs6Wm0YzhI27nT099y4dPtACo5/fUisUfn7MrPB4HZTmeOoPYQQSzx8TKSSMF7iY4pVBJSJY
UL9PTD4yNOtZ5lZfiextnPg4i0QP+yabKT5Rvl2I3y5H8qHDh3bRB+O+Rq2rNt0dJGxmXIDFI0/t
06VmYYQ0BoID8YpqHAJl1UcAND5RJ5lEaB4tu333r1HhjjRZwPdG5fI50VE4efWcR455ZyFodviD
vS3VR3tsNc88rd/9SxQAzYm9Ar+bZ8+Prbs+AJrqEslSflu/87siCXKQAtygVJNAULUM/AtN1YB7
wndu8cXkjy0kmTYNINyrZrDN5xE33kDL8BWPMNCn1IlxGDQfb6BS7YIoA4DkaSRyuvljP42scwSG
AlFcRpID9wECo5E2KipudAzRcfnXSHpNJlGiSCN56LLnGsVH5ICVHrAXwTILKucOFeLxCn8M79Al
EfiGIV69sWu7QF4gtKEWrhn0qG3Qq9pW8hXSRauhkGMATGK4BEeX+TV2gCxExWz8iY+sW3hWZ93k
XWCs27FtdqJshgPy7BAfl3l5V+I2D3heq16wjHjwExT3zsK7UVdgDCtkMamKOC+1wdT8T+9t1PZv
7y0o2If3FhkGRHYn7BdBt8K+zua1HTa7CzhraqJqvtkR7Ku2jDvgSOpt0SVJN0NkFRRyFK5zK1ku
7QiMARejQNp26fahMUMaW2HX2shVDzGzedj7+NbJWOcRntEBP4yTilc/HZRmclUHEDuXRb+2e6l2
BkpCjp3Q/ZHO6KDjHAxlvhCLa0dZ+q9RzfxZVsl+ZceBvXVlEd65wwRpG0D1i8qTAyCexRN5DI5t
Ib9pPwL9082hxx7setxK7Gta/0OM/3JKTiOcKAUg44ivuj7Eth9sdAOCu1y6wKD46bKcyopru25m
ZoPKwBZlQQ+Co0TaScZncvMZaE55USAC12KvEUVNc2omtzYAlm8a/ie3Hlf+WqEUETJWUj9WWbYG
lBt5PVx5K4uH4zqbml1azGPohjwlqmS7xBKQHTdG9sJ4/22IPfcWieb+BmzaQKxP/rbpiXmtJTJX
07SZVmvyH2L5Pm2OuPFmzIBsB7U2GHZXLmrG5sguRlva2lKzYHG8vWx8p14gNqIPTcQyo21cMmSi
S6BLXSpcDSLezkyz5UtPeezAqdoVD4lWrADPuH1/RajT7IMGcZp0tJoDQCagl8hAVH2AQKdvrYIC
oPJc9t2K+ulgyOhLLApr3StLA8OCQ6SC9pjXZQ4of8rBIOOKfkbGKK/ffWyh9byoa2R/J2/q0DLo
wX8JpYWkQPIWWuv6qDsfxYTQl5o3OSQauwTV/Ejd4xQrr2YFxrdm5iI02c/IWE09dOaiUmabl/Lm
ai9MC9Qfl15tL8wChYY9VgYcj/F9TRcaLqHw2CQOrjk6Dd37wk5jKJwhbk4H5KjSDiHdv9oN+IUU
eP3J8mEktcckMqFZPqe5rmMgJIRQ/HSwMmkvnT4V6Qn0YM2KgQv8VJi+fWT60ZzKvehAZjobw86e
i3hQywgrFYk9iO8exiCbk0tCtsFTFfR7Qmd5naGK2CN2JyFo+lytZgZUyXbedKCzIOGNApOCgBH7
OW9J1masHJTvTl5cOlA6r4cN+ZDJ4flfo2nKa5t8qJnnGXfm1x5hynxhCghKVh0SRp2K3g8xopEV
8PJop71bgnAo+HaxpdRD7ryS+arNjO8UgfwQpEyiCCo/IcjTG1SzH7B3/BjN/CW4SYNdHjwakfEJ
VdD20TLAD9jZ4QCl+CE+lkOqwL2kjTNAaNa8bEILMZ40mIExUr31QbJEkaJC7UcE4Rruh990XL7m
gWieqwF5e0OE7A4LHhfckzXD3zFPtnhotWDBqYDml8lS4OGK64ErfBdxNxwup4atjZ1ZYU2lkhJI
oqmHDqJDZdYAWrweu8EmsgDaAx3GCwovzxDrrO7dsfAOAAtWc7IbGuSLeRWWN4lvj7ce77F+mQaE
4ApAxijnewf44gc3h5xux9RjkI/VrAcj34EOQ2dkBzYdrjZq6k7Xc55aq3xEQXin6mMtgvzRQxXs
Xe36c2ZVIepaFpVQ6SPvm/wRkVeUNxb6jhyDPD2hSsq9oVYVV2+9KofLJNCrA61qGuI6nObMpw0t
bkTdlprpyMcFaoGcNTUbt0B6EAHuFTWHyK+xG6vchT29KLhCoy2yG/acepGJN3ZlDnoL6nVFGx2b
BitU6mW9Vd0gZHCmTixdo1nBB7bJDMMewbacVABkVLsGiwOEkrLEP+K35R/pzOiKZ/BldxvLzPk4
s0q/RQB+ABO8mWFjmEGZeTqjQwBVgJ0f4XBt/snvOoxGkAsNuzb/91NdX/KXqX55B9fX+MWPOmTd
6W1r3vshRJYNqITkMzq9HkD8wRe5XfQzCCWk+2uHjEBJX+bZX0Oofe12pxmvTTr79QXSBhlJU4Ll
8O+nCcsfb4xehd7JxXh9VTKKqnTymXDM86gj7N2mN3EdQs2LC53SkKKIn6C8WW4NO8pvG0hDcqSC
Dmpi7KRDMXBUgRh+MR8s+93W0VmcrAyIGh2H6QpAbbSuV5VOgJX4MZZG5DGq5XppHa/2kQG7Paa4
E9GrXjsG0Ot0oktOyg2xMtdhK5ZJEXnzyyv+mBhRKgC3weHd0WunWmGXXJrx4jIVDQ71Syq78OYy
VarNYhlGRnlx8QzvZIOEaA2GCb0Tmund5Uym7fvZH2zk0ruOTHFhYxwd1I+zq01M01xnpY6rrQRL
6Dx2cMWD3s27K1oJbqoQTOrU9Hni3WkLEtpdYt2Ek0cJebVN2PB2Tp2l43p3OeItWdmx42VQp6EU
CBAPIl8oEVW6VjeubZ9Ak1K+FSM/GYIVb46Wp1DiRMHi+nF9kFEKbiaP+VtZ9Y9UkE5l6MFUi45I
wMV+NZEH2bNyvAHKfMYGbAhSHt+CQM85x1EsT7ghLalFB2MEm3NqN2/tECTI9DWoyCu8sp67wgeL
gcyCfZU6036+FC/Nj7MkNt9tdNamjngJwyGdsTyTL5feYM1M7z7ROjlzzpMzeK/FoW7GPZkgDpGc
GxTi3/i4l0E1rw/m5Na25xBkTLfkRYemqjeJnXdHavVRnICHL3/KpQKTxjQzmfoanBXCsILt1dbm
djV3Y5asyYU6Up0BdJEDxEM2mjMsIScaNE6yuL5qILW9TnowUF/nC+zU2kqzR72W6eINx/no7h3R
nGkYfSTURZRQKi0+zG6WoOGNL2/h+hES7Cg7sH+driblV7e9J8PD9Z1p6UczEzSJwKTiCyPfWlT+
zDCE/PCpSstHGakFuipyoYM3ggOkNmvz8qloUtl6EN3LMj2/vixrlLsxStStXz9pW7XGjrnd8/WL
Q4AUvP863V7fXa+4d5MHLzTX5W/o9cUUdR1uLs2xcHZg2OgmME23lRZEEow867/EdfNgpVnyEEOy
cScZQ4XuZIeenW3kzWnEOhzFn269akBltHWzwnnUILojJyYsc94IVh0jmxsLg+fZTEOA777tzU9d
M6hjN7VE4Y0r1IqAObn0zPtK9NWtC9Krxk3MezK1Jqi9giyI9mTr26DYZFHO5pcB3Arue3Pla22C
iRMlelhXt/GWJgcnbrJDVMScUZMGePixGMLsz2RqR4QS076t1jQ50CbZIbbVN+qkt2tE5h4p3ODm
8uqN3aHaLBJLmsyVSXdiTnEifzp4cfwlT6R5oFaP5eHal1YLOhF8oNHogzMqVRbUSaYcEpkzp/L7
HTWTsbA3MkKwjlzoLXRAxrHxngyGhMaLV45sQ28AtB5sF+geW0nsqbroiUV2ex4dqW+LsXvzO897
hrT7sIQi4LAJejRDbSxAuoUazdjzDkWVQYEPCOpn8BQ6oMTNmn3RRihds84XcwsFPl2W4AtBjGb+
vuMGhdrmUqd3rc1PkPrYt6qYfSjUs+MaYuKmfWfgbReB/0T564CpV13r/KFAkm2ja0j8IErrPUwO
lNrGGvDVqT8bCHK+xhwFkEnnfE/s9KZJB+tFx80APVBLnYUdtWu3tPqdX4oEcYqEgTXQ6R+SAcq4
CgKdX6fh0Ch1vkcYLjMEg/ET9Ve+neKnkTJAEiYceeQaYLYwE4DP0rD/BI0KcDnDfnXrJvR56kmk
ERFQu7gJYO/JDeiI99mGye06WxR/9YnoAJLHA2i+Ae8wZtnwlskQ1aWe9QTZ4RJFiWa2qfsm+VS2
zkEWZvgKPE86L1AefdLSYsfcHJBas4fo9cfILoUYBY3MRYCybdtmCyOOkSAKVPqJzlQgkstZ9wfb
n/wCZjLcN4v0Q57NEPawBzPY5kNW75Jj48O9wUexpfTapVciS7bkRgmYyY8cHTnTLGlZb8jex+lM
jUjsnoq2KNYC9ANPVlZc+KxE6prLxHarLaqQIM6b5hc+K6ylYY8bEGhbnvFp8ncRJwNKDWUKfMjB
o2wVnbWcaufnofDAg12GyX9od/NYz/xI+3svgewISmWS/JSNHAkXs1tQB/KE+SmChqC9iMd+gRoq
f3918wceroYglfPeAZqzQ6HGXmdt+xB2llqCpaxfXZojiNgcUeEtWbJ90J05gsA1PVAnHToJwjCA
us7Uotn6xHyfzTG799kC2whWrVYNIl6ulcyIMwvyQ4fONasTtWqW1pvYy6o5NemAIC+IOYP65JQe
CjYnjxoEYnNnkhIh2x/muHhMA36e40+vYpfQfi1acE+Gg1PcG4m5J24GH+qkmwRYq2U/XRTQ6Ium
WHR3U0K0+97pxj2D+OsSN0e5D+sgnDfu6BzqJLc/MdClX2jrtMp3YKEsFgGq5p7JzU9L52CyYO1a
eQtQvXilK6auIVxRImZxbhhr9k3QugsWJNGrzo55aXuf2wS0q2MzRjuWpep+Gkj9VZJDQ8dCuZAd
JWKbpJhH1JZ4CxDwCcOme0W2tJu3jhfeJq5pQsx1BMuonY8QUU7efTkUWTTkGNXCRPK0BUMvuD8c
tujpzMZWtVPaRbgAZ5fe6cwOv/Cmh4q7C5jQdAAppg7WNQp617xxkJTVuBM1WEaA31+Oaw/3mXMp
kVqf+NIuf4ywGRa1QNCV/pZp2MZnKMtNGly33GP8cwquXYgpdp+tsWdzncQdtPSCbtOI1tgwZDpv
OkDC58jLjS9l3x+IQ9tTYO+M8u4zK1PIQQJ/YXRx9qAAvQd0G2dBVUA2FLfkByPW77ZrL50pxupl
pyowAzm4UQKike3oLfsiTQ+irL5c3vH0UUQBsi/yyEK9gWJB/OhlxSHPDe8hBuHTDneU6Srshs+T
PWV4Wlhh6OyEBFXKz/YRiYxZbtblBre//ogFf38cueigD+3k68QqolnJeogQUI8Mo3HWlDxc590A
XTMDOgiuNwW1pubVJpN02KC2rTq306EGsT6yF7BRkzqutryW9ar0rXZOVW5U74Y98Fk6wt9SfdvV
bsh4XDPUDs9Somm9Klt5dnVGbq1eKo27R2CY1o1KuLGMprNADO9nZPtTLwpLQZ+DWsl1jF/PzkXq
YFWPsnisKvVmI8r4FpX1CoG47rOZ+ckC9VPDSbsuIntmXq9UKsXcUqMx893MPLjEiECBYmpzROSw
zgl2ZKKDnKLIdIY0BbRcixFCtCheXcVSA608Ae6oiItsIACA/o0tjgjk5Cdvuv0qbb1YY8M2scNx
Sy6MPtk6zMBTokyggd7WgQMxHTN+83FVuJbgXwovjBcm59nJS5i7D8e8XvZaaWC9gReHmuebU2ff
h7xtHtwwata+n2fbIONQSpsmI4/RhuJ6VPMvCO3HC1+OaiGZO2xAIUg16nTwlCqXvuTWkpodwHt3
4t3BsflaZBnKxYfmflQ+oP1JlG2R0wDAEAoPZyiDvNtKeTT8eKtCsfyTZoVv41E7dY5TKl6qkC1Q
stgZ94iu4VvooqBYEPY/Qepqg1yvhUcYVJ5ApFidQwRjLjZqUgeq25uNPTckCBBap7UeAQNvd45V
TNzULsKHFaQhrk0BAkV8r/YxtgNUSLvCmycTwzikWj+JugruJW/SQzsk/pwYvcVfdp3b6SG3J3km
ROCX4PJNIUpYzHDZmq/g29Co+bfSW6nFAK4X/CFSHrX3zK1AODTdaofw3bcNwWhsWzq8C02QV2sf
iSzsDcfPDoMyT6+HJ8jFvNupEAMcmRc7+Y8q9peBMQJj0DTJxumicIUkB/J67oj7InLlYLcBKCRJ
042ZZM0zeYRN5KxjiPPNsNjK5hfq+cZg/fqPbSKeR74MKBnuehtLgBouFDXUz+gr1dXHJvUi4t9t
6fsvo+633l/GXp3baarSNfR6DMZdNyDpCin0ct8jArBSlWnfK5SEQeZYjW+5f1P0nf/NHsvvNnfd
R52a2FkGvX9AFXh1GaOzwliqAUglut7Y4FTr2AhzxJ6mNZCeFjzddEi90Z4z9uWKmb7iqguQSWyz
EuI+DpDXnchqCBQP+h2JffWDJgPW5m326LCa4XfaVeCmyexVylFcHCVlcQQIXi1R9lR+qqT5laCN
hviK21bydh3DojFcGD5/0QJ/TEKtocK4XF2bXt2XK8gjh6tUBsGBD4Be8f6Jqt/zvIU0XegPJ9dx
u4OlsZGJSt/8UicXB7u/Z705Q7agRIUILokcK0yEhZ3iQDI02dTkU5N67RbYTurFXtF6pN4/jU1E
iMxFpkCgaqgTlglYV0KA1ip7d19qhqXmZO8qAcKAoXkptZvb33Ui3Tvo0S7AcBtk5zCYAAw6OoCp
mztfFTDEC9BqODdGAdW/wZDJY5Dm1RJKUuMRkK90J4pErMcit2/tuODzlovwpbXUXZbmzncA+1Hf
6Om3sPxruAw1yjfaxAKRP54V4EfwEIrxsgNvWh/VA/0nuvzJbjlKrGVRXdSHvMHKboHt3isFYaSr
IFFWhM2a6xBkuCMEia4dZuFA8MO4BYMNmKgKVO0juDIredTtqdkM+XuToId4OnzsHX5uUm/MAA/7
j2PzETU6pcoWoLY98FqqrTctsFCNCEU2t8zCI7XpMLn4+ai2cSKjg4nFJ/EZxLr75vM8vBVd79yx
MTkRGYKtOnuNstF4RV5DNn4DSi+4xdr24kVma7Dh1afwmlauP+YCf8XFS9WFWGm3tpeIUKJAuK/Y
U2SDGw7XtX9WYQ0+btz8j8DIIAfltyGCLp19HFEqDnHE2r5r8rqZ56bqn2PP/tJ6MvlmlQ2GT3ko
npbYKrHkTXgQWu0DziDIFuCaDmpwo3QD0iStGR190/iSGr5zWVC2iZkd8jj8Qss02iC4QLnOXLtN
drRY8xz8BgGGL5bE5kW8Xrr306NR4VExMX+Rvek1oB2T3enc+dWV7JDpTPFg8MoZCHvHNUAz2ZOE
vLgy3fA18wGDluBiO8Vp2J1cAKhRatCErzGkATgD94YlI3/988jEjMZbldlPCiubIyiY1BGrXnXE
DiTe8N745NpRtLfjaBVYWXmfpnF7KxKJgpYOyqA9Yi7zymdsQ71Gy5tDELifL71sEG81wB97LI6w
axGOAclLRMjIlw4grlvxThk31IpKTyz+/a//+z//72v/X8G3/BZlpEGu/qV0dptHqqn/+9+C/ftf
xcW8ffvvfzuea7ucO+Cw4B7YR4Rw0f/1yx2S4PA2/0/YgG8MakTWvVPn9X1jLSBAkL3Fyg+ATQtK
hG49Z2N7E6sCkPR3TTIAhqu1fEPqHOlz9bU1Fpd9bNCFyR6IlXVCK6yO83aDUjOensQYZmuXeOUg
l+rMwqGM1heVwSRqfmoDR3wKUQhzXWbECY8XyMZkEAgBMxEdgsT/aCPnMksXDL/xHeSJUT07HbjK
+qM9Hfq4qVY5bnpgZPqrN630M8j0sw1vGVbsPBMV6pHc9uJCY8mZJoCaApv9/VfvWL9/9UI4Ar8s
zpGDFs7PXz3o8XKjq6W4b7po2CAJHKBqyhyXmWOUL1WCpMm0nOhG4KBL16luyUMA8wSoNkOZ2J+9
KuUbuyx0P8zTsYlmw+41xIqNHed1+JJGlbWI7aQ7Skhi7ssCPBkDclOfRpA+4+sVb5Mr+KdR4z25
Mh9KI0E6HOgyM6vhRoexvXMcC/dcQBrkP/wuPfvXL8dhiPri23FQGiK44D9/OZ2blC5K59X9ZZEu
Cg5cfu58QoYiP0NRtj0Dqv9It8OoVsaKbnnUnLxQrqXOQwGtYiv0viAGrJeCZwqsabgxhaqGWAPn
zbOlq6Oc1oh4KN6pmOVP3CggGVR0cB1yZ1/L29DIq1sU2q+QsOf3+cSmX4LbFnQHib8nGyjDknVT
gP+RemlAFfUrPvHyI2oG1doqcoDbs7M5glPxdpQKrP2+AuSx98GZYXdJNa99oAjD5h7a9fz+F1/H
vK2FtXWh3PHL0p4U5izNvd3USfJzYxsAndQh6IHlLzuYTvSt6rzsoZkOiBQWFY9BAIZGFol21gJ6
uMu8Qj1Y2qxWhjnmS+ql0V2XXkbnIO+9ucQbncJiS8tpkg/k8m0jp7uy2ayoo7RY+A+/CMf76RfB
GXNN/OdQzJaAIUt7upw+3KlwZ7EGUMkE9xyPKMjHsf7UmaBXJpxhVH4yvdr6Qoswx2j7Q8D9/mSE
HpZoRgUpyDg5kqrsRSWWxGMv8rB0WnlFUcyaSe0tQhEgtHfKGOIySbmnQdRBzf9ou0wWsMRf17WL
KpvBdtON7EZzzxzX3NOZ0yd2OVPRgGorJIrYxnHj7bX7N5+Lwan0+h/uPT/f9qcvEwRQwmHC9SwQ
0Xni5y8zCStmphnz72RfD0jFZt7MBH7h1ooMD0XfmblsU0+95Iwvaa1LHlUVAqXXOR0YbkE8izRi
4QJ73BabGnmG6T5bTXfXDweAjI6thpYbHMgMjQ8EncwQ4bRgVPMqMUHvarHsbHpJNKNgC3WwzHjv
QHYmQpQAtO6Go9U8Lgpw2fheehaoc/n7b8WTv/3EbEcyLk0LlLvMsX/5VrCicgLVpOKOQS73aE+C
GaA2SVDCNqncEidqIOJ40RfnSIzp4gP1cg5BA6JLJhv48wCMdUElT9TKvhxQB9eLZlFXsQEu7qye
UylgzkHPASnkYM+nisE4WEtdyKerVy1QnSYZpBu7KTRU+DFIMSIj2FBTT7bOBUIpHOzfbORXTKGm
i/PkR7ahdrHUdoyXaqL3nslgdO5xG4auiBXEYOoS5ZZ6ohIaW34FGS7q/eDtOXUNgVzHO4Tamn4C
w2f8nIpVbNXjRnEUqkx2lvcC9wgEFcGagh0/CPtdFONzd9bWXn9vTQCSAkBkpG6xU5paU183QEEp
bRCWg0RYGCjQO3emv4W4d3HSTQSa+bHx924mn1Olmzsy5Xh0LVLkMFbUpA4zBYSKmV/+/jdi8d8u
HQ96G54JcQGPO9iFT/0f7kODx/C4G+zyLgzNKeqsnuK6il5Vh6JDvxfsFpmfCOV5KAAGv174WoAR
A/l9/6VAWmkF3VSwZEgRPfw80qtahg3McPAyIwLGFVwsoosrxKRAV0tNNxqXYaHH+zaUYBUJ1Cqa
FPGK3MiPoIlFqenUxA6j2bhyYrmZmlkF8tHS5f2GmgAavU9JTUghLyOUmi1dG79yQgRFvlUvo1E0
H6DXQItjZVRVF+AQAlXjNnUAdbtAr3kGIgkogZkX6DXU5vIb3+YfoNdF0NdL3WX68hL0OgOAOaj7
thL5YllSn4XlBTdJC/xrDxDPi60tKIUzlh1QoSAfzKDc+mFhvoBVpFnhnuqvyS2OwX9eINfVNS7q
nVrsIMgunObLdVo7GBEBnobTtIXOA4Tii0OtnRF1o5BuHMo2fADnuoP6HETrKllvhxoZAcAK5Bzs
F9Eblk9qlo2l/5i0o7XwjT69UagN3ei8tbY0E2+QAbzO1LEsuPOKHuBk6GS1fj+3IBqH4DSwye50
IDuvmmFZc1vPTTG+26iD/HqMshmzL3O40RoiVvWNGyCCohydfQYB/I6UIZu42fN+9F5QxCjmsRxC
4Ccgnyqbytz0EQL2pmXbeAdu9tmN6l3tq0eAGZIbhtvhecDGCJoXELjmefuAPFcAObsgf8izsYZM
QNGuqSnKVG/rFoXj1IQIs31b12wVazs/I8JuLnKWyjurzNMbVsq1OfTyjkx95DcL3/LHlT3ZLKes
odxxcfe7VJ2sQm0pWAvRILAbpmJLAaOQMmSTreklaqNbBkA4FksuqNteDGWeo4ojqJfXW9uvyu+t
lXyx49EF5rX259imO7eladdrJ60N1AONoGsAinNVRDq/+9M8abLts6JcI2DRLssWkngqKu6KCY2C
MkioJE9AFGXkEG2sU4VLCjY6cAgHkK8YcZdyoxI5+X54dvN8MQ758BgnAGi4pTCRa8GOHatbBwCN
HA/SidyQp8UCwKJ+11VNhQxc13bJsY7zcl6bzDuDnzRc224RQXEmHw6Jheg8ShLlvbCQKBB56L4C
U7VMs8D5Hmhv3zbIyNBwlAN4ZycIozUKmsbV398J7V+fllg1OMxmeDAI0zRxT/n5RogwVNlYvdFC
MN5EiLXzkV4iyADopm69UJsbUIUhIkK2FtpRYdM+jI0oIXgDlnwhC/Mctwrrga7Mvub4VaK4zHm6
eqCGP0Ci2o82cqJYIZ4VDZJV7H9ab0mkKnoSsKUzSDhCGHce1HV2WUfYqD6ea2dITjpsrFvqYMiA
3P7912D+ui6dvgbOsG6Y/glBO+wPzwPZ96jzdpk+vde0S29CkuKSZ1A+BokXwgC2NYIv83rRp4G9
cHq7/PVmQCOKFEX+dPWHBfjskCmL53//lh3zl3WONF3TdfGXc3HzcH7beQJpakJoMIpPlwX96MsK
TOhB9Bkx4XQKyoNtJ1mXns/Wf5npGV+ZKKX63RyAt/FiZraOPkNq4+pdx41c8KhU4GhaUpgzk170
aHFwueTpcghrEAcj5bFQiRneGUH5fgYhBGfRacA8VGA6i2E6u/opSOT9w3ac9g/XSAjHMx3bYAcb
C1t4DkP7559zN4x9VI082Qw+oF58bkOUpR0htS2x0EQASd51YwdB3Qlw0unkFkVv1aerh284I/JD
Vj/rAh+qjRagDFHfQ8opBMF0imcOUKB5eM9ZVu66qZeadAiQCB5EHxxCh0Gr6sd41fEEOGHTfGXd
/u9/A9YUXfj54+LidSVYQhxLSmCyfv64gFpkAzJZweaC4bKL+SUig9i+d7QChcQlOFSq6ZCMQQ0e
cNjbQQHTBoLqWSLA4hjoFsR8TCJsHVj2egCXc4j9AqC7H9rXfsKEudU//JrxR7KnaMCHD8OZhU/i
ebaFCI/jur9GsRhUfXMZhfU61Ymz05ALn6NSCBVsHQ+eo8wDBR4Kz11ZASnp9NGM7KgAkitwMSIB
Hanw2WN5CrEjLk4mcg6PGfKi5KZyrvZBiLALNXMOWuo67hhIHSOslvum2CFj9opiq/h7VpywaMQT
SQU2MlK++zJRDc8RGdR3jp82q4yV5aFJW7lDErlbN5Uz3gKbHSxwK7eepnnaxo++j+P7PJYBpkeB
ZGJRnMwgxAMEDJLtCYX2RzdI8p2Fq9ucwkMaDFSBPo7GYwXejRN5kZmagy7HDdDPX8hOJuqkw9CW
/sLEsn9+eQUy1tOUtdm3M61UsCbbhxdzZbPWQ1zvP9iyVmWHhpUL3pXQm6Qh9FIc4K+1lVbZRxv5
GLzKJw20FgGL3981pKixJ3SZt8ZKq9wGDCyIKZBjUHE0gc90U7UA2s/ih7iwEK5PTB80edpo99TO
3TyYN4EZYXU7LFO/FlBVG5NhDgJlPFFEk91LHcrj6Pg3wgnRmkw69c1Z3TAOrRCeIX8TOHvDyb5f
PTrOvoMEW+LW7iRYL2IkEnFy20jILNMc3jQRiNNBWqD5kTyctEw2iI0jAD11ks1OnCVCV+Ht5ZUy
b1hlwzAuLnNEWPHGY3wj/z9l57XkNrKl6ydCBLy5JUFbJMs73SCkbgkJ7+3Tnw/J2k0dTceOmRsE
0gJFFpGJtX5T76ImQSluGac3br7RPM3ZXGcogurRwN/yNqmjzZEP0bPcyVnNuQwuURoeXUu1ijV0
QBwpymDap+r1Om0YmCesW95ldznPSFp/1SKkeZTFQLjmwtoB17ncgjxUIXoaqa2f5KjQDZV9XfKd
yLuSdYYOHYFc90X2j8wIcY5AE778bKYx+GYUTXRy0YbjGdNvdWGaTwg9mk/GjBQWfhLeprUtka9H
JVnh2JI9yi5gDAwobLiRRrpebPTYbHdej5pwk35PhzTdjrMZHUxFL9/SOWAD4qTfQUA2vt0W+h2u
o+OT0vc/tCpIvoOLYiuRt9rFDb3knt2pvZINuT3+6itHeYyCIjnNTZv68gJExu/cBc5Y9NMFqT5k
7Ee+CnmRNHgpSs9AfXVMd2k5eLvGVMoPrLfXk1oHWz1toJZ6pHGU9m6IK3IPHcHANU+X+KAljgrH
mo+MyKO6KsdIrdYBD7FAC/NH2arZUe/bvPnvZFEoHngmjFevU9X8D1fEaC6u16nPGGJE20AnkCeL
VV6r91Aa99e+7Qg/G6uAYhs0xl9yNqd0lB0mu9aat3DtWVdG8ykz7mTbtSaHCZGBeLveqqu0+ZF3
FqxWljs3Ut6vEBGBNtSwaBKP/brnJSYak6zbyfvoCtU8GWb+dc+D7d4DJ86v97z8O2zRNig28qqp
BYJ9dhwy6csFloO8b+LNw/W+/ts9y0Fjo/yPew6TGsF+8m73bT5uByWxdl3tHUpyc3DQuhJgh9Kz
tZCnU9rVwFbJiZSRY+092eIqBWzFPMXW7dqzhdQRW26Ia9uCC1nmGEBUb4PIfU8MgZG0rFORFxUn
eXqtLXtdXQG1C3Il8UXEAmAkz3FTweeoUXljC5I+w7tMn6sMR8rBe5QdAA0YGxUq1UYWSzXRnxgs
O8ohOIC5/iCGfCvrGpdkcRetsUKdDkWfrr+GMW8jWnA5XYXutt6nz2potfeTZu9uPbJq6vgzu2Iv
5+rm1jvzieT9uirLO9lPDq3DETs2dWwOsi4f1eE0mfHnXM3dwTWq1CeyG+/MdrSOapJn53Cs2amP
fpCXBzcpsLdS82yVinL6KeZtmjvNrymd/+INWn9zC5ILcR3kYMIRvpsbkxdLvQ0fxwAdmbzXs2+6
5pIrZhCAWd50Wv17bBkI8bdz9iSvPE6FdYzj0T4gDbgrXRt5IX127tpY/DQGvSJNqiBuabvWOWLV
2JplqMGmwzJ7SipvrQZgHpRmU5kIc6SgLL67oXpBQntJfxK1cUc+5BiggIj04m+lC/+qcHb9sEc1
WZvDFDw36FP62DCo0D7mr2vD4i+Pf1w36kL3ET4EtDkhhjdQwhCcNRAF/9/1sOiGz1c05dabShTM
UT/f1miA+EGKhU7ea2y4p177DjFvFfR68+k1UO0FqnF7lVjGm2faxypbZq09be3OGB0ZY6/d51FC
LkeOJBYZiGp6DjytPDqYSW/kgCzfzXrsfoNakmKQMzQHYPruy+zZD7J9tmNiulo1XERJeB52I37n
y5UyL0Toy3Re+Nm1h1EVybbS6+BbUG+vAw233+jdXBw1lQgXJn8f1xsBNbtScj64hBeCs07+Zl0s
EwJcOhZRl7/Nrpj2OlTwbdZ23WdSTivZQTHg5+Hdl90hvlQ9eS7mU/JSjQV5u2HX8BCCgTjZKGD6
skGxmq3HU/O9cw1z5yJVuhPJqLwXJt/8ck0k7ip/Fm5KChfEDx7J1fXjKjBWX4F3CZ9sBYeaYDER
liPqGMQPgaTPdrbD3TiX9R4XkultLvBZWT7oJENXAQHM7GzPigcEL9ZXM0vSK8mq12rCwSMCT7Av
wgTbsGvim+y3hXYC8Syb1OUiBCMbtNB5VkbMOZfVtFZi66lcDm7K3q4yYmUjl8/I62lw/xL22FwX
1DKL5l2B7s9aDpK9etC7E9vJsyzZY+fhujGwDBeFvmObqx1hUK0cUDGvqakoj0lY3mlBH76PTsGH
A9nzGousaw2Yk5qNG9lqZ2HqK6TuDjL4CJL0V1q66kWWlhl1UBSv+TIj8nQIqxO/tCqu+x+yeCrw
m4QUcgJ76p46q2d32lejvh+c7l5fGuC6QSL7rVkZyz0PffswlzEeduCy3FNg6f85nYSNy848/h1q
3wYzROy76zOCYJ6RrIUj2rXLGrmrDNVM1tgx7vTeNS4NfJOnuVbF2cjU+6/OuULCb+wy/1rWiRfC
0KxanG6WyZocH1I1fkwjL30iNU7AX3g/OzulTe/cbKO3Df9m8kKNWfzVla22AYmubsA7Gyhx2fF7
Gir2JlO8AmMbitWAJHsgkvIki6Oh78GgsYsqAus5n8tNMeXJeyhqMhmLqRcb6eQdtwR3V6vBV2uc
jomPYtN0kK296nw3C1Hfy6FKuJkNFcZCWpUPBF9e5XWy3KyO8qayZX4o4/9+U7I1I/oob0pB4ZPN
QlLtgmlWTxLlecV7LsWcBPgq4E3mKhYgu1xlBH5DhoZKQIB96eRIMYHbRNdOcs5o6WRl2exXbbjh
lX4NLCl+Bgcyvxqg3ZMWdrAsqUPBFg01dllyNeNgzGpyLaXldDLCYniQbUHr3aPX5d7Lkh6qzxXS
ktcSqMr3bnS0i2zLw+yHJqzoqhqu4jBPbsQcztdLqHW64rcRnKQ2OAKr9Sr3JgAhy80FXYFmgZa6
d7I1Z51faZlJnka24v/ObyoFaduF6qvteOk6U8+tXScHUmPFy2w78S5RVM2XxTBV27NbBx+Oakf8
F+NTGk6ojclGteVShdF4x7xRipcx6YttHhOil61DYGSnZuKJdh3bopPipi+ya5YjVU6gno37clHR
Df0Gx4eU7DsTeSgwHEH/p/XQXFIDa4E0yTSf/HpzsSp8fgHlcBoLMBYTjg3ba2UlPJqqRnuIs948
EHqYsIRb5lABgmRG9lEP4jDOYNQRR8yfNW/ILlUkLqqiKQVg0ZkXNs3ATmhptaKmvQsmEGdBVhXP
sg6jq29WpgPEWqoib8A0fnkRmuQEkwZrQS8anr6MHzWgU4HA3FEW5Qi93IqkV59kjSbY601Wmmxl
m5iS4YEwyLW77DGMGF53JZEkWXQJeyLc3z/NzvgNqZz2JKtbBVgj/6D9URbDpjJhGkEXkEV5GGr9
xWjT9Cyv5M3QKyJWLyhL3Kg8qJaP94bPP0r6MJijujHUrt/wpKm2eVs4vhzYF5ryNPy8/rVN5c3+
BNkcWB6zzLGh3ydpvNPFlD/L7lZOYlZXZ/3r9t3Q5B3IevcS/KbW8EXh44drnJ1Q9nYM4yFxFmS2
4h5vVfIsGZ0tSL7xLEvXKgw3SBuO4w5C7ddwdP4NoONTv0bp4CDK0dmkJjyHCRTsQx+72fUQNO5i
uBAcva5AZiZrkLsbx/yrn+F1w7ZzMPbzRBn5QxJqZ/LZ7RkkYOYnYyr+Cg4yzHxrV83+v7bL8SzN
GS9/abEly+X4FSmiu66Fmy/d0W9FKaJzK0IdQn5m6QxNkc5sv19vrXJsAyzTrz11PLhksO4bQ/sl
U8K2K5Boq2t7J1PC7NrOE0YETy27UNkriJ3XaUCvOMwGb3v1UNK1176L2kfP9KrH1EjfJBKmjEN3
65Slt+1YOknJriYbWiUk42J309lKlTo7CV5bkiQSJSig/3SRGlvJKCofKZxxMw1FMq0cL39A9zA+
SIDUtU7CpOyxbfyruRue3wBEyhEFdFt1+dAQUhazCWQ3hziD7p/xKluxGMPgGF+HNBnC7RgSpyuV
ATVNTS/Us0i8jUZ27MFYDhPqFw9hVv6Y9Do5ypKsdzv9a6iskwfVVkZ/4qXt3jLQOo4Qp76bnKZ/
sZKu2bSVaLbDUjQVzTnYcRitZWthxt59VZtH2Siryr73PUPVHmUJvxzkeaesuMOD/ffZVG0bhbX9
iFN2+6Qk507Ph0dtsT8fMlLoXtCqK9km6+xQwcYqGggILf1lnZec27rTT32cXW4D7WlUV7L4x0Aj
t0iLMwg+2ECYYv66khwQZ3mwL3TXTS85+wREFzRCWKGzV5Rcv8uDwf4fZ+zwt5oTgP5qiR4RSSNK
sbAQgAcMVW+dZKkbFesOY4zvsiQPQP6ndYzT+c7IBoS6ezd86omnLoPlNEHUKsuvO/L7JkF1e5mx
FZZ1GgZFPNkCkFSa4wE5v+nyT4qRtfZNYbtIoPLxyUNc13epYShnWZoGeLTjoL3JUu0M/aku3HmX
kjk7RaHAUXI5JP+cWZHX7dqk+pQ9Uq366iGLU5quLbOMsSU0WyRoIQHNWNauPNSyL0OVevfq0pAt
DYUJmBVBWGj6xeDdQzb+GgHb9ddc6tB1rPTQLxAFQ5vNRxP1y1lvnrIFpuDwaN83JWEU2UHWDYsY
kAIW9jqoKRTz0fG2uXO2rXFtJ3oEWDo3L/IweCM2bHjobnsMlXihp0G4C9B5WlpM+IujQUhN9pOt
gAtfelzZ9lJZK/dsLFFs904Ka3kaGvsr2SDLS6sShH+B+YR/L/ASyr1Bf76dhcok/HKpU0JazcT7
vfXWbyysE2Y3P8QwVJ8EZ0mH8PVfyLvqTxXZSFlf40FP2Kwp9+oYVZ+C16RsLO23vmPDgwQnr9xL
/W14jkvNXQ00+6HVUayZ8XF650UCAfTlrF7q5Jmsk62y39DX4s9W1xu+xhZ1UK+9Qeg7ZTYgybUC
kSSU+I8AUDay6lYvzwq7Dc+dazY7z0rmFzMNzgomHX8vJ0AmB3mCKfy1xqlx8r1akQd8E13ciaNS
aw9pwDtEJL85edp4M2Y97jQQIOE7tZeDbDBmXRy9/4xw+UsvVyqQg3ELGA9j9vVibHeDW2kvfJXK
bkjD3JfFtAFpbBG2WcliMya8prFTCOtI79aGom+HIY7BDjHUA+G4qvjl3Smtob3Iieu4IrC6FIXN
xF5OrD0gwotO8OQ+IDC2KYU+XryFHJSMWISqVuj3sJ5IZQetabyjGIakYZKVa81LzXfFzonWKnkF
z60y3uuy+ZwsI30IiX++/MsgRZtUPy90+5xjq60occJeyQ9DUJf8YvxIngyzz4pl723DtraZoue7
CYw38XEWX1k0GpM3q2XxlcUWP9X1nInqcZpS86innrJGBmr6UBFNWvedlZ0IufTvYNJyE88E2UuU
pgLdzBs/PBfRXgSfspPRK7KXHPxvvQwFLkiu2YJoSNK/m8pZzlC23ddlZfGPy9KrSYdiWymD5pM/
zC63Q2ygB1eq51tNprGOr8BkrevaKk+yAXeR/AL5vTupCPt+5Bm/ZdaZV1zC7H02VdY2IfP50deN
ny6YpdjBxCAsW/cUowR7P/ZYnl/BTIwM6jh5Tav2a6QWZNeRskP6z8hKz4zrSIl2wmLycSrafYRX
xfcm340IVv2qcaJcVWVvv1qodGyKfojOdaUkd7Uy6lvPsotnIi3ktpze/Kubu5UclRTTZyfm6L0l
GO+DKhMXYZJa1Szid5Bgk6e4CcQ6zNLqRzS4qDyQOUsCVlSlbD7myKvQbGnEPXKR/cGti082/Zlf
jSaxKIyX0Hua3G9sOMHUdtGvxegkgfX2mWeasw4KK3rQ2kDfu25i7wtDI0kE/h6b3mH8NO0CGxvW
Vk0JPjsWhE6zvEtQacVLD4VgXeIRste8onhRSVVB9/TmdWmK8mWYBvW+xS2R313xIntYo7sP5yl9
kFV27TXr2HXFQfafw97aVZmW+rKVIH57QR7tUV5KVrli9LHa6R5lqRWGB98IHxM5dxTVytbGUxlp
WG7GDo0CEGz5TfYdi6y+ZJEF4ztSDMx0ouyF0NWlT/PimxGBkTaR9DnWrgu2dobU0WjFtymYUPPs
TP4p8PL4KNUfsruigU0aXTb2sogug1O0w2dhdNUeZ71mK6vxMfVbM87gUmT6odBFtZGT9op1LPgx
vth5CyXPMA9gyJKnpDDx7TEBdzdOjz9V0QcshRVrNdHkp7IFZSSmHpJXPiRrO6y7PSpeCgnSpfy/
HHydarnav06ghbiAxm2B+sqi2NDC7EfP4jXWECPrtNJayfpcG2e/DAfj2q3Ox9+6tW76ezebzdJB
ZZ98niJpCU4S8e8oab1V42j4JbSz+a7ivJujB/2mqp64t+1KrOblIcr+oN95cDM2smhXFnl4AgUn
WQyM1z602zdh1OZlzMKENCaT9bYFmbhD4jDuVzY5/79gs/uqnhOcANh0F2ue9800cJPDOlF9Qqyl
345Jq9wFXtXdQe52t0ZUKo/xhOCbgOP9zeq7iy7HzwkyUENU/13mWFSMTjug0Ir3cBl4+cUpp+6A
jPW0j4Omvc8mBVVhrEjeSBD9zOJe/ArVvaUb3Eel6a9u6o640fDbUxaSWRxX2g5mQHdsxYxba59b
mwjtzxd1eVDw9j7+UOwGLWtiYvhF9vvEUIP9pNSh3za68ZpHrbsvK4IQsjgBKdsnShJfi5icGnvd
a5JrcQj5lWZYn/lqEZuvqTqSLTfynPWVYmvFI0W7uHZ2SFfvK4wUr612HbZ7h4jQdawoHPZ5qcBq
cBlb2mRPmknD/nG5K+g9GbZxSn9tzSyIpJ2rokK5tHpeGe1DTZmurakXKLuw19Rr65zGwY4UO2SM
ZebaIRGCJbhxbbU0nJ4tHcFxOZWIVGOntuioyiJrm7abuwbZgmVsPg7zTrcCTFOW62q9Pu6wb4Oq
NTWHxi3bfTDlr3gPjeMKlmVzlge+3q+z2Lh3mnk8/dlDdhNQXlck8tKdLDYlJsO5sDBNWuwjM1N3
z97cgjMqg3sWX8NBHMWOtlWI+KmslP3kISziH04EslSWZKOtoD/ZZcM2XsbfusYpsag0Jhd2q5Nn
ra6+6DmWpre5G5xZ71xhHZsoYMWT3YIYzm2FVo4vJ9YyHj6rCPZ4Bsv67naxoMB+pFKKh4QX8t+u
D4WjQeQojzey7+1ijp4cLLcpT7f6LlSyI9rVb/LKt7mjXHfXBMa06xzOc+BoUEUXuxV5UCKcVoSH
S/a0sMr+U52mwmpXsqxjlfHPqUUqDf0WJAcMJfNVABan66ns2papshItfnyy5b9M16bRTg9CUgvL
JadlHjvseCuSZXNSXCRGPH2jxS57M3RwvUHzDlXIf7ks2lbi8N4kirNqeeFbjYebrNdG1zhUtco2
FvDVh9ZABbMb4M6gnM3XjGiArE8ybzzMYoQcKCfHloccCbhCYiBsaDVSAfJQtrF3qpeDLLatVW3V
AKK4rBuqiiQ1Of5ypeqqSWQqds6x0zrnJG38zjPmOxZhk9jY0mAHTr8h8MW6kuTss2VH2aJF2DYu
vcUy9lYvz7xA+xomi9exdWgdzQLN1R9V2uymSVdOQBpS18zO8jCZEYJVy0GeybqIhJEPDrpe/9GA
1DgExGWs7Bwr/W5Sy+L4R73sIYeSJg+2Ndvl6xX/7WJyrFZ7PwggLpE5Qr/pEExbdbFHnJYDuK6v
QykNFFNoJQc7VDe1LN76DEaorlVPGXZ648QrS7MiDKXr8OCUWbobRJi+RUHyKCklcxPE/Fu0v/fw
AKP/9x6BUrX+NLfIw3ooiHpdS/CqDfOTrjob08Br91blpDHiCLfybUStJ93eKKoz9JjsJOuvnZ1J
dfw+w9HO6rr2Aa15mC0mjh0jsROPdF/t7LGlKlbVZLUP18oyb3YA+hYhV+qK5dDUabThHVv15TTX
Bs3BPyZBTXtWFxunxdtpVCZ1naZBt77Vxa5wnGu5kN5NtyZNQ051JUfKyt/aZblp0ML4Y7p/7Tgu
dyBb5EHOaGvuV92tyK+OhV32cfMKR5htAgHN98i4jKsynMrziBsjmZ2iUu8quCmqISjKli5o9M4P
2xpuJd/yVlbatb2YgkxG7Cc12qfG0DxVkcqzRI+cg+slhEuGOnnU3Q/ZJmtAnMZ7h8jj+lZnW/h4
RDlsOi2x6icBVuCpeJLd5SE1PLbtqutcryHrTKHGiIaIZq8X7rDXMhUMTJalZ4Jx6bkh9rEXqEBU
QaEN/O+6HGWL7AOWswWP3aPjvPSWDXAntW3RG0iGZal+LKykb16CDMNfq8IKz3PD58yKxk8tA7Ne
W1lLHrrClC4NAUjkzXScKkj1bBzDB4Q0MWhUYGAmvDqvhsyc/oZov4aEMoSrtBvAGhkemCUTQYE0
6l6UgCReb9RIdzhIb6tpEh+UZd8Fd6nYGOM0vpQNYPLIRllfc5PDdSaMTgmuBAg+dvz80iy/BHOG
iGpb3hmWTh7XmdKS7NB/yvJMHpqoKfZmYyD2FIZn+58DoTW47yOPtSxy9Z3qNp+y8Vb/R995rMSC
bfvXOW5DReL2Rzz5NnLuW708u9XNpRudImSzlzv440q3OnkzyYz0sosL4T9d3dyMdpWdI7QVWs0Z
YViM6p3Q2I5u1mzqeAa/nz16DkROpWjdlzLXH0rsl+5VEqkvTafNq9lp07t+yLyXOegan7iLw2dA
q9kM9tZg+7/Rl6K3eOnOChAcOVPc1xq+MeK7bLSQCnoK+Lmw5z7ViVViwxbyU8d7nWOwyNmSgQLL
IMvyFJn04QiideF9jN5rFuDznY7DRZagcj5nuTrcX0vCJLDljg/Xku3ss7lQH2XJS4iQ2OgG5Ibz
Dv4c2vDQzvfyoAOE3eSBoQJRoC6vzK+GGkQlliuuu2lVq7Nh+C8tiKqsQp5Q+9sMFToB93Eodnka
YUb/z8yQ471NboC+9DDhhO6UmRu0x+yHFtDNg1k48X4yHZhlfQm0ZDkYREXOGdbzesDbCLtS6joj
3Bn1PLI9pST7xpGpr2o7gq6Ovc9Dh2lSrIwnNZoGPyOy9QMVnkqzf9Qo7flqkuknQymdy9STVpMN
FWxzfDvVz36w4HDO7U8IWe5uatrimGHWgAjg7TQGnn0krdvM6zjUi2Or2Xh3jUpwwNKBmDOEStuq
yxfRAwNnha8PBPfKl4wNzq7GCtuXrRnkwnM9ZG8Eo9N23Q3zyu2i5qlckqqozMwry8HFsQ89TAFg
SGEr0uXqsdGC+XpI8uH34g9ltjOEfpXwjqgQvJTlLJgL8VtRNvxRly79SjfHglYO0eZ2w7PF2tfA
gUYhyHhMmdg4Qq1hxUbxo2bVMGGqpvrR9PaLN6rGS9KN5j5xzGCbln3wrkAjGIHS/KhmJEfzfmov
sZoZ55Fs57qqx/x+jITa7MIQJloOygs9jCE4aE2CV2SjBw/6cuCtqboMC5EtJty/AQPLJr0ZcI2h
UXZjif5J+Do+yjnkQdgRIPBwCy0VXJowZ7zNkTI0jembUZYobZJIxxWqi3dRDyI86C1xidFxuBSV
QPO1CWwiERRvDWIpZmYL9MnAhOnWoNhWdVYAbjpVjnJu3jgfRhigtSxq586GWPw+dD/spTrAA+rQ
LcFBsgTVCgRzuNfguqKANSi4o9rKCfKwuRnCjMTP0iDrZKul8ZqLWDt9gMNWazQIV0o2O/deC0Lc
dczohzqlT01VKS8l0K59M5v6Nq1y5SO3lLXsMOGw7XdVYp7kyCAHqiOtV7AZeco0lfzulxVEa6Ws
dolxH9uWfk9EctiGmYKDyD918qyORbVewhnbyZt6OIS8GfXT6PKPyVh5sOpUv3jFiywYBQ+IVQbo
7zAWzt9OPXXJhn13ujFh8Pm3UdUyPjTKftVMgbOTDfJWArAPWPiEiMwvrtgOVHyla8TbhOf7fV9q
4YqEPgHnep52TtU4G9nNDUgR2KbHuru0/p9HWX1UvXaYLymG3j8gTtQ/wEZA6sPAJ5lM0ulW30U5
ieJ5dnkdpJtsSFJVPRFiPchBsp6/F9GHdlhCXI5xT7abCPvg2u+qpX5IUZ3Y26E74PxUwgb5fs0t
35xGsf3eA19nhKI9NDhG7UFmGfdW2XyN5hP9AD38ywi7n0wXnq86f1IB0FmkaYSFi1MUYOh5kwaU
DW0/3udpovp6qgEGbtzzpKGqJhWp4l7fhWrknmVJ1i9Vspc3i2B3TfzqeQHgz7TFcznpwaOSPQES
hvKyHGYsmfy4GqOtLAIXXWyUq2lXxTPClm53arR2urfmDCFLsu5rKFXzQTZGzjhtcWHON7IVv9vx
Lsvx4ZGtdYai1wSOSzbKKpgWQG3N6V6WrIAYQ9CcAl5vct1f/KbTxU6jB1DqpwDS17J486u+Gt3I
8rj0aSqlXUtPa9VxR7jR2vTsush26gpGpmx552cFVg8vE+PrtJRklarrb8jEpmfZv+FfdodNPKvO
0sMFRvTYC5MAPpN5kCkQ2QAppmOjo0cX7LHYAo48fcr0cVJtdo9mdCYvpfrc0PCIrJ3OxnbFc/Nx
rPsScKWerKdswm9P6XEJ6D7C1vIekqPNw+bRgdudThPZ1jRzdibR9a3rePbWLNKPMi4VQPq2shak
J/ekYw8IAUePXsDDXYOj+M0l0G22KDRrummgcWGOF3mmWMCNqhIBR93ma42VIcO+vVxEj7018SdW
aUKxRM5Ykgc1wO24CUzfLXSiuMmCJN874+PkLTsiD2nfkOsjgTEVR0Ov5/WrHsHyRj7jyO9/XAFj
+6tAYu+pVI3wELrZp9eH30Ucersg0rx9EijEtngdZpWM+C+aX61oSnf2gmZwm/EQ1yV/K/o5boRN
sWmtJuSkHkqYiFuB7EESgD6vtJfO0L55mu6uVBBhvtkFRDsVZ1UbJIjUCeDPEHbrfuDXQ5Qgx3Oq
xbYLzRD1wfNU5M/JE670WUAAIhGxAfTsQDwtx8Yn07EZho51WU3juxHY4koU7bkjHB8Ssf87sXIk
Ziuj3YSFVm3LVslWgwnAVE/7NbqSAJ2iT83u5u9t1e3wLzw0s3VvlLV65zVgW1mc+o0X1flKi6Zf
Qfe9zlFf5t33J1LYfBbNJyqDu9jL3/sMMIledlBxiycdtNpqqDGX15X3ME/WVl2xrFQt9mPC/J7m
H+h+bQ0+mdzDNG90mp8q2wTfMt9gA1RHIMe8nWD2sjLjnpCBogxrfc5TAFbWNz3SZwDf7Cm9qBBr
OnxCJt2UOQvslGE2VZXJJbJBVs8heTsrwaNgLLodaNHvypDnL13wq0JCdwcJ7VUhOso+Yb6UIwGk
LFoEp8aUxWN2fFXTL+Ax+UvmClUmwgtAJIefaRzWF20yMENLX7q+114N59iDoFwrgXjR4IX4BcoG
/sgzgIinecBe/GLO47EQKk5cSXYZWjyfNCgymznhyyDR2+8i8KTHKDx4VbtxdMwTg6LGIsccHjst
qtl8ttUushEd7PvuAeiHb9bTAArZPGqFq6zUKMpA2nXPzlyQsJyK2e+CvD6KeDjUHdhcpJZIzQJf
Vzp1PwxwzAozB/gKrgvZerL9kYOFSkmaqO1wi+txZYgC++I6wJxxzRFdZe/aLkI7M1LXNghIgfTC
fp7hMZhYAK20INeOvJa766FT2LoH9YEY9sqs2gkUh3qMPQE/vKoifVNNVXPsEoTT7+VpBe8tXf3W
NusqFXlh97tG7Q5FSaALdCSj5CyabL5OEOIRFAf6KhvnYQfZI4ftbNYrrN5HdDTm5ii8SN9anXqv
6mV1BEg+8wuLXOxSeD/2mwmQSadPP1mrbGgys/fYiEVNnp3BitUvPNo64gp5uA5KBw+q1P37CT+n
z9jlBW5yqmiV6z9023kWQbfSyekdQriqGyfu/yobvh7hzQ+laSPgW6LdTAa+yBeR7N67r9MkQj8Y
41VbvOTRXG3SDiBy3f3MHDRLAOo6yKaW5WZWIve+r4NDNrvKc4DAbzBFd5rRveZWW2xRLvls81TZ
OEHDl4ewI+o//Vm1RU8Kn0S11hTPTdR/C2uzRckwsneJTUKlHLpt0Nf5mvtN7rJs3HkRH0hWotmi
Z1Z/rgo+LC0VL9lAXl+veHUJxC6Js+1MQHlvi+aUZQXSPknxOpTqWizeMPhUYhOFZxoZzWTbFsGp
LlGVSPgxqlr/UAbaR6Q7hGqa+k7lfWPdzX2/gbloHRVdEcTsE/OQCkQu6rb6JbSiWOFJbaj1L1R6
4tVoxliTNymGqeFjmxvaHoXeOuwsHwXkwmme1VS8VaYarTxj5NXXzS6RY4fb2hjQFw7BptZedtA1
NgmJm3y0tTevusSd1k5zKtt05dqTvRJejuF7VrrbgnTPpQOyWIdNe8mtjmguciSIqcHDaoWKJmXT
vRLTj1eitz6MIoSRRcjpXqjefkjRPHGbY6FMPz0H/SvL+7SGDPtPYzjkZJ5WkSBdzOI8ricLOF+h
e+6aMPS4580rJbuGmk2aVXfx0PIMdkdzi3mGvuoWp08j1d4gdI9gV+uTObmeH5c93hkJ5FQxxP+P
rfNablvpsvAToQo53AIEsyhRlGT73KCcDho5NeLTzwfon9HU1Nx0sRsgTVNkh7VXuGzNIKz0QnX0
khetjXTYLqDxDg83Q2ABsuQXtuL3sv03NawPa5x/t7qkBpaYV8jYlxoVojODI5q22+zwQfjWETYa
OmX+hq24dZtY7n3Z5u2xjrvipZjh4SlJfxf94pt9kYcFm7qdjjALU6yUhC9thEtb2EGvkazc6MLA
EMjNjm3hxldiaSLcfozksniFdYrYqZ1FkmnndDRQaCblcqnSbDyWmCBfoYYbB02I+WlIipjNLLJW
6DHNfhgJRqTWpIV1mjkvhYyTMG6fmh5ZjylsiqkEQOKdwZa4bMg5TDD/DVYWZCAzlbq5CSXeEsJ6
sw2PuMBFNO9ddxwUm7yBMnXfJUX7oHWsHrf9BI/hHhqQMRPJhEW++m1pODlpzVB9Vxpqol4mp1Nt
mdYOyWvnS6bL75OF0idB1/IdWbGEnAz3AZ4qqX+9ML6zgJGsiFTr+2T3PRm+QiVb0yI/A1zke4wh
is+0Pn4HT+fAljXDd82LBr+AJfXds7BCsha3/R5XTBH4GDbfkZBNmGpj8RYrxpnAQf2G/6QHIOFE
u62bikW/lQoqoin5vsisDtAlmXC6Y7lvzIlF1jTPic2ZOIrN4SYxcb11/F8vk9vuIZxxVmYB2tVe
gdQyd6wn9togSt6LsrTKm8z4yEYzGGzeJRZDGVbe04hHMqYwfWysKChuPlCjoP3GJOjZk6kFNpTx
vaoqHcEp3U93yCkx4w2Cxr96UNOZ9wN+IjuYQnZAGpbhD5qRPzfW6PizyIwwAwL2DWs46FXmkUme
jvulvg1ZMx/7Lo1uC/8XJbWvcBbf8yQSLwCpvY8nFUtWq6jPWKHj6FcuL7Y5s2BX7RwAJMCuw7mb
whQnWXVI+wAxg9wbawhqX6YBivjs2R776uQtJK1i7UgGS738U/UVOSPVcmhI5Qvn2vuAHLzr2zFF
+MLvP1pg/M6NK/iv2HBDCByWC2xtxw6jLIn9KAdo7Vp8cAQP92mKZEhEeHxpY/5iK9lNX6fuOAe4
sou+3fV4hyr4sLFwC4QPAAJ4sUZW0HuF46tFRSGS5UGmkf061h6gulXsu96o/bEC1Ki82N1lBMD5
HZXlsEtqeze77XDGqMN+SoWW8qVb4C10wGWayYRasoV+dqr0WhoNJF3jOmNNFw7WnF7QdjQHNv4W
7+wZ37TmqOGYIZQuukh+qphD1b9NZ+kJYhPWccCKJklSIOTZ0UIpo+pQxSIPzPS9s7XmJZ4n3QdR
+4fZmwrzKOZzafnDPNR+0sXKs113/W2yJ8UvKdc/dWIUAZ7N/MdV75wQvVFWwDyZbF9AuyE39BB/
qhYHytIiQNvRNJzp8bz0MaV1VS27IW/c85WYbrKj2kiMoneOI5fE1MJ9wsj9MMRK7g+u+mwC6ISG
Pc++JpWz9Kp3IWznWkrlbzvxh5oszXgy66YMuzn70xnwd1pMxUnOean6Nr3mwzj5Sjo7/kTKgGTd
xxWCZUW1izNB3lE4R6QHiQGldB9FhK5h3SEc5a85mePFjKBvTXUSJP1kBZ3ge9LXenFWxIAE1AAY
nafq5M4DySBu1VzxHLupLUcqA6qIQSSiTuQGZFl2ZKKwL+3kkegysXnS2qE7ILINk0lBstaI5VhY
eQe1sn6TXXVXVAhvGGx3B6frfmgi1wOj1Ux+YTk/Ps98XvoJldwSn9yY1KIVE+2HJAuxg2YHH2vz
TuX0UXuJOKNRUqleLf90nQFXjm3Bjh8FGgpy1oNlmkgf6r0feVSavnQGsA5smqYcb+jOfqZUOt0m
SIZ4FnX73I0/HMxqwsnTSTMVebhMsc1heOADGgaxt+NIDYWTfxAINO0aILMQy1U1zBPYhJUSY7Si
19dywg+ri1iiCts0fAdLuL2SDk4gi1QGIkoOYHD5OcN611Z1+8Ie/0rYpcTGPH0xNE051PyQ/Gh+
ySFwjEUq7h3n2dii0Gy41E0EuhLZdJxY1VZnp8/Jrjbi6VDUtrZLIdj4wsVONn2OxWSxvemGoIAh
ubOc7J544mJbbhtKLHKpWxfqfkCOd1wc1UPxi8kJczhSmiEr9j3G70tvV9h5pWQx4Ke+j2Y17By3
9ZEr5/vIs5hJIhGHuDz90PDdCZu+Gx9aASxUoL5pdJ2oL88js9TA+KuJ0mlH+OODP5ULxuL+BP7M
90Ih6WI2dk4ORyYGlIOt77QkmrQY2ulRAc1nEh8J+Aw610CBGwipXbbBwJZi31g4mDc4QcAOr+Rr
kyPhMigEetT82wkGfT6Zs6+ykzZ7osGYf35hszBeRJrflahZgkHVoifRGT9skzr8MtTntM/EqZyZ
rk0FOldFNaN2Lg6nTKSnF7J3dxopdEHTaDgiVRHSuQieUtadpV5C8ppyPB3jxo8wWD2oCmeWobHa
z8ZaYEGYVUE0km3dIy9b9mg0CcPIEKT2i8JJfSpSiABecyLysj9PoxjO26OvJrbN/lykUKfQ1LBS
O8Dt8NsPc5m7B/649dnI1fpsg3ft5VLdZsx+z1giLee04NDmoUsKtldzJcWAPp8ODQVGbGguoBeu
D9R/E5rXnrOm/GjdAgClNMf2uCQFR2QPVbObz9gS9/N5NHq8zJ2OLFxbKwrfsnBn0UvzNChrIF59
mOalPLOKlByCpii0+urDTmAFyCGueH2glo6c3cKsAiWpEs5SbnTeGrav7EOT7GYBu+8jRW3PS9/i
lzVah5bp8NyqGdzFhG2p37TVW5rJ350s+8/Panu0fUzJYuF9PkeLi/NLLw7Rmka5nTO2R+7aXaP5
+Hvv2rqceNM09hSNZzt+R9RUM9GFGlb/nC6oynpO+mGUcakFndpkJykXCu7LThuzu6Z4KWn2/Mco
vlnYUOIEwQ6+66IoYJJa30DzPFTdLVOYLrDQDZJsjgo/UaPosOTNcewajBVKUhHT5DRKdIkKmzVo
sJNx3t4BZh7UhZ3lnbJdTV6F4S7B9rDTkprjb2T4iYREiVUI8u+3qvQ4Wo0meA2BVGeIDvpZoDEP
agcdW/PLXfJf4C4un2yEh9ygWy6nY/pkYBGDmojT9req9ak6t2uzdbfGxMyDr/n6p/z/LkcE0f+v
u0fH6/bzKAAXy4NWjwFhyz84nPRBZ+IKF9qKicFImR2HpvAo6nBDXJP/XbkpZumz33ot/EzhNFDu
aAYYf/v5jyBTggrgpCnyGuV9csqVAjv3556YwH2fDPcyqq8Z88AZl2wS0uriJ3ZyMUB5h0yrJ2N2
0Z87vOGBwxU3dLJW8SFGU06I0+U1aoqSuXsp9toY3x2qYlHxIHf9vVVd4zCsMIFqWcV5irGJbFv9
MmtE2xwQIjiPvuU37A0ufMmievM2GSTxA2WMkHIYT0plZ/x03PkmZgzZLEfp2DWBM3qYNzRDfo5U
gS+3VNhWIca68NGc8IJRLH+h6uwrEyQt19D9zIvNB45HZV1nZ69a/vDHJp8G0urJHEuyNfVU7hJK
ZPoovdsoFuMAqFyjGgtSjhA7q+2qZ7VA1DhwjApEXqd+n8fVs5VSccbICtP+8oDQftlRhfG4C8Nn
Y8LZlowb3V2y77D+20tUpmZAJHK565SluWYYZxhapXzUTLN7Z2rdU04u0Z3sTGrS1iJ/T5k4OIsk
e16aD8cR1YGfQHmMwNE/qjLCMSFVfvaRWQfY0w4wRkV+U1TOPZ03hHWeiJ9xnbyDJAUkcJs/hljc
MUR1/hYCPI11QS8V+zmP2L6Ucdr4rUpsm9nZv0DmXbAA5ihHlf0RsOSV0iAal75BaAVasqviLjvp
OM7vnMJcjriYLoeF0sEOlqaxWxTZhWwfd1U9pge1WfEOD0SqBGmVordvEP2JKxTDa4mexEir5Eek
1DZKcIoJ+iOr1WoVryShatjLazeqP2SnfS9H2eBOjmCSaj91GLJaUjf18AEayx2ey9ldpFmBuDWb
maRCORf5pSnq8WKt6N0M1Xc02uboDa3yTvR1KDwDSBXF3i7q83CK0/gdpuAvQdDUk9nqypuhWgrx
GeoYun0Bs9Gqkn3eTu6PFvy69Vy49V00XwA+411uYqc0UEE+4si/c3Fy/9l5oxE4maM9cwIwTm2d
dIcO7dkjMSWqdyrhf1vsgy0v/dMSSMx+WjPuXpXXa/aIefSMQdyNJgLaUET5O6//YiuQUCNNan9p
be8B2zjax4mDYLhZyNhasuUZiOHPrMvTMgv5GDvp3nuMLZISPjNB0+0BJ3Cmo63+nfNmz1vNO6OW
lvtf/c/L253b4Nbfmu32r2d/jf2/L7Fdtpdom+cxK1NOMcgn6o811PjzYTUSd7z1t0fbejMkKjdt
/f/18Ov61+3b2Nb8n7HtdbaxWZPlzlDryedsl+P9VpY1i+r6UHXYwgCn/veoMZhsCNbruQJlNySP
7T/9z6d+tmKmDKhYyj7ORHPemnpdZkezwnxs65vd/N993KvZRQ7ptZr1+NXSVH4ObmEEkIji122s
Lmxm99QcD9vY1qho09VkjK6fQ4WdvcRMY19PkiQ3nkzc/D/Htgtlt7TUd1av4/XFP8dSpfM1bVBP
X2OcOAPM7I3nysy1MHHr+GDVWI1XSmPd1NpUb1HhJSx9k/zZutpHARH5oavKdF4iUYQ2AUT3al44
PsWzj8Vb9SOBcXFICYA8UhhBtYw6kZC9naZ7w25oc7CUqHyyq6G7mml+cFljLyR5skVasvyEcuyQ
ceS/lFi2HjB3eS/b3LkhP1RDhWMX00psP41yStnhq0/ZJM+YoRQX0nsFkToQuWFRLaHhaTahJwX+
cdXyUzjYTvJBew8A/adStuoP/NbKnRjtMlQX7YVyc88Rs8emscqmoMPd8GC2FZUeFUMmTUcox9Z7
lw2D+t44I4RRma1qCpCknHwoIqhi43ta/zG6vuOkDKGxj62PZTTrXYF27jVPMCmop+oXWP582Yba
WO9vXl6ctt7WIBSO9x3S7912/zYme/3ds4b2uvWGpFqoME1PUs4ePDUpdlWRja+liEpksMkYKvE4
vm5jScVmF3LUbet5pHJekqb4iw3Nf25YJqyqQSXhoKyvsTWF/m8yWuK+vYxXL8lJJbrQ/7ph6Il7
MJU2P21jDb/bq1Sim9dRw5+rHX6J8Yu2FCohntm8d9x4hSeYtrex2EruRUkFdRuyqgHWbV793ub1
bSgZlzlQa00/bN107qrXGVT88xVKIrB1iEob53UjuUIHfUnr1DmmHfMrli3/Tbr9vKVb2J9r0bev
8f97HxB/CR3S0Pfb633dOGjJY6Iax8mmGAMcnKonLAPNkzGt/jlNMvnb2NYMlVo9ybWJUwU6pz4v
q+cT0pz/ufB1s5YtzrHW1Zevoe3RnEfV09eYmxZ/Va9l99Mmnu+2XfpU6ZSMBWG9n4++xmxFQiJo
vfN2h0KF6fO2Mm7yo6JDhpE6ruNpbRKGohbyPQYICiP2DPutq4mqIA2hR3ftWN27iKKV5LNihevN
ySiKYyoEpOq1O4q+JjEYnglWTZy9hP1ueDn8tsoEYV67JkX1o97B3Jdjb79PZTsehcKObbuaT112
lG0972ITrfwgbecctWxK7Ax0TlU0gUlabr85Q8kRzBMfW88qtOyx1gm2XuJG9pthWrgkyeK+DVV9
zG6iqJfr1oUxZQZkOP5o8HnY6VPjvVnJoGAJliih5Xnum8bW6KiWbOq2boXVC/5rbHK2mw2mixcU
DJftYgSj4+2bztd6CMbZ4HdV1y/q+qKZZLsrPa+8bjcSS8yebu5JRiK40N/GRlaeUHS4UHmc772k
HhDRsORN28K2rU2u7kTAnWsZRw7IRQLD1pejk3d74Qw53M84OZS4hbzF472u22LvKQRD5+Pqezna
D0ACi+Kv1ocVrKx3JRtAp3L1Wx9nrO5zWbxb2jSzz2eWIzQmZy9uOJclQe6Mj2j+PigTxRYv+sAO
mgiOCfNnrzcPW6+px/bNMU7Mjklok2XpwAo6O7ruId/KsKIuI/HeTSBZeUNJChmNftTK2AkENYEV
5XOCAaZLmORmvwfGWrExl+188Zh7owxMvYiPnr7DfNR9sdc8mK3R86NhKs9G2X7rdYUoHreZn3nT
2HBUE3h1ztlFMZBFphSPg9iukRrqeAjimlX9lOXwEkWN+kaS4ca48VvTix4FuFbWsFdXlYbPZ9Zg
F63N9kisewy7Mp/iMs4/h7QpSs6KMbymXf67tl3j2BFjcRMW/nAzW9xL0RTf2Xt3v11T3Iap0P4S
s7HPvM7isPTczYvPhrykhi0ldAkr8z3Mlb/FK/9alK0fk43xbqbdKYHI+1srMIZTXnJiTF51u7rg
zFvuKw2ctlTSMnTHtKbonXxj09ccBhchg5CewJ8+ky/mULUAAXbyuxU/1XixD16nrez80t3NKhhh
mYqK4GwX0FaFGWsv+n1Jx/Jt7NNVXZiL89bNG/xGIU1cUd7bL1E/U4fqxwathjG9JK256svSbg8r
OD12DR4hllIeiXsixCG32yOgXxuaq6yck7nxytaff36hBkmBYgcJKkwVCv0UtXI/1WUCeGP7pn4n
dfA1XpiBDKbafRzpFWnfJawvRavfdUfiWVuUd4vT2vuwuNpddvp+u4b1qXfpydD2J/tPz+T8bgrH
exQ19vxEZLwPljGTok0I83ptwggOrJlU07Wn4rf42gwg92tvoFj8WpLEu/XwA65fOy/bi6i23mXV
ELZbFoftWu9Z6t2J2uNnrzabuxyXk6lmKrYW+jFr8uVWrI1Ux8uSSh24hl7dd8N+cBUbLyPdvk26
5nDmnQsfRAfPgG3QWK+kFmvMPBeXQm/tmzpqXI1muYRmkgwY1q797dLWUMAk5mm4bZ3PlyqazqKo
WgGjFqM4jkMBLNkJAtNcqxUIhnAO27rV+g9QBLB59kp7pmoBnYjuJHXuXlx1OfVifvvsble0th7O
iZXdinz4blZpdSpAvG7D0PynwQHTCcmVa4L/c2FUvelJ56183SsNRzP8btIaHwI51iLrqyQSMGjS
UwwDzCh+NjJ32osBMaWWq/EzvyREAvawzNc1w2gb2+5ziQZ63rpuY76guANlWJ//Nb40HfZFra3g
yxi3bOUibSfmSKA4pSlTWUIwRmI55jVF5HUsMZk9MQKKoXPY8q2wyvc6asRt63neHK3UShLJ14uj
TJWDMtopB+myf1PtUn+yyf2AMSIhvXBHAy2Vw/Fj64iWGhN+9ct162oSKgdivPywdeu5TE/R6MEc
Xp+JjWfxvIzJ5z+8DdnWHCRtHr9uPasYgVhHPFG2bkL2e2ibKxC9Pl3YVn1Gi2H7WzfXHeulRYK7
9bb3J2P9mNtF+7K992LleU1WqpCnub7vlVg061odbt2acHm+miVpN9t7swtskFKMoNbe9mpJNLzk
NRAvhWVKa5ZWqoHSdO3ZplgAkDw3zNVm1R1Vm8pQTPjnuzNVs5/GsfMTAvGl5RGZdPyeOmv5F9zi
YwYJ/VH3yEUoyosHOd8s9WwNfTI66xsMjvxYV3Z0lsYiLlGkJEfqkOWxwsTzWS/Sjxx7tj9ydl7N
mbx2x63/lEVlE7mcTWetJtTYTWHfgP0kf04U4jsQfA4GWuymt3wqU5g4cXyhRHpIp+XNXkrDx44T
+kad209y6avFLxqNrze/1CEvnrdGse38GTQUi+zop4PDYzBkKNDdsaGeFjcDhCuo52joVDw2e1Qs
npwukOWXU9s1v4jNVE6WVsxvVt/wtZteNPLgP8hd+10ubkCBHufuOtoLW/xt+iJ7TtIE39rcUfbI
9NWP2ko1Nq1yr7m6/S7sAyWx/JuxLOPeUJI0dJX8Eiveb7br6tlsk79mUv3qJ2FS3mmcowZjlCqb
S3AWRmNTm+Y4MCF+8ISR/TNSJMpny4WK1FCsdPhhZ83k7XRBeamBCPBaVQcQ+ZSSH6HnskwJf8Gd
mCqB9q1ZYu9oeVQ+Ib7nYSOwxzQdyEojXPiuG6Kr9Y+L6vs2ltqroXZnhOiNTxUq3qsViJiF3SXA
ywTeq7I3bx3jeZr+0Uk8Me6VtN3jXPTYH04QlNsAnFE5agp1NTRNzR7tvI49SGScf0P1UG85CNgO
fyV7V9rlmiO7nFgesdi04x9N4baPRWfRZkh/dijcQ+52BIgpjWJO4jp56e+5JHRxGvHOJWrx3wUZ
TC11jzTAuAusQcg7xVvtYDWWOMdWCSqf1O4uLlXjA+bnr9FK639NXDCpBf1N+r5B/C0A66sac4hR
9r6KSd2J5L7xVa205KWBpbL1tqaxpLZHOA84tt6xNVGtw3SZvEuEWOUVGxUN2l96hBsRpmQxPA+a
qT5mSquhp1Pr3roWRoq3IsULfr04wC58jAZi7MkertuQgfrg4CR2s+vcTHt4gyFheUIgWnvbkGZY
GL7JPDtvT1hXn5PByszeJTlWWrS6fdb9Y46gtJpJfd96ZFLFYe5GROisFydONtSr5XnrebrWPxIl
hyHgYEm/jelkhJwGr7RR0fCErWFTsuenQbzo+oTYVeYwazIVNgJ3sKtOX3qd6sN6UVmbaQT4UxAN
nLY7gLrHc1ThAvX1krGbnzFfzT7fc5GMVZB482NOgTtmS9MfXUQ0WtmKc14IVrpKpv/a0sZXmr3T
qyPs13z8U5OJ+wamGcyGNRFNUhpv9VT/FhlGE9s1IFo1wJzSO8IYNd9sjTxDZfDGcLu3NPT43BBT
E2xXR5VKD/Hr1iEyX1jva8gw7VycPcEOAila8ro1mKNUYZNFVZj9z5g+J4UfNx7m3baevM7xBMsr
8vD+Ng+5SIyHW/XGI1sUJn04Laetmypef9IW6CHbLdpoGw8WsNkpks/7y44y8oRL69Fen97E7R66
e4QhOtq2Rumd163J0o7ZrhunkxOnzqvEG/02pQoycx0CWmXGqKNJpDlsN4MIijtecpxpIlkGsH67
kA9oCiE2/+f12v7fqlCiEGU/xChiU17R0ulE3HX9Z3cbk2a7azXWs61HiGl1WBoIdp9dPeJZS3GI
IG48b0OTsVDO61OVWI8mfmxj8xKdtZIfxtZrpTIcpdVW3ME/ujWDPT/XkEOePodQQZJoNXq+4ZTJ
i+PyM5d4Z9mzbvrUdqkUG2P8ujWeKg5qZSy3rTdFbndLWvdQ6XmSBUu3osBt4/jb1Sphlc8tHeis
y9L915jhZX89VWXRG+ruriWoyv46ZItOnfq6NXyPcPAYqFZ/jUXm+N4m6nTF0Ud9HeIovbaa/f3r
hoxzCs4bXXf4GnOJK5PT54t2w4hhBTZCgTXZ81VP0hc5ecWNNbC4UUI/D4ggzluPoExb9beHXi5e
NWnK0/8a255mddWvVkbxTqubApJP6dy3xm1BCR0EASjUGatVBZIutZh23GVoVB9tGtWPKKuB17w0
OWxjRVKCVaZQzEVZ1cHcRKrPdz86bTebBhmtFS7Fhgn9p1aJw8qZZsO4T9pHu9SvEqDwCb/X9lFl
mNyaQokCFTkoWQ/jxenNgQ+AiwL61I5CKkwpzW4f6tymz13qnraL2xA5YxrgfeedtHmsb7M5XexW
DPw9R+O9M8f67E1tDytojounNq7Dsg4Vdax3Xee0O82KF4hHUbc3FcN5GjIkGukQZWv8WEiO27fO
iCr08MM1qocna4hxbBfUpNAl/Ir6dG8JDA8yi5NOxQ7Aq7XmOCX2n8UtYbC1J3WIUU4oAk63Oug7
yR4k6Nh9lB75QnrhL7CEgylREJJGrOZbtQ9+DOp6Ew66qoxnGBPvWuskh5gFAYBbhZIOSXkY9Iu6
4DUnNcWguIA6yVUO+aR/cO5isoG9sKsN9Vb0+YkwauXa9DXy2GF0T8WAAM4w3tNuTDn+uZyTYXsW
g3AfS2Fp55mKNniHBEw0Kr8oZ4lmylcnknRxJ6Z8O5MG4NVD5suFNZLD8JM63DXReS+rCd+MiMGe
GxPdY2xczS5V9wrBKH6VfCzL8kZFaJdIrd5XtnQvQ0EaDEAAD7+aecQB3jaaC6Zl32BYTKTQyWFf
O4IcV12PbkP5h5cRZ+xWDB/f5zFwTIPKbaVo14K9amFN6t3IeeWxKZaLheFsLCCJFAqRi5mOJm/O
jp02tue2j9qQ+Mhx1zlOfM3ddtmpUv8WT+QHwJjqw3hBoqEu9d2C/nFvdPNdSZPmWODWeMUmEV4J
a0qYd4681lUFSqKP6LeWKIibebhCJDj2LYaMss2Csq0PXjF5p9KYm13OvoGjlSl8gzStoB36o9Ws
jMC410JztLM9BOFfWDX9XMNEjyZV8oBPawigw/UB7mwgeHxv7E6BrpdJedFo8UmAroWXBCf23mC1
N2zUNuqvJtNndHVmexkhGpyUFfAwuvu2o9bWbTVbFL5GPXWQXGDMUmZYRiSjVN/14udgK7c8R+eL
OUqQp3fYy/8urtGcqb+prIRZi+eaep6rRns1UXiYfO0p99rtmMG/cZrAKEVy7csmPscTO4xC4/c7
C3J58r7Gbm9cv711AWTlDHhSOMk7Qb1sMDMwVLtp24Ow51+uqbrXyc1kABQoBVDoJ9mBbDVqS7Zz
igdBIkSMmEYrCS2r2hUp+YYQoAzGNPnTFTUp2Yl5ZC0fMhgr2Fu1ez7Qf9uciJgJGJ7qA6EcsrFe
AEZ0P4VdtovS7uG5HRoztyP9TTWqk2iZB1PFDJZx6IK6BxNoyxc8TdXrkCTaVa6NYxJY6SDCzEtf
6HEUmj1MPaHpnFAUp2futbowzjI3gJS1T6r4j0LlASeGBEchoIzfgzXWHxJbcxbtY18SY+e4aJr0
mBqIOiFP9dgeP8UdRJ7lzolEBtQ9m9q8EWte+KQBvOepKvjnHWulUO9mxMXPkwfA3ur9TFU4fsVY
heVTNjCUIrWHh2+m1wnmpU9sFrsKDoV9pqLhMSXg9ZLHe9tb3Web4U/sRgUGZQb0RlfPITGYJcTD
6CAWohp1BPN+ryFlkn9HRIMJtN+w86DztbYD6uz4ZinVAKPpKlSrHoZyrxDAoqkK9pH4xcRxRGGh
dh9zM79Owu6uQI1FsPQzpmiFfEa9/ArS3PkWfvInb9ZhgeqRdXJs96xEg3dWssg9WytPp0n7n53r
XeuEadbsFKaxvGmOCw5LRKj+M0JEPTR9/w/ZBwaaYDsOlTqbn0ayiq4O4HG1CojjXH/kjnuB/zCz
y54iPsHxn4lTO+hGDH0pTUPd6CO/qxBRFGkDUCFjk6pbbR0bt6l8K7PlAep6BSnOsyDdsBjsETOf
nZKilF7huYV17KO2eheUp9J2WZoe6lmah6FtvO+594aWqVdl9Hux2x2ad9ZSb6XIKL8TYwhKq4jP
+hSTj9io3Y6TunccIJ4dLHig8E4oSSkRh7cewb1jVYAeqrljz/jkTdb4ko94FDn0MJPJQmnGb2Wh
2Jevphkr57Nrs/M/2S0SMWK+blbE3tEbLXiMbgHRs/G8fRRHXiA83Nc0pr6AI7OvqzE/xcg0Lkub
UjZl9/EnL/WwjLP5rC7YN2EUddfS+K+1JkQh1bniW7x9GTmdsRCvzWqeY5aTdlXNVt7HQc43ma4z
Nz2vjuW9TdjqNm1+qGNHFUHu8GeEE3ZSJOePfsjZeVjJR5br+Bya1YtlTPZ+KhPO32sTuU+L16ND
k1oadv09d7rsLDgenPPISXZGhQAANXZysWzzrscG6g1v4htF3OMI4wp8Lw1Hpb0vBFQC7HE461eD
M604bhwwe61IIxWGlmhaa9YVDMz/aZSeetGAt2nlEZdhCCy1ohqmxlR4EpiFvAYH2/O1EKAseqhH
xLoSuIVGgjBQD411PMDGmuNx5sQZ8VygkSuG0ie+qNWlM+cXVSwT0o7I3k240gTz2sWmYA4Gkz+W
mbsQzRyRoyvpsZ5cNNhFnlldYGQcxxlFCnSlW2/2d0WS/1SaabbTCdFcgo0zJ1YBvwX/LHTGuURT
sLi3Kdc0toJ98exRmjunXfOxQDd6J2sDtmH1U4xJ/q6WpMR48o9bRXy5N5TAWaGCdtE56eR8oRzP
1Z62ZmYJg2DlKbtouxsPcOLV6q1VIHtGMAXmtjTP28uQWvmWtPF/MXZey5EbW7p+IkTAm9vyxaJt
su0NotVSw3uPp58PC9obHB7pxNxkpIMpIJGV5jf5NYtLuuyxcw4YdgMPYUsBEFwx7wsU0yKnsPku
7L1Jl/cwaFB6a4AC+K8Np6ThekiO+A8xC6yXZA6/hEjBIT56mrCWOzjOCMF9wRsB0D4kGm8X/d9U
2ad9/Zt5TXtrh+xcjzV/k6ACEwdLazWBJNTC46zrqxN+L/LS+IqEPIqc4yc9CaxLOiifZhYBFnqr
eq7MxXgg/qF2xiX2xpDd+oMXz941jKzHmK20faojq9SqOcJ/Bohx++aa+nSvpfHbqDJLDasAGcUQ
yvBi0lT56NokDdcDCvRlVYAIsro72Wx4g+Uq7VU4Ip1+d4OjvQLbdZHGViYmAib9tLbg6vO0bw5F
anvPsACcJ3V6m0HwPRuAEew8aE5VnHwtGRggXxkBrSzZTJXknOoZY74yA6CpKOekc0PGT0YK/MU6
5EFn7Kuy6C+wI4q3zqybywhbZC9JPXEa8Ma1hV+o0jwwXOb3tJ190Mvgz8lWpnMRp/MN4Y/nfgbs
bbp28hQg5fIUNFrNzjBSmE7vpEertqtzCQ3cCGBnKAkScxm3tzA13AGpYCdkk7EIds48Zkdm0U8G
6xz04ocse+pCwGI/c/sN07L2mi2YmXLB1YUgLK6m8xQtuNHamNQrwIhwQZJKMOnRF0Ux/GP83yzJ
l+rZ8tnVd2XAc/Va6HS7rEgJBejZ6CCntboKDv5pwhHyYoVvcQNSwH8dmyA9BdB57daAWzSMrwiV
o26I592qqyEYIcENZSYTBjd2UPJeBDekoPNTSJLjH5PbBHfgsqz5yGCVO5GofNFWBZfsItFkZgUJ
FhY/b6gL0L5uq6MgVCrnaYEUMpbN7ooeuHXQ4PXg7xJFW9YRyA3AYh3ZVfnuKPkhUQMccv80+wEU
8/LgmuWMEtvwibaWqPNRoIqSOc7ZlF2kZuS0PBlkEYO/j2+Xk0gtLVSnne1k6UHuMkFrmg1YhM8W
V79z0KhnURhxvD0k9+EKhvNXt7y/0YycS44atewBS5DI85dozBSZLS2M7ySZZdU5LBUd/5nlnnJw
nwHeGRe5pNwGzsthVA2Ik/TV0SvLP+W4dAzgmC+vcX3Dkil4qdxn18VaSKNb3ljq3RmpFTyZAH2s
2F9pDdBu2aEep3Q8qnr9U/DAEgzAqLsafh3rqUiOZNVgY0ZUOSl9vNscZdN7xXmFavCjh7l49JqQ
N2ojIXpqk+ZV3r2duE8D6z6nuTbo1q0hQm+PoTvbW8Vd6jD9a0M027aXBnZYB0LdBAd5XfI2JFbi
8ZnsJCqtwAp1n33lbucVfX6Hr6MH+kyiSwARgbahnCu83ulbhmQGiADMGathjEDfReVoB0cKkMiu
kd+t0TntQUPZ0UWuNzYNa9TNIW6Tr/Oo38mTW58S1NJdYaXTQZ61PJWkLZj/txriKwsGQN6JHCEx
yVubg6QlMFIcQ5ouBKKJ6OPQfZIXvzZNeTRba5CSmpXPXQWG/SCPQm5S72ueTxsU+p4VdEa5VvVH
u9iGIHe5Pl8zd/oZ4JVxyhgN0OpetSpvYdqGp3yG6Nzq0yd96TrkbzuLbec8BzNIYOz4dip0TpRw
G/SErCQv/p8Lv7sHiWJ7BdldD/W15vr2UJPBobQ39IN0AfL/3iE3frEBZI2fUri868Nd4RTvvpp3
oIqPT9BgG6+IYE3OzckIc20+xm74Q+ky9bg9YTrBO91xoXRvnYvaP2eYWJ7kXnq/ekrtWT2h0djP
+yYL79tBV4B5LP3Q8lnLkRL71zyvK2eEA8LkIC2hj9MTQximLktD0EeknUw41lvzWSrY1UwFU98P
SLBdpAWPnTVcptxiWlIdc2fA+MhdwJX/el27SK9+CFbYyw3gCgsgZWt7c/zg6guA0SjsepG3oXtb
umVpSZLc8gpWf5YeydJn5+g71QBmJX12AoU+UupLsH2t75roGpXyufKGi9eYe2kJ6yHYCpyVL23D
BoH0hUzYmzMK3dftC9/asuRJMlhaodr3pwaQ3jl0opOUmdLYpcZ2/McmKGl5axJbj5H0Gv1QLskP
eWuzLSvb/rvrwVaODf7UvAZw5XYp8JgiBeTW2yCclz8O3YNoGuhMVCf9hA8F+/SMC+SND7aOMajz
lM/ti8PYgPnhvc6KxawWeGwnLzmglKHubtaCVZ3H8iUf3O5kmjNDiUZXD2pQsHbTIzCzY4P3JLyD
KV/sIs15qA9BVD45mBdvL16uKsn1c9rSkrk1kw+HFEPaXnrsB6UxSlAv3bXE9AT6khnDeZKnLycp
wDNOYFZodr0PrX4vXwmsdnIl+i53cI1vuYWIksxbJlyDj5DqvtvCpQh5YF2spFfWwaGGxAu+YUz0
z1EP3B0Zk6M8YwnktcfL8AShXObIU/pHPul3XmxkJ3Ueb4lZIlDmdRfpZDR67RbObol67iEsgvUf
wGj/hJSfXeWE8uYlRk/fLmwYOxr+nAfvGbM4d8Us+4n96uN5dsqlRWydgaqpzpXjtvvT21E79BPE
++0plplDT5osfzOZm1kH34IuJKQSeAHfwCUbjMQ95EelCntrUE4MdFFGzTquOmYy2AKvW50n17lO
AHPYzz1Dj0SjOLL3GY5h6+hqnUVFWlCw56ZraycMl/qxNhLjJOeX+/LtaLy2+tNs5O1JNY0Xeavb
q5VY3nW/YmOKdmNRoPQPhfzvCdrWcSjy3y/pdWDH9LTEkYbpAxj/o5bZOez8Nh8eEGQ3L0DTqjth
7QxRV93RFn6XYZat71fexNbHbC+GP+i/UuiZ5uTVBwuCNLIYjoHDScFH4NKDH1AIPJY8Mnkz0qwD
lbVHC3iwX+Ab8t/OXCpsPfr2JtcGvfT320PYSiUmVf7/p2KsNsJeeti6erkZSa5j8S0tsTVzjrD9
YECLMIMMdJXOvqh4LEoVuew65JIoDpt8amuUfe2/YfXrH6Xc57tRxnpsmbt7YAH3bAhij8EfvYxf
2Rxh6Vo+k7lADmYfTOYPtFZYTw775FI0Yagepfoa9Zd/0AgwSBek6zhOWqqM6LZgy5vmjC0HDaVI
DZjYMgiTn7MFK0pS0u/Gsuvdl/MIE+dhLNB164k3wNNPNrtU8x693oJNqD9cuRGzvtNdXb3KsEwG
dRKTYD31MiyUJBtBaF4HEEC2ylJlS0psC7bXuOVt1/hwbJR/7hDqoA+jz5SOswMIkF8kLV8eTzxh
Gr+Urzc/l1qxi5RBfTeMlFe4trz5ZwDR/irNNUJJF9D08g7CrkNyQ1rKP0fl6LWrApTTXNwyPXyk
ggQwRbYp3AdOiBA8pHQr2OaAUiDBVk+Sg/9r0Or8ut790pJXssf2zazjmbUxS66n5x37J//97iS2
1pLox7QctJ71Xa2PF/h4lKKxsdHab9qM1Kz0K9voQY79p7ytipSu42yJboG8jy0pMTnuX8/6bjoj
taXih0v9U96Hs364UrB0+BjN1V0Io2/5xPFwZq+imte5qnzwErCUAjkTGhGT92WZbQu2vDnDExT6
HXWq1iC6VpLuVk6+VX1XIlHfDEAIsQW/tmj5WOQ72T6W7aP617ztMPnupN4/5f1fT+XP+ULuL2LQ
fuPBxaGNYe0yFpY/ri1YZ7Jb+t1axT9V/5C3zieW065XkPN8qLNeYUi8e00ZfqudF+6la5A5qMS2
/2jpQ7akxLYB2Vb5Q96HpNTzewQD+l9ajSRCUtgQ+fg42XtneCtNeI1KrqRnlrKZVmdVdtK94nXr
3gFTQRvf0sq80MglLT0/Y6GAFSUrs9x16cgPrHbeS/fA6j+SrA3KwH/T1dZOw1ZZQ5DepShnSJiI
vx3+qbvdmoIjk/6tztYMtrwPzUWSUjoGTcqShQvTa1Bn89A5ejrvZf6bADBguSgZ34J2iE7rFy8P
ZQvWbnVLy+P616QUbJ+uJAMWUv7uviX94QySN2cJ2Akt4TPaOvt1YL2Wy/vZjmzwKmHyll0tFkaM
ZYXk3cxxqybHSiADgy0psQ/1pBPd8t79cCn5cMjgVcpxNh5ABT7XUClwDZAarJQbGkiO5Y+rxBGv
fZWuy8+SLLvIkymTPs8us+rsmsyxLvKxb290/fbfLWa+GypsVSUmrzcqelb01krrIlfuIHpixBEy
KTpa2cPslWzHoOaiTY/yia7rlNICxlmPm2/yIf+9qlWrwRHrbLZOGjYH8zy7JkgEwxKHtCZB3bBb
udvSvhUo6J+F1q5cdIed2cKAjA55W/mwdC04m7p/E862xQZApKJdI09V3kudQWXSq+KtjOGZCJ9c
X17w3CK6067rmR8evzzUd69onbquT13mLBJdP/OIzcnZM6ejPGW57BbIDWxJebAf8tZZnZR8JHNu
NaV4+0l6GOp7G2u9HTaGWMUFuf+lK+LxbCAEeNRhzJKEeoYAaXHFZ5JSS2fvzHCQ6VlKPQ+Yp54k
eDfVwWukZWdtOYea1NlDGdTtTmrNXTZelLk0D2qfAdIbhmLXRHzqEniZa+5tD4CnBqboPk3ckxqF
Vn5EMgjDZWb2R1YlQQ1PzrXRg+YJThZ7zYjGQjzPHNyLYvU+9ce3BdH+KUAG9hP8m/qAatyIKgdJ
ycsQPMoStifqERWI2K7ST7HnoCxodg9TjBaCA2zhpLO3f/Ysf35Oq+YXfMdLb2rllzE3cdVK/R95
yZC8xgf+zg9UkOJZ89Z7s/XTY7WenV0/YMNBa1HHGYZd0NT113oG08uUvPysq6m9R1EHeFWEbJda
LLYAJkvJc25V6Dep6qFCIhhlqBIcN0aM1eO4lLCUhJnAgKNAmGjnprDLx3lKqkeJSZAVhYPuWZ4j
LMwivFXEwaGskB/yp+G7yebZuVUXKb9MrQzsSFDiOCwLwDvXZ+YWFzGq1yqET8PHSFRFwfDQZgWY
IK8dmA83hXsHUoPtNY/F9hbVr6mfoudhCSC6RM++mvxAVlO5SlaZYdKN7iKqXAXCZ4bFbo0TPDeo
YT+r7IQ+p4qm7adxDJhBUBDbHtCq1OZZ5liK4iG7m4ahe9SSznual6DOgO3ZtC3Y1dTYCkI9S/da
6eCKNrA7Y06YzY2jji6M/9eURPPjmgLNgfKvQ5vbjq8iy3tCZSbaV2G7Q/fUODqaZR6mqcnReANM
XxiaeWc7QJ2BtWoH3daTdocVPDIYOICXXljeV1Dt7psl2JK0z3NSsIY6IG1kw00r9bt8NlNjr5mG
didBMQX/ySz6StlPHix3L0xZbEbU4K33AYy69th/T4b8m8FWOrhw6P58WyZ8ZpCJoBWKCpWYfv6L
7c6vYZ7o36cmAa2AIM5bMGbArtHBepo19pKtKbFulZv3d3oft5c0jYtHXoEG5b9VPzWjQuPKUvNB
Nfq3GtWgBzdKnga7aqC+KvWnuGfjyEHs8ShJKWAr9DPy6/mxHnc9xh27aakeaymmfDFYruU4drDJ
chRot/QZh3cHW/kPJ53Nm5yqbkzt0fHCC+QwnDozZNFO/OFUh+0O2iD5HYZzsp63Nub2qenaY64i
a7P3sVjug+wVo8KZRfuiYa5smzeIFs0nuOf9I0vHV0lhtNt+wrQOMlQ2Ita01JA8xyg/HpS4b6qL
HheugQC1of2wYrFEFRh09+in9ff1wLJymaJ2IgUOShZXZDAT0Gw8Ct1U2jNim9pekvJ4slRd/qoc
MGHL87HHEaBLtQz04rM9/l5/Tprk/tkuajhny/NDdRpEXjZ5+NPTZsbBRDlFohJUwQzDfUtLaxtb
JCTfZUqxlHSQOw7DE8AZEHjBsAPXhaVCWdEp6fW3ug7CS28PARrvYfWjLE9SHg9hfUp1VJuqWXFY
sFZc3MJZD7w2QRTcd0swJOieuIZ/flfQ9yl2Ml8C346PUBjiWzlmeBgugcQkz2SWjWWDjaJarEUN
foP/UlEOWWtvR3cj5oD/l0NSdwBfoWrnj6dpuwKR25fxsVRZDdx/uDupLReZilJv7tN24VGw7Wha
LQxYFCkfoiXIEZh4kOTk+ygWRv4AeV2NWVxfiksV5fLdVkliOOjd+OPr2Efm4NhlVSUsKw9PjElR
7pwvFlB8lKWk9MOhkpQLt6iOXhyEwNdD5Wrvjsh089iVADQ+Fix3NZUxZMeXubC/pdiTglya3fTW
TlV6c8cIwImG8maXsc+osltxTIpQe1XLcLh39fqPPNTU18Eu1Fc9rB87OthH9qZhuiA6yL9fb6D/
5dStfrOBlnxxM07FZk75kKJm8CWqlK/wkYMnKTTL4MEvYvtZykAKH1MIdZ/ypeZYf0kGzXzT/Kj4
rCVXqcJ/TvaqNg30y8ewTqf7PtDSh3EJEPfTh52Z1ETtZt7RZ4PGW5JSB6IpGzm++5eaDLiXuqxd
wlxKv2RejY62ZrR7SRp9M1wMXFMPpWmhiL+zra7/hI0V0kXWqB8jCJVfmh5bBBW+3nnhV34BClYe
7Mw3LyOWmc+lPb4Boem+W+XP2W3cr5bitndZGSGdZOvd92YGSKE6Vv6MiA5aumH/O3Ds9juQLf0w
x7iI243/pgE+Q8O2HcB7EovD9jhjDQtf+D9Z0CL/LvyQp1sOqNhsvi8Hrz7i11aiMOcUb5li2XdN
2k1obvfFmw5j+hPW7zspVICxvYHA+AqTV32QLNtv2F9wh/IsyRE1iavmTcleknXsms8zu3SSkjN2
g/qgovWmw4i+BdMMLqGwQuNWoxUDLbr2UWGz8wcW3ePuABYPWU+kZY+VPzh3UtK3vnc0tcGi3eF2
Mvv0PAjGRF96ter3cHyiO0k6kWoDU4j6myRtjIjwgdT9e0nOyvTT5T//UVJTnz3TX+fPRgy+xx+D
SxgNykuatepD5EMjDn3sqoa8egboc0R2on8pvfZzErfqDbDC8KLrLZ9KjKp8lbj3UkHy0UU8lUqd
PUqWBCYqR5ENgaHudAxXC9xjMzt4keoxdLTn3HxpmuLkdm6FYWF9RMa8vNmTU9yiDrLcIhZc3hSV
oOkqF5lZdTrEXo/ouB01T6HmYAU+WW8ohKXfVavyjuhmlhdJwtEBUq8XX0pzRJLS6MESLNW0fvJ3
aPqBqslH3JXVFqB4lX4HRZ2doeM7J529j++2ZdxyV7FezTBzHsrEAmCxVGsn9a8JtOSVvzbtgWGd
hhsRMXcJZi3196zgNeB3/5O3VZGYpbR/Vb2unf/peL0FANPZ8VM9zs3jqFTApQsX6TtQXSb/RH/l
qv/ZHAf7S+OM6APlenGfhYaNsnGVgogb5q995b5I1dFI7+vI8L7VTa4e3Dq2HtLSw4ClrlFLQRf2
M3SkXwriV8e42LvAhu7Vko/KHeOfnQZAzDLc5skzu+BOsZ3kHKWh+oqqSr2T0zvzN7X0ml8d+0bA
iMwYHcbJuLBmW6K6W1ovno3mOJ+7g7Cllu+SrC5QxkWj6r6kT723y/DQ+3p8VyNO/nfBWkeKyy0X
HgngZ2T8D+ocqPFBykNwj/dytthxybQr6ISVY17XpBTrnpaMJz7taK0ZaPqLZSbWWbUHuNvbKSzH
vNnAy++c0FKOqVbo2FINzsUC73vF66a51wzTOdlJNj1P+Lgc+lZtPvM1qkB/XOcHY+cXtHmU3433
5g4JQ9KxsE4vr3ZbmL/gJCIWadLP0/r4aLPEgaQSzMe6qurHWG/ri2lUw13kthbuvn6JLUHnoI8F
WJWOD2amXiKL5ff+9zgYPyeRqfylgLRcL5TlGlJxhfXnlA4/Q0Vxvml2k6F2rM2voY02OEOU4AkK
tXvOFlFxVfHTW5/G1pnlgPTJhQoExrmxWD+jI7P9OfxOB/wD8qHypx7ggww6iRE2g/AkcM2/MpSR
9a5/C7DmaNpPfQdmGZ3i5s1rmRN2faU9gdvogOfgsATvyjmwuOb7F1038KAanUXSQE1xi9O67CYx
x6nZAkQC4aFLkHXBv+aT5gzeW55637QpVh7M3vN4Bsj31mFa30myM1Cey524u+pxjzCVxrjs2pVA
3YrG9T4HENJ31RCqD31V+p+jev6uW4H+KKl5QYA7uvUkVT3NuUWa5T9LKuyDc5uW6Sez0P3P/sxe
YmE1r6XhOJ/98+hnzveYv8pzO6rt2WmH4Eehn+uhtn+UILKwzKnqyxAMxTds7va9FbmfmEfeY/JQ
PNa+gnh+AHmj60Ntt+YtBVHBjjPOuguTZTwjdjTxESG8ZkTGX2J3aCGmFjpB93mr0Bi1cajszjoN
WAo+dktAw5gODd7IB0lKARu2xWMz47aFZfUNsBNXDroKdAOGozvW7opHYwlspHhvrmI85E41f2IV
4FtXRtOPKVqAHi18DnSgkNxL9W/xPEw/xjqy9uOSHy35/7u+i+TSVt93fc4DPG3fBC6Cb/85/5b/
b+f/3/Xluno1wNz2zKOZW/F+YML+Ug5T/aI7pn62lzzkMuoXKciZ/K55UgWhyOalXPI+HMs/J3JW
ineOdf4TJbAWtqVXNeqJlpH9nadiH+3l5mmrJoVj7Hm7uoZvEJRPStZaECbhfI1aPQRHh2/90KNj
c8hGrXiSYDR5X0X/Rd9pTXXUw0S9DyqIeHRSkkChXb1vl0CStqFAul/TWXXoma6h9fifUsnfknKE
5KFtd8sjAG1b1nqmLZ3S6c2j+1TyuH722H+gSOZ9T+Az0ajK/Or5cEn10fk02b3300CAjtVCb3iy
XBfD0QS9lSJVI3ZfYRNDPL42pXIydG/+iiLDcO44qwiefoGWdZVrhBlwvr5qrQecsL1Hv9PY6FrO
jXnFk85T+wxuxMJ1wDBOetOOd3odotm9GO6Io85qrmOFBeRcJl9SIEGPVvfRBWQFE713rmZqlojr
tP5L5iTKCwLR3UG/eNiIJfOMpouBdgwi5I65YwgCLyYe67NSZf2ZyR+y+Mbvymx/IDEyfI1inOCT
ru2foqbXLmrcZld/TM3HMNDxxFDK+Usapr8BHWa/OTjEDv5OMU3UsbD+fcFP5myMXfBYFU3zUiyB
oTI8DAvkEpcKhr5QkRogG1ZbPmopvHgkk9Xj4BXdo9SXahg8HTGNnDBAQ5wmWTzZgczjJdsnLwFi
HfiqNekzokMYRFgYoxmdOp7wQasfraBLzhXUmockg1RhjOZ877ggi2HH2zcnG6JrgZTxzTMj68qy
R3HnTfNwl1XjeFXUqLxlRoGxj99H90njI/E0OO59Uk54vdYskkRd4p/itlVxYFDrk+sVI0RXRJcR
gOqf2Z8oj2nsdC8+ak/oBoMdpMcBDVT1/evcYfWDufP4FlnII3fmru9CFqWCQv3csAe9D0fV+DK6
Llre6J5+xXum31XRND74+FAhQZ2nh2oKI5Sw0I/jvwnCh5/OfySNe/TxI/vG7nWDrk20cO3n6BUs
6e/IVuc/lMT4g4Vf6OVWwEJ54OqnrOXP2R/Mc7+cwY3x7wAHVmLxMDKhsidEOoGY/FGAS9Q786cH
1oApYDbc0EYdn2uM1Bc1/hnRtfrBs6YOKWS+AGZG5SVrNIRkEO8bH2PUWhiUj5fcVKI3X/GcR0eD
TStG8KHZQ7mz/OHSp8P0zbSZO2la8OYWfCnalBfIBqjjtwgA4DEoh/4iR+lxcq2NQbvLHW04sJZY
3MEIipmqLshgy8OQw293a5Y5IYgoVST2LtNeSiTzY8lWfcxEn5ALbOeRvKpy4aGxgbfPcAx8tMoW
K8dW6b50GFjejb6aIV/BI8nQ22bdcoDpsSRRtPOOU1vgc7kkdXOCtGRaxVWSflprO9iJ8Q6TB0hy
tsOkYAn0PMTvqTSn8jZ6SYWDBTEJtjoSkzycxqnd6ECUhhw01v/huBnBqBKC+v86tyTfXdrBR+DK
SGj3Lm87RK4/RuV8l6XfmikM3+hz/V0RO9ZV9+FW9LnxqnqOfzaGUNnPOa/Z8Yr42a6Ki6TkINPw
Xtsu8x4sS7kgXTQ/el0DpbDN26/96FQ7Y3CCn22gvEEo8v40Ne2Uu3QH6IDvAy3XIyogyttl8W8W
M55QB4n/qKI65m+nab8tdvf7xOrKB9a5byoi7g8QBaqHXKvCE3Km8y4x1ephK5BSBlh/1zOx5Cla
Z692X4DI4Ny8nEEOkYpbsrdHZ+cMNXuW/73Ih1MrYwJfSPe/pGBUEcxcLrKdQJLpoF7Y/IrvDu6g
OPfdGGBAhHUoji9KH0Ih0Z1nEyXH59Reel+tAGFghu6aB9MXS6XUvTgsFTw4KsYlsYrU/5pc8nDq
Hh6iJZA8IJjaEV80dkGW0q1A6kleVavZyRxwBZBkaxv5MUIW5tDFE8v7Vf1HBHHBK9T6uxZM0N/6
cvrilEza66nxX/M57w9AxfoXvYtRw3TG7Mk1EFWJEXF7mKx+uBSgalFwjMDsY1t1tVIPTZClFx8c
NXrMU7U6Zcx1n1W0dlkxYPU6tWqFhfUi+8zdhXvWvN2viY0CijWb5g88Rb/5TWr/Ki3/TmUhM0AJ
B15TUicMpT8XZWsj38ciAxsa3e9x8u79PC9+GU38UzFZpaa3BEAPasiyetywTKQWLCQ9szkbPvv1
0KBpzgRCSkcnLG9hBhVQSnMsPO/9fm52UhqnYYbnJZpyUjq1dvpYK+aPZDkTOx75U1pXr1IWmy5r
TggtMSaPnspWVR5jnISIB9YcPUlMAjULvs+6Wl23LInhhhoeYnx81qO2UtXJnHPMRtRO8pwmRG7S
beCdIg663+pt11GH7KExC/vOn3XqzjGuVDCRXsfEK9ki8tk80VLt5rmddlPhUcFZj7RzOiMVIwUS
jC6qQXtlqVMrylSdtmM0X/lVziXKdv89zbsqlhPDIZOTb2frsenY985UHtbzSrGfxlziXc3ZVpQ9
dljmwbA9iGDL6ZWhhiIIg/XdgVKwXlJuMMxU/+SZ5pc1z5A72C4+eQlN0Hc69dqE7eEff9NW++/z
an9mAboN6z0sT0Fi7252ubn1nqRkvWhXZk8xwq5Qxc9W66q3YqkmFXyzZplHolIiwSSPX6Km2yHd
MPzhsSP0oHTDidEGdmpj89AkUbWvMbAIIqhmQZP/tIpmQkMPTGOvXu3Qn8+O1/0FLHc6pAgrqtGv
Xk+wjjRt/Cg89MG8obuGaftnnfneiTHTzUXCNKr06KDZ0yJl6/2yFSyy426n1HTkCM2ayOG7HmuM
De5Wbp18YZ55gYT32Wx6b9fz2aHrMb3VfgW4uPusBSMng+aHInby2KvNvRPDv6xAPbGgc0xZ3SpM
/WdYDPcKu55TgSXihARDuWz4FQqbDgl83ws8YqapXnKLFO2lbhPlWY2Z8pb4GT1X/s1kLIK93JI1
jD00qTR5WPM0TFx2czFk1+2ogJW8Q1YjuYRvqvIsBXDQfrYzjKuq7aFyzq9N9dqk5vA8MBBqnRot
9Jwp+TADGUG8LOZGgs9KickKDjnYHlSdg7JDO+5GqKamB97QSh97bcQBbAmm1H+pB3j8WXFzgsEC
9U9QsFq8h2M2nvQCrTHJy1FgOM+4rLFg+p+8bmYggaSpfq5w0Stcy3/KlgA5Cq90qufWRq4pbdHF
GRnDPM9LEKVGeXEnZ9pJkh7EeI5Ro4Aw1KxZW35jm18jqzXuJMtVKh1dsnHGLrQpjpIngaH7OttE
aDZKlXcFKOYZU7NeWLItvWB/dyryq1xY8vxw2NleaxzaqWbHerlJKYwSNb9ZNgKES5bFsvqj4yiH
IQjjl6I8FhCCn1tNi17YM/89RpV/HTTjASHy9H7ErOpZAndG6x9ZK+u05aVTn2PihjJ/oiqxAqXR
N/C87u4SK7GeWey31mO7yD7OhY/7Udg2uGi5TNr8FI+h2Srd85rGIak61UVq7sH5Uh6Wln5bBs9x
4z7NHqODfq7YK6o689nzEuXJim7BkjCi+O9gtOrvHauWd5OZLtNC+D64/wHM2OqNCSpH6UzXKydy
1MLGuyJ6xvCueyyL6bC2qLmMArDG7Q5V5OapqLPgxWSR7EWPi9fSD8abVJOAIZm+wxaovEhS6mqo
rB+sCuS4HCV5MCpSKAnJA3O4ce+pgfec5ob3jC73fGcY3Y/Ar1EJWfJ1J+txkop3fuzC/JdqKGBe
2bkPH6QGI79nNdKMWzTT/oopai9K4NnPkEWdZxzEqqMWungZjLPzLAVai7inWrI5I0kpQDDFfKxS
Bow4bygox4YtW8mGse8j+t+kt+63uiFrp5iZNc451av45E4gJpCzDF9K2BAH7FmSo+GgjLZ32so/
GZ6Bcjj6LS9IPUcvZtvADTUS1g9G1kNdI8VUaPEykYCxy4xbFm6e+jwy2igD7PAUzEL8RanPR3j4
79iSRF/va97i5Ye3hgf+brFW8TGHvpMYds0Z+9d37cIS6hYIo8QkGAQouQRMagFOSibStd3Z09nx
HmMEX4rpLVyBVwvOW2XYXX9T9ZlllpZZ7EJ82ALGyFAdJJ0J66E3s6/mQjzqFiZNvdwC3kQwj2zh
H1kVwm6oQbIogO7unQR61Y4zBkf1or/x36ieer+iREcDo8mRfZTivp9hiEo0RnYGyf8kZpsD4Xw2
7VDZW5+YO2FBkqAzErs2W4jyFNdixF5uy6rMGe0T7A5gmEFfMI/KZChQ7Lq/ps7800ctIi2q84j9
18HSXgN8He+Krv/m8FhvEXZgp1Yzf4ST6R3HBVWbcJrCu9HjZEf5vdvTlpi8AfawwqMZ8KwUXNJu
aqcf6iQwLy1GbXe2UZRXm0lCUsX1TlG782Dan1N+tWWNMPQhdai8YZqAVjMmdxGknxXrENeQmBdS
Wr4grp3lZUksQ7ThWCELwv9ur901KFsElc1Gl1GixJek4/27BwNFmedmew0Sio62V5TMZ72fBbcq
tH6ZWagcDeu+GOrxrgntYQ0MMxrvfH15ctn0I9P06g7Kb3Xn5RWi4xLNXa/XjhIV61WJSZA4fgXa
yUMNY8HOF4sdS2lUEHQYdPxjwyo9J79GGUIAC0d0+ZkSyA/ekl1moCyj4ZvpLxymecEoyuMohHMq
0XZmwSvPnOmwvRlpp1tSYp42YG8FgZfOu0AnkMBYYH9bYHVmeO5M65Ys2HtpBxJES3Jgi+M0R829
ZJW+hblD4DIaEVuDXhwNbKXn/fZF8SnVmhr3USOHA7awxtao0+nDNUHkC5I8z3TRh6hMbAwkkGQc
oUKsRcrvmiHlcMMYst3NjdPjiqLE481xi4OBTVdbjNMuyLDWDfGnPqhuxSxGV/0zaz9/eun4ppWL
sC7jEXxjCwzn/oer89ptHNiy6BcRYCgWyVeSSraCc3ohHJlzMX79LPWdwQXmpdGtlmVbIqtO7bPP
2ozSL7TON2Y5Mjean8q6TXwYZTRK1yY5SrwwpzgaAvrtvT8t5bk02CIqr7VDD8rqrd6qgCWjoYWO
sti0wwHcwPVou+r3TN+b+3UiQUi6ZNI6r6pT1VbQhMHFPoxksfTxNlUEUYrK18aS/gg2wZANl0Uj
uwjTkMFiLNom0hSxMKO5hf0Pnm59tkRxqJoG/Y5IorQX7+3Uklm4FFvwS+nGZtCvVsMxiTvdZ3Nk
Mjmp67BnICMZjoBf8ZNktHQ1ndZrnCGqMEsVAGVLt1N7zYhWFi5cJAqa08HamBP5xm4fNiAqehet
cZz/eoc3xh09olL4+nX0jvGSZ0FKwFZUZTpcUyJKUwO5etQB31oZdHxCM9vxL4uYyNZxUgXzaru7
CNaN1qi9MhPeBDh0qZC80yJhVryfBL6Y6cVzr9IlQZDUY/2Pw9Z9XVsMA3aMIw9VvrO0hUFgDb//
MGk7Koo1oP/4QfGcbNyF+f1GkzlsImw67krtKZjNccGjYd/kF48rb9nn7v0MAmlPx1M/YqYlPcMl
gUGv+KAbpnSZmR9igMFu7OpkbQ0C5hRTT4n2pyKyZbr5dL2CzEyqU5Gsvzb/GVQ9G2XLIVtzonNt
Dt9tCR3J5BYNjGkkrGmZ6DcmDok5eiZCBNFjnfck4ErmxJjgDgvkBEswFL7mehFIdUWKwFr2Z1O9
RuwXIZRXn1xm8kFLWjgu30u2XgoTYh0DXDkLRC/7NLTatoz76H6BuL627ldTkKoX6/HnMmpb5XIQ
nIwxvBaAo7SSW7xyW9tLfjQ4rH49k01szOub1yJYIEAa2q9DRCJcIys9WAZKnpfp9xAX3MBaijBK
xqfFcLcE4WIfSbBiaUKn28oJScu/89YYtms7D+GSFM1Wc18Srap8OyujTVdU6DNjtbWlVh/XhBec
FMpgahiXeM4UaMrlMOifnPyTwFuccTN0j31OVGtHXhd6/kZ6zbuhRvAsAJJci9BjNb7gyLWAHWVJ
QIpn6VMNGsEKf9X3CEz11TKXfuYke1touj+C7JKZeAEk1gpMkmC+CuqjVg+rjPQVF2Kobgx7w4pt
/m95jb3xM4rbDqhT/ZOtb6uZA18rkm/MuWXYm89EKD6P+CXpukBLnW49kKnX3oaaBzdEa5uXwUEy
wwQsI/MP+QaEiXzPJvtczzTtC+8oTJ5WGtPJ0qn+WdOzzUjqsGr6Y7QOBMhWy454Xkm6bJXsly+S
s9Grn/Jq+DAGAuV1tdyJjMp/WK+43hohkGh0Gn2CFboCMjngGQZsGHNNBF09AATLPkfeJL9rCAXW
LO3QzBRZiTDaQO147/WwcBD8iRS4tZptV9rRPdmGakNrJwvm1nmWcxla1cBCoIGhLYo3Mu6L0PBo
ePedSv2+L1/xizLkqDhDz3lKXhLuTdkRJHzNicUZPW96rXgB5n8POs31+9dRQqBr05y5++ngpuZP
reU/ZWp+961FWGAHmV/nDIXCvaumYdm6Jc2C1MDL7hb4iJIlfjNQQecS2N+01I961p7bq1BVLddG
7K/VO0QvTPzACVbZfhQ+3LtuM2vyOu7cXMYk89NaopZcjbptPB9qg02hxCMkgffBemHVlHGQGYeu
TC8ORgy/Kepzmdd/peUc2lZ+9ikHr1ncJW5RhkIv9hhV0IMiRV7LFDFX7043ijSzGFR12OJA3wxW
BpFnGvNQaqTRm5pafM2u5jCytG8XslESjRjRU2sjCJUylSN3y9w9EfNGG7oUO1SAnb2iZCbVczXr
W0Gq99ZNJP5hPCupzWWm1W+eXmc3YxAn7pUh9jBaCbTx4mVZVRHCn3lKuvW7nuWrWS/3owzMUrZb
Gc+nFTRnLiHP9eRPGlKeajDWbt3DGaxNOmqiP+RRhE1b7qZUC92UrPv3JW0+vLh4ks1wnCWeRn16
SVSx7/Hg5DPXRKb6LUg20DTjMQEciKENMFpX2GHecALXutDquD+hytvFvu3rCRF3gRkHHxpoANkV
sf2xqPmDbOrSdwrtuXcB2ajUfO/L/HsCp2e18zvzZb/YdvHFWrt1TA+DKJ8WxsiDQq8fmgF4eQqH
acxxVPN+PApCxHY1bQA8fxbaUb/uaEACU+sP8TDck2lEhqCLPj4p57cXPWgKdlgytol6rwTIXwDK
viYmIi/1CmxTcTRVdZ+D5vGNdbI3wvN2s/QO72UPoA/a0KGebQVvP8csv2CPSMjRJI39llCM+szc
MBY+B2y6yR3ZRCg7qMLK/tZLdcz16W3gh+Lo95piwoD0Wbx4nXbLyveIuazxh8HhrY/PBsn0tW3u
VDbt5zra9vt+qrY9bwuLBCd/eoezT28vpf6fQAE7zTlFpdor8tT0nmCx2TvmNazPwcrpp1TbKeXu
ndzotyiIUM7xp1Vz9yoHdTQ9dTe4RUCew32j4g+75NzICBnRDVPx7jBTD5+0HgNaM6Q8CKI/V64N
OgJg4yvKhs6YqGjmjWvpGIyHneCccfA4LdflmejRjjog1dGquF2GV6kQldfCnX04PJcim3u/dSAC
6gLDkVXGT7Usfhs1d36piilsvYHESIYOu0Q/jLr34FgUkUsCObuKx1urp8puhuhjUNx362BuJTBv
px9PFuod5JQ8BHEntYJuaBuBEsU7BXL3FQYhRqcYCc1CO+xGizfZ4W0k8mRlQTfKcDAdj4F/1/XH
bCrD8rEvYUSNuaZvTQtmQ9+lDwTAqwi2PRscleS996PPw3A0AJFxGrP3bqSeNLGA3fSGD6EgjS9a
iu9l+Oh6bxuPIEX7lIxiL/fCAomgo8FRYIwPK13j5qEIa0UWtDGKwKDrJYp1vi/X0T0QMvnqpMB7
2MGHsfkxFLXxMnF71vB1svQotJqEuQmGYsbl0qYPBstPyHQSribye9a0PcZp/UfIaOILY6CtZD1H
vUtQSfVlQK5z144pCYNEsCh1yeesTkPc3kqKxVhV59GjaUi+CKirEwNEL9TaLy5Ni8COr1kR5vy9
2JwAcnecz67HViOXMHeHa8Igu7kkQCrr4ai2r7nZcndMgexW/WKP5UwxXuS+cKnBZIFvI07/RvRs
dWvXV0KWPcN7m6dnu542hmnPFFaEZqQObAc53GnT3BxSLb+zYgpyMmkr0652FspU264TBW0y7hjS
tnpZhghCzzKJv+BbwU7N8ewlRssdwEWj/SH6faZ1foikNZMMrOhWnssGjBmIe+EXuG33qx13YQ8R
05uyIFvtUzd4eFOHX1u7IWr5mBLMWiFCA3zEe5c3G0YZ77JRiK1ete9AFm6GaoX4XF8RzR+tILh6
9gyG9evkuREOlRAeKBeRwG/1mLqzTsFMYkGv3B2mJZtoSGcKMslwj1yYCrE/swEE5DgtZLZLcyus
5cnU5bHNuAMT3uFcECpBV/LXdqIxLBTE4XKTGHKXyvljnW9wzjwXOFJ9ckHaTWnwPhElfmYSA9vI
ynldMquklqsEb79qkPmu3rYAesib2d9qxlYSeOR7tvYoarEdAdxeF6nah4PKKNSCgXp3pcuR/pGz
sGnWLejA9zGxvkypLdvIHIElM0IK0ZDjaVGAt6MitD2u/lpjdoDChNjEhPkVanyVJjCScuvPkqry
5Yzcb0NNYt1EQrTBC5r6ferqJlQ5J8xJOfU1j6vEsc1PBJdfMpSb2zGna23SuF+IKspN4wFgXxli
lWGA0jJCPa/t6xdsUjTi0DRp7Lv5TthwaY153jvG6FIHZE0Aaq6HnqLeMqMFR61utZSrre6E3xfN
c1ZUjCPJG8CY4VpTP0/KI9UXkcKXRbKbSByH2rmeJRb2RvwshvfdlGsWYmRruEyHe6ea3p1++oYk
ul+XJZCm8VHPqQ0teQLRy/BFNHc2fJKpCuiD6I14HHPnfuhdxjKy8jS6Aw2UVqeR7b1ntiLRvrSe
IvUwCB1UNwxREsRI3NGdKJyT6lTY4igMya0bK/Kc6GN0unNpOHWMdTWFSarfETjybI6kYnpDtY2T
5SGJ7BEvoHNPQ4UAlyyC2by+ud6DKzVMIuaVxVeqOVAqo8CmwARfF4eZWYcLFFtizv2xG+g3JDut
qU5V8Qw2z6PZGe25JoOuSazNnBmcxEaDp5pptdFMaQXuTR8D7ET0w7tANrg34DmpnM3U6m9aUdBq
GcxdNMPcmyPC8AowaK0zBPGovpMW671tHagv+qqgwJgc36aq5PQ1XfT8QCVtQx0uSKlKvcCoR8m3
IQ+h8LQgwptbtZYRuG72szjJW0KfclmGMtBG2ICZZy4HZ3mtRVpsInNXCBrSFXOozKDGG0kOTC2G
t7yKrwo1J/8o41PzZBewIdAr6QyUVvLqtF3GEOki8+d5Zve2SfXeNhMlxygVbcKe9nBCSLTneDCU
f5qIjIw8ac4qTrYWQSJbb5lvm9z8KjQGdpMM8vuVN9SqbxxJzzTE662GR8VvueM3nuZwNvS4laap
P1fL1oMCvCzI7fi52jDKY+hsNWOBLZMIBV2trGf2r4jQQtL0p46Ko+5oQM2zhmShyKb1lPb7BMCG
j2nJ8bva/JkssFPFsyGdahfXxodjaHtnndFPPNw8VvNT16BO4XX/wJv5pKKetq2ZnFeQw5B98zwg
DRYKwXrpEiJc72Z2U25FBg6rTywxWL/HP/Itz5FHxHLKGmUQdF6OzotnzLdLB4wEzhxZ8lZ3GTvx
WfFhgUS5T3PP3GnXyOWkWY6FrUN9T6thm6ac03Rq/6aZXrhHsYFgqr8uh3LTxcuOr6MLPsSAb5MD
sULPuWFqIQlYuxcGSSN/aiPcQz/e/Nq61iva9pNTDlSbGFPtFccZ0dWMTtwWuccxlSUqsih4uTcx
2aL1th32mnddmh+tgZeqxDOBYPtQ8+b51WTda0WOZCist5G+pRFPY0j6z5Wn4sXHxBZP8Sr3RkGB
LmJC+VidqAAg7XGGdU3Yre1gYTSGJIxgdecl8X3zy8Ib0fmZmKyck/G+EJzUZMc8TTYRiyL0t6Qj
qGExa/KgpicApMUWD9dd5oxH2goM+mnFWRSxCjkEHqcruXWxHo3PuHI/naF/6XUuzNx+Ifvi0ZRV
KGJyCokAhgJOkOxy03fcLYx14RDf95b+Nij7S3NGdGWcbr1Fdl2mI8Zk7P/OmlpMTIyHdjjnLRxw
FgBscFd4s/EeXQ+vrhYfV0iFILWPuSlXhLv+u2nnbetoLwWRxL6TWFMw1RTeuo2bIeJqoYoZqtpj
VFzovi2KmzpSX5VghCIZVqCU2J+64dEpxK1Vyj4wtYGaqsJ+rwOonjNNC8U1n3fwjA2j4ETRZ/V3
UiZ7wBU3XZps9dz+SdwOnaqjC0iSKlGK6c5cmnMuCRTt2uLQjESmDnqzwRX+mRs9dlGThG473WQ5
jedM4X+LKsDB9oYf4XZILk5aYRKejpVmwHeSRuIz9BhN1kOkGKGIor+10p5MooRmWSdPWv4BM7Gy
VzPQYh031mSeF9hjoaWMb2dQB9NLH+uJzjoTgD8qur7ZSfGxGONrXjFXTdoC9Kua3zmdzks+neoM
e14Uf1JCfBKsmvhOPW7tZvkYmutcns5GrpUejsC1hj1u4rajNr8qlfOOLl4SWgvSrJ6aBMCbqAnJ
h2eTSJH31bEsiFOq7YfSnQQddO19jaej3oKQ9qqTyRIuHHen6toNygnIXaU26ZS+pUUngr/Wbr5t
q/iKmgavpVnfl9AalVOyuMiOtCVbgce7XatpE5Efj8uJWW2juWXO6NHURszpTP4yZbFfJrCECdmg
WaYj6g3VyNWI53wVVqjTU4XBFTMLUk2BHqh1zkhKTPPtGju3TFB+StF+FOt6GeF80VaTJ+6QV5lD
a9OG0KtqPJhuvDO7LHCmAcOxRlpUtp4ZXrqBWrvuWtva2OAN2H8M8iiLwDW5u8ZVH/dkOkDRxwY+
uwOQdX6pxvIeZgfxxkFP8S0qOq7i6mQVL4PIQwJU77pEvSUjLfDrJbguRExhLNG3seRCYX7ivBbR
DkX8LXLUGeX2EgHK55TAHFrRGhtSiG4LUT6qxHwvZyk46CWUtcxTuR6UJ6HYGKv08Z9VINYRZRCP
mz2nsUdCtd8alX1z+n1iClQdwOaTqbxGIXMvb3Zz7JronfIAP0ZCiRIh1B81GjmdQdjKsNj5xi3N
PS4jZL1ssSgZ2ph8SO1YO4125qz5Opdou+vgbMnLrsLalhNn+tnblisomlUU+b7qTlWt0SDgBTZu
rn1z7vUXZiFEGrn7edWYmyxBVhKSFc9ufDOmE4dGyAn09rWgyWxiixd7t/SlcaMVdLBaJhHoRDgc
1NxEZzzD2C2L1x4Yj0v9biGDaTas8kFbeqDxTt7v/v3zP4+Boc+4L/siCh1GOADxNyZ7lSJs3Clr
sgyu6U/zmytSYNwEWEhnXoLWWw61w0g6Q04fEh3ZEPhPHWvQ9vw+29WgUB1EhNIHxJ6jzctadP1u
pELvJvawsUOATNUj+cKfgyquk13sPqs2HYQxejsn+nPI7AyWwvjER8Ze02N3y3QRk3NcvGsDQNXa
orSXk/EbVS43DRV2GUVfViaGAInIDcEGCM8C4qxX/E6SZcltb9LpWrIl2m3i4OGLnO/EM7/HHvv2
wiIcDdEBEjOAdBQr5ZmvXg702942i3Zqr98uvXZgLIl9aoJ877kv8PPAHlYkS6xVMC7ZcdXlQ9lc
mkyMflZMj1VM97lw3UPXCCRN55KbTJM77k8320D84/ZusYv77No68LQS2XDuboUeT0HfWdwRHinw
TJXdkI9RhW3czvTwVUhxPXFbW4dqFATq2Jze9lacCGATODt0CZHAcBqYqLnlQGiMu01mN5cuG9/m
8hq0OGfjLrLKvyld+5OCtBEjb+s2J2Ur9thgF4v+gGVtvER/Sxfn5MV/Zm/Rk+3IQ3M5cDapW7E8
Zo/l9BJZKXQhlzNaEluxz4i1PytYDnM9B66XcXZ27Mmnp7rLUt14zT1Wa9ixnG6RWOaSfCgjvRUD
6oscxZkz9pPUy9e+dIuN1okUo0X8BmOEEXbX3DHNpAcYPVgGr6ZDh9ghlENEqiG4yp6b0WRY3eQz
Nq/d1lUjGNLO8x1BpnyVeWvRC9vqrvxcmeQvJ6TKaKS5AkKFEXc67pOaOcNp5C65VeEGuZQGE03j
k1EABNQtkC9j3WCrQrCym588a2G/VNO+WNCZjcL2DqY4qFIN/hLTmOpXxCfHyT8HRD52m1rzK0wP
fVEnhzgbrwW0+W4z4uKjVsbgTubuTi9LGium/VVfW0/RR4vCEhi5Ru2qjj2aJTbZ7iZmNHCgGLmP
JFdlVSN2DjpzJ+N5ZL4uwKPSbLzKhpK+0PaQ18SaoUXxS9dhol/GBQMZId91CZQKyjt/7vLhviUz
PeyJN7oC+W/R5U+x3QbFgG4zQ9QwJmRNaqnmkI0txA92hKQVUdAOqX5Sk74tqSn9xWFyOl1JLBf6
xWuEtRP60G4hRB7WNnN8mVebxCSwZY3ZHOJY9LcTenvuYnDP8vlFVphMdfVM14zPv1qx/qDIRmmf
3RQ1sjrnVji1mSR6ZdzCYoAi0VbpUTn0T9sO0b6xZo2hWHiQhVduVmWxGU/9G4ieTWVf68+a0bh1
PNg5K2mR1i+VXK29Y9a4mUW93Ij+2hPqsNMQv4GHz8k76tqCPHFmNzYi4bLQJsEAdo8QyI3GMUva
L2XRlYFjVFEAcqXCy8nUa5MFRLZVAKCut+SlmPkW+cItbBWdHQghrnkK7dEW2auSvLeRoeQ+S3MM
TNz2jPm8dJLfuLX5lswTocTEkmWNlox0x1fbszEW5+UR1Od8G9f3OhIKV1TlR3wqmyTvwX33Hcc9
vrfRLFuCRka6zlRZDr2ejXSbOsjicS84uBMvXBKxOohqR7PYghGz9cZTnRDewqzspy6FeijNaDNm
y6s1MXU5OuNzHzHriQ2o21UE0bBEq8ucrjxJ+xOkBCHrxF+NJYfQcYebmB4qwqFnAkaJF2Rz2fzA
b+YtWrK7UR80wqddJmBGl9iNisGEtsFPa6LQmYSNDCRsVlzJdgRujRuJqf/mJBbFcjNX5gFQSb1S
Vthcc6IxfubY/tTNv3Fef0DPEG4BKNxu79Ze6pBxInTo6BP4Fl8tTLnVCyYoaBlCr+kZMkH30Kbx
PNFjlqT4ZMm46RPt3euEuxmMjsC1NK9PdP6cTbG6pOMJejq0vQLdoNLhnMNwLxUr59odYB8RwMTI
Q7btQ2ZFy42MdHobHH1EhSXHiet5q8GCx4f8qLRC33buHYwLCkN9eRlnY7/2Oqrw3D2rkY6InFRg
xlUfzJNnUCgWKz99fEp69V5IWmTWnzmmdy6nfQ7B7IrjOGM14jgwzDSgE0+jZt93zI1fYvJItJow
a8KdwqnXfrp6fLdicr2K6JQPeCvF8DO5CPpNhgSPu/JJIQqQ9+bB/a0k4of1PEYcDzPoDRsGdD61
6/Ra4iy3s0N0QZll95pooOfbC5fc2tR+jRUlNEbOfM6Vid831a9uTV9q1KlY5LQ3WHt2V+j2VBdf
eDdIr4R+Sr+Xk7HpdA/8RhlXVZIhv9jFLgGBi9kwzLVsX+oEOneRddf2XnZT91zbVhvGvMn+0njY
A2mCG61nbxI1TefG3Vi4Z0N3FqRtDJ/LUl/YYTOqYMsXDeNzXV3hA2m2S3Yd2FWcOwhtwyC/Nj8Z
Q1YcFbJHU/eiIGmRXpPaTvkbwkkR18Olkkzmat9o7dOHFu/pvuqgncR57GmzrXP17ThXNovgaNT1
GOtGPhVDX3ext/aX9PqHjfpW4qS9+feQLFqijFAemlzy2/bXCJpo3pfYH/HkmqylBKu7mgfFvxuX
sGlZh6PGeMqGNOM60F978BKhYZpOEFt7V0o7FKv3GqeJYMoNTbvuy2nTRRxkyok5iMzv5ro9tHP/
NDrNujMzK92MXXGesYzRO6Y7Z3VFu+PmIdjYHXI4wjO9WjpxlHCssUzpg6lAHd5YXT+cx8Z9KCre
0Got/LIxurPyVEOG99Zl03cbmCyK9gbUsUsXLYj8yIwqmb+mwYAi7tCWzwbjxZI4C5v+o2khuTDR
RSlUbrzOuZR0xMJmFX1A0bqJGB0cabHCzLkGbUy/WbeEkRwV8YU3eTfMW8DfOBejs7fGp1hyVuFY
ts3NJgkmLUePMaYbg/wBipz5lyUXeJTj3hlWd98OOTKMjF+Khf6nYF+KIUh32vI3kx+cRZZxTm1r
DFVVxlutIBmhNdw/x8ajWaqXWY2RL8AgB86iB06/sD5b64+Y3X1nEZOd/TmSC3Qti+92ZrZWdxS1
n0aIUbXEt5PVPHc5ZgrFxWX2T8xx3HodDp84SjZR2kHxGEzf8cT3deKEQhw6Se+ZVhCZztHEeV3Q
f9mMsTx4WH5uGFR8Nq4x43Gj0W2veQMc8dMXDFsyR1Qjvm7nyAVqkxVPnqRPbTpkFMECuZH1chkt
uge2iN6TOxworCpBNK2bwcS6P3anZciLHbaMwzJGF+JCGH1Bi8iNGauOw2vGy/JaVvZvt84nIYYL
VSrY4uQ2j3gGV6eGIajf5mLg6r5WZ/RRLjJLBOVsX6KcWPvWVgdjJge9nB+1ZTVOA14gEx/wtk73
ZUeJqzzr18ytwa9k/6rVakXnytkMeN9MJjNbTE+dm9wqemlobp+mUOpoEBabJe6y1ZTywn6tA08k
XC3pfQGZIYhZ6+tuB1bpgGeSrTzXTeb7m49CEicWzRaJ09pvbA+fuci/VJesXP3mbmr5XERKeCF5
61u59h+xhQiZZddx+owOmkXGk1m7cSBAlKEw0LG1eZvHbtxifGKFvclU9szn/+B8dU3nhTF6ATIt
on/v6b42cayy49+5nx960/ltCvXqLv0jXYgoMDMNTr5DcJYHUaqNOA4I4+reoY+qkRosBZZsIg9c
fyjXliO/TtfZiaxbQGlfRjS5QVvhE7t2syrFeD4ntSIkducwzhL4w81iLTuHO6iK613Jwh1J7c0a
0j/gZhXKczvvah1bG+PvSfdbOf0rOVOo0VV9acXWiNg5WdOhK3v7UozQj6svM3fxps+bwU2x1Omi
IZeBudPmGj+jLRjsIuPHMX9paLqbZPVOM5a0sDJAI2C9TlsdT6+X3Mz2avhZmpyaWiO10iqPkmm1
vGrLnVpsfYNtzqa6mIKhkjtjmmNoY01LBEv7YPLCENa4/XNx03EojZnoJN0xYfDaaxUr/G5pst+k
bq/QKXWwKo3fm1ROIVFxKG85hF0z0JbpxVgT7xZlI5h7ssddOzU2s1M9JU13Zw0EQYCp5sdIw6nE
6+qiljPvbZ9kzlGopV0epItOcJWVH2Hq3WP/Bvo3N3SsZpoYM+FOOKd2rdKazdRc1Kobt1U5bqdK
i8M2pyhr+n1dGdStaMJplfLpzdXGTdZTWrIARUlbbfRG3cQuwe2xTuwCjiPD0/qNV2iMK49vxdxt
urGnBFDxnWZQ9E9V/RPT0Gszwii9WEtDbTE/pWovQlf70iuWjTKodwuVS/Qgi2GhAiJLNN2p2Ppq
xG1ssWqSE+jQDvvz8DjUwmbMffR+yUj5RPwSrftCB2U3EwPHTMutxaE0iSkj5ti8MLBySSb9kk4D
bg/j0MRFuTWQB2Qp72bTu1p5KEebliDFBa9r05mv/Zw+4bCkHIVDZauRQY1KnqvVeoys7EGwpmxd
Z9jl3brzGuMmYidnWDQYahpkRFNusgw1ksTOLO18s52tEBsl/3Jjip0GX0xfopozy53WyW4Zja2j
FFUJYqNHZoHfaMVRzN1PlI0/eU+vIlt9o30o2mHgpmHkL6rfzET+pLP9O4w1vH4ztPSi2QG/p1+2
AFZoObXL5AtJloZ9U3WIZ9rFqtenxHZeMmfe66Z1aBNKVU2ZR/A7jHsIPDoDG6Ldu4N//DOEtmn1
hg0DNMToia3dssPq01dXgQ3Mv4QlyGHLD4i699JBiStU/bpGXtgtq9glynj2yGFtW+89Ga6O+DQ5
ahNGCox2pECU89EuyT2tTQTu0n3WobgNUX0BeDTivBof2xEtRsUMw9aOPDE4RqBd1DyUDDL43roc
q8EL09UmRYmn0DE5WnBSaLO6W9vtHiy7/Ox6sso03YG1jyFNH588gbxseYwV2O7jpAwKNjtkyaUD
DSMBG654zgnoZNwEvJhtdZ+VPoQaLtWW1NA5NS/ScMgMhRuYobkPTbS/bnn0BV7XKrd9kVTMpjPq
E7X2fWv1Z7ub3YBeI8duQut8rbXuikH2mwpPz+TifJzVrTnQDY5pp3TaNyQHoh7RVv2pgyCJL9V0
+Ggn+uVFYXAudQ5I8KyNqdGwr627wRheSh0JDCrSdSJ9pzHY3XuSooRCcWJa5doGhCeVgp3Q4wVx
gOo36j9a19gOnTgOjgMPpSEZMmfNBmjh1AiagzpNjVAno06HEwLESltv0vbYRya/15r5UPaieciE
lj9wrL7+/d8Ddc/8I5witk0ZwYKMktgIOlvvd//73zxRm8cNsYbt5d9D2AHoQ9ji/b8vkk1xxjru
zht77ZsHdJj2AbvYY6MD7/j3kEW867n19P1/nnB9VkGA6ZafNgn/+0II6UzpT6Z2+Pc8zNbz/dwS
X3991X9/MFuyTxiopG3NT/bvsV72KsBhZ4Nx+b/HitQNDKA+l3/PgN214HbJELTtfLqIefzfPzjb
3buimm7+3+OC2gCUzkRD6/+eb7QSioU40ic1z/99uCBa7RzjMPr3ov8eL+qF6KnEvuMssm3MNrrL
yPR8aiOMU3UzqZt//5RenV8z4NZNOmfDk9fFxa3ZoiVW8TSwcyj3ngyEoGD8RgWVM58mncX335cu
ndcHMWa9w79/ZoWX7RhsEOF/XjiOpiNZhYhm12/bFVDncuM/T/33rVyveaXrIk7/vtOUEtm4Rm6M
IMHTp6Et9xynteDfP1MmT0+TZz6XrcbPoesXqzX6x3+vY/CVSBlde/z3QnaFqa+tvGj7739VZgcL
nl6maor6/t8fdtF227zj1gKVlSTB/zB2Zs1tK2m2/Ssn/NyoTsxAR5964EyRlEiNtl4QsixjnoHE
8OvvAuRjHbvqVnSEg0EACUiWKCDz+/Zeu7VyWBddWi/nwyia8wtfMNxVZDBzF5/GpOEYoLqiqfVx
nbgeetYD2ZYihbZpGj28ocQebPKuT8604CflQFFcQNTZq9wP5W0MUnNVQ1W4G6rSWnq4b+6Ze1VL
v7OSx4bqG393ZvcUjPDs7MS0P2e9mS0Spc2fjap4I1QWu2SVPTkySl/7IsM2GOnfshEhe+Lk35ue
GUVKT4UOR76UouDGMYqz1zOjWVRHqlVIclMoNIYVIT8gmpjpjmT0mG8DeiFvNCIOejOW35LKvtgo
/L+GXfTFyYLqRbAmYPZWu180ereLOEqGTVj4RKO4ankhTB6uZmJzC5oCl+d9flxgqRwVJj+yLC/z
AdVXbW4SXrGeN+cDVUhxKPIThekOl3ofV/j92kJitpo3m+kCua05a9k7EPV+fg2ynnPk0/TRzK7M
g+VY2WKj6CoU4mnMfH2XnuC2L035/q3OB7Laa7dZTU9rHjJfv1cEOn8Z0O/PS/RsONJ3o4yJi6QF
ekNaULprSzMiErQITvyZKetG6aM7IAbhslLN5jlNlGvNLDqfHvFldLzge5maLwi83afO0hwikBts
s52dUFVxy4OS5frB1jpnw+JV8vefavTFdfm58+RnMwflEphr3AP8gsZ4vGR2YX3pLS1f+n433rpq
mG9cKwW3k9byCnW/syW12bsh1rRe6WUsHlEURgCTgnMp4tts1LRrvUgBLehWR2uCXmAbB+U1Hxwa
RX4eX8csnbY6rIVTHBvJti2hpCQZDa407oZTbOrNVs9QFWQGzf/WUNOT2g7aFrKNf1Jdzdryh2If
4xgjQM4Nl7+yqwzRybbA2r/TzSi4MBthSqfa1qufXMGVsL41rMMXdeMPt/PQ0BwVqjJ/De1l/dtQ
HZvzrSDjeysbk7tvG9+hnoqOZJ9tOw+2KbRlyhnzPgqeW1kWXbDuiAtdFZWg6+d1l1SrSVaOvHGt
hWN3mV+Il7WXOjiJzbypTuNUiRPX1wtzW3BrI7g7opYN1cffa2HZv58XRBSVHc2rrmiCfxtJ8wNU
RaUfrf+5KVywN/iUWA06u5wUFTSWHWZgfAkXHarwCtFOv573dbnjXZjdo9GHuElPiHHzPrvTV90A
nmne6gIvvQZRtpu35gvhT3N3Eel5yJm5xvxiGqZHcDN/Qx/70HNWtHItbd/+HEf/Y6WBtruZdxWu
k4F0q3Z5RYR6nyTNSmgd6goKKM1GiQx+d8RBBmvciPgxlTGmlqXVNzaPBYQA005qk/HyfbsuKwB8
1HHfR86bgPMpNU0vH5eYD+Sm39xYtNRhTjtgYLr6RvUGsZsL95mS8E3wwfz/7PRNS+wUlRL/fOI8
cH6ZD+BDpR08nTyOBfLx2LX2/rQALYNKv5bUf278tETWAjXwmaphTZPHzM9aAajCHPHj5C0NR93O
3jItdy+hj/HGLamnz/tT270D9yHu3Gm6W5bYYpSgZXyWH/ICKpQ5kDbtDVm5nve3ASuiri2e6OLY
wIl64lUjWpepSeSsGnTKobb5NC3mt81AcmnWS1DmpnKYd1VRzNF5+/3tvPfjuHQxriWp8v23/fPm
b/tMzVH3aRmvO4caKrlXwyHQhh8vQtSXsOX/OhroxdPANj+rEeYDUcTFM027b6ZRWC+KnT02qtrs
DUs3to4aBWs31aF+wIB/NHKV9hkOj0xzuJ/6KlymKgmfSLwk1JgbJqoMZV3rw8GBsuUNkb5CFc79
L+uvh7JM34YCqGdba599sxYoSHOHFXunXHVPO02VYEUFrfuF6HR/56UZS+sGa5ejpS+Fq34hn1y5
BZidHzINzGBojwgS+nZTpkXyJAVNtEFJ1I2ChevZ8pZcIF23T7Lyiyu1rJKNwCC2z1s/fXSGYU8x
MntROz3H9eR5hzSQ0a1n+N/nLzdqDr/Bss9v7DyV155Pl6GfTpi+DxSU9LQitIGZ5RtbcJJfI5Ck
p/lFz/r2VBot8lrTAXGgsEovEUiedC00+sU8Bi/n9BaZNh444/Bj8+cl5uFpUTylaZLvPi6d6MiC
DUU267bEGtD34x5ui3s9b2UxBjRbgr2fN6MKFQvy1H3n1Nc2DcFmX1MBQR0mwmVeKtXTIOmrRplR
frFH+tZhn9QveZI+IfPoXoloPrXMR99qaWHJynwS7PNxkTvYBBYKC/mpHO36+FvSHoWM4xuT3T7F
J97gU57gcrldQpjT1GIREi29nTc/DsSJkpKDjM5SUu6+CR8VSYy4DpD66FhB6W7qAolv11v1PtDb
q3lrfpmHmNO4ebOc3EVG51Mva+xL2Atlnzn4ulJc6qzSJRAFDfPVKpwOz2MqxRPLJKEmWpkmY3is
vrKkV67eT9HUZFlpvnnzPpjf07VKsoRZmfYFwxAX+fk13s/vvLTik8XXqJEUHPqi6TbLBh32rR+n
2a03LTlCUaHV+bnPqdtmFVMCQ7oDEg7ninauhOMcSy2qjnhZnlgTm/cCWxW8Metc1DZI2Qg9uc0H
8TgfNKHar9CBFDtRoBNspF5sMxu9a9Lo/kPo5fa6kMARtKjHR4W9k/AcidWtT637MUFl4+a+8rah
v+a9ZZIpqV415n3KtdYIZONjb+rBqogSDEQoBe6oZq57rnXWTd28GyuPwqmtscLEZMfaHKi7bjTR
Yj5q63Q6h8b2jrTnAYyGYXJd1FZ1baNYo4VehV9LO72qssh8rPTCxlPhgwMZ0/CpUCggTAPsX8+k
l1pTVHeCr+hF3s+0uGMti6HWzvSWqLjbZXLfJTiUAHiGl8jz4EapTU6LJLG33WBph4hnBHKYtKWj
HeVH7m/NdkiFfW3w81nbcaxf8oT4u1Ao9n0/IYvg8S7K0nC2deuNwyKdMhhae1BPtDoTCpdQt6Zd
GQr+UzG9vI9rKiMn20L5ccZ8pBkGEpI7wyOCEHM7Pe41isT21tLb4K6wYFaEgN7W8+b8wgDDttpb
ZvaTCwjw0MeAeR8DVINyIBWQbu+5rUEyrfQPVpZUpy7o0nWcJs2jFkav869a1b+HZhd8i/isUkwf
CLqYznFAFR2M6ZzEpqZQRUb9OOpT+6Dz3ozs/ZzMTdSF5qQ/ziktdClxkh2wVLkHtRncAy1P+lud
RkOijDJ/E/NsqEjD5lA2H/r9LZNgfaW04Sbpy7QlpMDAx0eq7qLmfw/lmRz1wQfCsDCFw2s27fh4
aZKQAGBUr/cjRtp125O4Xoe9fswzLV6HZqQ8YZK/6fgUfjNDeTbqTn/Ct5DRFq//ZaiXtjfz1NUI
+nPhhj+G/nZVYxRkrOdlTBnxRasy/UF4VXHvy79thPJFlZb2fkR1/3bk93MKt+i2deUhQhlLSbJ4
LXqesTj+aYgKYz2/jVWAAOH0UrgRhEnnRsDtOlTxtF6b32YwaBUyVX/dO29Dhq+uRp2StTsoV5np
H7CMGNuEVvEVXXnlat6P8Z3i6bxTTXsHLvI0mqafmy3mUa2ltuZuHlDPe+e380vpmPTK7DZaFJAz
foyfjwyq/9y6VXAYuM+fff40dklPYU5Ny+zsZWp2nt8xC31saKZefezvPV/dOTqN+/nUX8eiNv0x
toHdu4Bx0IIddvzT/GIC+uRzlBpru0xhlzQt3u/57ceYeqDd8fuY+bAlTGAtkmCZEJmhf68Afz9k
WSOoT09vNQXF1/xufql9nl3Ik4LFxz6pOUN5+tiOrTHeRCkcs/lkLI6Qmn67DuVKmjR1bXG7cuiR
/e0aTJzsZTb0An1NgVcLXJ90wzMgg+zsiyA7l8lg4xH39JU7aOnfD+waCcDvY2+h6/aKTqu+mk+c
X0ArZ+d6V00j5x11hz7MYsqxxaeRkjTzNNJuPBGGUC7mTaxM+bbWIS3Nm5qBZVTBq3mcN0MrXPGA
1O4LV9POcWrcz7u7EHZrY5AhFw3Z8FSrtHpZQtj7+ahiihuSNMcLQdnGXZ2N75d2E6M9dFFbwFPi
JDoewxquEOvR6dtSE2iCuano1x25Sk+aRzLJv363xvTdMg0LNnSS+qeP73a+ZMx3m9YAmktc+tuZ
hJ7yuNg0uY8ueoKlv9PRJ576x2ZZBzjRXCQ089H5wNgn3Nnn7URkXxI1yXbz1pCWB26VWHwSde1G
zHWxBYbhGbZbv6qpZ6/72h6QMgXp0gNUcJ0zFSI6yTNpP1Tgs+bR7yfaeoB2unSmXI/wbCp1eEZv
5rO06C4x+RdHAPKHVumdJ6Hx5Qe3x3XkuudSxg/1tDtz8dlUMe30po2dp77RoyWF+PA4H22siEyM
IX70VdTTjUHETt8pzlOFaWyTVVG/mc/StI5yZBtF166SuI9jdJy/pKNIcYT0Sgdw+lJeFNHIrTJl
O28O8fBlJHcWhlVd3Ne+t56/pNvQG1NHkq9bmWiPBq6xOHROTaLT8RACczFBVieSsu1TV5r0XiLV
8tCFGnfDkBjghn4e7hU0DB+njOM4cBMFsW/yaNVNXCeBvPODVt4RtETpMEEc6vlsgrwhQKYbXj5G
qK330EV6cprHk3pSb3WJ0XLerKYLTl3c6VrzOV2VmkuYIu7W1c1t0w7VTZ/ht2cCgNS+UvhrFUAy
W93yvwWXNpD5NzKcUnSC/pQ1YOC2HRsHo38XPZhW/dXVlexb7GnIX6zys66Z5bqBTHikGmmdilEt
yUBy7edIKVfz0NKhz6d1wrkdE7LhBhHyJDGr7nYsXLmYv56FSTGRVvniFUgVlbJnMqbE5qHGVLnO
Q8t5Qjhwmoc2kfZFOgIPomapfFNUdOb/Q+515dJmHfXX/yFmDfX+f8hT5lTz/6HCNfQQZuVX5Lty
45WxsUlEPO4QB6QrDbDHw7wpqzhbaYHQHoym/nF0dH39b5si1sodTaN0g9uZPomuRI+CnPSVGER1
jRi+25dqXO/AJsMRVcJkZcPN+zwM8gkJtPHdqQ91ooxvTcltAgh5hKGcs0fXq65r6pl5C3Ch07OX
Li2DLbysFPxd0hVHKnNERk3vfttsgTwTM2w0S9YBjC7LbsAdQQy016TWdaLqa69XwiNtI2eZUHdd
z/tLR0MLhNE5O+pmvs6bjsgIv+UM3Q0JfnF75/0C3V63DVK11Clez7bF0TDQgk5bZeSj4smr4f2g
rAJ1XVUSIsF0YB4yH3Wllh9oIEDRj2hQQQLbJJVvngzqmydrepk3g6SzDiPhkvPWvH8eoab0j2j6
2JCpswjr+3Rul5NxFJjpJiD1ZjkD2HG6PhSA/u9CH8FkraKzmEHo9lg/WK4T39FOD973F4m9bFWt
foa2gdtcfoM2zjMM+cvFLwxv54MO2jpBkt3FHU2ORhHym96JJQDo9kVAbVqBcVSvQaeSgNYm4aYv
lfqxEuqDX8UdSB2CsobMfTIjMlQi1Y6PbVF2ZIDoA9T+wT+zxsCMnfkXbOXdUdca62JOL4aGbtHM
L0MUWhNRrD0hwTzg/0NrWRlxtddGphUf49u6DjeiYck275tPkwEq/CFs0+28OR8QYfUGtt68+hhm
o6Sy6zy9wbxpXZLSq28cqSw/BkCWYWoWDa8fl6l1u9w2I6a++aT5QNuG/SpOAg/LBRea96lN1hN2
Hab7eVPmnrXJwgI1hCAbx/XNJ4cl3aFzEQHMm/UwBGtINWI3b9px/tDQ7jpjpvLucKhv6qY1n4rB
x8Dm3qp9ZJxoXYDg98V3ZFhiG1UFS5p53/wShll9xHOFbZmxYsz1jTdWxb6R2Re0wFjPXU9bqcKJ
brshM8+G9rWltoBxhriKPRgzLK/TwbzK41thhGIl6A6t533vB7ziiz5o6mHeAqVont3s6zx83hOa
qtgzaf37daIkF6giGmVd2VJiJG3qLz4eqvdrsLhArl2OXzC/OMvKpTMd0fpXpxtQCO/17mPL8963
5ntVD+Xi45j8ZevnefNN7ufI+Tx6Tt2d1tGrnm6AP0e+f73p2ATc+Tfnub2P+tHv9n43xCecjfHJ
jL3bNh3kDhxLfPrYP79731f2NMw6lA0M/9idVdzpF/N2PcrXxEeYTz7DyUvN/DS/m1/qcoCpoiUt
AWJ/HfBUEfZ/2zbscJcLP72KOnIo3y/zcQVZK8NajSZ233T9+WW+FpMCufj0x3//839f+//x3/Jz
ngx+nv2BW/Gcw9Oq//xkqZ/+KN5377/9+clG3eharuFouhCYSE3V4vjry22Y+YxW/ysTTeBFfeG+
ikgzrefe6/ErTEsvuarKRjyY6LofBgxovJ8Xa9TF3P5Gs2Kc4kgvvnjTlDmYptHpNKHGZnbvUvq7
iue5dqZJyQMGee08ZH5x0tJZZhV633KhhJ3LRIWQgGTjR7FxXY2m/v6Sjuq1wa31it4wP2toScY1
qvxiq6h+u/gYNx+g50aAZh6CTC5CiqJmtiszpzuZWdqf5nf6z3fTCMgpGdM4dKcBS5OTp6n7Jmzz
SxEipfWM4W9bbib2ZuAOm//8kzfd33/ytqFbluG4pu7Ymu44v/7kQ3NAx+eH9reKGNeTpaX5ddeK
5Jp0i+k97u2a/sa0p1ybA8lkyDZ60CHTy4/dUeWCDSxr76TQ3FylhjAB3vT1xQ3tCoQC+3rPMpGT
Chng6vtru2ir1zKpWtJngscSuf5NSDf8UWiPSdy0DzqmqdsYLfe812mb6KR6WAznzUSlqdLrCvD8
6RwT78HaT+oK835rPqK1SJajnSWH+WiWx3+7fl/87fqKLvZdW2G09FRSTz2vAdZRyxPV5//8g3b1
f/lBW6rgc24bjorlyzB+/UG3TuYwYfWzNyoiHbwYfn7zT9hPXX6oJigLjH3Q8uaf8cfhLgeLWmfZ
1fu4oG5xCsMRvQqMsTpS1sEPG/OBS62hJTRz2imdST88v/U8Y3praz9GFab1JkvmXaVfuHuYVfpa
Os340jSLoaYePhIQsxGp1u7b1HDuTU89z8dTVjlUzLUCJ6dnXVfgjZe1dMYXr47ve2rM99wDfrtg
gvzgVrg6QsNln8AtHc3+LG07OLZdcZq3gAQO5x/75ZmcZwh8ssi8hdQhPyJz0Vee8TGEUxsjez9V
U4xqNTI/2eURKo8AdAgI+7C/FV55P/SqSsCbpJbkNNP/xVc+2/Z6aE3xRUD/3yEWst43rSG8zvCw
3ukOIUFhbqYEpnL2v7vqdHqlw0KYPxr//cvtr55vh695MVShHzS/bf7zPk/597/TOT/H/HrGP0/h
a5XXiAT+46jtW379kr7Vvw/65cp89R/f3eqlefllY501YTNc2rdquH2r26T56zY+jfy/Hvzjbb7K
/VC8/fnpBX4WZVbCWcPX5tOPQ9NtX7c0we3m54Ni+go/Dk//hT8/Pb3VzR+PYQWFMXz5N2e+vdTN
n58U2/6HrZm66rj4tFwVmM+nPzpO5ZCj/cMydUN1Ddegg+9OhzIwaMGfnwzxD0sX/Ek6tmvpxCZo
n/6ocexwSLf/obqOJQTyamFoPJo+/fVT+PEwe//1/fuHm2aq9i9/+6bh6JatOoZp26pqgOX47fHm
Dwa1bArWe8QkEHC1/C2VICO0Lryp7aZCyo21KSlygeu9fWkwhxEadySPEaU8FnbD4h4lIVCSF9oS
cZxlsYezJVUWdedvCst+wRlx0/YiW+dWDyPUp5geA3TaJlHAHM/3yGg8FCQEEuR4pemDu6x8EBGt
VhHPRapbhxPYLNZji8m/HXdOW3Qr2Ny7TkgNmFtcQptz1xI89FhCD3FIqDYMFoJyYNanZd2L7Qfp
kezCTWQBZFI9KMd+Mh47yuyjDTPIDxCFyXGam9FrY+UQEJjRJTzv3ABNQ+ZlJyVnPWxE0lqr2l0b
pOFKj1u5wXh5SoQ+nnGHK+t0sEA51iT01U1EE3aI6Ro0Bd0MnbuMqQbp1nCQ79ENETAS4hasR3/H
7BXhIIgQSYGPTm+41NqXiroDKmwSPSOXqmCi2QQ5R1huSb6zhuJUdcxB7BDYtVUioVORkkzifiwk
uKb4PcHRCttoEwRFtELbtQnGob/XpYMdvCYcN8n3kLemtXJ9ImV8oe7oxtwXjcQiHij3qqYCkakf
raC7mMRdSLBjpYX8uiIuEghLHj6N03rXHZBpKoeucG+sfDzJ1n0QdvFiTPdIok0WsV5tmnioUHo6
++monqCLbAKCmbP6uYuwVpqZ7y+bKeBGqMxdwmrygwJHAyt3ILWZJYaaYQEM1F3cWFedD+wAucuV
n5uEdglJnBKWz7yOj+OgOSuNbuAm0FF/l8AOQk3xyBAsoF1jetpGckQaSzbOyoPNsqX7ANAkiCEr
a3Kd8wFfNCYqLlHa5qENk/LzqENEyBDd2xUfOJ9Iekc00G2AIJVauswHzd8i4w6XTv/aQNwSWlps
VKMCUANklQQn9JhCvy1U7Rh75gUr0k0eIxAqu2fDT+zJof25JNzvpkoEIuOx2ym65yxiCDxm2OPe
whqwVkBchZVqLXolZrlrwnSlIYFsWt0iFh35SZKeLmewhrvVh3ZATG0hsiA7a0tC3Tpt2yctSdI9
oYLIG3FQcifgz6wvlvSe6kVReUevUi6SAtDKLqsbwA4nj7mKWstuhY4IuV+a0yWxHdC0wV1cG2I5
jK6k8aguaPNSwkvLkx3KjaS+/hDcY+C6DatbXOcoeUgco+k/fiM+KsP4qX0zHYLMPfAomeBv0ajT
bZtUEKMknLZhrKgTOU3wuTPPHjygHeJVBct+rQMIs3eBxAEZf46iW0yG4YIn9UrahIbqqnltVxGY
DT8gZOQpU3tyKqW9DaR5XVr9Hh8cXFnYjrmJJnKM1XwV9PLMKjVZtbmJjstBm1e1yirqIF8mbrm1
CCngVr1xhXep5Y2n1aQWuuR4Que3M9S7OvkiS63A+2MbNg4dJhArPwcL4pqtC8pO7ET9QqaUCTrw
pe/bdGULezX44kWM0y/IH4MlvfkNjQV66QG3sqj2dwr53PC/qteWlPhVmiJCSqpxX2qudkw6hH1C
92770vUeAtqCZTLlXVNnDbOXoQ2MVa4H/lWdWfxn8uCtKMSa2DKdZRqK5kS3b2hpy6s+6B5tF51F
YDySyowrvYdbjOc2jAPnIlETxIVMl70cAYwi6VwBEcVnFyAo64rmSIDAmxV9DxXrMRmBhZBKDRQ+
1t468CxdKjDVWijFKbdDbEnrdVe/+qHeXVOXQg6TCAikab7RqfutXPurg65hmQ5OQJWRG1ajA3Fw
qpVTcGcq83Hbwy1ftInhX3A+2G11ahRMxUVILzeownTrmcPKasCsSfBUC6MUx9jGbhnrtMdb8xC4
yOsC4wHuGC3joEBBGe2HMQkR4sE5yRNtzTy9uPJVZZGC8t0EqMKFbqOrSP2HUuxw4d90stvitsRJ
S79xJXlKepWnoVMUAMEKHBRF2l3VpiJXxC2Zpkl73tVor/Rrv5PU7+MeIkmcQpZVMfEN2R0wv2EJ
aiaCees+W64td+l3ojE+k6OLAiopL/WA2FkFrYAL2omHm0QAh7Es7nDcXtB6rgJjMuY3ukMPGTaX
8KutbhVU99HOrELK9aXpCUTfLl56nc9O+MizoFx6sYi3hLGr14jc0KXwWKM0edbJDjvnCB9TBRaY
YWefe0zPBysA/DHakCObrFglVZMfQ6s41TtUgMqNgZ81CixJ37vlCSkFJAD3LqwV/SqX8OOUVvCS
kKChRNYuwN9hRjSSm/ZutMsH03DvY48Pih8/BTkF/d7pnlyoD0SUlMTwkQtAo71flpa+ZYqM61N3
9yXZUjtZ77mvlptBqeHmlzcOsPxL7BwK/D96aVfXbjdoi3x0Ctx4jKsIbB6ke8HfMVy8FmGhMeC0
HXDyhH3pbPhTey4oZLfNoND04PPvYj1OCz6YzDm6XehpzXIc9KsAWTyTNOw4+Y2JAzfP42LVZqgj
8o4uolG85aaBRqjP38p2sJYWDZ+VGqaLShoV8SudiroX4haRfleyDgCB6PdVixxfGsatzwQkTCJK
6a7brmGVY+KBziJSgbgJLz214yUJWIcQA99KChgRqiVPtvwcauHOG3tnhU0MZ4m/M1mb3ogKw1Go
+c+lbdeEOSrxTkiw3/kIrDf36E2k2nPghdtudHnAI2Bx6VxZFYw9rUzv1dh+MjEfcuGldZV3wtvp
5HyuyybTdmRxADj2J8OOqkooPC+mMnafK+G/sgbPthWUNwL+DlbZgdtkcbwWqGqpc7oPEnybHTrW
kQ4hDFq/U1eW7fIYM7XHNGHeBez5hbhlctMbyKYlZQyzzC0o9vI2HRrgQ3Jcoaj3V3kD/2Ms9yzt
mqOP3pAPqnwoXZgOY8Sdq8YdCV+HmqGNLu8Ek7Ze0MLViq8swvRrfFAL07aAUyD0vhqHZp+GwQV7
AwD4wnwpZFit1Wq8hAqqItNfWlPZv3C5I5bPVqXckwkNJzfw8Ej6QJ6oyde7wQ5OtRFD7EjGSwJu
c1HqkXnxHPU7MnD4HogZmD4A12D6NIFFoj2i2TXhXv0q957w9LiUxaKNze95z2wlOTpqzxSJe13Y
eRU9itJfNzVIb4c+9zKM5bApJ7ZzVcFvt5PNaH+N4qJb9KRjbTsEOsDLFIwPS6kBL1Q08bX2tWdD
y619rYQ3CU/Rg5q6xgrUC4Wmm4x63zLrxgI/GHqisrxRqSlTSY9u8Zkjkb6w4k3XxGUxpZyiJjMX
CL46VumiYA1pI17GvXAZWLOu4D4gnRf6pqrFbd7L7Lph7mMHTNFdh+dYVwQLU5tu7pFBbs20amhv
TdGpkDiqi01GgZM2Jy/G4JvLvkUWQM5E58G6N5S65ik7YknrpbLjjtSux3qsvoDEf2LKy9yuBrCh
S+jFuMrObTbAQ1YVd2lAsoDxUN7HDVbUTEbtSU1glNe64vDXzc+bCgDAsvrsu32/NWT70EMpZFpO
RmjogMAbm3Q4SCUKV4auL3AQ+3vIRR0EOq0lYvA795gpkLlNn025t0sMWnpLJ6FGAEvbYDQI4vUJ
DDT4PxMJRMKKWlQYT3Hh9i405dokGN3hvmqrLnMzZaRhNzjAGhU7vok8MTKxbsvnskAyC3mi3Y3e
yHNN8YM1wFZjKb3u0QjtLeWl02BHEZihtPvsFdGrnNxBECtu6kC+tXqNrdGwcN6l5hl2rnGkW7Ks
8F/3pFQheLVU5Esc4vOXe0a9t7rwa63Lg3D4jMb8AaDX174GyVFJTb6UkoeboCufBnN408r4to7g
NjBjhdfWa8eaSCVCl0u4hCoeAtJAjZVJ1gWWHsy2IvjqxzRdmYk8p3W1d6yB594ZUeFV3RYvrKIu
lhweO3BCAsLGStMOaVLCm+8AwRDaByXEvU1JLzaRVC5wHQYTZx5eB7SpW6twb00EMY7j8xPGH4gT
ONEEQkz/xVPavVupS5OGhM/yxja6kxYnMAVVAFMS5XXiXAlkaWEaoKuQ1tY0gpVVWzvLC7666kM/
wsRj9Sb74ktRR0vVch8MG9sEnsTevfcG95XZ5xdbcg8xkAIqxRdNPbmQHyqQ9hGPFkckrA2y89hw
+7O98+hrhywoHkNFrgulW4xOfYbBLHGy2rdmBDAwoAsr1CyiHwP2uI+WTsN605coyJNjlKQX7FMr
aenoXCDcpZ6WIgPpb0wrOBZddYbc85m68i7qEBfI5irzuEMr3jpB6Soy/5rI54AmC2Vn7gs0fRo+
jpCwcTNecoGpnZDnBM8OD23zayyBPOenUYHVEJYxJjcdXWp1M9jKWcOVUVtf2iJfk8N8JEwcC7mC
it5Y42oJj5+rMIs2qi7ug0zs2oi7srr3ckqBY2Tc9JXxXObFvai1k19612281vBkO4W99vv4GZYI
873S/EpG5JH5r7aMg96Bh9K+9qW1GZjixB55smqyisueRwETAQs/MVM7K8quba1dUzN8dc3+kng9
FYGIZZ9mn03HIqJT3oehBmeCosH0q8lC0GUuDeJq5wYs3oEVKFp5F+V+vFK7eGH3mLI1p1vSfL7q
c+2qcfVdgA3UMbUnB4AN6HvvqeOJNP3Mlc65p6y/df3g3itOsitebLENM9RonrSwJJj2ahzcM5S3
R1/i6q3l2vUiJErZkjLIA9OKR6oXCdMoVs9K4NFNkLQFwmxhSMO8uy2soDpAs0OC38TgXNP4HNMv
3usd8ykqLiclFuIYmjV8gbGmgcZNA5SA7EbWUXkKwIBfUyJQuUt3EVl1wUJZIUrJkVue/YBR9OYU
+uKmb6kA8OCK4GKkJ6tT7sJc2wBwr9ClG2c6LdWKFSAeygSqUDwgcPL74xjb3HcB3VR5+ZbjLmdu
I5c6f0Mj9LWburSf3JR2SM4qIrC6cdG3NXEOEVjSURmvyfcjdZ5I9RbegRDBC07cSyjBRyTAFYTq
HHW8uFSumMb5+jXojXZjX1vOqSqZFkSBxmI+ODF3/GpL/Sv0rrpiGhd1PC2sZgb7W9c4cdtFzxJt
0SfhDg7I/2PvzJbbVrJt+0WoyEz0ryTBViTVW9YLQpZs9H2Pr78DdJ3jvU+dWxX3/T6YIYsUCZJo
cq0155g/yghWdIbXiVAdYmRkNmxDt7kvgypct1rxzbJiRBTYiP1G/Ki1YXoW0bVyfNJ6fPiGfms+
G4Fz5tJ33+sx7l9h7+xJe7Z67drpwyuGEhIkGrpVonS3Gm5P28QX0hXzO6HBpJ3qoYEHHixE0e3Z
L7eqht9UZpjjyHY9R8h5LxgLABIoDL5l6MEVCo9akm57fwFELHldKfudKZtuF5bqXS8KFtHlJ+13
n8a5tYkRox50YXsxQ7A1E9iPwiejZsA+PuPJcYFWiiBqn/MImrMbIyNi3JvS8dyYONiDeSeGECZa
jxvHJjUNahJoEb085ZIkbOaL1O1y+MriplynNobfcK73TclpQ9Lq9DAI3enkGuE2JxnNpOQoxic4
NoyWM/RWefsuHbWkQYCxSuvNYGjTwZQgUwKzPU0hDba2898Cw1pVyGDWQyK2uds0m5l2+F7WwwVh
FdoOk+bkEkxMRfErQ8MMkaqikjT7N6tNqBeGJ6TaME1rhj4RYEZ4FFQlQ2rrGJFna6tK7aFLVb7h
0YkXKgq/zLR3o94me4XyGwO5ueeaSqKGA7Sh7xuqBBZnbszFdrDb9MA8cD+N1hEhJUkhGapbw9fo
o9DeyOTUP47dV6EPI3yboubKPdCt0s9VZzgHOEjDxjUaj4AV1gVYmNuSRmVaNpchru/tsdhJWrEr
MgxHjyQU9Fufpk8rMLbiLxCxBFFR0K1ZiX4Cl/2ZgX7aDqkPNMqx41NfiifcmHuhlc0GhfR9K4IH
PdIuvgOh2XftDOwRIFeqHNaCY7eWDsz6JIjvy9T4jEDYbJy4v4uK4DxLf5uoejlE9WyDpQz0NFAD
jDOo5dWzP5Pn3ds8cQoUaEovCHUAssYtzAr9udMKmgOT9p5rSt9ktji2vc0IucJWHAjt7OusTLRy
GwlC6q2IdZvQkx3jNfgkO7DRr0UT0I8NLA8Na0ZaUb82lE4wHynXG2DBx67xwqF2vzQ0QdZMR8qK
A9BgJmwwGqp7v8/2vk3dgdAHC2U9Mthqo10ZxKAC0Y16uc3id0R4E/buelaHyr9DIrlq6+oTwKIi
fTsZlpLpAbKAOtrLTdCU6ojPy9xasrnXx1buo5hUriRmbVFY9nEIm3/+VAeEAQ4D4QCur2lHDhQq
QmqdjenQ+7zdZGFqkQKorKOaKnbA2y9bN5rIY+VQvwV6dUHUbXUaVhCcyPEKOgkCeTLJ78iaY5kD
n6c1o1YEzpNovdzoAVqSFWT14jgBASCbKoCvTReGYiOWe2OKJrItmDKXc78fsmzCyEcktt4TbXX7
aWhZ1DjTIS25gKVWiEfsIZNVFHtNUp/8waUUub16KEk8Q5GzsQDFkruBGnZ9e93bxtx+oiW+wNzZ
lj+/YxW6GeNS7RuTL7HPIKIPhEhviFYGNQYmakUbWh1zS/3zJswpW5msfNOXbLHRJDgszAqo5Lcf
CXuw0Y4vaXbOEiwWtVx/gNzfVZHgjoYMsL6I4h1HXnkEHlAdwxIWjozIQ5I5H+LthsAA4uqV+Pjz
K2U6R1a55a5SHS21P3eUk/7Pv7r9LibIaDO1nNr/3DEUDDD0isUcU7oDHcBmRylZHP/cuLVO9tPt
/1HUehVsYUDZHAVO47YrxqJ4cjokPg2U0zZQyQYRAbhdPzsXAevhHjP9iP2aJT8OJJuJPYRMlJjM
pmUngbX3mb6p2xqCXuZswoTsl5jlQ4cZAuPOKnY1cjAz3JlcCR6ynAv/MHUkL6N0i+CGLmYLCk81
K66nyAhtRGPwnWnyWtCcvbC3fs5Ka/dl3h+oCcy7bop2AIEyr6QrpY1PKgBlm7G6pQtJNhgDXvKg
oTSRrreaouxlipthhxpmZbNTnmJD/4wUF5bRpAORTPEz4/fyTkM/WUqbzONEHadgXC4COIdMNSiv
8Lt7+M7NScyhJ4up3pZ5vp2dCjL1qMd7pFlcVe0AIbtLwsYI52bugeG4nRhR/Yp9LqYOqHH/vdKy
FzE2yiNbtSAXuhuyB+rExZhfIp33O8ql2gZsbOnMg3Za3HFTsIhTwQ9q3/S+1GS0tfyFTZZiPDNI
w8rLr0oV10ZcAkPtK51SBVgNnugHKzNfE9n2q6TWf+JNeKopqtMKnmw6pQdG8rQ+4RoaaXzWdfWS
gDpdmTjKEudgGahKWJPhr+zH52ayj3Hy3Kucfos+XP3OeHQRUYHGuGDfAsRVvNKMp95HCU4pmb9M
BmfcGThm3/XvYebeLy9bOpJRCYI32yoFMPv4KwcTAWGvZBA3vfmV8DIfwYomsifTsL8ZBF5zNxxc
8JzI66CyzfXXUOtvLe8Qty6wDUTAeqea72Qw0lVTT3V7VxCuSqgn3Atjar4t725t0G44J5YF+mRu
P2yiIFygv2ZhspVheRxYTxCMFQcOlRsB3MJ8Ln3WPzOHR0oc2M4vxUvVjjuom1SJUffVDC3LK+pc
OuBcK9WhFAYeyvYZ+5HvmTBtOZ85B1VFu2gJSgoZ1FhVhvskyn4mhoEctOqLTT5BKShqwC81V0uM
c5NfzytdTs+lIgc5MOdTQ741hmcCBpIJ8KA2Adl1h4p1H9zaVgtrOg47s6NN72i2udYJ/dhXYWTd
53QxC3PO8GCYF7QMuZfVbUdoAW8B0Q9iafLgslr/qJLJ63XtHQknVaryGULYnfmmWcRetdaT7HAD
WYVxhse3inugxQh6SKuVNHz9JdleJwKd76NGJbUFtOkCZ27OcnIwNQpSnXJ9g+P8ew9ri1qW91zV
/Srtp8+khpenpV5AhteuHdKBu+tny0hoIEwWCxv9Cqav3A4D3AT6Nckqis07SbNub9mFOKZt/GMC
LYR+8yGyml92QiN0nhNCSSCNBqaGOtGFd5owiBB8i4S/Bqs81N/nEjVeASq4Mty72a0e/U7/GjJC
2BqfnmvRkInSLhGM/LDcFUWAfJOk+VKNwF1ovFoRB6mPZafUitfalld3AplvJj1wOQPGYfVKkeWu
UQo46yA1lpCqOj64MPybhJIyy8xnJuoGOynNX3ewqdx0jW5j5RE8S5JW07N0jqJN9V10cP9MgtLZ
T/hKnPpk2sU3oZkXsOspShGPAMNvTV8BZB2uLWTzqLV4ZQI510nUHcA9yn1vhc9xaFZbxwLeGdQM
7xzN2AXBxNpYA+8UAXwuEqotV4FatmiMKJgQzp5u9psW6sEWVrMxnRIb/ExtvVcswRoT1TCpsRCh
nMfKtX5g4yXP1HzL9e6nKuaHsrq3VeFNBm1ACGt0/LgDIjuD4Mp/W3b4BRzWRa4HYPqgG9pxbOCG
hp3xkCQ2uKX4g1DQvWsVWzZt3nQWvTh3EPcT1oNlsaA25jS+hAVUvTjRHrMkhdb5Q1tYO07fHmZT
HKYqhshQI3Ajnu3im9AQgTzNJtBvVTrpqrLdJStsn1jThT4VSCDrXk/bBzy8qzy3oOrp19vrTgA8
CV5LQMyipavt4jFsoMkqVAlyZsltCNDAkbVwSQWAY0bX285IX+xwdJm6Bsjf8+mn5hKS5aiQK89S
I5o02UwFd6l7bECQr3phAwyuEQLl/qMlk40+DfUuMz4gs5cryzQ/YWbcD4R/NnX1EldAT/AumbmG
ULs/RiFnxdG9d+gm6S2NoqBF28QU9gOW7lGb7PfWcX456Q9B6jQgZ+s5R/vQxPFG5PDRkoKpey32
nFxhDcB7Wo2CcM76nTYuxaITU0aiIeNEq+XVRxxkj4gprgDy12lpzDh5/HTTZ/bssQa5C0VwFK7x
bArjWwkdw8p4A6wtDyCWU2xA9jvKSgJS6LyXSClKxjArjfYpa3KP6euRwASPceCH6GgZdyk5LtD5
+wj+QvsJEehgqmTdQoNLOU640O7IMbyiQcO8zsgGeWFZ0CaWM31JpwTKXUmm7TV8uHhassBibJxi
psVcqLODxGwSxls1i2V65Z9IHtiQd+l19pRSJTJLIevHrsrvcdd/a5JWrFUUXXUwqKs2Jh68zb/g
/jB6J1XESSuvaZsf1WS8YyF7zck7WHfRS2X13w2cm6s+Hx9Ya+Rb6kebC0A0rtMh+QhbfesynVjR
LiXPq/5h8n36DmQFHP2rsZCek8qEYPWnINbah7gQd3hzlCA4iVmffk197MBcaUhOq3oyLjiUCh3j
Od9oSbK2hzeDPcFcDFJR+UZDf4GkQXetWuaSMoE7jiLA50LBWEzfwjg7i4x5scEHg5wAHlNPBNug
gu+NBkN2qk45JJWV4XClREJyovN6b2qCBILwEI/GB3l8kDWnZ2eSHzTN0rUc+p3momnQs/xzOb79
IiCFA74jLbZynSmk/qNhPRvCPvRhz9nHYgo36NMdoN8UpgyBfJayJ06l3T4A135tuoQCVEGTr3gW
U3vNOWviYelWVsa6xayNb0gD9kZu1Z6w5HQIaRnflvt2+6VwO6H21EByaXK5NF/z3mehUnHKJAtb
Ju2nZrAVjSZ/NKRLwmrHlpGx++B8RcizVrXpIuuQh4S/22vHSkYvRN90pGUnJoXVvUji6NQxKdEh
yBXzzESGEIas8J/dyHoTIXOBwB/JdfJfW9EDWHbIEK2ak9+FUCByEkEq8laUAr4SE1UYJUt6TXIq
KIfoKiyJ4k4F+DJG1WR/6E2EKcI2N8DOJY2kGH7NuM8z6ZHYjEGjgJUT0gYh/1QfdoVmfqvmCHNK
k9Glk8wnbcgIar52LCJ3wBZJ/lTJA0sgNAqT/YbwZl/PtbtmuVWvfQH0tNCZcXeoqEnS8tLuMtFc
7Ttwz6NA40y7gmR7zit8ubh9tfCxAufuSZ840SHeWkVwLcLmTc2x9IZRnzcawqTG1emE2sFO6uDP
mJ4c3aBtj0xv1jYTV4ZBp7Khqiga8yL93t7pzvjCroDntrpX5jAckP08aDb4SEF6DvKdYB3lXMgq
v/XicSg2yMMA+IypZNXMO+cUdcjRDvkEwq2bBkF5ybFC7mPCIs8mQHHCkrQd4rzal8FhJgoF/BsB
6BWs+n5gXCpbY6BPYOFfRBgCFvec0rfaMXMWu14mj2YJBjBI4jthHoDr1xTZD52cT2MIzZ6RWStm
vpIWW/7IBSu7QdIDZz4Y5TysSmGu5jJGK0U3D/4Z68hQ4FQYX1raQoPKHyHu3lW9ApEqcKfi3tjo
5ptbflqt3Www3vnEtESP0KMeSQ6xKBI0lLDB8OgnD+Q9nmZ6IuQKDywQi5PVpcM2nQmPnmdGStFg
cVoe3XWhgIeb3S/lwpBP/WlnxOLF0N7TxPopjBlGospPOtQFBmbR3SwDQqACtaQ56kSC5BcI9a+G
yW6duyUTDPQEM4E4TppvNSu0tgSV7IemvfSkzW6MSdEchCjohxJ6q0GqqUqgo8y64Jw4AXnSuYbw
rbG2iQ9NNy3zwBCbnL+eC3dnjQakm9zeOeMr7Rl6hJZmb522J4KOsUxW+k/DaL9JNb7SjnjpcljC
aGHqnYbPacwxBzfTl6zpyKY4P/2aqU0A7XSddT6patphLgXkRKK1V3IIzA3XUHbTtLmPLegvwFJz
oj77bZubh8qlVw9p8mNOqdq67G1IkT/53XsTYlJsa+bypV+xoBrODMTP08jkQFSB9cBs1taRUec9
OH6fqUfXAQ8aKD+DOds3s311IgfN2UyCwcQle2/N6moGBgstWp2mvg3xBPeDSlblKH/gZWnXSSo3
WQAHWwuCXSFfOlC+cCNY7CVplm91khvJWr2PzTBkddY/uLl66u2vJs42ruuERMzRwm67Nyte+2Wd
kU4Ws7bh34xkaeXaabrz/flOF0ShADdqVrkyjoy79wmkgNad6aU3GHkcqdH38wYKMZJrgZ69RBE4
+Qx2fGnU+ILFPG6IRvO7/FeVY/50u0CSh2r9MCZSCpJsiTuI5GNoiPYwDhBGSdd8635ApAj3ScU0
iRZjZ0uyg0hYJgqZkgtsRehT0ibDi2NW51BZ0c4hTKGdAc6bFeyJptq52fxkKS05oo+OWPClsdeq
0th0Y9hs6xTeAiqZnWpbJms5scYtGYYMcObAVyszuJo1nXXS0T8sR0WHXvXXRgOqWY8dAX9gS9dh
NE7gL8ydm/f2o2aSH2eJu1jTBy+kvYKcEnhMURMlCp47kumeYY7vFdNAzoy2V2XfkYHKlqkYM6je
M8MNSk8X49dNffz/hdr/Qahtmi62kf+7Tnv9kUa/OHb/LtL+/Vf/1GhTpf1DEmxtY6dG0EhT4r81
2ijw/oElRJABZ0lDmTaa8P/SaKt/MFFSriuZDTq6Epgq/kujrf5h6jphKg6zF912XPn/pNH+uw3G
FGwWklsLGbgudEMZ5t/dGe2sFyBhu/FCcplL60psy3Y07hZE3y4ow/6lMMacdN+IIPaIKBkSM5Af
t1G5i/yOfCmkGZlIP4OsuOtHN9z6en6JrHBDaznGMXrNhKsdcfS8R5pTIqtL+8PoGvvGLV8G1sVX
XIPj1W0d6z/5exZbyR9n1e2NIQlTi8VKYLC6Oa/+4qwy8qlMXBzOl0Dp2Y4+1Fq1xuds1OY+bIOc
iCI73MiM1kUOS4dzaePc1cMoL2Vo/GzDGUTs2F8LqxzPwHTyPX5gaLZM6s+LjkkMdXdvR1DjSVtM
9nJkjl7Dbz5zXv7qkyHaizF/LOxOIlSkfUMHoveYtfYn4mLanSXyX20RDqeaM8MNGkLRhE2uz+MT
Lpn4lLSUoSPpfGQXJYFnjRL+YTjc07wn98Lv9ZduhBSG6Ya4eY8Sj8XK5GhPcB31fW4w+AyCOvoP
n6n1P+T8y85iUOESmuCatmCl9/edBfVH6FjuRAgVoqZt34XkGPZGR+SBHTz3gVibVGvHGzmCEU8E
dzl+Zx3y5RhBs4vcStH/KuGGJuLak8W4b4u283KrV9BWdvVYm0+xlSaPxEwtkgj1wjWmWtW++Yb+
vD/2KY2tvuzzUzAKjy4u+J8BiDClyvCcFGTKhVb8NGJctlAnBRFxTSXKi8XNZYyQFlEtIv5ULkHS
hZNee0h0outb1qGSdMZJDfJZt/ks3fl+ifh+nbiO9wS5bFoTriLC3uvEstMuyYWKyPYGAWc+4vWf
93HYZq+qvVRmV93haHiKiHA4/rkBdzFCYQbU95eTzf/iHpT/evDiBBI2e7nFMayr5Rj4yz7OoDcY
tDJtLjmKiWAuTg59XD66WCOLmf5M7KvoxFLJOo+9QXYb3iILeAzJjae2IuBW5ealaw1m9m3u6aG2
Q23rVpV4/ffbubg8/noo2hL/B3JIlwnvcrPsVn/ZTFMwpi3BFl+EQlYJh/ac03j2zHCINogO3P/w
cmqx7v3P13OFwnTmWNK1ncV0+ZfXK9n/56oOi8uGCi28avJnRb9lpWkKbGWNF2Bqid4BZ+g+VRxQ
K2E0GxbzxclFGxh0hni0H/GKBK+tLrIDFDdOZ6jfKB7TNtJei5CGLirdclf4OE8a2hXngiUlKFsb
ZKTwrfN/+Pz+7hI1BZ+eEspUwKeJWeJq8vc3ZNt6hIEuA/tn6O82aumTHd4S5siPKHGArQMrEZ6N
8ctDr6/dYelKT/UStR1b1SOSE5TFgsGF5I/0ibNhU8r7201iuD9lDsZEjzgEJzknm0HMxPvNrA6b
EOxYV3Nml7w7O5+H7dBRufvVcKwcGoVRRt7ajP7yKCIo9k1tpxeCasm8neNFbUFnJwyPk/TDi4xZ
fy3QfHyS7fqW5dH3ZbMNyoExMDLms0Z4PE1R4eUswo+Edulrrel+tY0IL1otCFbggrrpoojsa4fc
jZLU431gpZQP2LFZKBJ7/e8/d/NfdyTHXi6PuuUqY/Hq/v1zF1Zn5qYJ4HdiluiPKOo0c3hwzPpt
CDVOvH1MolLtDJAgpq9EOvFPnembiouBlrkNJjoxrGuoxeIA1a7ftcr2H+NJG1fR8lgoYiOy4a+u
Sy5Goh9GZcXv8dKZypwpvCbhNMHGyQDkmilnotwyPgzpL7bkR9DwJprpxvWmfrZp7Uz3MUJxNDBz
h0GKegT12hNLfYMkhsrYh7ODYq0S+Z75bLXNjdHYU/0Su4Dfc5yjyjMAbl0QPax6v/7eoyq/UqzW
r4b9UCvEu05jtmchvX//ASvX/pddWzeQ6+I3Y61jcFVZ3KN/OVatmrS0mv7WuaWFTSMulSfX6eRJ
NKOoaAnKXTpbzv52x+1mdCAurwnCkada06Zq++dvpK99Mgup//KrvzzEtEmAXt2e/M+z9Q2r8N6e
ys3v573d7aMF0gjx5SV+P3K2IEeAIUaVC7KdKBO2UhtqxOeKcJDbBv159O+XvG1gmAmfbHTj9ffv
9NsW/HnxyU34MiBPiQOQiM3/+p7+PPqfzyu/UFFOtJSWbfjvTfzz8rc7fm/T7cffL9qV2TWWG1nT
DDVbR5yK5e9vD/CN2tF+f/K3e2430+3jv/1ocMgm1SXkGr+TvZw9vwnucBOdIqncvbnBItWde8mp
r3dH3Yu1cuH4dd16YB372pvzr5kMhO3Uvkza8KsvDHnoEv0uNuZfYmwtvHTRc5uEH+lIDz9Mxh8l
raUN3dQYZYuTrMfx1LmifPE7+xI3VK9pY5EQV+ffVMRylQHWOe+Eh5Ep2NG5AVycoU1De7uFguDp
CmVH6OOULVuEtkHFMgEx00WpocDw+sAgGJQuiRgRXYB2IKJr8KNoPbcIWBJw84FDmC7c04Kwv/Fp
QOLgdSBkUOzSixfxT1ZnxPVoMzKb6GjkNtpwZX1rHHWxoq8qJoUuseNzpMPYC5x2kbfey15du4AW
chIPJHJgf1hnVgtigyl7xmFAe9khfFZnhKBjbQ4Q4XH4vhvpuwMRl5kGIyFkY2tTb4xdZdDEB4C7
6pe46MiB/pFZEJ01sgeTpCSXvrK8JgpdYnjl2wyZYuXoR8IQL0HQhCetFRlIzMlzTLfb13RDGwTW
dyYNOX6dvCVoj8IGAIVMx6/YLJ/U4kErLPUYB/XZpUG8dD4f50UhVSLoq1xcjWl/1HL/2YfptQlG
OJ1i8PKu/7THcQN8NNm1Mm09cpX0q268J2259otSJ46EAJ4QiwSkvPWIJHvnIJ09FYIzo2TSMkWH
utxrlXWqQ4tECrc7JZ0GwTEEq7IYe8yEJITe5tuLx8+oSh+RImhn3LHexJhjX9rjFi8OQx+beHGk
6xhKHRzwPr6jriApoTcPNN/Q086k2wftXsYml/ewuqvMaWcR4XPoqhi6SpLzSbfMJSCGqBVY64CI
U+bcilgNldgvskrJgFuGoYuFiegQ5PFN59kzMCwc8iMhH+pQ2xptp0GbEPuMv+whOabjq2HGX1bR
bYux7j3S8B5Jk6nvHFx1hUimdQF5Z1sNHVq6/oeOKzzVyJ7VoseW6/yqT+RdXoGdFognUVtFRp7Q
jaJTbqR7X5MnwOGvY4wjdSjJrQzpg5dNfw/wnVg/Kr1ZFE+ISxUdB8vygrq8aCZyVuRq+B0bOZzt
wN32lREcXZ8c5Th/1nvSOZwIxg0ztlUnDHIWcDeuphFrHt69GKxO+jUbKL0UQFFko2v6ZMG6zOlG
V7K/dBmcVWMQd8HS6qm1dCcm62IqUW+xbqwgZaKRSEh9HeS0zWP7R68FV05YhMc3yevUaQmVXTnR
FtGPEyxjz0zEMaPFSAQxjVECqh6Mwgem2dE79D8yC26CzmJjG8AsolpvjwJciGMF06V/tuP0qgOR
FpwQya0jwHCe6adhMhk8c4wvXWMQrNoZ9So2m2cIwe1WzvJOs8ngG20O5TEv9zPryxXRBS8stgAo
uy+DFcRbol/upGiyQ6uq7+xDKANyx9nrSVatzKwkLGSYJRdo87vGjIjJX594ZZmorVHQqM06tAFj
AlK2qD07zeSKRJMnxQoV20ee73s6uWulVVgMXefn0FSId8wm32iRfaIc+mGmOEqXTzoyrdkzHO1V
i3TOflbwrbchkfd058q5xcMw7xjnnDEuDcTcES86kWUWFyGF0jQZTBI5T6ZUReio44fUibxeTc19
I+JNXBuHDlk9XwCpM5a1aGX8Lln5TLm3c0+6aUtCYtcm70mPppYPsiEgaE1AU9gkhzHpnFVtG/Oq
HsmYdLv2AiQHvK86jD5dw7gkX2SYR7kJrYcWqLGnTxSNeHtPKAS6lesSoiNQf8CwI2VT4l+uKu3U
465zUPSX6LVa8ykSKdn2SUVEYULElA89WtXZU+6Tueu3ZOVSF+2BzOc7aYJ97O8YcRPcnevPpnLu
bJ9veG7Dg9OHznryGWwzV3lSFVkjI/kGsPnluO31Dw6wfpcy1Us4ca6nulErSGC7kFX1nCBmKgdD
bsYk2GVMjEdX5Jup7spVHfPf2i5fIfk+ooecv6NlXpkJ+pfcXVR9uvVWV+Ml5NRZZqSk+AoBsl1u
KzQZ6y6jHx6FabIdEjg9RqTtxrghSFMbJ+A0RNSKyD0MumQFretPUktDGjjMpUtAjpupaBFIIjCo
JEg2Erntrdu6p9YvzR2NiXs7RjTbz/uiQOHc+z+7PPkpu0XN348ElqA/l3J8EwAxmbAKjjtjYEZX
huYqHpkEtQHO4KErqK3mdWvm36y65CTNTr7qoU9bCFoaxAcHVPGNW285wUSlbnwOkbufJl++odtF
qS6MAXO9q13ypiC5eXnE7eb23wRC1lVY4Xjyzbn3bn+2/L3kg/l0Al67n2ftEYHluC97ULoBEtPn
qBW/bs/RECOAy7D7VnE93RqZUEdUgNp10tJ8PS/PkeNeBUT7gwC4iBxrGV5I9m3u0k73N1jwte99
Vnu357JnslJtruEPmCOKA6UYPuSMGNkYO8JqJmKNuUr9pTJ5soBHvGkGABZHacUdbZfhzJx0pOGN
y0ezgu3toXz0CHFo9C7KZfSSzZAcQiYxD7XBrvv72fpzDMjkU9loWvDBiqsAu3J0QiB2klbLi1+6
b+byuozMz71vh28o7BpvFEF4N3SteSYUo9mUhju9Y2/xBmlVXyPsa7gAVffEkuc0UjUDiundfd9L
+SA6H03w8jBm+LpRGj+mRlsSQXNcGsEoj2bT4rUUdfRKPMbr7ZHmbFxiEoC+dQFROJE9Ag3XmuAS
EuVo5Bvp9uhzswITnll/OQFRN8jc4ie3rrUd/He1t1tLezAqBTdmeS8GI+Na5M2PsXCNNYrN8NrZ
hXu0yNTc9qJuqeCd59sHJNPqnstV9S01kURzHAynKqnqi2kP8aYQqv4oCGm+PRSMMWiegoD7MvHT
PcKmfp93EVFVess3u7ywy2rXCR3/g3a+u2Z8YVxc3UpOmpYSL+UU5qvvhk+3hwZd8DjES9ugEo5X
Q1E+Zex3zPtIN86szvho0er9/iAdbDk5LPRH6c/N3gnCci+HVjz6BUay27MNmKfLznFXXcBzmA1z
t05OkP5EBeJgIo08FFnxORjftDlVH3BFyWxEZXUHl6Fl3kZRfXtATjAw6V0/4qglDErDqN9rWgjc
Hp6YP+k5sGXqy0H+yCzS3gxjKM6wPPRzX8hwc3uGxcTNDsfwPN6koHTOvmU3oNasbEMkGuZrXBa3
Tak7uqut7Z4dQClnWXaM+AqHazJq/ju/398exZKPpEJe61KMmn53e4BwY+dj0h5v22NhgIAiG4lL
khrtnduY0Jnmufnosfn93iDCaRbsns+4WTJVXaQ7OfLbdzyavx9BH6JeO0hXr5w88W8vE8WWcIj3
Zmx+v2vTHZA/RVJeU8rpU+vapRdyxvuOxPf322beH635gML7wDGzU7acmpbi/rsVFTyUz35u+XqU
6zf3SaA7xzklG3Ey0vB7PnXb23vxIUUs6k7U2hroHb2a0a7kyJzMaHpDILG7PU9L9iH6Iyt5MKca
rTXXXEL1tPiNUGCsLXxHIbApvFr1+NAoshwmEmC3DOHVN5YHJDvwCBjoGA44JB7mqjQOKhPjFmrQ
ulN28VrIYG2O8/jB1NDFbTFFGLsL9WhW4hOD6/jBwYNmfglNdlBjnUVIS8Ne/gAFEzM923xJle7v
hUVh44dqeJckWC9/qMx4xDjRJUeu5ykDKaZllpO/3O5EexPSQC2ty4DE/DKWkIduz0rU0+MwiO45
rhvrYBLy4hVJNH1YBEZyLvyAPpZtOxEWBzcV1YuiwXfbfKAew5q21sL488erxB27uj1h34/vrWkn
T12j64zwnNi7/R4XHEVkO3wvJxJmZiwC+2HEJDzbxv62iYU+BYA2JnkXt5F+b8I1+v2MVuJErPVS
oqdiUOz9xLn69pQWCXFA58I3BxX+LteI0IP3lrwJQqduTwmBZdo4c0TRLmr/oZ1ABLgWRZqGxPq+
zCU4zqaS92UT6XdzO5A8urz3sQwPtHnm1wLC476Wo72NR3f+XhJSKLtpvmfMgabF8BNvJOLvGMVG
9tQ52vffW7XEP/hRMVxFZBpnR2MucLujCedLEtj5Sz9bkA5d/Dxq7BD6QBRdvsBuRtCDit08hGmB
8RYLyl2kisffn07TETCMRZtzuW/jhGrC389ay+4FL7H/ZMshPY56CnFjeROpdlJc6N+doMI9oOfs
MmNhvTh1RHnK/ZrU5Pq2i3XB4F9vux3OVONdxTuhwk9oEdpjIJPx6BpIZXWWBK3v2KjZUWUgUi0P
dWy9E+ZQ7jOdWW4RBixNmFfvLMJzzuX/Ye/MdltH1ib7RDzgPNxqFmV5HvcNsafiPGYmmeTT/4va
9Z86OECj0fcNFAjL3nZZskhmxhexovQ9ig3nhSvhyF1VPUem156LwKFDDqRnbEFwmUzm9EOk8ExH
Y/hQyOV5BoB/bSOxp/0YIik7WG4xP/y5JIKYu1SaTj7UXDFR+6op52b88i0IO8YzFlTUegrbtzaM
znkx6U2d9E6sKfQeGvaANxpw4LCrTl1lbyMcjtZijy9G5X5DxjhVRei9K3vte1r5fcqX9iFbaULC
6zR290HFiyz7S9IH3Z9DWhNiCtCT1j9aE/9HCuGWSlCjfRk0lNhbJuH2T/47rXB7/M/hn3CDVm5G
Fna53L7t9gNu/2wZBwINtw//+SSXcVwhgedulFtgx70lCkpChQAMgu1oCOSCUMxXfla71T7W3rHE
BheQ3M1zdkCZIRcckPI9zz5rJlwsiPGwDv7YxWJNTPTroVQma90OqvhMW0hsJWKKJ5nz4prGzgsX
D3fnoA6V/z2Q5nw2IksCAAagt7iwRkZVKW4CutiH40PgYsK6/YNxLmVctliK6vVw+6i8mIhTJ0fb
LyUgU+KrIpbm79YAP4rHm3jL7TBHgCy8CIdiOsEdmOQ+g3AJ43T8zEXaXiiBK8msbkQgMAR5/UMd
OHfBPykMApN7u5zwLpUktH2DDUPRj2+3J4c62sV1jeG8WyXHdoml+4NWgvZisFM5NEH+Zo3E6YSQ
r2aRaezDfIOcBl4ryzSXbUEhZG61FN2un7t9tREs0X2n22WKOnZSOdsswPrXNMGOhULawUm5/d1o
r4p2bccujj4VnvFCgy5/tCPLsVdBL/rGEcZjVicQjuzx3iW3Xiu2luBf9rcoShgqEd9SKG3Kjbdt
zHGb+CqJkzKjoN4R3p/3x5+f7kEA+ZNIgZUSbQsN4iBzKTdOipNgZHhaLNXsUy5VjFhMKIdMrXe+
h+RQ5BW8hSUwtv5I2naUw5NyG3U0Mwaphar00RbBnW/MoARyYPsbptAMRLrIOAAFes/d/BC0Pe6g
NIpiNouu9PKYoPcQW5E5xMCzECGpnN96oaZKd53tdV3L9bew570FEio2dPJzEuJXESRAHNRQMl5z
7t2RuM7Q+g/V0qfQVab3cT05zTUyJIz+748GJmdI/MbUHGTm0kYEbv/UDM77kkf+NanuaBUPHg2y
WhfMXqwPiy48K37IVUwj4UdBh+nQG+zTC8/dF8Hac06c6JgEeJyUDzYhwQRmjyV5CAuKuzNa6t7I
l+KcLuM7cPHlIiGFX5q1GnLB3rbL59S/ej4c3MIxqi3wHwqNgig4YNBz4lFZTpxowFcznDDKKNga
c2vY0rfgHHETNA+AKA9Nj0BMirk1O0p5zPk1dafksWwJeDpV1ZJ/qJZno0Fl5P/TxYNCsy3BAMf0
mwXoKxi7qsmyTl1dEXFzo+ssu+DgLwnF5YFHjkz1bXUUTnnBMN7iB+YA8uQxEibxp9aGboEZLyuI
YP1zKA2r2U4twDQzMH6mZf5mRqHcsgBLYqNVMMkofcIa2VsIIoHZi9g0OOWD8ZsXltZh1vZj5hB7
C4THFjwsiGKz0dn3rPw5r8d8M2UlL5BtDUf6mO5qSUbvn0Pr4xFYBltvjLr9kRB5AVpF9Drzwz+/
P1a3lptE5WxUN9Jakxcqvh2QnFScB+8RsAocU52MpSwe8obgX2VrGd8+1fz7ozEq8GEE3vticAJW
mizkJrVIieXrwabvZW8G+jMtmYmj1gCOzU3OxBQKj0oK5GCRVfWf9znNcwNXQ4P0QkxRwVami3mm
5HW+eOREy6KNcBEmLI4CbqN9Fak/h9tDEw9LtXrAxthEPvfbqT1P6zO5HWrH8HZJg1VLe1kSL+uh
S8dqXxPjAaicOeRQ2vt2NGn+5CoPtGb8cwjN4O+Pkn9/xA9zMHoyy4edMsXSp7j+9pGrk/98ePuC
2QU7HGPdKe0JWN0OgMy5r/T1W+rCSLlFCW+Hes01JqzY4n8+F5ISJ++duluCEQMQjpGbQUFmKQsD
DIiO/6ZSwsrJ4syEKPjWkjqkOCPrtPVqoEOGG+jzsvZoWl1HyzS1PxvIGEAFS400GnJtt80JGZoR
qH1YpvbdHReEGtd8SiSRijrp2stkVdlGzlwv0nUGS007dodhHZTyWt0OPqv1TWvm9Z+XRNUQA6GP
oVKu74rb0ykHzqGE7bppQF0KFbSd8rupvOJCteOun63ppNbr1O2ypTg7dy2aIYOQ5BF5TVGaAb0x
zSYde66rY4wuCdOAiQaVJTJjat3TcwlOhS0SF20gb3JrN2b99+MIS2WaqOps46Hd0YOLm7B26KOP
upjWhX3lJNyLM5s3u7LJfRNXa3DsqdcKJk5M0IkU53o5uH30X59Lfd6IkQRADj5zo2Qb7TvcBlfY
PQWwsSHblm3Z3DErhIRihS05tpDGCjPVx6A2JdNdNmN2676WzYqA1AD66bc8qJUYywym3sG18RCm
JTFE8NfnqTfuCOVbV6VpLiAWyOepfvODpbxzcPHESQ8nSWf9t6i2rzkj1tfaG/QlHOF4Q5v3Iv1M
fXJ03+AxaJ014BAxEAS4tnA3igiGpZY4znk6P0x9h0lQGlj5QzC6Gyw7ZAps8mm4EjK0WOKPlkcF
PaS+x3oq65DVey13WZ0iKQMDgikBuM6icMNG4d3TWmruxmqangLPYxtlQWPKqOW1F6N5rIcGldh3
HpOwb7Z2xOhmoIs+QHz5BD1KMrRfr9aFph+0HOnmwicGm9JpD75dlXdBl5LKyUKb4EcavVZj8Wsw
E8gU6yO0eJaALReVqojKrYg890PT1kyzrfVNuYa/B2+K+8KmT0u7PbEPPh90BKi0nVln3ymH96Ee
jm1beM/R1H4Nc2rvotJBU+qlf7JnDDD2Qk7P9IYPlzn/ucNBuVPwIT9aa/F2Om0YCq1fDUtzC/ZP
b5wuatbGiNndVFZmnM2We3MwzsNH4Ccxy/noR+9iI/WdhV6qtjyaALyRcg55PelneV/6hXi4HRzR
5ZgndHQuwLMhV7bWd2kMmAeIdqWKHCdbtfwgvGp+VIzb2Xu899II351Z5Cfw8lcGKWpvtJn9mK4f
zWDXoW7p9jS4IFoY1Zcs59z5KSO5sgUePoNOnFt80qPkpaauQ1fFvBkLQtlWtyRxsHAFquj2OFMf
Qt65qX7XgzLJk3TdezSWzDZygdjmLgZeeExnYegCXixn2BHcK3+M6UtUjhRhOOa7DvNYaMJOhZ/2
r4Gtq7UNctji4EJPNu8FPld+iYDbiOVDQHbFgu1Py2tWVRh8yyrZVEXJrTCS4mmgOesCXTP57ZSy
3guBlWgPT+I8DX33PjDgUGlb0XNbYPrSzr0fNVhlbfuVRJN8pZaoCgoQSrMszjhrxUPDs/CDuT5J
WFd3tzOdfhDnQvgwABgqZ76Hvxq3uua5IoJDpeFwvT2yAkx7htkzuQlgVjmrcZ1+oYeToSv3I9AV
9W5t/WOK0NmSsUjvx0p/9ZpAE2NRtG/PCc5B6NlP3npYxuXOK9DRa9Mt2bEEXP963mRRUclHvE9b
hbViYw3DtMsTf35yvKUj3sK0LXGwmLeYRZqZgbadsPZMxsb5tBErN5kGSQAv7UcoWEoQDWCurb7w
XdFdKYQXU2zdvkYRsoXfh9/SVUpAquygbPdkJerIP9BmbjL6mOefYeXvwyVbvqIIZnReZfWOEIja
dWYLVsqd5Yuse66gBEJ+6jRfKTn+b6PodXkwxik9sjwjENuBrXMQuDBApoc6zOp4Umb0pAgPYgP/
uNUE9J6ZM0DkRmCvrSkAJP5+ePsqE06GpB5LxVYk/YuvuTjr2f10HUrl+yTFsrI+7Af9CVcQx509
/SU8c4E0mJI/jqqHGTPAJYR/zmUDBdjz6/IB1bLeEu5jVprP6CbIu6b/M6oZ32PxgCaaMAhgSjKf
UjMMnhcLsNRQkDtznWV6bY4e5vm/TCICLcPkj6aZxx3mnfqhSlkl5XTlbmqY18d6LotPetkPeBOL
NzfXX2ZJTpHzI/xui/CpB9nxeyKlOJXU+W2W9oT4Q15TgKfwOo/LcovVW9GMsCnnVMRz4PvQLCbY
8qwIjkZA7j0NDGvvaGrZ88r6qvKUHMgi5NVdgp3lF907ea+gLtw3QD/TS8053ziufMiNtNkac2id
eRO5/DXCdj/Q3LNTQklgD7536Ub50vbVq9U7BGGc5Vtlt5kDzI59jZD5szDoJB4UMLR06cYPvuez
HKj9lD0nxsCoeNsHS7KdJfrWHHVs0Vw3/FhaIm+u2ALR9z8dJvx1c9a9aT04hNarNDMPvUuVL4UE
Jwcp6YTMlG89f3JPzdiY6/0VuJMsPVgo6DK3klymwmwYIV9u3ZLMDhV5wcswu9EGk7wfV6XDTM9r
g1hS63NGPVqOFDhei9LMvjK6DTZLZfzIoBkfxkKzd01nA06CMfwU+perJ2awk9NdHcNtKUcYrXtR
qHdtAMIM29q7I2b/bRis4aUikBsnq77phwMd2l+67dKjkJ71Oll2dYlkbVFpTVqTq2nFypeCvWUJ
vhedRf9uK4EQ+vZ+Sez0bNl+syVfSUxzQZgLiaqdR9oKNsUQsTuTYXVkLMJNjETjHVYZdIW8DY5M
v1oKcQAbeq5xLTBp75kXd8/dABIZYpe9/fsvKO1q56T2q18LvaPDVXyn+e6AG9k4elNWncN2fVVM
56Uvc+dslhX5+4Q5rmVR0z16+jlbtHFP7P14e+T5gCq4p4iraCQWkKUhHEKo0wty51e5tL8Gz3IP
UGXDfUqJIduI4PufyquSpRjdy1l/LyWDjL5f3oTGeGGFufsVjW9NVsx3/hTOGCqFcXVMt77Ms1it
RCYFT8v/Hob2GBjqN5OMx6lIMBYaDkuLfNEXo53vqsyiuYkcK7YoMmhZU0QPc6miB85KGCbSasUG
z9Zv7VXmtqAl4MSYqngBX7w2QMTDDDAlNY0X4aS8C4VAIfXt5b5tSpox2YoJ3VDjnsDtLVW1HOys
pzV73UyLWslLUtnnaRLRS2UR7x7z/FHV2B60H4l7LlFBG95XE9uqbn2G+J+Maw8AjFbufTG91dAf
rogX4b2QAHGMfqRSNMuONYxfotFWd2Zo3MEgF+2etLxxlV4fxfy4t9KcPnI2Ve+2JsOcTM1eJ2RR
18nj9zzrm51bTP5+FjMrtJoBAs+murrdBPUNfSEGKCWPXtf8ROF9oI3SfprKNDyUyGO7DtDeUYVe
uvEmetWkL2JgHeLdN9HS0zrb1utpMoqGlPPaOl7O3g+zq/11Cz89YbGvLy5L++2a14JeLI5yHNZn
nryljsZdhI/1Z7KuKA198jHA0uLlbtvwyXGoXhnGcfwRcmPxVZTt0Ysq7EFW/kjtPfP7xNjBp1Zv
RlJAW2tzbnUJitLSpiTqfRBapD3vPOG8uAFTFj83lgd7BX5MmLBP4BeTQ8XsgxG++F5PDIHUUP+F
RsNUzQrquylktUQc6LkPO/jobtGevHCcto3DBXvxveri1u28UU4anA2TamMRWuQqJ4VdjCjoQjZe
OycXZHIXtNWH15hILOj1jaQ8AjE3+kHH0oE4cv3SBcUDYXvSbaMf0QJClWtHzdtlbvOUPuUULnHL
PNVWzLLICNdtnzK8rSuYYNYRNAv3sDz99NJg4hdOcH0bu9bqxJUalX1lkjiBEjo2j3bhqS2/AvMn
i60QT5tfynlLJaCHkmqpriitPb96tUfAsp7rvjCfOYEHaM2SyagLOGN2h7ubVbxusmFv5IL6Q4Jm
XFeyBPCXCcLNkdiilD1cyA0Ply7nLk/j1znFgH9kxUEQPrKrvUlJ67bkKxdw+sOFvfK94ePJSuT0
pofq2pfKObM2aXaNayPzFZlzYZnF3Q2Eh+yLR628/mKWxrXK7PI+LCvJHc7NwIRzVy4rM7sriZ25
tRQXK0/Ollkbj0m6WBs4oeW1Qg37GEpmlI16l8AQqry+l6FT3Rv9QguNl1Hwx6fq0sJOW9tbu6vm
+84uX1MIPq+jKS3spdEHDFf/Ke8/Rn3USCfPRd4iAPu9fRx1K/adW+7DFp2EGJ7MWk6YbtmNztAc
U4OlTu0dbcYV30AdT5ui9b55vuqfC/BF5Hhr/4fZW1unTdOXcg5s0vrEaNL8G57I6NB7fnOSqdQf
El9S0RDDBOVdnQ3DFS8lsP+K8ccpjFKxEv+I9tq10+N2aV54NRClAI9fcMJs0vmHhA5em843nVpk
l3WSnAD26jjPy7t5ZJ0DjyPYspYZvktsxXCBGyx2cNRUpheCH7wSxaz0B8ETag3xUzBgCvQHaxaM
lMnwrGgxsUm4PrGHaHZTM0RE+/zh5CFgrNpBSscoB/pu+bmNNcICl9vBlcHr7VAi7c72jYeiP6Ya
MxRlccUxdwB2pZAJzMkw4yRT1VVQobSHBg+mETDhqZKZGZc0VsM4F903lKpH6SSfBok59uIjSysu
BYVi+xqqsLpvvtkzl7sCthV2qrA9CMY5GFIqA9vWWNGtHNEVztjnVS4MaiJ2AmNvbLhLWfcJYEYU
e7CYTl6/GlEJ6RK1tkixbks2NFFpzHGuxLQNu6G7kCRkowJv7SmcXOcsMe1Rs2hdZ8E2s62CnrUJ
jd6YbD3ek+zb9FQ9KWpGr+T77lKfElBbtZjMagbOBqYW+Mu8D7q+jimWphOYE60cndilGOcahMyo
EDGj51DIbVSl3+hki95VG3RxxXIEj2ibvC/aaw7vbPIb0i1V84DBZA/4frrLjpZJEjvN+vLNy/Ld
aJnTlQQ408BaWA9D6gbnPmw+rSGzHvCxkPnP+7Oj/OYtaKy40T2xUnKr+5yIJmJFkf/QcyyL4xTa
yWs/zdOrDYmFJo5fzLHk1fBS8cQOuGa+FyUUJ8EsrOu2JexT9NdgYvBqUn+MN0sxgjAlnbIiyE9g
KQaYOLI6SRkNLDA4+ALYs3T0hWRQTXv3UJxYA1kXrTXyWQvAKJgA+GRSgo9x6++RDTa3tzGkDOlL
5wCEGVXZfoHAYYATeL8dxuw+EWUWoh6reC86UmlVxPSLWVdkKvNaM2q5YseT8TQYd5LQe4MsBZwV
Y20vs/zSpsmHRBM+McFD7mP7jub8mA/EmHqnfk2krZ7gBG+8umFKzzq0NiHjKCPEb2cwM1YW3aya
qenZCwFkoFQ672bo5Id8NpD/S89+t33sAhp8xstUW0j1ofiVLwBGOmw6o8oXtq8CUg7SxgFdb7Ds
hILDMXypg+6aQdFAtPJgjCKSzcN8yj2udFCYEsgBZuocbFSdBz2C7YBf8eGL1n24fSqDMLdv2rE7
eV2LZshds8pNqiHIHmyhKqJqYrO8m23vp4uktaW08qPuFx0nqp8eczfVj5YHaigiAsjkRmEiYppc
eCG+f21W7+z47okq9bshV8TsIjPYSIyXJ6bvDspH6t8Vdv8ATu9JhnZ6nYhrPUv0DBKNxlug5GER
nnsgmlYQZnaCq6/yCwbn7tn3OJkag9i/4XpIW1AKjBlxskFUPYVWFh3JNto7o2rfSKlz8i31Y08y
Ze+6EdfY0Hrz87w/pWnJgsGiEgxb9ompGGbEISeimyzgAsHr/jnk0RDFZbPUkAOb7nu91oDfDoYg
1pyTC0Ryieg1lVBGrLZ/wexvPQWqhayerxAUsuaguNmHYoAAJAOS3X2ayQ/7A7iP9QDuqTdcHEhB
7+8kU9WdZV2yySy/rAZr4zxb496fFyuWrFaQup0CF6dR4LlR6capi+bELNqCF95720F39kM+ONWW
tJ88jQay4TxR+iFmTbUISioBngYeHWTOg5X3L8oPwguSdniBPVvsRLH0e4MY92YpBVh/yMovonh1
1+tuauXhcayn4RVrCBt5Ie2tIcWv2sdm4s7Zsusm3cUe4HJ2WKI+4VKPo251wTTfRVKn13m8mUFn
9TDlnJiJ+eaMaqV5Y70qe9s4U1D3PC9GcK9b5b/OkvMdKrz1Z189ZvOyZSKNRo0HTg7fIBgtX9pn
D+oltETcHmIQuaN1Bo84EsHGbJsspv7FfehARGAvXdxt43WfjpDO4zT9mqgrelxESpShxQ2kkGCv
7CUPpRW0xKlmsIq0fuxC3CVAnpOPwtVg5SbTPNu5euREY5JvmwCPFX5Rf0iCo7W+VeEWgQ+SSzxR
mbRPxnWAnSfuRd8O+h7Vp4/pec7aTYad54TfNvZL27yvp1zuhql5r20KbzEaO19+v5zqxfGfep/g
QNue29bxf7lpiq9YFfp5Cvo7VgfRacqhKRRtWbwxDozu89VOHjpD7A2srUPKpp6bJMKpjaZXOllc
I0cNgHMDMMd3BIbUEbwbM367+ZX3KVueXADWndwN74vxbCGoxIEaNw7dU8/4psFal5l7uj3E7DXu
AqK5j0to3WlgknftODjbMuRccQzzipu53aOU+ttxrsxra47mtZpsrugFt0TLScWLVl+1AdXCDoR4
aVkiG6n91fim+Zb7vBSp0fz90e1zxhgOm6V2joE0sE8SunpxquiKjDJ+0WlUHrp5xNhkDdtGDxHc
QGrSDxYeJMKoihFiOn9DGH1xpkG/5L2YkNFLAgA+hmU11cODJ8AYFxVVP4sYvTdwONjKW19+8pQY
jOVF+13J8G1I06ecU/2YeQv6oikf1UL8hDEL23aZ+PB6Mh3+WFOydhHg0M7S6lyZeJ5oEu/ov+iT
V1fgnbYzPw6ySt87JmGzLBdrcqCtzoRsh9g2rSQuD5XjTqC8x2ZHP1zyXXoF3vjO/xwLLzi00v81
BSi/FqUo19bGgNVXpvGMhAwSGYz+F8bFj5Th5KVZ+BETu/GzL7EntJGRPnH9xG5fEuOrsBuhUTIq
qHqdvdwOxtwSv1miILanut8tNDPspi7I726HXDHg6DPn+03BzfBZWiApdp0CFcYl8tynj5Kr16k0
YKkW6K/M08dwn/iMmR3D2LdM2rBXW6Qgc7iwdEzXR5xYK96lZqg7ypF51ooEslyEbRnIo1kY6E8u
8Hif2Rc4BbOHA8cYr88itkBMJk/hDzJo0ZNE4NqKKqyPjAPEnkuas6Xsx7lYzsVb5eHenew/xaD/
n7jwfyEuWLZpkmL+PyMXqPnDYfn9P0vx/v6ev4ELofmv0DWZPgWmbbmh6xDqnH7/KcXz/uVDFSMY
HPi3Yrp/gAsO3APxdwme+S/HC1w/8lhLWV5o/z/xFfAyk2D8jzQyxZf06PHTTCAPUB78/yIsRDYF
NCzHqpOoKXEpuFEvakMR+F+R58cojHKjovItr/s700mPc5ZR+pURNK+WdWPA+InB3j4NgazVmjlV
lRAqIi4MGsco0FWTYJ8MEdFUQYOUmKynUBn34SQcrlcAt7vQ+WuYTdrJ3OD34vex6RvRpYDHc6gy
Zq5t4d5TgEKYwUWas7QFbigwVkxjf++UhdhXddXtJxrd9ougedlR4X1tf04WSwevKlb9krxL6z12
BvM8VXJB8R1xNahdOgx4kDd8J61TxZqUTZxzNdYGHXj2r0Z76a6gZ0OUOIDziVSVfd+07jdrmAGt
tYvFV+HtF+Z3vLM0diUgmUUT11FNx9IEuqZQIcp5+DDSDJ2XfrAFPL0PZ+A6BKGtY+66/a7Ispex
Hp/6hN15GCHtD3nIBMDc2az/9jh7650ULi7X3uM6yySxKOnn8bo3JSmsW0BqQcM8u9O4qwXXdaz9
CCudW7OrmWA/pGrauUv2xPbwt1sZdwWLgNxzjmWdHkChHnNtgYhyG4azHe3o4Gb5z56rpxLJw1v6
c19by47X6hFi/nuYRQW+3T72FfQ5K23H/SCZiUDWhSy+gqkGHF4BaCTGy+R3pIaoZYe/6jG/H0rj
L3tMdhK0m1kcHTs7eov3M7KTU9U0H00a8n7wj6nyfpZBSlmA7B7AyOyoun5knfyR1O4dw89tLpN0
xzIiA9JMDK/XMA5z9bQYM3vmOnyepMvO09y6iLGOe2dL9QsRC51IfWAeYaG/uJsmCE++cMSeoRT6
nHvnGhO3ko7F2gxQac5/y2rGkQlUPCvLZ/Y7v4gVHF2XQBEMeiLqa9SkjmWDL1BrzFqzbaeXichk
GFrRTjLCP4RUNY19ml5IgL/Q17p1zfmn4/1m7GvvdGYyCFoYRqeuuS/hBkGEkPi8LHkVndudmRvQ
xTFV1w4VnE11Yh3qxrOZx/oRiv/8XGDpOOQiya7KLM5uOauXSnDTLPtTYIX109RfJKuzi8z1q8bg
eDIQmR1hyC3YiOTsRcnnIitGb7Nnb7QAqsukKiwM9xLa+jqyK9rmFEl6hSA8SPJsj+qsNzQok8/M
7ItpKBj//DH7JEPyV3RtmYq375yIVxGq7Jxl/bxrFJ5rskhpsy8lrc4M5rhc+O0Vnx+g85Ri2tl6
K7RjMX30D4NTxATNFgBDOG9b3rvaAnhrsQAGOs50eRzuGunOB0FzBcrUvJWuS69gOGyDaSo30cox
T3Jjn3CVAlEonkb8iSfrl0F70VkSUNlZNtoJWYlxQ2psH82ljy6wPulOP4ZNMR1g0Y8gD9k54R04
GX549Co2W3i90HRhsMDcnhjkUOK5bSxneXUyXpoo+5GvxTyd7l/0HJYPLOnmTRZV8RB43RM1OtCV
tSPwwJWXSa7N2C0ILT/4LDF33nt0mlU+O8Ao9+4GL/0pZDke2d69T0PunzAm9ZtMgcymEsol+QeA
He+BvQvFFB5W9Wwmj7BRYz9BBQzbnba7r0oF3sE1XHWpyI4PTF0W/dNd6vzV0+VusQa2L9NYb7Ql
zZOrMWmwpyUdXAd3kwGkw18Mnk9aIl6um7bL2Hf0gCy/sO0N+97y6WgZo2shx4DvxtybFNVALSnM
VkgOXCz9d+k6+Ji40Iw9DR8Eow9aZsNzC3YwLSO9B2grwKH6DIH84CJ6OItGR/jTx2EMjOPNEVly
mCNIeb5uL+0szm6Wf+MGyh51SZ7ziXYXBuJPZo97ZAEOVPp6uJtcgQi+rPzkpanfZdNQMqKvhQYu
a60mnjBKftaFwf8flTVshuzKqJpyO/QpQfmT7xH0QC9/s0XxXg+GcxANKETe/KSU4ZNFJio0blea
17A/+2ODC6DbRg6QWi8f5102NvZeeGF0wOBxCXVaHRTl1QejZ3ibZ+QnbftxBoCfAadEpMRQA0Wm
PqZCf2Wssu9hvbyPM0oNJd2bdGhhUxcEEjyGUTtpG8/eIggV0UJCY+szU3q1jXwxfbqUNN67Q/A8
0ukYa8mvamVQKJxgQqcL6VFcMYtvrWE+hn2tLwx/Iazqvj52LHTbYsmIxo76EyTNlRuaONmDk8dz
99i0S7WfKREl2ZyIi694RewM5X1JxDEcG/FA4MFmUMKVtMSGnrTsqLzvylb5GVTeXjly+PKgB2+z
xjJBwvL3a+bpTrFxfkgIttpIz3vpjWonvPYH9xr/g6DD22y/so/Rl4q2nH1jRy+o40xywuGjXKqf
IyIc7uYk2PFeOi3hcoD1HNkkrDYR4vVgAoEDjIVg6n+SOCGq2xX3EzH9eIp9ubD9cECFz65R3qWC
sQ4dvBeqtBySMs90Y+nN2lgaZugeTqSLY2QhYYbcjKsaGEZYuNcMI1jMpdpmJTLfm8TpdmS9jVeT
Exo1Q34VQVAeXJAWWGxLiYFsdnhh2TO4Cy2JUYW3iRpMYxtgccRQCS6aOVe0q/0hi1UBRrOU5xlE
1ZVJ5JGK3WPCu4r2NO6Bo1Hl935VnfpxOPeIvhQUR3vok/66+WZ1wiAmU3jIui9zFY5u6tFs9t/D
YjlQUqG7lvZQG0yUx0nb0X9Lvw6mM3sg52AC4NzOjLYOQ1vzykQMtBd8FEea3b+VBr3Di9+u9yVM
zTpU/raLgnLvlNkQF8SyjWThaknA78hzyD7S4V1lfwn5jaLMdmdGYjxSjPGaBmywC3mJMmDvGhM9
NikWEhin0v1QLmKLKgEv308xSdRHJp/huWlSFnLa6TYJSxHTFPcQGKgqnLURM8G5WnAntwNAzUvZ
Bt+ZqFPVka1/43Vu3Bcv+VBdkrQ0yfb6+mynvDUDTOt7v6t+sxyKYpn27s4sQ1wOAy8GdE9umov9
MdgNrmfHQ0M3DHWQklPFtXfDgDIkOw9Wbx7DER3/steIYHBi4ph9urW2jn6Np6EbF9ZYLTagJBkN
Vl+0lLCuTE5ENNTGTqbuoOxu2JWN+FmEuPKczuuoEPEOE8aPnFBvr7wJJeE+tPz5YiZ1+LS+Zbqy
8p70+Iy3r973C7FkgxzG3m/QtiiZJYoCZ9UFJB9HNu55xPNn5fjM6FndHtjTX0lPcgXVyXHqfFIl
VmAc5zXNi00UZaFpHocGu2oonsxA/g9757HcOLNt6SfCCbhEAlMS9FYSRZkJQq7gvcfT3w+qv+P0
PRE3unveExZJqSSKBJC5917rW/U11av80mA3R+Yu5l7NDR3OLSYNb4HFuV5OGjBfM5DDVksMdCMO
4CvijxhISJokDa9tYyGlXtb04jgEik88AvGB8TN5FiHfJoDMrcwAsUmm6xfHek8BeoDm1pOtBEW8
DGoUwXlxHFP9TRhcCZo+IHihi8kGaBC1qz4o4JFFumvxadheZmJQZykYVEI14bjlKbKNDnBzN6Iz
JcxhM03RxW+APsO7ALjbGksHDQhbFwURZhY6j3HWfVh5vSNpKloSmXlSiuxHTc1tWd4ZsX3KSsVH
225aXYefY396ff4TNMNChG/gTi5Eh2ynjnLjDmQa599Hh11J8RtCgYxdKJwTe9OLopo7z6Nl5DWX
YaDvjR/Sl3MeMwNEg01EC3jAJlm3Guv1GPQbfCTLUiFTYSJfWmk2jTXdxVAvyFggd9AIsoXqOK42
TVvTEI8GaqUFwX6fyOhd22+O9Nif+EZk812wLvTiwU6tGyttg7/lp2PjvUhIHPCgKFct7XAgXYe4
7Dd6g52pYfa+yFrtVLiFKO/zN+lF/GwLZzuMBJdE/SOiGaILGfJlpvaUa9WhnuUx+CVocZastIZz
SEbrIR/tPUf2n1Y4hAHTi4mLdVGgmu/oNndqSwR2uCgnc21XxRMtxJe+evCdYsMRe6MBJyJ1rcDj
nLCsl4b5Y5lXDHRMqPiFpVFvtY66w4FUy9cF4shFZNKpN+Pt/HspqBexhhNUssYr+OhyE5mOUiy7
ORdICfSVPVhgT/qC9EzDw/82TwssmmylOp8gJ4sgzF72roUfUYYhrUoctuCvQFmH27HRXUqPHRIC
DHMqKYyTSbhBQ7abHp5Ss26+cpN2L763LHbu3QChM9PeEMa99lV9HNA4a+VHXXXPpMDX8aMEKnUu
yP0ZxfCFzH032e+QoF68IPAWRXrD9/uYxfV7bQ4MiIdFmE5H0N4bcwi2RZ1/GqN67XT9ZFVsWABq
2BaWZF2OT9lg36wxM+YW5Cu6t5M1GttIa3dp94QngC5xcWFDz5AYhTIk6yXRIrDnkpvokm1wKSoW
18kr1kpqjK5SkTWgZDsqMpjjCvBhWp7gHAqbsyGiR1ldFT291h5HSgE+vlKRMzVSwEEdnEtK9xZu
RI7Wk0rvYPrYayw6WL2yUB4JaOOE1K9lq+8tlK0+lwjGDifa5CtC7hZM8B7rFKQAWMgnWqQ3e0qP
sg5pNbfrCGOaaMW5z5q9ORUXtRwvlY6CJcmVbWOX5xIZpUYZxqzEtRRxpDXw0gnJOBV0eS9IizCN
fVqHb22sPiDilKNGlrXVYIgwHy2lfa3j7sBFaNl19Y+KtJfAj5MDdjeaBobywdFklcZAsFC19H2U
BjMcG0ha+RMPt0pjYgPdpq5JSpqeG7XeVD0bPWJgTNv+JmLNNQzt6lj+syLrXSgj10mdfY65cey0
BXu3Nf5G3gHW1CRNr9Vgb33DdP0sxiNtjm9dEP1eMrPEXNdJ/Yb9/dGygw9ycCwv3aK5+Mr9ELy4
8ZTm9WHs80/VEEQLt27V1Tdb3yBruTi2v4aZhliOcitN5+ScB1Q6c8H4zGv9ownvAdPUOzQsxx7e
ZVPefS5wU2yt6NfeqsT6Zt7tc/zbz11qPqta/e00yqffjPtM4qX3VBc00DEimNzqv1Bj0Pqkvzof
LL6I3siO+WhsNm+BeU4bIm3T4FV4t6yGpWOo1abqTJR7/gnvHFpBxKRD79A2F/PYNa0fcsMGqz/+
0XtOOVmqL9lAfyoW8w44dwuJVZMed4qSr1ac88BmIivEa2+ULte0Jb1kAhiNVZG8tUr0gR/IRZXz
1ObBKnLU42gS0+E52aZl0KOo1OiifeKCgaBKQU6HGRLB4V6xhqsVI6pIAxxB5VZtxg0I3bUB7Rwf
9lMUgZ3H4unr4wmV5SmwhpVor4NDajzjJtzhcLm2ta7Ml8Wt7MpVwBzJHZT6oJjv8kyj8WLr7EZo
jnWsPmQRjOE9LAt7gQEVBU0bfFe6vy478xLGjFspeF3U5GKBg/RQJt1Ws0FSmm38CArjiiihIfVR
R+k+fMMAuReMUDY+oNdFjJyDrsQccsvVLVZuFcvmwkuL01jp+5JsnlyTdxA6kPiLdMN4e12NAWlK
1rlxUPGUD7EwalITs7caEb6MKoq26ToRJKKjQO5H9bF3aDoRXB1a1Ysz5A+kAZU0vhAipua4MBJi
CwjlQvDQ91sfW0jOYGEORmrpTqgRLcKh6JsNE7t3LbcetBggvnbOwuQCuWpnKepGa3pw+colFely
1OqVFlMaDUSUxM/ocZ8ZWRxG2R1bBpAjIqyozl5Rud2iVHsyC0Sj5XgqJlQVvYf2wyjJyksjSqJc
rPCbQQ5go1d6mEQpA01ri717YUWeq1ug6XvGiyjAdHks0+Y1MDbDUFGDmY/C6K8VweNBelHCjIAn
VlyqPxWxywi9tcIR1hqvWtKyTTYPNceIoVoobbw9SPtXtYtuGHsq8lC4RnSDPNF6PDPM5LTP63vD
9rwK63coQic2wOy0euwMws0664HI3Qb7u7Um3+kY0KXIRuTwQCQfUGunEs2kD8zJ+D3wSTjesnHi
U5mDCIX5o1LR4pD5U+uS5C3DRWO50p3xBWXSQ8df17JQaNlh0LuVrZY/fmzVUExhsIjppSIQF3T+
Kpk8tjjd1bJwoZZKQYo3oaW4l5ZyGPBEqpuyzd86q7s7evOe1gnTdrEpEFC1+YoEt0e9QFWF40dn
Pa5O2fidmP6fEOFooyYfntRCLG1kiThGCzmeUhiVfuh6GFLmPeJSiwwXISaBO1RRJEaxoze8CxKo
p6z3HsgW2NtRhINkwO+n5PlTUz2hJRZI/dA9KCykbcagp97GZpZsybWq6WSTSIscUbT9tM4K2pMV
wCSe8HPoBzRUgAiK9uRpBFM6WS9cCvSnyHyvRX+hcmXDBJsLM/hDMu2kkz3ldczlqpteq85AT5MD
tPL9FRqri6pYb42Oz3NgeDQa6Xdcj/uh/fFLcsar7p50lukaCRSvckww/JEVMGj0Tct2YpAflYfK
o6/Q2pm2qKjqXek7rmnp59aEEd90+TWvu1POsbxPBAV6PKCRBeu2NwUpsGmonug6s6tDQtKX1lZO
dLcJhd/mEfsjg6SWpCEbKmhwcjgQb1oFi/7E9dNCA0XKVr02jcC5Anelb+dwqaunEIkAJfw6Lnxv
4QgQ5e2Y4egl/YIKYGG7HbwLKmfiqzXmp0OO174HQrIStb9tySVGFOXfqAg+p8CM12UdVbu2o2Xu
J8ZSVqC6DDsIT7Aw8caW5i2ynKunoYhD63RF2n2p8ZstHEO5l06ClNv3b5MyXJGm3T0hCz72uHaN
oSX/uYFZGRXxsMEr6hOqrLFvnqFrBOJoEkGopYHJj/v63saJ46qjfNHxpq7DbNhVrFsVInXsimx/
KPVC9nLgWn1lZZaPjPnaZVVEjavDtCGxoVqnPm7iCs0CUxW0rGmBPaCz0fiUGLFbjAO02ZvzwivQ
YDpzxPhMX86TL4YMHwSAmjCNWlM+V0ULqQkXeib5CFNvpeqKsjS5oo0k1kPeOjoSUrs1z3B8h2I8
cwCJqGVMToEP+jmPPoKC8eOYtjuhGdCtZGHuAPSLZZQirEpK2/UVddV4aJ3R3Uk+DRRgTg1oxYu8
d9GzPfVDwEpKXYkN+Hhy5jiUjNgkgNSas3g7VGYCdZ7eWelB5PFT0iY/M9epILpu7Vi8vMpqWNSs
a1ANf1LbZrl7QYNFBUBQW2I8K5EJ/lYHvyQQSs9HMtppQiptRr2jZuYwAxHy4pNbDL5FcwPpKxb+
dQBxcVHBlMDZUoMzC1wq1WBIIf4TGx0ZN9w/92DEOnCtAG/LIrsUmb2KNQ5Z0Qkc317/Nmo2KLmN
ZadbKwnKRa54sPPM3ZQnP61Kh5e08naONh+Fny/iIbsXPeJloPq7VjcPRVN+ssSd1J4AOg1V48Ks
+nrh19Up1+YwmS9tAwUW9UHxmeq1C0SjdGksc1igOoy9+pH6OqWCSu6tnFuHhTYtnMBB0WJ8JxBn
eH8IhSgUoi3YJIhtYherLJWuClfZRJw9xyFjGdumDlQzhg6momyInLh1ZvfmgepC3L+YiniHKWOH
3+8Z1w/9OEUjQ6/EbFiG5x7cJwHRzVYnytHrh2/KKkZXbfJhofeJcyJI+kQjzi3O3mAp7eyph+ar
zfihb3UG24wlAUHGJ9afU+TF7LWy4UsdxDa2+zsWmVUr5Yru0LPas/o41RcBxCRxBjuPlbdGAL40
OZNpSSsLRuvpmqMRvQZ9WYGJkuqijCOEO+Y68gxrEenKp/TVfR0VjwIfIU2QRdANZ4ZcLxbdQpTU
ww9hvw84VEkQfmSG4pbgUlWlClkuqid/SG562l40j6iSKHjI2+QgQJId+0bd0WHuqBLDkkU8zVY6
ytFCIb40HxiFWNWO5vS31XhbxKh7qiRXEmJdgWbgTNBPZZd8+OzvUcUKBO/9ZujKNapMfpi2G6z+
J7HiN+E1r6oqLlhE0AmkyRPcH5x932P240N9FBn7RrOhnS7FQabaSXGslW6gCzUmHx1ee640gJxY
8rboqD80Ux0IpZDECIazvSpKgBXYT4A5IRUWH8ZAqUXKBfsYYim7aZgPzpPfdyMq+xoutTZs0qL4
UcJqPzJTrCb9bObBQ9hIDBTOs2clm0kkhH/kYbFQezYjFXAvJb0S40Z4TNXcIZ+yHCPTfvbT4RJJ
dEBOFWytCXlZO+Q/SVbutCG7dhnoCg0ZbUDivWyIoKWrCIoZSSnd3jpwf13Xvze/xux/P/y1Hf/H
c//x8D/+2+//+PsDwnoTjwajp9RmK2o9oY7R1urEW1iVkD682c6P/z3bZ8wKGDETW4O5H7Klne31
+eb33r9v/i+eGxieJAuPtojsCZ9u5mBYBGgWSi0+DW3OocUJkP+9+X3oSNns5PRczdz4QzQbkRMV
HPjCHqTviiDVF/hbE/ChtkFdMr9cc0jtCRsnd4tUwhP8vTs1GhhLeyDlZc6LddIh3f/eKHNo7N97
Ndmhlmdt0SShVinKnU0q3T9Zun/vxvNv+X3ZBSZNGnYIsYoK3SX4tP0AOXTfav0/N7/P/T78/YK0
8dpzufxfXwbvWe1lEidL1oueVDgbxt7vl4vsjl6tYaKJRf7XJ9+YOgsbWPSFHxNgyzgVOtV87983
v8/BEVR2DiksRUduQf+dJGqxsyDYBp4NzNKnHQfY/HNifHM2JHhT0QQNuUA+rpVt7IyUojTfgNmx
HNf0qvT+J27sniqVGyw+u6TOy0OhjaPrOMoK5rtAoJt5bjpUWAxizdv5dnbpwmLcV+a41SqVi+vY
nWMEjisp5IDaU74NonBJJtoCJSUgdxAvQF+SfUcREE0iP8sUnSXpDSOZVU688a2dksR/VFnuDUSY
e6ftx7M9TI92BMJVN73mEOSE243lZwUJcttlXkxtvYhq8o7qsmjPjVk6XFGtA1MG0JGVXOWi28my
Iy+91vg1ep5zuvFh5mkarVF+QkHyJUuVrdTnfExdxMwpnQ9dJbxRfTB6rT53ojppOaqRKbd2hT7l
O/bhi2dyYJOTCnfCzxrj3OmGAfve5+w3UOAq1mUyij8yjcMV/6U9pyJ2ESCfqjC0NhzY17AZ7J3U
DO8IwIYdkOHCk3zXHNoodqH/1HqTnmagUTQxfGnRXEv+jezBo1sAUluLkbR2QcWV2qk/+gF6KBro
7KLUU3aZSFZpkWZ21dS5Nt3FCIPBqrH4VAQ6z6WhNnis4zQ7B1KmZ1W5MV0aTmICJhkUCSMV2m3Z
NDM3NdKBqc/licxyeaJHuvPD7FH3S0krq8RatnVs9Q+GcaAxXr2wShjemT75Lp28xh1ZmNiqphOy
akoJ+gDpSisoN4N0PGsDA2Hi/o7h/EqYPSlM59jeaKok+VPaLcGnPp9KOyCxL0BA6r6TnONOf2W9
U7e06W5sQFbq/CEyUUJpwkAlZSbHdwUZRxZ4ZmP1+9zfL/9+RaRkkxASzBtzmHCDF/AP0j59MRz7
u7WmY56W7F2j/MnEohOZ1dlD+hcp3vMAAEgZPqzS+FHb6DYil41TzHBGeegHDd6lny4aU7vnRoy/
2SneUfrTvpnoypbA14hKPKSJ4ZqKehQNO0XN6o9krIdbRS7LMtkXRnisM/Z5EULkAARFaIAwkz74
JrUTkJ+6FzPXtx3xJS7cOyIQvXrlBMA8LPKsFlJxHks/GZb5nJyS2R0TFK27OaxVymA/9AAOaDZA
vdfqgoYWlAryCoacLVgj7r3Xn+wxfusVk20qhadq1VctRTqjVftky2ibbcngrDxRBos+qokmNApY
S6eGMWpnuJ2jM0uJw6ci9CCd0LbqZNkA4o1hbBOM1hN4t5Cp+t4WxSbFKL3qc6Nz4SbbNrYNeB5/
BLUdjFQzXQt/ePTgrYI6zun0+fXSYu+gWVcPbu7SEeEafsRw6GNSxIe0e20t49GcHqeAwyao/Gur
gNCLHDQbyeCB+SKTq4PpFOKbLJQz4cDgMXuT7gosX0jDL2SoBozvMma7MQQAMX14HqdT3FWPtmau
+uhRiDNX/JvTAAeIILtBO3KV0TiWpUZEprAeELXviib6MrVrjwqaJjkzC1hb78RlrOMc5sMoKf3a
4ScrcmdXMSG5KkMgEWEyUlN1/aDla2MWShNvhduOOg8NSHSZJtV04Ztuo2TcDEI/qhE7ylqH8q6v
hwwYb40xrM/BnGuDzQdKkWOEGgdlPiHNgFEVhD054oDbSRcPazVbEnpQrmhQYH1Kyx/pm59SegKm
GL3L1qAnGTlPYBKGbSBAYFSZAGXvf3SBpr+0goaLqPeplP4ubAfDRfb5oilnEmiZ46JAMavyOykR
x+fdPi+CPxoy7YVE5L2okqvD5oycLipjH60Y1gukzSrCewpoJYBXXLECB/W0n7eStaEeRshAtClg
P1pVS+DDQCciHOuPyG7o1BMCTrYFZRlk14X/bddWdpBwtij5SOnzLSO/DLQTFvpob6U1lVuq3eyx
qotnFFOfnRn9RO23YQqx7sj9wnCHsaugRkl5s1Iga3qmI9ej4mceMDzjVhzdhDQSemfk5H2ogsTJ
kvZyY+EEGksnXzbNcNGCoV2VFsPH0kMXGMeGOIqPQDGmtaCi5OO+FL4m3jxBbkowXaww1XfkZNqr
CExmxoR+UQXEdEw9/FinoVdo6WybaXoEY+Ez0WzxxTeeSSBf4SADMlteD1LmFDAmIJPyIaH0XCk6
GvKMTI1VJceVo9Rfejeb45LppsCm4ooU7H0tO4scso2vak8B0XJ42bJhibYHjGFbkuNksn9Lsp9B
iftFHRFX7nBlo6VrnSKBRCf3jlCIzvjzUL45xD6KujKZnaH9EoG9knr13o6qs7GK6oG2rLM1bLxM
DKXwODwmMR59g0kF6GH/kZn1ls6QffYlObF1U6i7KChwx4xtusUa1KxsgaobzGq6rId+bxjtH1T3
97TPOn62tReWfmy9Mbon7SUw629/6G4l2gM2apXb9XhmKg+/beRd6bJAefdLus/NuORqA6KbvfHC
87VPzLL9ItXmaqG0fnI6wBCW5MxEadaD6nyrxBAvuxYIcByrX16p8CfIgpxTEwBFg8YxTWhPeJTU
oVViws92MX/ZssI2tQIT4B0U/wdfFfI6OzZcBmP6IWTdXaO7B4UdKPYpsFX7NCaKq/Um7sDJg9KZ
hvhUBPHOcUNWsirrFoxEiWc4U/u9zOjVFHyI4GF1hEn7yO/OdF+SjWjR6ah95a3KMv5M2lbZm7WH
9w7sg9tNBHKvUyuqXNnw6mMlJBYr94FL5C8DqNTD32fmp6dqrgKCmwFCY5mpZE94iMMOVlWyVAGq
HNZtVb78fYjmZFOZWKBwKZvrGa1hB/Pmb/SZWMTB4feeRRN524loNc5cqjBxkHD+3p0qGs7kNZOm
mWn3bJINk0O+5fdGYhkidKJ95VGzVfsAjYaaHGofaUQw35sTRNDLG7hddbxSWbZTiyk7FHWdu6FS
AQTzJkr7xsIYqEurWOntaC6kYC4MtvN9TIOMy1aZHbi4H4JMRis+oGPBX3+o5ptS8TA/C+Xl96kY
QPESZUm2LBthxru+TsNdqYiVVRPcYfv1Wpd6ffi96XpPXYJihSLptFs8DIorK4urVxapGM2hHSW0
QQgt1OeUsmiRjWLj84mjB1SQYWV8A7wnorImvzgkXUtmqM8Wo+USyHGdfhLppbB0xds2tM9tNTBc
TAe0IsRvu7Ea1wfkjqrbEowwcxPIsFFR4oWERxwMPw95jRERcwPHAyrSQ095MnsyymUEqT/RBhom
FijMwhyLA72FArt1i6Kj0DeaYWCjmRxomV2hli7dBYARflse4PHZm7zxj9DvykOb+tUhw7Gx1Gp/
vrr4DEJ+n4Qt43JI0QQPnYzKXVYrO4OLLcfgENtkuZu/vzCk41aKfT4Y+aGb3wR/YGDQ1uEJX3m7
q0KgFvNrj2g/ASjiXhOytrYRm6h6rC6Zl4YPVTe7hqov3VenncPMN9FDCEed3DU55F617A+BCfGi
LNjPKFN7aVJeQKgOrzojeJdMpmOR1TPJqrPmZfu9tOiA1aWIUaSwnRt164M3ej31uGYZaxeuba9z
dEI+5tgl8FLIRoNPYqVfY/rvB6QSsGkqNVybD+aj17PXA3a5CQPr3ejqe5QihFbUep0WSC67CZib
XtMwl1H051fj///tEP8HOwQDaBO/wP9sh7j9DB/1/26G+Od//GOGcIx/CdW2bbwHQidpSfLD/jFD
aKr1Ly5julRtcnpse/Yt/JM+aVj/Mkn6c2yqGBIoNUGg2z/mCF38yzaEwFehgsSxHdX6f3FHCFP8
R/6TpunCJIFF6mCzrNno9d/zn9QG80GZk/FiRlWHarx7KjusDhQqxSJnHSdvCQKKVzymPqgjZxqP
Weu44SRW3ci36ElxBNEEWs+x18KuHg2RflTIWxkXyy0pCutApcAw52G2EzwUwn7qG+1Y5cKtgkmA
VQoIfpnM5xi/4jJW9foojOqDE95VTATBREIPoX6xNDnvWffaTAdqC29b2clatvULpiixMAMwUwVe
Xa8UDFTrs0ArQPO7h+rjDOFCKY1r0uJahPGG/TleC4Tjetv4rj+hqVO+wBb5a0T37NwqlhcmKbpE
f9yjFkto6K4myQWEfGcZasXKjgl/0Np7qjJ709j4GAzIFSW81Y4V0BOFyo++cTGVbFH7cNBpHqAu
adO17dXvpa2xFppHOr30HvRgZ0nej6XRw1SkjOJSg189KVOixBVegM48teh8/ZSmo3qQEQv5/Mgc
Sv30e0+rLEwduJ9xN2rnaeR9zvLQ2eSwz/krzPqoCm041KRXuOOAqUO3HOWSidy/ejRK54yPTZb3
05EOQrQC0kv2AfzxK2bkaWUTy/P3ITu58spSGJNisTZ0fCihCM2b7NB2UHRS6qVdAJzee/G9TLmo
jo/qzw+5kKMWuPzeEMWrXAo9f+qMz9QZ5NZj8daJN7amc+rn7SFL9Q3ODp5TK+yrHp8y2P7IpAYp
kBdh+3Kxfxv+OtK1eZsgGXpxeKO9i+1jn0l5rEaxCJShQBQ1yCNMuspN+DluOJP5aPSE5xBzXDq2
GAGbgF1KpeqMuPoMEQpx29ZsMqjHMNiMfsgAQormKauE+aCp587ZBaZWPatKzo36Tl6O9/T7QBck
ZvR5d5XIYLQ+slCB2GTEK+GrCmPlYKgdhlerjl7RDRTuqAprFdXGK5SK8eYZzZ1NS/cZ4clbDAgF
HjrL0/bsMQBNeypxxoxWDiPHNNte5ae0mFnYQ3HuqIIXXQJOSlV9OrNZK266ZZwdK2rOlkqwIy7r
pwEuzzdy6J3fF9iM8wwGCMneb3nPKZ44myo2U1wRg4XQOo7eNU9TFpip7SeEucXKV2WwrvvZkJF1
0y6JmDWUfM4Pk5d1WH5s8W5P/q7oYu+zI6ae3tQFxlz/XMt82gbQ8dd2bdSv89w88Sz9IphjLNhv
IgxQCP90xt6/x6zh6yLNTWRpJD6msWGvOuGr69+vOj1biJY6PDLxtMRFO77IWnuhpMyv7FJp9FfE
19iegKRf1913+qFohffIDMVYQlY8JGnnnOshJSxcsxws7aF9pEoNl2ZWF7fAIowt4lcntUZsRDR1
N9ur6j1Wz2dGUXB6Ev8jVRhyQFuYrjkQAKz6yAb1lLaUzcl2KAtD7gcbPmiSOMNTrvTDEwLPLcq/
ZNnXGSFo8/N90DFiDkdt9fsdsq6cLRokMqOClPi7dHyIK6T+wmz6UxaG+38/xWdJ01MND6FlQYkd
suJFLQjUnewcX+X8kFwOmhYBXQz66Yeq70DeaPHFy+P6QUxt/DwCy7Hi/t0q7enUl0F2gz14DrPa
h2bJo8HvwSMHCangnBMDBuIbV6BwSf/NP45hrL5AP3GhbYnbOPTttRLOXYD5laqVPDK7Sx6aPNtk
PTpz2rtixXAlPdEZS05KjC7UaKO17evWHHtuhFitb6Zu9HtCcXC80lZ4KkyLfU3ilT+Bs2nJbDt2
pUTvoBTOckri7JTBeb3w+Smg5rpgI0cv26pOfvdNpX5SMi09tCyXLgGGxVoWqBQLy7j4ahd+Y1e6
2Fhov6hANGsHw3R8IelE7FsHCNXvQzfvIAVVbUkkWG3K14SjCpRV/GIytj9IUnKwn6T2a+8g21Y5
vBZhXxgrafn5a7tiyUegMvXeIQkRCGtF86dTOJ90S7sUfdrdLcVQ1moISbPqPAFnAXeD6SveQwYl
lOkxPjKvkdK1u5Lh61ijfkcedgZwkeNLTDP0vpW3tUiZu0vqvGUqmxAVfHb28sK59GTjLANf+vtf
+pYUwC2CZHzVPadaY7UNQdHl7YONESY01eCp7JEiCQ/2rsjz5KhHzTEu7e5qxoXCaR61L5VQ1rB0
sj3qv/B5qMGEmTKrd0UZhs8IreNVqPIX/X6VCAUJYOWYpdPO9wmkWViymq6wdB5o6LeHv8/ND7Ec
5FQc6t0j5+pkzze/9/qM19N3gmzUAaXhIPXu8HsvTmDxxhPQtjTwBsxZrL70ssiKJZuC5Hnm3aGu
F24Uz3B2Jy2vCSWljNHrqSqD5K4tlomJooShEsuglezDjI03zjE46rwJHD/21vBTB78TwGenfDMs
rd/FoQ8KT0UlmocIBSMW9l6wy6mkdyzQIhLVGp31fRFX11Rp0geFqyxFFnBqxfrRJjZEJovCJlUn
anG9puiJCyaNofpEqiFu+8jTtmjjLVfalbPO42IHbevNd9KN5nf6aujifouX5JOLMLKvUnEu8ELo
mOftSynj6NSZwwfjC3TvBSxJwfrQzs7LYnwKu4Sw2A71m9E0/Foa09I0m70hv+QY3SYaxrjBlgiA
tUUNrkOjkc+d8o8X4mtsK2JqLIgjdaNdFSQOC0Pvvo1h3DE8RTGAzgg1NnrW3IzwZUfSXAqzfp0c
ht1RC7FCTfS1tJBs9mEB4B0IRUFL16/hTXK23hVaHwvOGkcYFPJ+uiJz4W6U+peWAlOT6llRsby1
5ptdBJtesx+YGzAVSPof2UokPRBKlwxFnv22vsMf39QM5lBOIeUoxp+4ALUk8Pq1QJmAG311yC2W
DuJothqS8QwCFdVtBlBGQfBATHO7EGu1VwkE77x3rPP1IvvGSMDB3OA2qooamyYtLrXSNo1Ogms/
Ilslt2jZhf6XDs5moabigeZaUyZfYVS9TiaZbEkHfKGi2RamR09LcPqhsJ6E9pI36pMn48e8JYst
tTif1D+9tej78U5IDKMfOma+2Hq6sve75uJNyr4apcvRtJrY/03ddcCXR94vFL0AxbChfCC9eVB9
Ykvj1o0UazvCn4i5EiOhGRC2gmLMlQKLTUtXNZiDwqAY5D6mJlwSmexvOjBbkiDIEjKi0uXsh4pq
W19WHwbM+Tglq2hX6oJGcURbok85sw3rWNKS8s3yOZdMOx3WekB0RXkpfZPw9aA+sn+KN1zVJLBw
tFjDWc96B4BbX6PXghqHE9NRPaLYHHkhgH5h4JzIZOYd9JJ787Y7RI+zSiGqtV52TpzuDW/EIZ+y
r6xRi02tjDeV89Ftqj7ibTS2qT7BLyi9hSg5ERnTLynEIBM541Ube5WXH2fLxvaIJ+bjqYL2aYwJ
DVLRMWW2WhEkVNBjqbQ1h3qwaFGPu5Ov3tXcOMfzhGlwjHBVotKdSkwfNQiQprZ9EkOi1eToGF3q
7l6nBmpPfo5G05ZW09lovR6HEbq2MfgpTc4RQym/uiLsF3WL+ch6ZrjxTmz2Z2R/swJcvQqnhVEg
4yjJF6jtP/Z/8XUey60rWRb9IkQggYSbEvQS5f0EIQvvkXBf3wu8VU/Vtyt6opAoEnRAmnP2Xjuf
PpCq4e5FqqoXeUOJXt2kaOiYJ3E4a9N7b7pPKH6+e+QSU1xfyuq7xUiNwoXWZBEdrHYBV4D4i6z4
FmcD7gGrekczWl46KH0ce0KnwFxEd/YNfqm3Yh7Yuda4L6MI9HH/Iob+GbfyXWvbV+Sv3GYGQXal
ifI1B7DqKqRz7VGS8sfSCIFTE31FAsXXcgIi84EvDMG2VwlS5cq+xi95oWYERha0LoxhMJQAJN3g
quOibLCFZbOlkG7wlzbckCRDnLJ8A1l7EzL/2hqoy3Kcy23fqsXPhjHMjPArxv45+jC/6fug2imS
mOeQqk2T59cgyBmyom3TwKLSFBGhNerICncBTVG8F/O3wqRPP6q+aCHgYYkhpyDwWTRQvpntdG8O
8XWbGdh6RH/jTnDBs+YtoJRUag7ioV7UZD+0cHHjk6pp0HSdwBFFFqeQtb6f6kVwXb6DRlUH6ZBb
UeiaRTi3R7webijArQarJfbHwuUz8OYxOklALhP5rTdOEzzEZfOTTlAEVI9Dxsy2AWDPz/AuuXeV
eQ+COX5IS/MZzxWNjLbS1pQeaZq3+XYx4qIW4JQqPDXuYcFcy7p7FpHMLoeG3koQTyn8G3xp65qt
3N7ThlO7IAe17CE2YckZViXXqKmkr/prdn5o7rFAsfgC+1F7xOxOkbcVNtXNGm7JjtYhOktpP0Ud
fRiLlj9igmTbeySN6YFzkfKtXWi80wUkMpl9uKn07FrTAMTVlns9DG4LADjf2omXsGhpPKp8RBG7
DP2+Sb/bbhx1YJ94sDCFbGYCxGjAwUJJSuPY5OziCVT5Eh3FsSrT3PXgIROrTIlqIJ8ATXb1S4vM
sKOBgsmku09zCM9zYL/TjQekVDL2vVmaIalDwyTtXPbNNl8+5EbEc2Xs3EZTsGVbiy+pce9s6D7Y
Vs0n3UCqhx/EWGkNbJrOvW6t4nYKGOAd8DitAkWERAYkk3YxML26uYfaFq3uqqgm7bFFPKf1oKwa
L36xsizbNrjgyDf+iSbAT6qLi32Fb2+DkpONNcmv7ZK90yxRPNQsEQ39/n2+0fTs59SYnc359iFH
PWO30/+93/nfiR4f2Y3Vu/NDG2KcyphixF+HPP9TD1gRylG/PB/yfNNQ9+sRKMtqdploAzMsLnRn
gluUQxRC292aFq7h8iqZKCQVw3eUs5jtJv2FgscpPuDTaBHWdYey7a5l1xxcyj50R3rMV/YLLuOP
tJq/nWT6rs0GkQydt9YzD+YwfM8pKlhSMB+YxC5AoBIygJw7Z61gGfT2Z2l8TxOtF9h9TSVO5UTM
Uf8FeN3ZZhmzQG+Jy7qy1zIuClho8DmcbsF2uOD4fnOH+n+yiOYscFf9UIMVUo7aq2Hx2BFUdP4B
vy6nlGs91umoEcUav+cRrClaQPt+kDXbVWeVjUSZ0Bzy6BB6w0qXVNnP4Tw1bHqma5csiPPf55ye
Su3TLrstLaHvWlSnFKzKRV2KuJMm/jG1s4LmKquz2cifM8AX29lBggQ4EytFlLxhDyZAHuYwwUkm
Ge7LD+Of3wgSkCylQi7iMU8JPzDSwzRUSDEWCi8l9Rb/jmN9GTY1OP2+M8KnbAgvWnDVXSxOntV8
Rm3w6Cx9XySWxnhF+uGw8NdMfWNoaK2E2vXJfDLFQN6INC5DjWB7StOG0okp78Fx1Oxn1lnEpodz
g00KCA/jIiiRQbcVrArJVt+Jb/vK7I+TWtQom87T3mraF6vBKa7i0fuqJvcAGGK1LBEsi+VsE6wd
D06jQAhYNMeuvh1DdaqKmpgdyHYE+Apde+sCxJhuyhIfFAC2llpFb2LWT2bdcS3NNB0qhWiY0EqK
DZjIC5BhEd4zAB6mGq680aCmiUN3zrZzKy96UothmqRadSnhfSB5ylcKaujkGtdGkFyni75xTJRN
e3zY9WyoVySd8zYdzuCizh4Q3xBymR0tdlFu9kC+LxtDI6BVDhpBS9hfELdmXEunGbY6waeBS54X
rC8C36sMouwBgY5YSQREKYkUXqYd3cmlm9SppdVJiDda6n70yquKgR8nMxUSFyM7HPdVVvXVobVy
wicqKN/qss6Dx7Ky9bUu0+ukJlm9rK4nWbh06l6nICAZDTMqU9OxTG6UhQmzayvHj6wIYSw4u1l1
u7xANZm2CV7g/DmADTMKGBtZHFFhjeKHimYMog5AL+wCWHBw6rdqVeE3YLkPGgZ7T2Oj0m3l9BiR
vO3LvgnXWv0aUXZAwYfWZ9FRtp9yQYzDp9gkcfKZlLm70FKoTE7D2hhOMs3exgDelomIcV2EzUYO
1Z5gS3DJC921DKKvaTLVVSxZPWK2hhMQ+JnrPSep1awCRfph3LOVQVUui+GlzvC6ddn3YLfPQuJr
SufPzqshFWtpubUMh5GBAJJ8vs+MhvgLXS2ac6R0uvZIrpS3lsBno0khv1bWhU5ITBYTi67jwRhh
j063fVhpB9G9SNnute4ZafPRjAD+qPqgZ/IuKXBp6Y64GoSK/ayOW9/trR+4DSdNgDmsk2sUVitW
6JB1W7Ei9AZjSn3VZv03oQGvYXJjCkJXS/DVRZXnC7PM3A42I5plddt+iC69PghfVVV+CjsFoqBd
jlIBLnhyuRDNnlWIC4GjcrGLeCNqa5Yitmjv61Z/lktSzVjc42lbt9nAHJ1ezHXmt41zn2NOkF35
noL9WukxpIbSRBsOHP41gkS5q2b5ESRAFR0XICAozweM2/f5XP2gC9kZ4Jkqrcas391mOmOOA5Ku
JeukLD7mePwIGBSEyH8wbZ06VYEWdN4meL4Kmwvj1LqVRelXJbX/XpT5dsAn5aTQTtHQGq/Q85O9
N88PkBjvs0WFLDdcXY+lPhCq7b5VASaWNsZrNSgPAQpVM3cc9970SFy6uw3xAhfLUjWoip/Foqwb
yMLNwHxsmAJUKK6lN5crcDH48ootnMPtFLMVTCBSMvVtqbbd0jNFGP9pMIWBDfQ5g19NcaVYveFZ
vSrn4dCN4S3WgDtbsiibqRQryh4W9pIhvZHlMPBWtOuxI8nMMpOVJ0+xQOEcm859ndgJduoDPqg1
FV+X6rR4HXTvLiJ2M3RjY7MYu/XQmFdDjccL1Wnsl2SkgRpOqIdMS99zY4cseOZyvF0+YtLBHrzM
q3xwMSzloeB2EeL0mejsCkhSwVuIXhMQz/gYijXuIeyNRK8bozgNNn8UYt40+JRWdj5bB+LQb9z4
s2+t6STjyFtZlvaSxdmrifebrZVHTmf61IRJthoeh6IUPCy+Pl9IXcapX/2w+HjMFxwhGvV10uns
0dybGtUdFjuPartmGL6DXZHambaa9PHZsXlTBmYYX8OQRUWKaTKdT4ZgX2SnOEMMjtWvMpMzhhmd
MHG6XbtI6eSELTrK6CYexEfmuAzyXn0TCvC3BmmCU4nfIzP4AJuECvay3S6nHmJlKC5t+t3wFb0r
vv1DXxRgxZb4DW3UoxUxVwRK8wZD19pPzB2+7djNOrAerdp+G9G50dt4DCIKHP3wwxr3SWX3lupL
gLPuOhjscs25hfjGHCZiTLGTtbGrrdUYhawjpyMxAgwKafpjDba+qcHopON0F8JUWGWqx3+uUKUP
hvGRu0gdyG9MJis4WUo9DqgDc9KMr2ZMQnswK4RI6hdGNhMIZ7PR9gakkGqyKLmyLm0pPukuvgIk
sEg/ZuxS2yhDd8iMjhDLEK+zAPGePE20YFZ5GlBnWEbIun3VRugDJuotd8BPRIjWpZuxDgXzZyyW
tmY1lhY+Tcy8Y8Dc2o8FdXdDmuzOrIn5B0Ekcbi0vba2QozY4KGkIQJClZJ2SKXNzddVF8Ehi8Ib
R4tsiGHdUnpN3WMHNnXIiOdK4ugRhyeizabZosF5nvVpZw7dp6pduRrlTGSsFV47mUfCL1XSzrzv
6vG5Mr2rPqSXkdXaCxVbSy/UaozKYp9rlCjtKGaeZUKL4+kjjoBczLiM2Ob9zIQ2gNYHdk2fz59G
+JSdw0QwEMtHfR1ZcvxB2d7hEpoppncg741XMEFM2Vn8NboQJHKHLw5q12bG0R8K525lt12/jQwM
PFJtyo4X0EdgevuGqvLsqY3Iy/BSs+C3eJziAvsQBiSMajCMd7XsrW0nvE+WN4/hzC63JX2ImPie
Ncn0M0bdZ97IbRc7rF29GGSXsNlA4hIpTFA+nXoSHvsn1V5jJuLrvUCKWpP/N1wTnGSuFVHJ7FO8
Vdakj4RxUYxas1hS8sqx6/GiR6HqZ2EpLiPUX6skDKInvUIlWg/hgg/DX4BuWc426FCk1U7Qn4pR
xmtJji8NPCR8c7tleJ7WFp5YujZssFpcatr4oKcVaTeMeV7JBi2NJsyG1bs0aCdF4aHLR4pY/TeC
ix19FRydOEoGkT+OQzptY6A24COSrQXes0j1eVOK6Woq2+9Cq62tBhdCUucX1ZPo6EvboL0o+sUf
1cXY5v3R7fWdVkETTa5tqOmsTNxvwFrU/+nrFZSrNSLmcb5JWtAD0QoT3Kk6b1Z9n9ukAeirpApx
pxnYdEY+ceJz3gs1gVfpNp4A3NKZ4N/o2G/a1rllQ/sQBcM79mIHu7O7ATcLNEM3X5vcmXZBp0K/
H5u3NqO+hfUlWUcjaHyhCD6axLVFo9BChehHLiOfqaUnjdgsspIlRfVkk9JN2RgBUzpLdvDKjkcT
p7FZgmbuvpqJylEWwsJeI14adKnUj5VysNgo9GOBLux1Ygux7tvkq6Zl5g9F8uBkbJuNhbrcFBoj
O0VAntmgI7CGEh0vru83K4hIeTZZGON73XiOG/uimZ8ALwSMPbjfBpf0Jrtwp7XSx0/lcJMFQwEu
W+K74zGk87KmMMathIKBBtk4ETKDCGWQ1+6rhuiWgMxsX4hmPeV4hioDNxMl97upBX0+CaTpVV10
IIdIUwfJu4gKWExaz4Fj3kqYV34QUyV0hbv2nOIVyoDvqSeV4JaNSg/HUR+IC3SyogApLw1st82D
UxkOojp9OuYz0HvIDTFtffsqyLiS6TxBp3A0iwxbqW8Dsze3SNqp7NvNxPwjviEsZlj2mGg9C3JR
yZCNRzzPDumEs3loh32eAbLKpI1fjSkuKZoDa2lcWzR7kiE6aSbdhjgbD3Hq0aPL9EOYkeQ0uyxD
bCl9x5j90WuDnaYQFyewzYuWJYJsRlB/qmSC6RrixtiQz632UjbOMa4DGL3Vuq2h7ofV6AMqJ8Gu
ccVGTolx7LO+WwXpzFhEivN26qYPA/HEKYO1TPcsW+v5HRKz2a815xSoFJ0uqmSaRvhsk/SyCOL7
QA0sPFxe2YTWu5ZEDNCq3cdRChtiqS406o597FbpAKJEQqe2LxzMI0W5m+NjaxQ3+FFGVq8uaYlu
djf0ofdMriE1nBLN1BfVuc3cYbYA+yQQ9a2k114HBiRkLenjHc/3HvUVo2ZP0DVsc3+UFSLsvvjA
Ebcu2wR4YOQwxmqEN02LIy1MrqyC2NFWv0MGe+idAshghzdjlCWyfZv1ZmBLm8hfRbHN+UT/U+wt
laeM6om7EcxRMHkIYzECmg5UfAb6kaEjPsAJotKrtOs6bS6wZDy6k07PPcjSazDiVpNtK97SPgRI
fWBbgngVfPBMEAIlducAUAGOmiSPWM9vJjVfmg4wcJo7K71ryRlMaXWY40oYTs/sUMe+03chzSV2
TI0zb+Y0ujfdAkp/CBAoiyv9FgoErUTNfETXfNdHZFmoGhQ2Sv/HGPbfTDzWStJ0PPSiKn28f5uZ
mv9WbwlDDIr5JtOupNYVO867k5lqV4gKUH6MzZVBxgwCTQUTwIvrozVr73WUPLovFPQvMu1pkNPB
LNnuDaFFuobH1KN/m0M/sijInkiMPNeC6Diod7LqjzZpa7BOSMHoUSJ6Kd/kbI6sXN3chmCg0R40
h+fewDc7FuZ2mqsacQtk9Km67Yk0XEUhusMURwCCeduljuReRR7JfO0iWTeK6JQ3mXOlpc5FCDd/
C7yJ0pp6jVEP7abF+6jnAYWKk65Fr1QH2Yl0Tejbhp8aykWp7RY+cDKSIlJ5hXLTHxRkHBfHeU76
SU5zWfNru2/XnUElm+n2oqdJ51dt/2GXkuBlScqQSdS1YlMtCvElWhdhprOAG0zd3eSeOuU7N+jX
A3bDQCta9rxnaka/8zIIOEQgTSpmS0VRvjYLEp3Sqlizp/N8L5XBRqSM2BahsE1P4duyPeZnAFxX
ZpHhPArzi7ES8NRVrftITfbSaX9CkVDmSn8kCSbrim/E7XHZ2HV8VEhimAe2sEc/phgkgAXdTCQQ
LbHhuXH/2JUJuADKloRHHwlhe5x4N0YPYC1+76yu2mToUMgtM9aR7RRbWRTZpgQ1uJn7YfmakrvO
zG38I5eeEOomABZV8K2x3c/vU4k1v5qjbNeXTuh3ZfplLIYQ3S4fgmDcI5t4VbTfVy3RvPSE23fS
b/aspHVndvZZSMKwU5Y/NKqe5n7LUM7zU7VFGK6eHDGe2skNtkjMsb/0ue4XSNFVjDl4Mg1GTuPC
M/SvwCa8a2Ttz/rWfejtXdSbNhrQ4Waa6itiGGzgJtEeYY3aBBRxyUs22p2btl9gJ1I2n6yAM92p
b1UtL2IHwFTewQJwtOCYCeO+Iy6ArgqNQh1DNLB7GlPNlmIF300XUXAyYJ61FbAWJk9JRcOPx/zN
dh0C3ZZpyY1Gxn3vmDCP+ypLdlXeYw5aws5G9pOVjb+C/JFvWnFYoE2EVyF+l546XTGBAw3JprZH
OtsDzS5USxKXLScch2ZkwBK0ay5sp6bSIb17LcosxBftF9IuNlEZ2BrDJg5rMk0ya1s74jrWdmXM
YlOIp1nXgHWM8thW5aHRvfTOvXQfxIgiu4WtO5SJTb0zvLfNb5uMtBuIj7ehqjusTutgjMarkVwo
1L40S/ChmYMFE8OeJ1+vT8GcA4Lo2mbnmhXWejfESm13yLbb8tlydf3Fbq27xrQ+Sit9CXMR7GQy
6VtGtd65syiw7kwvTS6QRsEImllwlkVnneycATJFKU2ZqVnrhJH4IYTDsXpO23k8BBXhx7pVf4Ch
qIk9N31CSW+6ygStbLDELBUFn6rRGhjEFVwVkAIdEsmprULk+kB+tewqmLT0IPppuhZOcpmFHXHI
yIUP9qxfUzg4EoMI0p6E9prBWAexusd8Bq05Bs7RUaEnrZ5s1HBoWWAP7WUZJ8FXlNNiG+tqgydv
p2Fg3KFGrsj70jaqHoc1xZHdaAVAq0PmLJPTwO2Tq2my70kQxWSVlQdvQHo9huI+phe1H/UC5XNH
fKtli12Bj7insQ+0zjtpjhGs9VE8CiqEFjHL2zTQNT8tBnE0TJfQPsqOUyOz7ZRbNA9TIpUEFmqJ
NVFI1XG9V5Bzlmq2p8dPYl7s0W733pL8cSYwFDaM36mhQhZEHWHbGGgEAJUDG2HQCoXXHtCB6Awl
bxmSCh+ziAbRh4CoKqYNxG8Tc5h+09Y5gaADsDO8/r1Vi2uh+s2QfwS6lT5lQXYbZ+aHRZhnV+Ua
xdi+pCpNGoaHS2+4IztkUdR2IAzPu19tHThQo5ruWasBC8d2QVx4RPB3aVi7mnlZr5ovO8xZmHoO
pn9Q0UNnMFP2eC+AiYJdBvxBUklURM8DTvxtaiLty71gNy47zq/Y7YorGcevFdkDOwjQF2SAgGBu
02POSY3NRh7hkNNTqVlbDyV4gWaDFxiMYji/YSncjg5tV2LJNnpJFyPuXgKjiTde2r22RhOA36Jr
wgr5e2gqUhIhQvpeh+fQiyna1QULZGy56cZxtrnG+ToPqkV02zJyNbxYo/D8MI6bJSOQNoRzUTHY
OAvpqK/1Z53V/drp+wc9XChMS5lY4qpfq7J7yGOv23atPVFzssw1filivBmc+iRdPCAgEJM2eiwM
2EdGKdHOGmbvN6RBEvfGyIeWpN6E5vTedPkPxJcKoZRzUzY6WAtvJs2dvoOPcOUpjVkCDnPxpAY+
N2ni1Muc8qrX4VKBcBmx3w4Peg+6o17nBN4DYHGRIUAu8mlRHSIP90G/ldHF2UquW9a/TOXUUxBr
Lm7z//82g937v2zp5ztOyxF+H1KxFPLtOuqKC5EUtX8+4vk+VW0jtDv/TR3fBWn2zzMGKSkurJF4
BfEU8a/zA/7j19/j//mPxWBjuIffl/vXq/jzIv88I/NdO2/+85ZQBmRb1BJqhN2QGXY+zPnZ/7yQ
87MRmVHmWJf+/flUWsoS4nzXGnJW8+fz+3Pw862/Rzn/pjtjw/XASXrw+jeQJ+roEkh4KPLROHRi
LBlmsM2ffwvQPvz57fc2F5Iyqq5/7pMgsqKq9s89z7/hXiuPv7e1QeaPQSL359v/HOH83z8P/n2u
38f9dRiLaA2AoqHwhU0dfUP4BolRUwjA+d8vtjY0OhDnY/3HryXMX33ze7SiKeDcj9Zjmg9szftU
B+uudGJnSY0//0imuaD/wI+/bvv98/wbRvxLJy287V+3nx9/vu18kN8/Z1ah7H0KwJrLk/3+4/fJ
fm873yWjkEUFfrn3X8c63/bXYc5/eh1QcNFakU8FZPd7vD9v9/z3+VCFqhKgD//7Xf+503877Pkx
6ewdvVZVO5tImGNbsCwTUuvZffGnE8S00ZYff/2pjx1e8L/+PejbZHa3ibdUXPTmXw86P/L846/b
9JIgV3Mk9ur3Gf56mt/H/vVU/+1+wgt4Tb/HQl9YH5vjfL75/ABJfGn25539HuA//v/Xk5z//Pvf
mpdX+ylRm//6Efwe9vd1/NfDnO/4133Ot0UoyDaDY36rWC2sJPgLkaCFtiqGjtaHyM2muwm7Id7+
GS4G80mz2iyYT5FRPZ5Hg5IS3jFKiFeSRIVGzOBUH/KNkaYaJUW2bLapLZMYhE1BGjyugx3d3+Zi
QoZ0YS2/Ua1rJFtsrH+9SK0d7/nKSCmd6W7+oAeNvvciYESLdVTFlByXPEEMxbQRgVSiXgi3VdBf
t6KEk7B4jxVr5jafbqaq/5JBsIYq4SJK69h70IelBgj4PoOfoS9uzcLQg10u9C8vGx9E5aXbqEYU
kY8l4qIGmqEI4o2Rs0oCZ0oUaUSYhl7inqmiS2ya+QlYnR+VEJ6GiQBNgRaAJjYsbrtAEMBSmC56
tZFpF9xWtTqMYLsgr8z6rXRtYz8PvDKb7eroPLM0YWvTpQIJOwsdg/CTbUyyQoMNU+vzBQmcpmvw
l1RskmtpCBvU4EQugYbFeKnHYGpB6D8/mgRjEm8PBCGv/LiVr/VQH8tyyrYsoOKNxdzOCuUyCulI
JRFlN3bs5botDlOkiMoEEhUklAE14tDXYSJWukkXIOhkvB1qPjurM/dA3qKHkB7iXAG90wK3XVds
zFt3uk778QcvbX5ye++Vnjrt0SXGkbhwPya19OytxDw47uidXRpw/RE9JexbmugZ3HUSsFXVdVYE
42y5O5L4HK3q9h0UACQ/LgEn8P4GSTm9apd4jXF4Yi05bluwuH5GpJoTYxSnaY8ukMfalJJ3pjZN
d4aGiV0NGitzUDUwad7aHqYa7ft8D0QpRYiw5GvMYtjJLtsSqUIRVvLGQ3SNsKJuR+Ls9m7Lix5n
NJ9EImgQuvmiq60ZOZ5PD5IA8dDVaRtwLXUGO/tI++kCGBvNeFrOICOxOwJc529a2BlJjrQHavnW
aU5wVRrqs86hohtcfj4yQLh6E1K5KIIRJ3UMowHuGtoUw7rBGyJbvOUZ8i1TptpuToG52d1EUySn
t4jy5TmIU8T8QD7QrPWoB0G7ujwXFBBMKqDqwaT1AGKUhY5O2+ZhG9xOgqy12v3AgSxXoR6+T722
7VxN8wdiSgdhnqgnRDhwsXJ50Ze2KF8JB6OuPc4vXj1ho5R7oX0DGER8EpvxwRRkC3qJfkuyl+ub
hKkEUf8A0gx/mnepXFbfpUblFaADmMb0M62F2s41C2MKj1CA3adoWUFbEGlxSQEglH1BLUQrL2cu
aX/oIB3GQlwTltltcrqvSn+3asmyB9jmRjX3bVo/IqbPfI9Kpe1Vr6LrQRFK0N5mtySaPZV6YPqy
TaiMBwBG0cOz3xAjBvOwDJBP0e5InGhvSW2JyxF3Niw4SMS1xLYG2STbtnmtr4sESpALZl4Xai9M
BJdZNj2HXv8eQKCia1x+JfPLbKTE9KAO1eOI3r3x6NbRY4/7gMhOYmWHCw/4k917792o3DXlqhHg
HcZ/FuR2YPwUGXpq3X5NBusKXeZzT0CjNLhbLgbQnejvulkmGwAKq65qLwP0IZSmpl0aEZ0TE1y+
nz7snoTH7CEt1JtQBX2hbrqRibYeFJ5Bm0oiJgnGbkkjrAbeJApFgbUZ1iHnhN+UCnVc8g4MEf1P
hRAGm8WhWkjE2LRqv2OPCGk8cxz8Pm15QRpgkwPyRY3SbYbAS/ylhQyKExs5ZvWCLBA0eC9DqMB/
EdWKsI9yRNvmzxUsQB8gJtbrlBjtdJjXdqNTkIEDoKOy37Ra9mQnxm0/LsXp596m61vjx7dbBBGx
8VVq6VceG59tbVLlALqgdDzBikiAYlAs1/Ig9aFxWDTc6GpFU/giUCnALAHBOpX3egLFGTRxXkyX
laLQ2VKwMgZecGRsiRuQFHDhRI6aTV0TpjV9q1VcLmRMJ2TfGo4HGN0R30iR2tUWvQjl0c6G+yoO
DV11p3UwD2UlecsUtkznUNc2MfXVphzlTeRm+VrqC+bUqUGhdt1aDQH6D3c4dnTWQ7uQ65pZlxCM
BF37QIyVrdG7Qdw3oW8oxnVgap9uTYMvIKjZjE06AwMaJcfe0fV+kGIm/A++QikN4pKGUxoVj8Wo
b6XIEKJHyEOmOnuNYauUWvni6WVy7P0wIqi1qu/QAD/kVvY0EfSzlk37EDXzZznasCjR1SzByzYZ
NOF4mt21Q5Y81nKkrMK2TyVAf7ds6aSWNGVs2R7SAIUK1CUiLXGXoFR7pWv/5oXZg12py9HGXq8P
CFxJEZPZazpyTiQdBn7F2sDsLyOoqdmEz01vKGqllXEDTmBtNlyf4EkskiwWIV+f0euLBxuJfUlY
UWi9Td34Frb0BJ0MSagLa7OL6fjm6efgxI9mPb4CQAQRCYAkNHdzHx+UzB/ory4Zf+VdhatUxcB6
+xTsIJ/HvZwRpJRz3ANvNMH1YnglBPW9ddtDqLDlUN3cFG6O9KNzvlvZziQc0jhXSzR6AUSAmZZr
Ca5kXejFOlg8Ql1xm4LohFI0WBtMURCXvMNr3sIsrmlrQuxCow463ycFnCjMmLlZM8Auk/XSBwja
pWPsFx11XQXFqnLSi8761HOMR/rwonhRMBie4wpYgT5lT16jgYHo7+MmwP+vHD768EpULBMsYweB
fz+WwbbdA/PatnwsDBJIJWIsV6uBNuFbNNEYVE51FbuLeqFrN3o72evRu0yh22YKzBVNIUwqXL2D
G3xn2Xgs08FaaAbPqEIuDa+7IZQaAMFwW3XhG4HAtEG8JYphyF4dD3LVjNnTh6BFbKukNjxzbqRS
J3WJYkzdQEotgQe5pn7JJbmTaoIkgDO5zK/wBqC2wQyEZ4bLRT0T1EKkWQZEvg3L6wy8ywqXD5+m
XLhLefhQ2tk33HeEb102IL1WjzGF+D0hCoceQY+DawGPAbrzIuwvkG5FKzSMb9hgiBVTxtbO660D
5NZsvFMHsB7gDFr6LMbzRWvdhN9J5/45T1GnuiFQSXO2KPKbfMgA+Uhxw0EA6iRfK8MB2oCHnToL
ndX8Hj11xTmHmAkN9QqoS3zXkSES2N0DExwryVtIKKNSl2Lq/LYrrb0bdA+anNjNeeoNze9qmkCj
iEG9Na23DXuXrkZM6KSHZA646AaaBhD7sgb9oHHxsAir0QTCrqoZP3UEqTkgz7l3YWxmzw6L+ooZ
XPUVOnDWxtPA5Qm9q0hiss/KXR8O16OXcLrU8Z1g+Fm3imstCEjJwDsRxuUPSH3K44J2eWo+Bq17
heDkQ4yoUuYGpKnAJBTE7pZ270mBhrFZLIYU2XovvGIJskoa62TE6RNr7SfXNoHphuBJZ2P8pCoF
otxdyJseU409LYSe97AimtSxb7UwoTxu10i34RBVg2831G6tPqfbZMOThJTv+PbC9Azjn37ryQ5w
rGhW9N21lRiHR6scNsKAcTTlGnOrwz7YVjfYUGn2aumNSW2cnusHJbFiR5vtuq5nuphz1O/Q5Zot
/W3g6I8oiD7YKUMiT2tkr4KOv8NJQ6RdYLzHZXog6BN1WdTB+LjKK2KwSLaRqyxnITpbAHRamPwe
phyQfadGeQ+5pr5p7ZievIzHYIPknQw5BJZYjTYQE2+SXkpEJPUrULqjKiBzmRRn+uqtllB8Rg/R
GGDHx0oiGR2r4NEdENDWesi6E1M+WlkM4C5aDh2EAOIU2ivzvreBahXWe6LIsOtJT5OhbYBhnh4M
HfNSwhUY8QmnMg4Xydm3haBknXXEaRG9JmyUIOMbydj0fR4zh6s0z4d6kws+JznIq3DMTxNW5mWT
BBx4agl5s541GAMSGxly1f4FmIsmtrY+0gaAzytLue1B6SyDFLRb3cUHOj2RhTW7Q7Cp0pSBTTMv
zKglygAqrK1N28Do7/Up2EwdQNspzDI/BmPoWx5nf6lN3oaFScgVAjONNT4IE6RWqflD8A2xSMCx
aWqfx03A1RaEe0O/jVHXr6LaWacevXvN4yxxLOPdct3vmP4SVsHyYBrDvp8Mj86DuKstD+mU8BAV
m1jn0pJcAYtw9piEIARY+9FNaYwbkJEQRTqid1kHEIQpPCQ8iDteErEwmrsLDYFiXSL6a7PqMcmK
U6Tbx54o8blk/Tx0Hj14YcAOzxbLX7L+H/bOa8d1Lbuiv2L0s9lg2EwG+kUiRaVS5XDqhajInDO/
3oM87Vu3G20bfjcODkFRUikx7L3WnGNuChK+KAW8lOJzQpJUZnPs0LDCJ9Z0t2Y+/DKb4SPK2v1M
U9tQlVf0nbpTLrh3QoE2/lhj65sHGgLsPKW47xPztqMZupni7KrHsSTRo9zA7/4VQ7rcon8i+P2u
EzKNUKbuGzhJpE2YvkNT6SrVxVkodD6ToHWNecSoIZsEUIenHrCEE9IVsMXwqPbSo2x3+S4Ipzsc
br0D2uA2I6O572OfsJH5xbLvLGrtiEwyc5PTR962bcwAmwGmAXraidWCdG/9iGxs09ed15oh+iFc
z+ljhQP0KMf+nn0SanaouWMMEBa5HQ9VyQ2TVIPK87EJMF0qJLcDoJ5du8N7mpvuUMkvUpoerbpT
PX+cvGL0d0WfYnqpzA5JVfsRVo0z6dqB8QWecAYYwxJt1OCPqYZrOTkwktYP0qI86SNihYre4GUM
l/G+hO/DfskrDQ2eBZXXDF/CNnQncFz4Wggbim0V0dX0XIgodX3VS8GQbPI+JxAEV4sR09oT3UuS
02H36XY6fsyvZpNDwwUBeH2tYOE09zwsXsRXRgJbkau3XiBoLQeGHL0B8dGCU0gTIEckZB9F8Vn6
ZgAmq7y0QbjTEjCANrifMlHfAUHs/TDumLShR67aj2iYHhNUbDuJdI5NxREPBc1kbgjBD29mc8mn
3YIsm6aIILymhdacBLRCCz/YVr4r0r4EKmrQGPCphUTRZ+GnZ9lE08QUjPRlX4d7FDX7cCxagPeN
CcVO/Rw0TB3po0Lv2kP49mqiZjHnkfoJuaoJQZwFPaCdWaSfcYrVd+iHXaWGlzlAqFqx2DZL/16e
r0HA7U0yNLpXDsULTuW3SPV3qk5MV1pefBufFxy8K9Kp3Kw3n2xlBFoloeSomMUXWn3d1wJdGd0/
k+5VYqskLlEKD8vpnCK6dNMIeF2EgNGg2bwpy+GJYxQ1iAJzjdOh4dbB5PG8TTZ3QOeI+FBS+REP
KhFgdP+ehIp2ZKj82zb8tMfnytKe0c88mBlRoORrEwNTVtuGNMsNog4USWgpicPSGPBybKLZLSqv
qo2d9ks2VPwf2tOYdRJfKAGLfHkUBbVbOLCT0wrtpYf7oQBrdma0WvwydnDGQvAQzMZeWXRvIggb
hsIbRgDQxpjDYlLE39URO9UWuB579cYOg9vyixOvHyDmq7TzGPa3YLeCjVGr6HYGEjuE/BLWjQrF
qbjo6fAwolPYTWF0E5OnodnoyMgVvwjasA6TwPOAzXuctHvlDSn1m4lzuZHZMRP9iYjQe9WAshtE
V6E9e0mLBSWdjk3N0QLlC9HIHrjhS9fq75KJJITPdcBURaKKTDEm5vpvzpG2kdX+UHUXEKaEqiLN
FRE5Wq3yy18mr5YUnGdQ+pVSQI81yHfom4+yGhetAAw8APhUSAeafwy8Zcjzmc/ewiimywsCB2Xc
VDod5MJv33PR35Yh5E0rJs6h7u7NVJwQWTRbmhSMqZDaW3QseWOS5Igs/mIAoNCUUduNiIuPMAsh
dCbHGm+xnOifoVVTp6rr0hGpEuzGyFOn8pIYybitq/RQ9iN+Erl0q0J/S5TmWKt0YiF6unGC/zZu
tffQz2/rSHd5C6cuvIYtfmnm4ZxL0G8SA+lGBP5i0O78VsKd4X/PufSgLp41HDsPUvLao3HQZ3Ur
BXLJmEtF25kR0NwqH2bXHlQ7uoeIExxIAfps/eXLDtPXSemfkxyrSq7hNG5ABFvRcJkSyJlxdI+F
4o0hxJu8yJzNot/p5QTHNBiI7uBCLmV2sg3nQmxnaG/kT6+VytEbOWU62kRpVo7UI6p1qgnhq40l
aOmpnuHcnVBB32XWAIVOln7NwXCWyWUM7fxK5RQOFMVriwKJwUC8M4LFaIheorQW2+9KLz90LX33
y9JnAF/cQoPeIGHj5GLgjvExfxjVac4HwvSYFVDRSxOlPGlpdo8YcpObaEhy1C/TgIUpVPznOEYV
q3eQX+bBPEWz0GhTI6aXisAzqnzYytt2HuHXmVGymwPzlBb5myGqV6Tj133mW27EfsoR8ozbwXQJ
YbLz4irqrMBTCc80hy5wCb7eavF8kXw442k/e5WuuXoH6YdLnuTq6dZaGKWoKPu93qMwX/TUo4XF
bvlQpWbfjSbFGzBNzMoZ0bEX51cagQEkpIRpcVOHxNL0aF+XXXCeKnUJjMCRYbCjUMu/YPfzqIi/
+GZ7oXJ77Te+zCxBHTg7Ka4eg9YT2X0bqr+y0RBM9EKGtUPpWfZMlH3LhTGP7lEvcB2WKcpQPC73
zMbu2yl7WdCvzH4fBquFYY4fRMtn4qKr9EUvz3Xp/2J40B3CkCGKT6H+LFnCrdFRkcynJ6CY1H0t
Ccp68aQxZKiCczZJ58KEVstc83nMqO3Onbmryyh3UFoMzOkR4mCooTIu0mSfkx5TSDQI+AMwrKQP
5r2bqesfRORb+3GWLiWz8kOQJRQxreDYA4VtC6neaVMjbcsY0X0JdHBqMuUopWiZq7kK6ESYTNSs
UPYyX/Em6HQHXbKQ40824F1Fy+6kqUFTA5nDW2/+3rbEc3Fc0r5xzDRK0AKXKteqVmcanxVeGpK1
kY8vZHFd0fjpdlCpJ8ye06EwswTHgflqUEdWMFBvTK2T9nye3awwUO2ET6VPAV/dGE9zWjceZMVt
PXAN62sKkFF7X47FW9eCgIoMrj6zNBxgINue6X+b5gTsJaU1VFE3npuqRy6JiqDBmyJ1IN4LgpQ2
xqB84QbmoGGEnfn+uxYLsDkGJXSoSsLGIh/KSLDAN14YfRIEuAzZQgnRJpRZ3/wIbRXzi9jEEydh
v/MPBGWfZUHFqrXVZzu5dEgR8AhfVcvLRUsHRjOUCoHo62BbT5aAiGHleyJBkKlP8XmWjbusvC5j
MAwoa+5zUKv4KFCcl4KSpnmNh3FTm9ZnPQLPFAEkLz29jZfWgS1Bk53H+iTkYMAFoXFE2AQQdHJ7
7Hp0j2BQScWekKwhdOOw1g55L75sWWf2Bj8FnXiVhFRCDb8jGaZs2LM0c6NOGO9ASF3Xcf8yZg3D
oZHoA1/Lvodobq7apPUCytuyzkxZC2wusPBVbVxVrh3KL9FkXtnBNyqo+CSDJ+ckKlDkWDmnx/g+
G558DVtKT/Y14kzksQXW77ElIWUsUGbYMXNnE1keDBkvjmTlOYG8ayUtkLqEEgs0KN1TohPBMZBV
evC0FlGBcvZM9EHqSjUGg14BQQELF5Wc6kWLFC5GkcmPGDBpJ06ayiFFKnSalD0x/s6AcfmN1VKq
jrNkXEY9STyUQTxLPZF/1O5ky3ibMSRmA6VKv6e50gc8q1kYb+3IHE7SICzlKaE6hqG4/tw/KCkk
R1mrcBZD+tloFKz08jOJq5uaXKV9SnQNWiY8I6o4tFnbId2hMdXMFJ9I5n3rKPJxtSkkzKZUzNIi
PAQE+TGAJl/UwP9KtTLweHR9I2dolgYVedvSevJfKyosGJckxq7tGeMApkEMlUEKTY/ByK0P5gXI
HMXOTpZsr7/00oKgybqSwCe9ZsxP28PoB+vQVVT8orkjTwmM2s7WggQGR+0gnlvA+0l3W2U0gRq9
4acZihN1+atAh6vQUbcZU+TIA2VNxlLlIe6x0DCb8kLw8luar/JVS9sdRyknMRNYbDRHV7mQr+1S
aJ6Qu2rXT0D4qxiDRpK74ZLTOQdcHIJANKeBentiYWmIk/HJyPGByu0jXTN+/3wGNkdF1o+a+JgW
lNWZt2YYX41TrfUEiWn1dqjy6Axs39xUNUX7UhulU81eDAMMWGCL3JMJxIttE+ysL+PPotVPc3/Q
E86khA485cas7fGckaYEqP8omqUnVMvSplMyfFsmYbeglfVN0VFWEyG7hTQI9US/EbAzb8idDP0p
S7GNmUruby1Y7iqUCH0o8c1yiDaltRyS1yk5N/hPOIS1lNhvIYSGiq464699bg2+W19pDSh7CRoa
DnsnG59qg09c6bykmmAwI0aI0xotGcPqn3VbV5CCZ2eLouQpKG5lSijsUTS6+VVI7WugPIJEcH1e
WymnnVZxClWWURZoXjyFFkpw6MMkqsM6kaVMArArco9msRbqOWnhV9BHel6vepMN0d5lqu/28fQM
juFc9mYPNSEu0FNircgnWkQzAIExmnmQ9C0yiW9AD95LzegckgGOAT1UCoe2apNCN1E2N8pPdeEz
40646RenruVbT2nYW3t8Sr0bVCXAfDSojlpV+w6mb86erPu4pjiQILOUV4L0BjqNuXowVZydDCt0
9jlRKp9joL/J6nc/zp9dXt3aZezqenUzNwYRPBHG8sZ/Q7vHs4VqYOh+8CFLOSMZvm7KiMeQhv4y
0GM28E/FYe82ofTLroWFVKGWt5zvkBQIySRQzvoIE0FPh7bXFmUsY42ZscjEiJV5racWnCuzcUoc
LtuHWCMp2cCKsyEAC0Nzx2A2KMadVEpeWkb3rZQSYWjdqEJiYChPT/0IoKqRqQqP9WPb0xExBnx3
AfHx40DytzGmM+8+uAqb9lcKKrrRvtU+urGY7TMJ5qrY9+OzUJkOdPjVNqEtMWbf14UeXgcFroRC
o23AWGVo0PMW/S/gEWi6/aukI+lYdJ+DRUGfRHgCfAPpoaUoUKgp8HY1Nyh+aI8ECVNtTdvMRQvy
Ji35NKE5QQ6LBKFE8a0kSiA0OnQbcyZmuLCpXys9cz6ocRT/l4RjbXhve5kRizHsFc49XpIXsD7T
dxzlPs/FXCJZzIxVs77jE5F1p+Mrqks99UINjOdcOYkU7zNinmjVajdVY8fHAl3yllTNgC+ZcEj7
xH5E/l6F1yZsh+FSYs0SNUKWEXRW2L1NU3HNFZbM01zbYCqJYKLm6EBIwo2L5oyzjKq/HZc38lx+
xg1akDaM71XZ9rdhRek1LHQIfRWFEwx03XVubKNM+qDWPrxKwZ7uKzJ2SVz6hjbbPOYfpgkf1ITp
nNTNhUxMfhVFnr0Aqt11tCx0qm+ZZJvHdRM+lY9ep/JQJgaftrEeABeM+wyBOJBxUvawNO4sAnuZ
H/eTU1ach/1SeYi7KGY/kJ+bMhwcRVXNbaDtLQPPmJjt5yAKgcrU1LSLJhsgUzORyYaZsdCmHguS
McfmoTfL2VMxILk9MKUxIQaJkxwO6zqtPA4eXMQWFqXWwvur0IljCMc51kBlz8wrKVytbrpLX1p3
ac4Xms/4VUulJqCzLTdJBJKS5yOAl0iW3lZDfF37E0V+yow4Ct+HToFJatKWjzvlSTMqE3XHa1nl
vheOGKwL0GW1eZ3REXOwsCMnRjnvl9Kup8WqpFLjFEDLYkxbvtFjDS+OSd2NuyyrgIf5F6BkV4HB
XIVpGTrYEl6slFCPUdBD22XJIGf84pQLjM20bhStvq06Yn4jAxLHRP9TcF0KCI6vJbyZfn9D0Jdy
iXRSMto8C3ZSCv6tUqxvU+/xHrZPJCcSbFsz3DAnFLbNxPlZmz8FSbq1Bp01/jYNdtA5Sz+qEZKG
bC7JyBKq/wXHPmjlY50gpmjZudTmYQQTbtcofPBpuujMH5UEroFpiw/R1/jkNQW0nK1qW58EUDUo
Nyn9F7cPjION5OdYxuOjMmPhC0qJbnvBF2CKT7gBXhdKW5wi6W70rdgZ4vQBQsQS64CTHxk5Grzp
utfoHujC/xXeoEDhrLL1h9nt1NaR+voK8FjqIcs4TL1/XTY0iE1qEYkyItUx+ZvYoJ6zXP+q5/FK
gDdglEoKEgBxn0ewd0oIgppdIvBpkR0zMl/BvBmHWLqTBsNmr+0rvT0oEJO6bLyXplm56tACqaXO
ZSDaw6XQGbxrX2qigTOGFSEV7UydK+FiwPemVtuMkErOtOGppZdGze1NFW17Rv/J2d6adlLb2k4D
R9kWIXtLdJsWcPkCzvVF7TVCORh9yqUcQLKbKuVrakRY60bsSqr0FejdWyKS9xaiMnu/6g0Vv4uI
hi1MnGRnzA24WoqQAOJdsqvpoGn4+dQCJIjAxUaFgY6tztfco1lG+MQZ9hi38SO//535XuOXdALq
BZRpKfo3tozvkGmVHnyNzXjXqOZXmbbP1tTc04WAQhqTzyCZLX1n3GWVz3RAKIt6hz6qhOfaEOCN
5NAm6SSbSRmRZLrOpq+dykp5V/wBzFKOTmzpZuUtQZnM1ICF5eWhJ7KpJ35NmzyTIyhHvZdx4vYN
6UXrou9axYkNy3r0CkDNg497vv7KzebZLgOq0XlxXYmd4nPl5JxOjJe9z0R/NQKUwDs70DwhNjFC
UieLchcwUK1KM3X1xebCyefTVL9oaFpuONtXI5I0J1fER5oFt5iFwyMMoeOoz6uh/KoEEMbAPTsb
S0BMXmVeO+myi2xOZ3QBsTE3PGUYgzMhFsTeNdUdPjBX1gsO/0QcayalQVtJGOVBD2R21XKGx0gW
f5E8ABY+bw9aLvG5wSkKgyoOw1smYUbgStOABSK0T1Q2iLKCBm/pkeKOZv4QlvWNRgbqCNSBtxE5
Az5ax6Javq2p+RkAczcV7fJtNMHQM7XkHBvVLXlieHXHko7VSBNjzGKKValXtRKAkvK6nWUFanO/
wzUBXi1hUFY2+4K8VbwrgRPlkHda8gDJd7iK4FcTClHlrly2x8CKD+QNIFRHcaQAYHTh1zxHTBbT
Eb9L3zAEIKlZUhj0A4D4DGjoVTFgBTuQIlJ11Dejra6F3BLmmE5uqzDeTVvcIYyrJSJSCljbw00b
aO+lOAUaZ80xGkzaYd82GoeCQBesO/aXObXE+EAjsJ7ooHhjHtArSU4ak9IwYBgxBuq1GY/X4YCk
euhQeyiHMkiznUJ5wMiMm1HFDEd5qvbKSj7ClQFtVqvPzQjvZokqIkcK7VAfb+3cuOSzdu9r8Z3g
nLKzzM5L6tmzS+XocyUXVrztChpkBsikOKYaiQUuxiKhVkToIKPklhUw2CnRxZAjwXwlO0QFqOpe
2ZmkzdBCGZhBj0gApPQsxvrTj/vPpKFXQbKqUt2lVddx0ExYYYoXdPef0ah/dX3h+pDONTkleFca
6ZdNgAwrZu1G+E5JloY9BjKKZ9I1cUEPoW4+xea4l1XtgCmzcqRWPUeDtOBl0eh0XBD1Bq/t+Rst
tVvJJReMpt72ttjpFVdYeXhHsn6TJu9CWwAHyYGi7i2WMJXfr3iefdupQR9gdVIe7aJGjWT/Cjuk
7XQ6zxKYBFL2AAUSRXHWM+serxUF7sx6lGsSrf3iekX5/3/qwf+WemDYqrl+VR/jfwRfhfPWvv3b
V95G7XR5y77+9pdnCuJRHvxD7sHv5/w990CRxV8p3iiW0GX+lqmJn9wDReEu07Y00tJ+JyL8PfZA
6H+VFU0YNv9kYjRU9Y/YAyH/FdqyqRB6oMkyaEz1/xJ7QLJCWaRTUOSHz7/9RZctGTy10Jitqkx5
bY1QhvLj7Y5P1PztL8q/K7OKB9CuhotWvUDzNtmjUJ4S/a4LiiGbP30zN7//7L/RKLsporzl+Rph
Df/jqy33/+nVqkCTy3Hg1fwrRm0YDJ6KkVHixr/VgYGgKX0uklNwpXnFQwQ/+KV0o6/Aiw5ityQ9
UbnahmdO7GdCVA9AkIst5eVZctvCLU7/81tVDHmJe/iHr0axLH43VdOErfPjyf/4ZgmMp6aUCuXK
bORgU+IbPObLwh40cHVMQJtjH4SUe1q6uVr+YC5WRimbljDLitTLVhnq47oWBza5biN5T6GqK6iL
c8CSXZRAvWDRK3MM0lJ+rcp8PErBMB41BGbbLGYatW7LodxsFDClTkU8g5NEmER96gm72QKz3C5e
j3VhrbaSfO5jFz8roqwljBRdPLyASE+K43obs0pxXG+Wcn+TW9WwSwLSQ4lcBoyrAPFBq0ei5B+L
LiC9czJjYwcv+JJ0aXVcF1lNmbvUF1T6f22qFYBsm9mk+cSXZDuMEssjfIXyiBCN83bXleQqElBK
ng4vqZuDus+rcmsu2aZC6mHyGOty3SDjJjjOomdylyoTpIva97S+3wHwqo6iBwggEWv5e81e1tab
TX2G/KJCfZ3wkqIoAWlHHs5xXVTLmjJKpTPI5NvZksz8g3hhkqFwZ/3pdkHr1CUP75kcxn1byaqH
CaI9kl7bHmddvpKj1t+tm9pZQhEIaNiAnBX9smRYsEGbfGMFrVxjubVuWhc/N5UqftEZ3m+kipSl
9ePqy5dAsAAUiPWTr7+KVQdnk4uct37e9VOuawR/U5JaV2UrKWluxPc/n1BNJDiQ622zHdC6yFr3
WYYMLvyqqY+kJrCT/nz4dU3hwrrncHAnCRCjJGvNcV2DY4Q8WcwHa6TJYZv603pfGvnBoSk1xBfU
7w2Jct4YddUxzFNe2lZbSk4dIJ71prakw06euuwJum6VxOSytu4dqi6r+2G5WC7b10384hZTCPb5
AC8xrAsV81rlp7jAMHLQWm56czsGEvA7u4IcSFi7I4VVRB+pG4fjgF6UuWE+AS9YpImjHY3HSKnH
45ISlhT5vDeX11p32355z7/X5u4WXTQF6p/9tYxN9tr1TdHmtHaNX1+t76ZY39IfCz0qi6O9eOPW
e/0GE1JUzDpKInYaH8nDcUVq/gAzqUr9HZ35rx6SCiLO6maih4w09yhP7KF0o2iN63lteoZdeIrN
rrveOy9r/3Qz9ycY0HYDIAhpKEQ6WOOa5qvgSJY/aCjAUcu0e/n58+va4kncdymF1uVRuJA46kaS
QSm+Qd9oOMynZbGurdsmOkgpaqFIbJPFprRunJEOQqG2U/f33X96ZCt/Sb2UHeLlnJUsXrx1bRRx
Wb+sq1OwENLW1XVRWQQCcslwm0CCkPVzx/rs6mfjz19bHyNZdMXSnAnv+s0nBQfu+lUbYlA47NS7
LqyGQ8V1FnPhwHkq0JdTlJJV9n4pwwzrRzMxzv/+vOuHVrU+8exAPv2+Vxgz57sQfTR8tuWbUUOV
5m6tPRcTo30j1s7QHFx9+SO/H7s+ar29CL5+/+X15nrHuu33n/vTc3Kpy7xpSE9KrZqeJku7MV4O
sn/1Z362qQP84q1at59mUzCItlvI2eym1qAjk0zNt/VWvGySl/0VB4yBloubw2IWXdd+Fv+8LRu5
qBi6FnkoB04ZDni+geV5+Rx+T8uH/5fPXZ/2c0+xPu/n9rr2zy/1j28p6HAz2HwNk4qdmTJzwdnM
7ZcLrhYqrjmW6V7K5Rfho4pAa8EpdVkMy1UPveeiLmca5/Uqoo4qQNM2oyWE1laDqkPJ6AwC0+K6
sHT5TovBJWvLdehnAb7gzzfXO/Ko+sIqULrT8joy4Z4YiWLyIZfLHK69bIEMqGC9g466ybLzrwt1
uUD/3PzTtuWqB5B75HyVLrs90Z9uLviSyRZRnI5+/bZZyCxoQXeqLeBNdsUuqdtXvo7+IOGHig3g
HhHdYhpUR12GxiXJ/b24FkmS/H5NZMb50VyPoEoUiTMmqPKInimAvvD1gAuHEl2Ze1JY4D+1FSrh
5XrZZ83AkG1ZDRVOTOuibmkjhUYAq3oqduMw+fuy/1i/G12T8oK5cDkfGvWSLt/I+i0Zy/UuMZvr
2J5jL2gaVCyD/t2tGXjorwhfeasIoNwNZrC3k2ba04TtFBKtRfDIhGs4NMsIa80Qt80OykhP3g1s
3Wq3blt2B00VaMRHBOubRprtw6CeB4VLSFOZDVWv5NZQ7KeWse40BQnt6VNRK8mxB5jq6cCDKj1Q
jwCNSNtaFjPlMhvR3L5vp71ICotSNuQBdX6AGku8zZQd+6G8ixQGOAVyM0eXBuAHuXkbi7rcqu2I
iHQxeK+LHzv6zzZUsf02SWmZg2BfDJwsfu8B62pkJEv7diByiHIEsw3pYoamusVwDkc9FAitBht8
Ff0D9PSH3hqC63bUFdphCeNllXGr0ZnXgHtHr5T1ngtqpnw3o4y7aBmqrQvEa1ylbezX681c6xVv
hnaZF+KzHJWbPIVInFhSjy6FNcTEdCdDepnU4etjxidIOar4Zf5025Y52VECWjYndtj8vg+6yKkH
1+T9bFof8ftvZF3PkKwxkOTjCdC3zXIRqpYF3CGNgvWy2om4oz/Zt44pOkZE8mATa7I+tEz4HOuD
1rVxOT+vaz93rI/7/RRkrZ9prDbuus1ktu1Z4P6MMsdHvyzkOV+Mw8sqOzuKi3nBWc0QtNZtpiS4
u6zP/aSQAbk8bL0zDIa/r+F+AkBX8fbSDjGaCcKwHnzrQF7VzQgIa8eewiUd9nha+4M3kFop01RZ
trX1V2ChI1jb6usmPVMkR9aWKsDyiJ87fm4O1+AIbUEp3gUI1Q8uVEx2AOTkpqdY/SX1gnjXahSd
XN1yh+f8C2fxFVSTgquj1zjGQ3ph2nGHl9Wmy+H02d2EnmPEe+KyovqnyuCQgCly1wznOrossyR4
jsFx6p869Q3I1CZMvNRyE5WG6JOIrxXo0M02k05FTDWJRBGOGc8k1bpvNohS7fycx5dqPHfjecYo
YpNjdGqlg2UjMLkFRUOERhAdEuShoIChscHQxMl8zM/WFmLGUG7bD7pAKNW/K6yDLdV0Utde62JD
tvtw35oHPY638nQ90VBKnjFlwoslev0RxXP1riBuJ7BWfehCFwcF1VFIljHpL9uWkB/8B5pnyhhJ
DnT3g2iH7LwS1xZOxMc6vmnkd9Ltd+XmrB/LN0LPLnjJOES30XY+akd9G79O58aJv+kEvzUQgNzC
kW7Q0zeotl4xEm2tg/qp3OYuyTsvNFSeKsdyIO3Om/Ba2/d7DMyb6MZ0DcptN0w66418sJzsStmX
7xETy/ai4Jgq3QQrQrTzpUNDIfdMO6Tsdgoj7NYppI3vvJNjcp0jcp4f6PkIN7mVLsHX9Bk+ld/F
uTqPzPy36GRfcuIpmGY/trmjX9SH5kU4X8jNT4fu1T/wriJv9mAR3nLMETV6c9QQwHslHhzhygHU
Oi5ZDh4aDcoNtKuXNoZUdzcErlo5MFWMau/vbCSEabbwwgkO3hr3xDbD+ZQ/RXELo3r6FSBIll1D
c6Ba4viEkD50e6JDNSyL4LYoDoxHetBxgzfULRVs1vVrfTqbtzYfKz8Y2/zeGGFQunBlDspALMSz
Nu8Xqcfkcoac2Tkecbb653Bv36pOfoUC87W1t80nuPZ4kzX4BPZB5JSjM92n+PnsXTvuWxvX5GG1
qtxh8srftPIkz7tfbYYW7TZPSHq8gCn/KCUXPg1qCzq//I+QT7+bnzgW+2Fb6KcEw7l88hkKwwm8
Vggdeaqm7Ul/6KWNdFJ2pQNw6TPkOkhMSsOedPbvaLSZv3owQDjsXm3aPTDCaeGfyHDqX6cHuzzj
SZDPjL1u01flCyYelQn53UaWduzfZPbK6qwAg/Yw6BO0A3D+AOIW/1U4AmvfkDCObF59zr22d+hZ
mU/Ge38LoPilOmCVltGHbsqckFpX6g+W7wz3aODJw+k+KZ1/EUkmFJfmq184o7Kj8CyExzvkz6cD
k/6tcqUdtdt82o6ja2f7AXPml3xF4/ojvSG4ecsk7UF9CT6TB7RguEQIYDM29LYuyXP1DFbxlupA
sAvd7oSc3LgU+xTJ2kt6EJen6U6/l/baTfxFpZ9CPuEruiN/I/8zjuOucCs6PpNHF9/rb9W9OMmg
7zf1kxo6/Ruz4+TQOONGuNILdnVzhxRx0zkwCenjAq6Gx8WzcSw6leJglkg4ZTOBuO1fCTKjKk2e
gUGLaSOfaUB7wbNQjskmuC98h49euJgR4Qgy+x026kbdWfv81v6VOPbT6BrOvE9eM08nO5lWzDX+
mCXHfMtJ0wmO6AwGxxBblOZnDjdo8hdtD2hKf2Y/PCNrxp3oUpIYEHxv1NibL7hjrHGne+Pth78n
Tfjo7/P9zIGawjy7affygTCCnoxGG6wwSLytbG8IHrnnOz20J5D1iaMWW7zdU7BHVRZgCYIixGF9
Y7+AtJvo+SL413bkYhMnBqOwupBdqW8t9kOPRlLnBW6yrbz4F1Lg+pG5VyyRKkIG0U5/xsSAUrhE
jnhG0Xiozv4uOxpPyEosD//Wfky21yYqHnIEd+Ve45pCUdyhZ045ErlV7H5BMTjbb+ImeaRz7IXv
ubLVL2MKivLn8kceMgWf9RKpcdrIelrEFI+OMuEBSBb8yw9XZmXHiGVu1A2DhrgQAGakWi8G0aKN
vhfGoJJEVHaORgXs2C+Tm3UtWCYk69qga21OJAJ3D0C3ZDdO+1OCb92Llsek6+zmv3+2llSMYhok
tag9Ywc86RZlXnOyTMDvsDtROdrdsftjEddyd5S0tD+ua+sdTVO+SjRLqCNZWK2GWhwJct1BRVYP
DZUra5Cwzs+CM+W6CoFs3jRYhh0Tr69AW8OAE28CQDZ8eceQTh8hcgRocN6lBhGvt32Tu0wtdaYk
mfYGAEsGWnlGKXTJ7FjX2nCZFPzcrik6wpuWT6gKU6dM62mjKvDO5GVhRgxr17WfbYrdD15WgykE
iRop7PyIRui/YRijApQrxIXGigSAjTgjWT5aJmK8jZErhxgjgtctU5l1gangUk14z4aluvCzgJjG
r/THNnUI+ZZ6mXAK5iPjMmtb1+rS4pT7s1EYDe6ACCiluswCDbXDkjqL/VoObpeS4LpmLNVg4A7y
PgsxBxnKfSpr/o4sB86zRNltp5LLhN+V1alGqIQTj/Nx9zRW03CAD7iT9NGmAfZfBSTZwoo/JTDu
YKWT9x1V7Qwrl0qMBo8E0GfFdB3EswE5xBn1Dg7icpOs035rMVQix+DBDBr5GGYklm3CWXkoa6va
0QMYj/QBcPYpI6i+yNoH8/KL10J/ziB0YmcaEY/GS71OJFoP3scimbuAOoB66M+Ln219L08H1T9D
qsuO6Ivg1IiuQA0uqge5aS4kPuHA9409ET+UtpcS3dIF2ep9z1nvP9k7r+VGki3L/kr/QLSFFq/Q
BEAS1Em8hCWZydDCQ3iIr5/lkXU7c6ps7rV574diJUkQIoSLc/ZeW9WO7VZVkX4Vj38Xk01TXh3H
Y2DVKhtt/Wgdy6k7sfeNGVnFx9Sp+KqhJ9mqaq032ZK+sXzRCwAy+tBjEERAupRVlxO8fPn9rd9V
CR+SjaHOmnw5vYba2muTZ7AxQq5Eoh4kmGnyKe8IVXT+9UXVkJ0a2hsCSkIZ8cusYOeE8PQNKnRL
hTU10+b463s4KMX2f5txS0vtPzTjTN32/20z7vZ7M+Xfyx9/duP++qO/unEejTXb83SXtprO/ojQ
8H+lkHsBUeN06gLHWdpqtML+6sZZwX97JpIdzzd9yw0Mm+Twv0LILe+/sR1bhuc6HmGFnm79/3Tj
DD7Nnz0nXl93oWj6OuiTAP0WvcI/G2Sl3gMvirMZong/wIynYEUjme6Lvs4mrVhXIwmJWc6cywbV
WctxgHWaeRibBYuAyf0RxCrzrrOQfae/rrpffc3LP7t3xt/y0dWb8yy2pXBwdLCIruol/tG96/KA
6vvsTget7Y8mkZrgHgyMMN1wP3Uo6O2ieZ1sb28Xcm8UKPNrlxXNv+/Lmaoh+UdXTr0JnwwKy7Yd
10Y097euXOe0OsW+eDxMnUj2ukSTJWqmnqnmoHjhM9LEVRFZd2Hj/vxIqTptHckuT3vTM96iCr6y
A+Op8tCop52NfwKjWK3n17y72lodkuzDe9bAfaz/0xt3/vnW6TKadHttciM5wfR0/zx+fT+B05i8
7uBY+PuC/k16OTgjyzrkYYTKDt/E2i+SkxeDDI70hiUsVg13fk8I7aTNl1+GkdLPcqznTCp2AstP
t1NWIPuQOZW/sYbiRRr6M+lizTEJ2OLJ8J2DBFG96IiE4mW6OHnomGypz2F1G4WKVO7FChEMmZrC
Tw6YC5ATH6hfQb4fe3OrWyx/pyrFt5tn886vH02bXTH6IaWogoEUp3CTPXRoQELQTxCfAqnGL7Pb
MWm2AHyGTRDiIDDktGt9UyWy4DaPnPLG7uunKNIu2hgR8FnxmBwjG2MxSuDM8cm/Mg9Zw4cne8xf
jXl99RCyUtFi+SKLfVroqJdmB+lxMDAZxmJjOepIqkc3EFPc9FIHFDW7uWcBralyb434u7VJnDOy
CNimtTU0PdjErYsoNf8WlV5CXLdgxxSSuyHN6AvkUHozKAZNjx52b4b9NRrsbxU6SdC4XCww0rmw
EtIKtEBprMneGRJmLEisnlt/5gRJbazUR4WsoVqJnXv+fILNQ5qjMAV8T8JMxzkp16y45l2SvtpQ
FTaJpx3CYOKuqqyzl5rMU3N9EW4crLQ2x/WSuvsyQNEZoq9et1ej3Vixf2/b8N1EO+27oQaXhITM
qWl3ZF2E2bg2f7qeRuC7xmLd9knoCgd2depDaFL/0hAaEv92EdwOhLE8wx+AaOsNb62bXp0SAWzp
g23Nro0u2WJZ3josgufewu8hYiZLj3jehi3xFKnQR07N1KCclO4O+8C4Gq30DTfIdflNYXCa5DDs
Rsd+mgTnPEBl3M95DYd3NrdwIYjuAEAVuVqjat4vtg5ka1KcpyjbCli8O1nKQ0a40cZXwaaCY+fV
3NaCBoRXR2d6JC+m7dOahJkY9ywwXEAoGGQo3fjBdjbNlnX3fT5oE44gBo8mARqSxeKO6Hc4YMz8
g9IkdjaaubzUb6wUWcRQUX1HUQvqlE8QJarSW05P9jAC4wm4UqFfcGMiA8/UeZ+l/TW4qPyb4Wyl
w/OAvnSNlms14HkBV+Cu57bck9NOnVhrs8dBkA07kvwQezflMPRI+ppdafX6Ch4zDKPRxNFC0gIJ
NTLhGSbfxjtLAlhfqQtDetE2YLHPHrigjgxUbeMM83sqoYCYulmux1jezwmCw3bk8dEWJAs6ec+p
d6GAdxdoqEvn/DV1DOdIA+nDNMhlERMhmVFRvTSNu2bk+EkTo6Z9CDQ3HYbXcnLadY1qElsnBR8A
pFvFi8MhxtWbYNDZlEnx0hWAevBj1lvwTah2Mf8gFueU+qzvl2G80p121RZmttNtuKLdUJ0DF4ly
IrmUOM0AAjC4qIkG95sEb2eSHPZq6/5njz13ldv+ucFjETfsGmDFOQExFAYjm5/S3VrODYkcEEYC
HKyzHm40f19Z6Z4NGM7XnptkSFLiWSJeIHZrlNa1cYt25gM2VEFNfjIpoKLUnBBMp4AfNum9xM9E
JBrTr51xay9npEdPj2c+3s4jWI0xfmxGbq+pZGi3eddjnhbr5ODD8SHuhU9XhjOOFTToI4Gdq5iE
+6IIN3HJOQJQ/lXVy2Xqch13HJS6KrC/IgWuXuYh/mGjYp6H7ErabL1dXohVCnf0eGRPYGIbbkhZ
gwaN9+4ef5aDro7TztxgboneekT8A+po5taQLbbx4DvhGMdKRN+WS2QeGM1yPfpqlas2j6lhzTT1
DYmxNXmM8d+tvLq8BgTaqFSxL1NnAqpbJo8+pYxomPC0pZHfOw6uaEk3riUcHHMax9dyCXRuNlkV
3IeZlGubTvqq0DeBmiuQ0GwQcHwiFiLGMokVFq6+WCG5MFTgKz4DB5RVNb/s8FMN9lurMsS6MYTr
xPUVTkzeSZR9aSHcMy0ut5M1ZlhU2o8uAaUUmIS9yv5puYoIYhswn8/frTi7b8hF9UJmCd3kdAp1
gQM2yaktF+fJpIBBrAMhWdW08vsZfEbDtd2A/V9rbnXFmgEMN8p2jXTfyZH8CkwGlUIN0VUzb4rC
NVb6hJlXAEdbflcXiBAi8VkqUKFIETUbhDkeIa34BUPxTN6eHnBMCSHniSSiwTJ5JY1PZzJmb95n
94VVXmum1ZWEX5Sy6QOFBBAM0DSZHuzewoAhWYdvwiDPiQ9ojXUqviqKmHdSkW4Mbb43bND6SZpC
5eQxshYvNIRQOGPu8noYNcLh286EN8PU5yLEJbiV0tGovKyBt1lmbMNmsIMN9TON2x1xisMG0TZR
HAX5QCR5ST79RvrFdVkHEJKrwA1Mk5wTDGZ4vbPyDs0aTCBvYBEzvnWCSSXNcPpNbfaV1f17bXuX
wkEtX3XnCeoUKAyURmn2VY7PJnSk9SjCqzZycU1erZbOZ1lBC2WqZRokBCEaKVTWDGTmXNyU+rQm
mJ1jwDGzgCrKpDksHwQ5byZoCOcas9Css5Am6faT4mQCseiv24JjmpCe5DHa4Ijg4P5aghiUzGjv
bMqAcaxuuSw6n1Cd2g22SOhrK9y7prXD/YprYBBPsptfA8qT3NBZZN9ZOPOSmvKwrXvKI4ouVwaC
KlS8adsO8GDDhdSH2pbs5XXoZLeNdTcJ7QebEsndya3Sh53qtphwifDf9fb4FuUqc0INq0bMFAuL
jV12pVhujHbC4g/NO7fFW2nFM+MZx6LtdQoWONTpX4aY9b0BgSnrK8vhLaTUhxQMfbllzQH3QopD
sQM8v0UEwF3sTT8iX+/RtTOQIgQv1izEcAMAGArsrFhlZDBnwCw3MlRL3bWOC5GyUD5uI1t7heT2
5flMrUB3iOuD5cZig5ywaefUASG2TMFTaX7rmoM3zQUGjeihjdtszUp5giPEID3a7Q482DOy3xmv
Nh+yrKIDYHQaz4zKmuNh4NGrXTfZgLU5niROcc6gmnCtRfeVC0eeoGTSotvis+37R1PA5BQJt7nl
cVxTIEcsN0ihvjP791YN7GlqnBK/8tb2CJa5H16z3nJXyjmQc+vMNk1za6Ri7TMmUaJBKE4jIMzj
LzypbFQk1BA6Aa4+DFvQ+Je+ya9pWl5q7SMfE9I+wuC+Spd5tELEHesHj46z7WbXvM/9TVkxD2kN
ReAU30haYYkoevs0JUTRkVO8iwyu1daidN9WLBGz6rpcfoG0IctqKGMkPB/xvZhRzI/+racG1WU9
V43FZVkGgeDLByPEucQVlhp4n9QaZBnEU7yJK1z5D6HV8WeZwbona67EBW7Vqez79iVoQI1AilD6
SP+5LpLLWLbXFGCai6DOI4kifrFqYxPNLDOCiNm50GHchm32uax9PbczIekyh1samRKswWtbVKQJ
94SmJvmXXvOu1IIbnP87PDImbckS0tXDY4IPIjGyawypmI1x8SBCez3QK6rsI/FGF38GAESW2Lr0
2WmnaavyTzuS7liizmr4n7PsEAkXIwWSzrXm43P24IlIBtimkYe4da5ZwURqT+5THtBwSjnWMsmv
XgszEHiPRWC53eLsHvznPgmeidRhjOzcEx6I6zI7Yrjn+nf7O4K0j4IlOBuKpNukzoVe8jUBr7iq
vPkHC5SNp1bxeRE+mxEfWX32UeWVRvIi1bohwMCxjnDe+FX6xRliG8K859jE5Ex8IENNAUFWnal8
sAgQ5wZy0agW/1HifDdLQNMMEnPlnsrcvGR72PM/l2vfc4dkn4QJIa/qETl6MtbKa9mziin79qkQ
za1Xqvklm1m0JN/UesGxg2c69GShJFwzlpttCnVs/AHvA+KblTPKj6q7ZijE1stpnuOHrJ9czmQ0
7xonJlTSJxeFjPaYsUf05dVsea8NTY7Eqr19mwTVrm4/dUhPE96gXMO9xRZpQ02FAe1pmBntlutY
zcOC9pg+8bYK+K1FVlzwY6MCeSAMEzRMyhJpMvufLDWvNobfXUveGCjNr87CMCbltJ2QhOzcAW5O
EoE0YbcEQH58JHnQvhm6c60XyW1dZyeMpCwEUQkKd9YOGnm9VuK8dDq5WUFw58HcyF3ur8qgM5u7
+Y/S8eQ+5crd3Wc6Q4yQpJu6GPPiQe7tGwyFLIzVLiWpCHULB2AjG9PptuMMLsxEsLrCAOkGAcId
tahUNQCjZbteOUSj2Ub0a9NZRbSsqUljuTC3qHtfMyf85lXTubdqufE1lhamG74Qy4FYgABG9l9M
kiRQ4e8jtUnY1roS5rSvE+Pc10FPjD32cWFowQHgwH2ZB18yJBskG4gfzZxsF3yYlej2oeSu6aNw
N0o9WY99SUc/O0c+K7F2zm/MaIBUpRzjIRZ8uqPgG4kW/A4y3mdJQfnaA+gjsazrLpZ/v+ieuBkR
MildSreIicecFltVwRWlA0FHbpw94l3IauRz0CPJLEqwA2qVuFKOI9/YwXu7c1Vj5veXWkk4dawi
rP5NTEt1REYOQwM/HLCEFZ5zQOse72whXyz10subCIE6VAe8hPSB1A/7EH1E5RkgyZWKJpfJvcDr
t9NhihwlC7Gj53QowC2v32SzMt/+1nzpKG6T3I8Pv3/06yH+kmPwWyGmLeJu3UzYAYdihTbsz6f5
Qzr2P+qy5WdStTxG9eX3t8u/fv8sWJ759w+XP1m+/X/+7G/PCj2PShWVmr8+Hq0KPqR0UpDfv19n
+SytB1Wu61To0/+8s1DPkTpNiFoLrWlPy5ND4rSLPw9K8KOif0DcmZiOBtCE2AJT0671Arqy0UCQ
wcdEI84CctKeCGouj8v3EWTJvqb3ES79i7DFE4j6SXRK0hMDCPW6HcdyOIZ9VGMVIyIvV9H1vWdj
5nf9zkWs7DvH5YfLFyFySEVRSt5YZGlHqmDw8qDrb6F/YxnOUyB06l8MpwQDkqJkjp1xcIz20tWh
vasIUjtqTW0eYwoyx3CiJT0Fcqe57DDbRnwCelrVIRuOm0giRsBqt4btsHVRpqLbLKrVQG4o9y0f
UGcrUmh0eIjSOlSBBOtmzXu3BI6W2DU8/sB+yTU3+NFPW7Aix6aZsGWnfruOQmgEZl1sHcxbWztN
bmXFVv4mcGayy3RooAJsGnnnag2i1QArVnYX3zktUXxxSVufA3nkXgXAkyUsIFp2ndJ5TjP5UJMo
tjLa8o6UwXZdNsFdqFdbGL7Qy49DDl/ICvuUAc0Ht23MZMr72m7S4tvMHc5YGzJY1e5nG2aXGofM
yvCNft3JmS0NzFgzi0pse7O/mmkFjjq53H10mbW63WhVfwAn9dT7WXYaclB1vfDLnWX5P83J/vRL
z15rQvOoOxU/AlAyqAC7TzyJcpTjdhQ5TSanJmWruzhpf9fWyFMq3FXgDNmuuAy8wiH2q7dR6vjW
bdkNG0kICRSsYQTV/YM2s3xsoQBsLTsEE1R4WxHzluknH/3cO1Shkd+MzmCtOzDDTW5VxPV5ZG4b
rACnyMM6iwKjq43sUKTBvnORBjmkPlDb8cqN2cSPY+GSj9ZnCBichsZUjvktsnsoGIpAPPhPKOGR
fRcTpjbJBC1x7wlWoInf1us5QDczRAgVxmK6k8TzHrxUCV6FsRM9uigb/KfjR+8YS4Kt3coTCWzV
upLWdCNzsKaoP3Sqt0Sdyathk3ykUcUdgiczoQw9sD42B2lQtx3OdWf52672iT8txaG2EEkVLpvM
Oux+8A7YrxhhQARVfXKyaFNKgPgiAfhAScNfadPexkeaBToygbjpeBvptkiymzlKumdQinhQZu+M
4q8MacGVWfWdehxYGgARUofRGEDPsyT9uL6tP9kaEk5jXsn6wmXISqwUBH715O6wjaGGmDa8lEi2
lFPjXRwZp1j3Ad5Su+YCImOw0UGYi2RnKswWhENvgGTqtJ1Y9Y5x9R0oKk1k3+tDSFYcfAdMQxDf
reHV7eILZYQXN/T3vcVg4cbiUrnBbWF4JOxREmmIjWTHf99qw/SsISBj40pJxU1PvVa9GTHiNWSt
l7pF0hEYwxpTABKKBNAvURYf+ZAejCHA/zThs6aEeud1sNzRhnK3NPA0wJ2zU/mgNPQRz+mtNKyT
liN0gxDn3tkK/9hE9EkMeHoY1Pd+G561HE+/iy+mHLUHyNvfjR4jfttGXLbEtLjGXTlCAOmw81OY
HWbVZWVqlvLQCO9tAjh2bxL7qKpzYF3aG1GJnwUYGKn2vLM5nUFcnqtiHlEUErCVQlvazKF7aay6
OYheWbjj564ubuEWpQC5VO0xMO4HKW+nFBmlkq2C/2gQlMzcqLnKdgV73JKqFdakiA9zsu0BCYCC
J6+dNxA76FIyHUlUnsa35jDdpKOWwAjKLkOX1YydBjnRbtycHixpoyFK2J2lrtyFcXjRO1hJPdzZ
bTe5rzjEXsYSTAq7F2LqgLahNjSHVzhfF1Zym0C6MIcdh4R3H5Jy+500FqdIn0Vl7xnqEBMNazlT
+6vCN4/mHlY7862T1HuFc+hc6xjI6qiiJiypEQPPgiSromwTWeKpRuJDgPoqnA5dUu2wI9LhYI9Y
0OuLE3Nt1pDLfMREpnfRQ7Y4WPnXvjM+EDP0adlym4TV3YRv2O8nBEarXIzFWhg5UIBkLfwckzxr
Fbv/TOOR2oSoUDwWJEEI5wNnHL0BKoyU1umUaJsuQ6sU3s2tibm7fu5c41oW5j29LQAo3U0oi4+A
DqGjLmkDfelZ+lp87iprq7UoxiIAZLI4d3XFbPluAMIZPe2S1M09/sjbWGTPk8awASThNpUES5gf
scky2BTNodSN1yEyHzwXp3jHqbciMGyuI5CdsSxv4+RubMUpSyP6AP3Blh16blx0TQUQyfxmjPXF
yKOzSdImCMhiBa9nhL9rHitkRklePHh6fm4i1moYssA3Rykc9tkg0jGLKVPZ6YyNxnu02HOtJPdl
PisK9LhNm0Y5ok4F9YjStl/VqVFPBYr5IBjZfCpjZnOb+t9s9Lzs2OsVZoP30Hc/R+E9txs76BmT
R+8l53T0Y/0+cQ8N87z1jRfinz/IfzwEPlTY3KHjBRkX88YNoJtjrRGlZvQbI8tNai7DLTX4lW0b
O4ixPFF3o43XcZLVxqJ0mvuCgO1oY4/Rd+opj9MjSGX2jDoICSqedohfMJfIqubgUSvoUDAsdfs8
F2xVT6TGganhwE85I1viPbR+8b2co2NXkTQ9HvK2QVorrlqK09uKte8tI1mXUlmy/cLezIYB1GTK
by3N2Te33YgKX8UFNalOTqvIHkdn+klN7I2lykbU9WeTnPyUy7BkulpTP7iZKiPb2uSrFsUBGhZ1
0fY0z9C8XAMlZ0AQDJnkV29wYnbYw6FvoDuVAMLWueFd7KkEHchWkqJocQ49gQbYdk4u5TXlX9C4
mQf71KU+yZ058mPmpMklDsBJAICN4mdNVKLbtcG6MSJ3oxtbiAzOaZz0Q1qTd0TCpeoy1QrD8kG2
yYfbMuuXNhchjM+EOXXr1efCGIlkoZ8GJzGugPm3wxd5ykRfGMrKAZYuhAy+ypzofdC41obZoLHK
8mAkLnjQZLQpfGfe6D3R02T3EbfjihvNS18sCDsrUZjoaG22F3FZbzToniuieF/twfJO8PLA82qP
VLgfXM0CAEFYreOSX5mbiJhJoTgaqfE4sUhSlZdsg/6BgjLbQcyt1dQPh1TTTyn0GaJz00/DCF8B
wiX7rpbvfWlFO+pL46oZ+2tFAzUG4WYkl6qa3/WxHFZdyZxeT/JsDwgdNWZsJQutqjdpco0MafHW
BxROM8t1diXMTjLk+asehDwIAYIm+/cpjne9DgLNI+dpPSN8WJeJ9hIRXrkpcvGiyenWTeKXQkcu
aOJ3mWZkmd3Qn1LTQUYPmXAy70nThIVBNjctvGRLGyRZ2bP8CgLqKhuHXteq8uNngN+XARO9TU3O
wpk/s75mrQeiGNJ6wV44g0eSjmI/hPYBtNO77O8NpEy+8SFmOq/8N6GLYL1O6iOxxs2wcx1JckkB
abcedgZYR3q8VMUE8OLCgVEDwIjIiK36M5+52/zrd8lorm2W9w2QLmY5ms/FuuUC0XkJl6dXzwb0
APGDsZfx90Zqm3/9qRnXjEaIRdRDAnpXI7x4FT3rBAf1FKQzrAj5WE+kdU88HSt59a1pEZ6cvMzz
RT1vRFCoyf/Vg6EZIaX3PRhpGSMh72q0ytc5I24ie/arTQPwp6Z2FhBCZDAh1bG7Iep4Z2npdvm3
+h3/1QFKb64cixCL5ecsUg3Rb5uUgoX+McDGAsRvxcv/a9q77CqQ4+wbMi0CUCoBf68eUhveTv1b
3Y4Br5WWwS2kjAMEa4B2pk0KeL82qNjJTv9Sb6zsJnh+PEOaDA91alKbk7uOvzCgj/OtLAJKOCU3
zr6GiqEeoV6vjmuMKuVGvVenFTl0oPBqJcFBvXjd9NtafQAa11Y23tBLHomfVk+n3pd6WU19HCjf
y2fnOYSzj9htqb+Off2+oZNtFFRMeChOkLU6POrjqUP4r48a8K7MkdUcdTOBaNeF8ZjQWCOTZsv4
vRMpVxs/a+mATR6BFPxbPaai36+7HzrbFsLW8WAT0p39engS6Xs9IbiUp8sCKF8mcWjUsahQYI/e
qR9F/Lpq/YN6SN0lm7lnh6ITWWDkn+qpdIIJCqhcLkX3qWk+hqq8qKdUjwmqu3y+V49Q76msfsZ3
/3pTYCRX6g3j5gGZ4SHb828HzOolm+e0NZaXU0/novPnaawmW7FFeQzmwxAXrF4QpZYVWWjItGli
+WUJdYTCYhPNR0CDzaZMEf71YPWlSacjspIvj8W2xV2VIoOFFODW+zjSwXLn02Vp4NcdjgzHf9ZG
LtfCIas9Lp6j1AxOeqEfejrmJirg2E3JmeqoResll6Ifd7cpIdl75AhfddAexpFu9lzpya6E9O0O
jjg4DfAskZ5F9D2loMdkYz6wW/go5FjQcPfuFxmELbhQZXHHJEmxTDVF0EzivR1pQ2BQwwFcsZEn
Aw7PcmwW8Q2IuCfEmM/hTGipSdaTYI1DuSE/tpV8UP9ByTG3tZKJKSkYiUwXM23nndwZHiiZmUkE
aEL8pYey2iXepxZ0Yt0401sXNpJODSVqPaHyPbNicyxK/VbjvVhz+m6VAOFd0SDmT24G/E8EVExO
95RFignoUGR3TbpN1sScYUu2cfqNN5bOzaQmrCZVbD6cYgTpsvbE9/W8lLt9m2q6ViXeRts0RXHW
VL8S7iNHu6BhojL2iCw7TJqdHAIkxWtqrFzeFIUnkgQ7SFfw76rbKGdh66qWmd6hoGjL7NNuknZb
RewezYH3X/6s/IpmrUVwjQdhCFYLTReDAm5jHHRCyvZmokPTDbEK1G9lbZTnwc5SyEL4BCwboC6N
lg5D+9ru9ac6p6ZNM+0aVjjUZlH62CEF91yYHITFXmdpTrJ2PpQetYMyptBtouvDq0VyUYihLSAl
F5SDBatw2ltuVe7MUZ70Ordv6kYHoEkxgvweaz2oZqZjVuelhJ/fFBVvc1FeVUjFyHYY0P/JXTIC
1SeUMdkbqg09GIokWD1FIYvU5UL3vXjcgFvaNgaUM3sM+x18CYYMmezLlqZfWYBfhFhOUVFd8rXm
wf4cHFLuxdmdyEWYNM5qLwl4IzCafghGBmcabj1WS7RVnHvdOwaV9jqH42dCYN82CdLd8tJiRH/h
ZsRNjibhyNKOyhsS2dF/iTVyBkQko1Xd/WArqPaVHjpGblZkbkoOVpa36ZwQHBn5J1yBKCt09zUf
fVKpBwqnfU5aQ8C6ZU7uQ8Bq+wQ2+dpLiRPVWVGhCHu2lDJjYIxOk103IoZXSoZ96YjnoqTUHA8e
sXhTeLRsM98M8ibvObfJmxNWPkGZAQ6iZt6VRgyac/xkxVltp3QioausTl07Ax4zv+kGzYl4yM/s
AwkKHudsR1byxYqrT/rdOGoQBcLEVnVicenbGNRZ+uXnt0HA0kgoRPkEymm5F8Kea1srxhdlG1zX
LmOAAcvJlGwiDL07B8aNEVEnHGPUW1DcUMDTZ/7VTlUNxUUlVVS8HxZ5JDMlV3ewbg3W+16ORKQb
WB51KavBlkuJsk0cxDpwYJZG2B0UM4yFXp4cexBMql20NA2anL4cy49rxoIJoB0dA/WdblcXZ4bI
joKQZg+NG27gvjbvut56JXLoNi21PZEp10xWZ+mKLdPBTk8J0GBRl5HyTUegIgGhw7ccXkYdukND
0vQ8o4srLVZl6kXwRyrm2FteV9c2d56yGB2QUnkxdbB6pFk2dyXVIW7gwlUmdsh5YaH/VP2zRZgz
S8ZhXvTkWOgmqBXfRlNIn5Y9mh1n5Jud2XtQRVL73DGi/mZJ/0Qy3BVnwsWquRbKIH7XhhieME1t
s0+9XT6QE2mOwCx7feOETPjdHPQwzNiB6uNbHLXvsSoDOaDeN0nsNCtfaWQQoTwbZJKtSj5hM9bE
38UWYOQ4YsqOEFYGUfIDgZhFU5XQq4gSmRa53Ag9mgi3GQ5Dj1LfFnlwLjSSPxzzbGfycab1TemQ
C8SVfIhEnSSbGD/G0WZbiQoOdWU91W2gOBeASat+XBEMEJD+4uQ3gWtDs3KuqWt+1n37oaf0kC0C
b6ntdKSJcQoC7EIigu7o/WoziiI+xmSgI6qTZBBmrH+jDEOr9JVOS7WZ+obdg937O4+eVEFzrona
1wyHQ+pw5BqPnrbXfZWp//xLPDW038v6SxseEuKq7f6U5UoXq1p+eeLezqaBYZrLvFVKzyz2Nl1C
rmFck3eotw2ikai8qo6dq5rsI80boleSL9UUhG75ir/mKTMCijXsN+TE1UshOFkntfvAdfNYEt6n
azYLV9U761GJ1FXwrYF8P4wMQCQa8OkDAJ6OUUcbyIP7f68L/jsTCSGw4RouGxOLmcdSOKf/+lMV
3JjcaGhgu0NYo6GY+qUpSueXKJkSSJ3zNCMOPRQtZUQbYmQ6B+SHc6unPQeJnIdf0kC9Y+AbmdiV
VkkkXA1VU100pWT0IpZFYeBBBeA7J8QDXKKB45hAa4ncvRl37u1kscPBL53mPfs3STsyUA08AbiC
DejjDPXwPwiinX/KyX99bADkBp89+BsMChkXUROp6A5s0w45A8c4G7eBh3hUY2rGoXab4UmFArAx
DcdZCd8gX81Qmosq5YZgJ4cqgOVKhf5uUjKfGCXAls7SF4uQ76JVC7A5+PCFRHDi73qHo7fMohTY
SDbTTjJnWjPj4kk2WFp5QqQGyZdaNsXqOs2UFHm0OB+/tPZK4FCWlIJCMV1YZb0PDasXNcIVrsmW
KMYUqYvkkMWn+qdIyKXRcvs/HDTrb1Cq5Wrhg5qW6zvAwf5+0HzPzzypWe1BSywEcHX4PNOj9NSS
aOnljs1TZ9IWW8SUizyCrstNZVOOU1MLG5azVwXwJB3tRZZ4f4W5W8QxMwye1TwzeHguBAcjyU9Z
13LkSMlbx3r8QJn0/ZeazQY9bNLHndkiKXFDNCSHOWseOjkyqcY3TUUEFEVpdQf++5vF++c1YzkM
GrgwfJSM/7AgwFHJyCSJ2oOut+YuyfH0AtP0yJ2llhvR3wKbsYjpdTOlJugnAB24ljWLU5kUSgSu
1OThFN479Xy2hLdl8DvM5CclhbwhOSZnL8eCYRTTw4jSoFKTSmQX18nnyJRB8FxCugQ1TrkFDQTj
j4aHd6BHhCV6kQ45aYxkjm1FXuOHLwYV5I3BLIKrGaUjCo98PHh6eUjnadEhpYONm6itb1xfoC1U
c5sNUWPvAHGulBDLj7BJGTltIIvyUcIWfB80qD+zqx6iPYqmlwxpwuy1Ln4AZlfaVaQtEV6Hnpwz
bqbBBh03BTD7RqDE2vz7M2LqnrpP/29HhmeZmFYsjBmW6+l/s4U4vWbV+TQ0h7QqGCFZrO47Px03
po1mpxzu3Nklnq3zmEpFf3RdYW4aGX8xJ9c9wmZIUS+TuvhI60AqLMpTHBBT7UTuWqv4Iy0p3xrY
hsChWZQsg1Jr3Nig2VspsCIb5nfitUmYjq5oz3ZDi4s4yL9IpUXtoT1R+GBCbUx6KKjKssbV123l
3aZ2f50LBWwRIefDfRdKx2mH1IY0GSfbeMq3hae9AICdgSb3w33gjdtuJstNdCobGWRoUzqn0hic
k4PcNcus4tDQJol56rMsxmMYyIafYFEMB3OTFOK+pVZ3AB6XsfBqDXy9rY6aHO3spiZL1yE5esvQ
hnmjuioNvidcip0MeEoZtsjZrA4FumP9UILYJmeNpBZpbpN/kfMEVpaxybGZGhYl1fJ7k4UcJLcH
XUZfJS43LbXw7WJwVwvKqKgvxDZTdCgBNi0+CyXcajzneQ6bs9oXk834zUsbqMXhCyPlVW1N2UVb
8EOpDcV5920InG+hXm8yByxCIzFMz0FDunF5FjMrrkBjjTCTsQA77l0Jg1jxr20tZpnmZF+2HMk9
KE6mHrtsEtHQJ7hMhzn4MZXRKyGhh0Wp2sXfq6j/0Ez1XDF7iMBeeyWWCKcoRrab5EJkXClzTMdO
76utlrETTUR5blzvOdNQ8CpVl1pxtnlrKjEISHVK9H4e3/iRswr1X/q2Xu07/g97Z9LcNpOt6f/S
e1RgTmDRi+Y8StRsa4OwLQnzPOPX95Ppr8JfVPWNunffG5qiSAomgcxz3vMOxcBFp+c9fWRTH2I4
pB4ggoiAOiSBjgiCYJXqoIcFh2u2+bJj9gT33q6eewM+f92iwZStMJXstoUYuWt768HDaTSQq5BY
+ON6V7/GtflNXeARRqYbAoIfomSAAVCFCGBq84ZHdHBCJ4koH+AhlKHaXvPmhePNsbD3N+l7sHVJ
9g49uac1lHI55Z/h0xYZQn+c6vKxisvbLHUTHaPkjvbYb9n89YAA1dgOnjXA801gGOvGqv3fbXen
AZwMBlDAQnlvSPpjqfHCZDpG8Xjpic9tjpqmTtsoOhtGw+7BzCizvHPlwvBPOis+N3zI9oLnVFgU
38Z82dYeQrZ0ZHDNZPylT0vjTFAdwZM4OI5pfEvM8YjMcjyUpg/QI3KCx5Yh2CFIA7Lo08eyGNhP
dN/Z20t0c+gtj1rqIiwOdAaA3nhB2fvTSWfzKV3AktPhokVowRZELJ148aKa5ajBIUh0IE4xfE+d
rO9G4NBRdQWAbBfbuyJqCaswrWFLh+5tUoQVfZ/tCURyGP/3+ab0J4mSdnSqNoO7ThJ7IGkWB4F1
kSIGdch6ZtJM+Sa2BHAHJ1hlJyvF2zjVitOyxO6mmXRrNWnL1QQ130e4PURWURzzbjZPi79co8JO
t0hgblpvVLwdmUX5QjarvegQur5Vc03iCM5Vu9FpvyaTRx1ihdAKGNYJSpp1EqL96550BkhRWmum
/rAY5H9CXztUumVuItd6xkRuOfnd61jHLvgSVJRxrh3CseVdbDWyvov3ZZRO8BVr7UwCwBnKw3So
g0U7YwouTs3ypX5o5SPqHoo6hqCNDc22mDGh9CzCoi3vukBeP9i28JFA4/XkFdZbXPvpZQox6bWW
fIO4GFd8RirnsC2vPf3Pgdyxu1CI5JAlGUbVWQ/dPKvzc6YVWKQPcYWzgOOco8G8QaJzcJbmKNVR
WBgmwspov0oiRLFwKBrIDzEjFW821gFt6LocLWefe8PeDOfo6BItiolyesmCxF87MX9OL+Nzoevd
ocoAzg2Gh1vLgMfbwhA8e/lrjamzZTrhMRWNe65kERIQCbnxpnbaIzZ7sMOuO4yOh7sNkEpK3cmg
ZXr1E323xNiZmOaHNSbpNulNEofqrjlPkfGrhpy+y6eyP0fV1K9gyIS70sWtZBqMo7ALhjmghOfR
xMgwCRkbshY/BaH3msYIwf1Ah84SIDrKXay1ZXAyqUHj/OBgZlu0XC6Rb9xMDBQ9EBP4g1qbHKan
sFiMkxefFg6gX8ICYAhjT0hOwx4H1FPYz5j35y5dcl1jf+pIqXsfYPyIv3a8TmYcoWA4nSDYJ8ek
JIJ2jXIBjFCK42kLU0QmJ4+Vmo0HTxj1HiFU3sOILGNtCowssji6i2GIU6wAgdKMxauC0qxojZNi
AKctSpSy7GBmkYrW4ASIvDU6KAkXvn4gwOnwFbrwdSCsXdSqVciyD3r1Rxa5L3a+vKjqIicIh2QX
ez+ajPPCrv02hLAdPcZ9MLmzd29mmVqmbqNLPYNTArQnNu71wVZRo7OJhL4IQdXslLuxSX/OYYiV
kcQPzMwlVADe7QSIX5qI1kZXu4MftVNHqQjTEiJagvw2RRtIjScjMu4Mu4ZkQr2+9D7jr/ZZ1UnN
zPYxhvke06+IehbnG62nOwOmMQC8106xPMjtU3HIEb/A6m9Y+/lfJKAUj0sA+pu36fsoqcE6tHPK
dKIv6vxd8mEl+9y1YKAjbGKUOG1aJAExIsiAICOFmo/hvGHXp5R2eadKZrGQft4GVJcdIkR8K6J1
Va/TOjsl4IqrvufvdFCfU+xqV0TL0lrxiBLJLGGlr94Vt3+I6NxFvBMZGEGejnujH5+XLh6ORU6m
Z2xF1yYby52OJ7jUbCmC8NQgI2h0elFcQaGR1SjLIFJ+WVUIp6QF58wt+tt6WmSKGQYEHcrXpJQa
VN88TFp91+j+c+gszCrNG90t2hB3fHZg7uZZ/LXUGdcqI6hee04nEAfXRTvQzO9EahESqNdbc65v
tbAPxewiNHEOqoEWkm3ct+IetsT9mLfWbmhhcXWiOWYKTZN6QF8j/Le56Rn4TR7OSCJwkerLU+tX
myWznjIJaFZSXYNxrb/Sa58wpp6ixbo4JrwpOv2hRfnCv1iue5tZFMGKQShJbCSO1AEomomhQmCl
DGRQUYXB5xCN1MXyjFgiCyySMnKVmNUdRfS4UmDLFNCfiIGkcL8jEqz5hjTtGDJfQVecjhs9GVES
cdDtMe+hq9gT1VMRUhe5CAYsGVea5fl7q2m7Fp969QdCh6xQyVa2igmjHad9lqIdm/WB1bZ+k7Wn
wg8Cm0qkdsKNrM/bunlKGV0jkqH2zQFtkoS2PtLKS9xgh+ON4jGbrbta666xgAUdNDCd28Z/1sMY
Ui3zW9fno/P1CuFMcueYrnSTApfsnefRyaJ1OL3pBpiOKfg4upGvJ3Ri8jNnnmiAPmMEJj4At+Dz
j1IElpfyG3I/vQEHxMGN/UsnpaixlCIFOiEZOLxhOi9bRI238EV09YbwQwuvJZpz0OoXLD++Km1J
4U2m+xL5zmYSJTX5uNzGgmMN5iRkeiS6tT0Qcs+8ldUHqcuUbWMt/GkUfIaySmXD3rqzeF/G+v1Q
zv53Ysm+DBOxgLxuOyN6cL0cE8LqMw3SoyEBkBzkF10vxkZz8zGAnKpjnKh/K9Hjw+MvRPZpOEEl
Bd1HvpTBaWmqY25haNK5tk6jcRg1Lh0/sJ2NphHrPFiIG/va3pMChA3alHwpRMSD6RBqQbsWAIEb
ggc26mEtwk1/MJ681PuBh+QdGNRW1ktkTG71wQsk14pPQKr9yvC9cGwUkuQcAeqRPELr9XstC/mi
xzJ596f0hxdGn0Xk1qDRFUrqvtgEIih2eEvNEZ08JHGWwxbdxMw0lPhWxFr7quxpcKTmjng8zNxq
sZOiFdmPy5bEmWmvqcn4Iymp1/Bn5nKmVZD6+sT6EZPwQoYKZ4Tqj6qIXZucdMQz+HqIwX9Wwiml
wDDkSYXPzEthQk1CTq0AOIVbm7JqFvjyZN2I+gZDBXilIZJfCr9c4sz2iL+jxYVK6Et86CcDmX0a
/R4AKH2OLp0GA9hf+JFApZVdh21667jdjfqxcR3qXip7YkBttM8Prk9KYrfPS5O4Argnx7g1IGO5
HlOcODvFc1Swtbz0Nj5fg3NO7PBo2KZDLKTIdomLw5QN8R+RrnY3LO5jV2G35EhVmdYNoN7Wr1mu
sik96Ng1hJw2EM/p19CT4XKIVTURZrsqgtKq4za6JQvV7PgWlSIWO0t2osLfIqedMoOIoIJGPx/p
9tQh2Akr7hjU3/F0RZ/Oxa1N9n07FeyurEhJTrNY26j2BQCt3lIcpKO9rYP5ZswGBAxUF/3iF0er
0gXRjAiJEGuclEB0DA+209MadRuknlpxrwacqsk1MeSqLHHptZQ5O+h7k5ffLUz+wnK5a0cuVKW6
DQTzSqee+p31s/enZ7I5pk1nI1CLp8I+JvqIbtH9KJFB7LpcXKoCAu0sAPKrWbeOZfDTLiOwB91E
6RsclE3H3Gvz1bRfs9DR1/k4ICyRiI8T2mj+Wg//Q2GfhI/2YGIJbebxq0w1+J8i5aLDVDbLbkkM
S8ijaiqlxFBplpXyJFrqIyvas2/X39XIbZ7Z67xu/r74xiXRl4cBk/AVVHiAMT+VLAUyLf2EsFUJ
ifmccmHU/xTBcj/B2x5L8dzV06udFVuRus9jMFyb0tl7sn/tgSpgjaHZkr4OQahhcyZVXnLc7NaI
ZTl4NcbVdPwaRg03vahMgXziEsI5PlUt+53a+fB9vrU902OmmTupQFRXV2rNO7vGCaswoS6lL3bI
f6VM6qPfw6ELulUmyztMkcytuuRyOZFRQw05KOqHn8I1ShBwQuCy+TWz6d07Ti4rucWO/lH0XJea
Fu0Gl5UTv9D3UCLHnoDrqpNiog7MS8OfmkzYkzr/3yNpoxlXUKJcqYnqF+0SaM6TmvSq7xCqBbP6
BNC5YZjfVM2xF8wmWvHMoImdRdZIpc7K1HvI5eBfH6cJoyI5jNd07XOwh29dMD4AhzFwSIm+jg6x
y+VRAWCos0FrYrJm5HWhMASNAQsjH94QfHI/6+JR1syQNtONmlyoAVbn/Ai87klpiXykzSsNUqOz
JPjdeeEMkLi8RpMGpSGIdgX1MNgjx2oDGhLg6KwZNfL2KRBUneFooUcB6gGuD4BEbAwknDEtl1Ce
kFVP7yxr6d7CT4Ee9Kg1xc33pLaXhdfIWHxbaqY41GA8wPamEJoOltzxPCifSLmzm6zHLAIhcqxr
pF4QbwiJfclKy6D0VJ8yQVRvI3WnNwH4KImX8SIWFxvPVGcu2WrsYjjXUe0YQX+e7fBLzvriCH7K
Ut9VQ7JX7+XIqe5SMUlNmvqZxv+r0JBET3jKe3zzayUszuU6zqoPbLfP2nivMKAJ1onCm0njgnDK
TEJOXeCfuWudao8Q22pH8ttXPXbLTo4woZox8/L4WvLmhrz5W0tzu9Q+AWAATTNYBox685pm0Td1
DdWGMe7E1CBYEeU2LOet16EwkR41UhLnTsRXZV54U0JaTwrwpZpXaB8ZIAUqJn+PtoQyQ16Z3pC9
AxzpC32wWil6BtrGPG1TCqUpMeWH8apGHEuOKUHlPs3RS//pzKW7mmz2nkDcoct5L2ip8d/km28Z
8tZF9mWJ4j3Ox1vsz8gtQ0PNv22xqy24x0o/qXksK2bFzpmT3z1LM4FcpMWumvY2eoDSpm+QJ+uM
YfC6k+iULFuYkcXENXY7pSqU9VwsrRCsHPmrVCAq2ohD9GBmJ0DGNUNt6FOoNbF/FOXaRRW0JWwJ
2DjhrJUXFmOfkzPZD2bIvEwnGGpnI3YeK5vM3vJLEQag2DMzLbrNaBGp/d40GtmeNGrx0lOghO47
WpiD/MhY6b7p/ryT7UwstbV2m98iQXUsh99y1Uuqfgvbv6A5Cq3VOGUfEoMce2pIpeBm/3gN8dLB
yYHz2kuRButofWSdTtKj0okugXMcXS9eq/9CNEwyM2nBETNy4YU/qQlGIc/NyQuela9FisyaPRL2
bxceSJV8Tyu9X6eO+e7PtEsZ11Vcgqd74fI4aQzOapOPWxkG0YZUJnrVsNVcyMBoWmzU5rQQ9So0
6sc5c2s6Xpq/nq/Fr9DHkpk1aAiJOS1UsYIS6laQpUUc4pf8ROVfi6yGjkwqOloTn3WJSec2Dqtg
SyvHSS8FCPLiFNlOwfw6jamxKZr8o8/iq6yclpQSjdp2lxFajLyPc4exyqtuAMMEaERzY8RNc3mr
ewS45L6isWGldEwby/9wOas1o5W69CSB0JSin1yhYzkHWAYDi285XBo9hum/ZfFUNlMvaJ09sFwD
h6WGaE+iTRfSD3DIRVJBtxvK7EzclmvpiCAVDkSBfOoMPDRsTNbmwEJCorNElvVAHHvDB0+hA7Ol
4NbBTxUuGRntWHvBxhh+uUmyl6e7WhPTJObP9clOzUPICDnYmWCkRAmmykw98qDyO7+8EglEn18S
G3tczyuCEzNNzBs1dyMxcGVZ4MXOjj7qTlkV4HWZr6MZlLd0EEvl1JDq+oksgYADmHeVZ7m1bRYC
2NgebcE8tAqXu2lMA5K+G1h84mWuW6J4vBcFJigcQ2tnor4G80mZYzTZDNuWHC9L6oGGlGXU8zFX
bCxxImj+wYo4cxY2G9f0wl37vNhs3WmKMiv3euQaX7ONAVKqIT2tHecpYgK+KrTlMHWcAwU2mJC9
CfYq00MvbV5yUV613saDxJ1/eOOnUqkHdQq9xOczxwx869GkOlV8iVDqet7AVrCg6/JHogclMaCj
IwKGr9bZwEVUBsCQEeuQFdRs12QJ4s8eGT1ztGIjp++6AH0c5FY3Vq8dS7JEVvISPMaoDjWdkfAh
/UEe/lINNL7rT5bVvw4j6aYm30+aZvFeeSwFjEs0prajTJ8bJyyOibZrRxoM4aafaVUe50ynBHSX
lS0k1VcC9bDLvs9x/sOMWCKYzuHWuRA3LqBsmQJyhoZIJ663dgWRa8zccxzoM5Q6+yGXjI+MKN26
MRfmNTHh3nCwmgUeXC7JU1VI8e5wVQLObnHpvISzi3n0AvpWg5JudD/YKMpF53p0nk54wcsTSoDP
ehwsn4LCFm4OqpdCYBn7e+q65N/yGjWG0+AC1Ajeb0qcDVcoxK6UgBxJHopcuHRzSAvdBixKxM58
mxzrt8GRMfxIunbdxxyyaN4tk27bgZK7lju5nIkp553YZQBSE//H1EX70mx9qwAUvuqaquRNmavE
aX3VyuFJ7ps1HHSA+/6MQxUyctnCJ0yHhMFl3obZr7J/U0uoWs+K5J2QUWwbKriU9lvmx3vyr3Hi
HUiAm5rmKpi97mjz37XI2Rp59RDVn4PX/6hq5uoeqfPw6inZYlh1+FQjwCRCsLUlOYmFRlmFUIxX
K9z8wF/fZXdHSv3Bi8fVAFHHKlxAnnBfLxdziKQ9QAteA395Z1f+WdOCfW6kP5UpR66xwuUSmkZD
sGok6SMMvGe/owILLCowj+Vcol8CUwDF6RiX6DR68TcYh4B700rBnBWjnjV6wr0/iPigjKEU02us
iatgH1DEATn8S11ItF6YfkJ5ojIKegJV6/RTGQs5LjuKX1obduC3PrE/kzZ7kQZGctvUywSRRtl8
eGV7hUT5ocZ1sP32c1u9LURP0+12Fd4u0rcBlFNyhoYOtmXLZDeSF1/Tlc9INI9qAGyQhrEGoFnZ
vn/DC/A+gO63RZTBUhvCee+CJ9k+TRPlvcwNZyQJmDcI6WBFdZhLil9v52Q9+uZ6KbRPBQ6brpQT
TwPwVM9Jir1Z6fC9Gy1M+KLx4FhLc50hhCfDfA5RUb8bIL+t1UnKYHTA0dRd561RykE88TKwZ+Wn
z8kNr4cBZN5VF2DCi+QqoV44qNpP9W6ldhfnwXbxmGmSZ+qgGRHovxqIjxCzLQyaoOjG+8lOMd93
3wyTJRm26c9IUmojo9n6rcmIlDrEarxHj572FA/VW2d49Ybxztp3uzu4ZhDhpZWY7NImaYmE3s/G
ufq7ZEoPeYZ1gAb4KeH1sn1ubTjXqr3ppNOYGqP2vfnh2GQJ985H5kwoCqWdhOxsJDoaswMWLX4M
1iSQJdKyZfxaSPmspILYUEOSwbufe/0alfj0Dxb9me3UJ9w6WUYL8UNeEEkONc1EVyOraEWAS1sq
LbHE3+v7pKGhyOV/NJIVQNffa/gR58U2mLA/9oz2Qfl3pQvbdezt4M17dIAm3n2MW8mVrwG7rYhr
OcBVekY4bTKyWlc9wk3TfZbo+FKKj0JrfkhHK9kzMvh4QdNyIAfsJj1Fyti5LIAegMjUjBMpAY3/
hG3pN1SE6DBZyVnuWFdu+aI/K+/DTB6+r10mHTf7OkVD3Eo3OpxE8n1gQdMlSlivfiiUhWgyFsh2
oRFtXkpwfoSnMmIntjbyI5yXtOKQh0dPknnKMrAYoECCodWysuKVAHM5FlAUStl4qit3ke56sgdT
2BMYxcmiesns/Jcl8VP5KXvVcs0r7yQqxnWL+ysfa2QyUHT1/GuWbnGEE5vx9CC/Hov8k13EeJO2
mGGAy3nIt0HsdMHMhojoqec7tetHJHxs6Izx5K9NSjSiYmlsZWUlP2ZVEUs4XfXXk+CiV25F8tkz
7nCwxSmZVQfYYa+A8jg9z3KhkDs4mqO0w3mvnxJIElWCKZsmdZsg25a2dXL6YbqGd3TJ3x0ZbaQ1
LgU3PjV8EosstT0J3+N1ee9O6NUky3PpYVw3tfeodpIBlg92RzqlPPP9pKIS4RT97mJYmC/5yQ5C
PNtYovprWvTf5Vqj9n4nWO4siEdbeKL2vJNWbD10nJUZxl8BPhgrR4/PRoW3YVxU37ryabacZ+Ug
JYte11res8I/o8CT9oMW7vZh+Nbd6W30vdKsj+rB3qV26Wyaii9UVhVqs9E81KDzvIMSSdIrpaoc
KJh3LWYJK3sYjkkxHpFJ3UPRf21Hf1qhrn8uxscoZ5KMJOK5Nk2LQWLC0pW+q/pWK2xtjbF/3Dov
ZUNAoEIdDAMwwHFQNpqh9ZsF+f/jRf+Do7EBbepvhKvNv6aL/p/sx88f+Y+/+xn/fslfdsae/Q+P
6FDdBUmxTcMTeM6On233v/8XBPx/2PDQLGF4pkuf4MHL+qefMSbI9B0Ej+o4KLjCx4b4n37G+j9M
kzxQ33EJotct3/gf+Rn/G1/PcbG75TB00zJ1Sx7D38mtiUFz2Vq2dujyzt+ZHr2stVDGxGN5qMId
1VNxaOuQix9gAYhYEJcy0L3/7TP7bzkXcxjCt+CYerDUTPNfDmMx2mam2NcONaJlfBNM79wFYJ2t
/uHT9qNMMTnZSezoU0+sO10DfTMn6/AfDuPfDIAd1GoGeaKm5VP7Onz1f/80PNtIWn+wgoPe2BV6
XpuEPEMzj1qwtgZxHMfyW+oGNyqbbzRVMEMYeVdGbjKsh0vPEHy4G+Oi3v6Hw7Ltf6PwOcLyXcNB
8QK5VOjya/ybszNp9k6N3y9MuIHM4xwO1d5O6nujjLwLHjjwISeboFbqY0gfNNNixtMd/MgGSmh7
nF4GVwK7trvHRYXhXOlf2AObixD7lCD7S2siYIKAdxtL08a+7583WYWXZUQ41aaavXlbjCXlhE9B
t9TxjMvS/BbUeXWeaNxXVqyh9Jmp39ySFMHac0/2gxM+MlDs1/407me3Y/i8jNoxNIovP/CmtW1h
Ukjq87bt2oOosysWHO3W1S1kKE3aXfW8/Rgm5PbLWK35bxdXPVmevLIJdtr8i5qUIUlCnFm3FeEp
GBBEkztQbtJ5OIcM3rwtdgyAVy42hzWTZpF8+HN6Y6oRnbM0w9EfiBpv+Gw+F+b4HIRDsvP63t22
6Muo/xPTLC74A7s7wyfGyhEHz4XLVMZpcmxoP92hpfDC43Vnik0ZZEcvMqDDcFgpG3Ot50etAk23
Iv+zk19IEU2wm95yx533UwdjaQkHdq4kxJanRhXU2iQ2WKjdO2+PV0ewr+f4s4A4i7WZu0U59iWK
5Vb64a2WMmGbfXca6ofkiRDPn6PIG5wVINMkJdHU1NX3ZLJBQaZxmQYfiY4zrx2rIkSYBOowt/et
FqHW6hf6UdveWY15g1Z4EAVoJiKkJ8NyIZ8byXHoI/LfBtD1CnE05pEvnmksGIEgDdWmMDtVU/3T
NShuxI3gyvdQLBryB8vEpzt48ydowBXSalo//aGbujuRZp+GjSqogxrAcGdBCWNNIyQIGAiF+G5U
T7GRIykt5vg+0X9CsEXYS5vqLUDcOQ0CPnh7Kx0/pzKl/QTCbFtkqAX4JYkYWbYTXs/+WEzXnpTg
nRf21s3OkchnTcRZMUd7+kQK2Nz9NYcGzWuCRqJkmAMwRVCmMQewqyiaDdelxe6xoMGZoNtZcSg2
iV051wL6pZOOqEfqFmNlgxkjirETw00H7pZNCojDjU31TXEj7zK2//tN3kUOWcFkKKtfaE79c46z
ZYu/BIEVU3Tvhq2D/wf58+qhIWzY29XP6qbrixfDN7O/PUU9nsrXq1f8ea167M+P6l7jTAt+286h
l7kc2NsSLQwe8hYGkbtVj2E8/Fdgh22SRWrP2ZsZyeRPFWQ8xoggz3+eaMik3BI8YaN+rW5K34hI
7pRuV5wyPo1Tr+EMouFIr174+8Hft+pZMTYBSNos+/eLyDf+KzZZ/XZxIesgPJcH/LcjmXU9OgSz
se1kCLRdG8nvI/xzbJ4KUPz9d9Sjszp49fZCHZi6i5EJh8sSIs07YI+6GeVg4n/2BNrTkXF6aqHx
c0xna2XaXDwhpK11E9bnLgo9fGqCWxvo+3FEojiHhP1NzYgbJ5ZxdvuR9/cYwCavrmteipw8tLEY
HkS9vNpW/9XhbVVh7LL2HeS3QRV122zu84O1IF/jutCPGgs7jIjQu8ua5hDo4aOtuebWiSMs/ETy
mFjITlwLq17dx9i7A0r3/P1Q9O8ZIckCFdPKbWW4tZ/hWBRW7p4w9LuomMkEKd4N3btOlZRPMklY
sX6TquRXnx3m96vCZXhuxSOqsmZax04ipQbGk1/Q9JQDtBXYKuCoZDzhCfZsWuU+0NpfrZi3S2zT
XRfjtM6habE81w/FAnA9BQxpq8imxLbwRch94CddzNoqnpHvzESMCRNCdhfjGjcStsQgUsdSlXjx
FJeHJp4xa4hzk+V3ucdO47Pm+v1e9/cuDuKbWLOWXfeRitC9uLGLE65bJBszmsAxO7lpScMY1162
oAU7DwPRXQ2MrHe7HBx+5VcQ/9JyepldhNEWxIHdoMHEY4MDdHFuYgkPI1JEiPOOs4v7j2bMP+1l
+TnQCzr0eI/4e9cHE+c9P2WrQ3ZR4b/H4NwKWww/+6Q821/UewyUOtz0upqsMXjs6zodfrSTbLGb
nuZcMIR18U4jLs08R2nPYqyTgMMV1jjpeuhCMqKwwtMWAnRzN6lxM5U0yh77k5unY4pmMphaVVXE
UGE45bVxdpr6w5CGBHPobav6vp6ib7FvwgQQSXQUsP5zrAYEetY3t/9RDLF5NmAEruBzTgdE8k9G
bzX7gbbNMmLwRMP9aeb1pzvhgVDFdY1LgY040c8IsavOhjtdM88mvY5x/aJZEWoHRugmLeCI/d5a
TwJYQZwBJlFVrbCORuKAtZgXPLz3lBgHfdHtDSf2vWtG804PqTdt1D8HE9mLaZ7rHjsweKEC8CXV
biXVzHGYPhe4w8wkmD4kwYIDzfgeM87FOxrDwZDAtTj/xSV+HBz3IU7xa6OZvixNvklFgYoA8D8q
m2fXuSvp3m1n603dY44PGs2p+aMZ0AVEJOVplRdh1xV9s+C3ujS9QLTYJfnVfYL5Ed9EebbAiHKI
Nalfe+sBvjZ8qfCmR1gHO8vj4FqkNA7fxsAiPsGbpnMUJDvsQwQ2j/jSGEccRqAbTiUKIuBFN5we
G8POd26NdYu2WF8+dvqr0DxPJeGBhcj97VBhD5Xr71MNrzbyq192kXY4fpGqhqUm0Ykxu1gaP42+
lGkMg7Xp94W4ulZ1PyUtNFMHykE/+Vsj7LXVdNTz7mTm3s0T9a11jRg6NP4Qc/odR9KrbovXJmVp
8nG6G7RT7Q3IWcb5NiF1WYWz9xA07dYxhucS9hWnR2SzTEKK8zRErgEymyCKrHUEp2/C1x4uGx5n
TmkeKjG8JfqARSpshMTCIgR4FSMMLLELQgtqK7648AdFuEF0GR+iab64HWmDjibto0Dsl6E/N8uj
uUQ4wZtjiEKzeq8sBuq9bbwS3J7jRW49i+Xsxcjd4yC66nr2PCdQyib9x0yWrxa8aJF7Su3mzqGk
jRIk2j7mPEEyXyCifRRj/lZWIBY6evfz3MModglSgUjvZziIZgAKxTzld1ntWtsYivVa/UY99vvX
RuZSS0nKMO5M2A/ph2wwv6lnBRWC0ApfoPXM9n+nUcTsGSigDDA98BYGKbskzYu7pfDnizlBEY4w
ijMrZ9uZWr4lcRrXSRftIUJtjP2biqvRBMYTNTp2nZEBnB+sqT39SxwGXBovVgghIYqLx8YOjsjL
xdXqTHEdJY+iXFADi75ZEZ1trt2FLQ0VyXQ1tOdYCP6H8kggly1btw0wU3EFH9+gp1vfSldjswwY
8TkOn9NX2C3FPQpybqYmkZDHjzFCwGCmPukH5Yw0xZuCay9m68pkAnNN61riUNiZHUZjRGKY/oix
AF5JWgXKhmycFim4JN3kHXO9vLVxTNJGYV8LIDcI2j1uDWm81S0Uq5p7nwprOi1deI9ywGLT67BU
wxFBBFl2/aknzFLMpTzqpXs0y4Fkaae52qPR3oWT/uBkJi4JeZtfqjnfRJ7W8lom7fhPJvsqz5Nd
mBGqrmNit55bAyZAPWAT4gzHuRHbMI9Jap3cc2/X/rGrq/4ubccCT+XViB/lXZtEGBzN9U9mvycs
CfFCSMb05E/LY9CP8509eVghk2VFsvxX5HKMfrq3WhxvvZwzK10cgiyd9Iq/vCzBnbe6YN0nf+dg
mPWm7MR3NHq4ZSJlpvebhzuz0Y9Dqh/Yl+ZT5BX3WWoEx4JaeG07Bbz0pUZr42vb2piJ5mvL+uxD
v8c+abzL5A1eDZ+j19q7HDiQMdhr5hPy5hySEaoShnp4mYh0ZsAadHeeFf/0w2k8xIGXXkQDr5vc
4mNgLkwZppvj/3SJRrPK8aRuBnkPPRkKAHW37Y3FWKtfkcntsUnR0UUEBMuYL3UviVxQ2j8/qwft
qqkkI4ZnRur3NPJ/Pf//+WBr+5vUglZd9OVI9A6fttvO9Undi00cav/LH9VTGvkKde/Pa9XL/vyo
7v15K1ImWKsy8jPVO6s3YP12tM47qsxu4m6ak7r35+a/fMxDjk3RKLO+/+U5NQt/7JIaHqD0+f0M
9TRhJkRF/nnrvCYnUP34+73+vE1MjN1fz7SjMwHaCBQRCuoi+f38v/0ek0vfQJ3LYaSeO/x1ROpn
9X593783HmweSqVOX5fyb6akRDHRkHezoT0yF3jJFszpzSC5R0aQUXha2Zvr5PsOjPp+1FpIWunc
rk1avGMStt26gK3KdJOo07rPum0aQvZIwod4AntuFs7qPsN7081xQLLL/Dr3AoucLm93tRdkVy9v
m50WtZBW5I8DNB38rxmqMDecdmM12hejtV4T3bH3i0UrnTkBuqlsdKoNMpNDXDQG2ibPugj8xBa9
eRIzdDE7OfRDk12SKM4uVdREa91iD4PKsF7GFg1yo98nkLs7yqIZFR+Htwp1M9rN/kF0S3mZh9ML
jfhyQf+7IEjgnoe19k4rfXZa+aMhbwoLH1uKB2Ik47+eFi4Goll3bnapgU1HYe3riiNZnO8x/p7X
JMbwbZnpCdoUu0ISD6Af4gSid+TDWq55GhgSXzp5Y4BdtEnoHJO6ltwhFEPZna1pV5NO5RQWtXU2
w1vGxsZnxBvSzrO9LOV0YTWdLrgBAFs7gnWZZzShNl5SjYHQTHDjts1ccCBR5bTpGQjDFL8Ks6mu
C/YA1G4YE/t28SvyHXMHWQsuJDmZXmSfGdg4Z21AiF/TGS54vKxKP8n37hT/COrp/7J3HsuNY9ua
fiLchjcRHT2ApRUpUUpKmiAkpQreezx9f1Cde7Lu7UFHz3tQLIli0oDA3mv96zfEBqTJa2vpSRCZ
lXgSc1PEz5qffm6UaRFPliaujpxD00817EYoqBS+gnHN5IpJFA+tF6v0QWaI4TYt7dgUpY4zhbRj
vmi4i2R8WbTzJ0Nr2wN0PE/YfkOywA3AhhupOqOWf98XG0ArMxTjcXqqS6redC2IgN8e/vMT8/DI
T9Hj2oMkLxSO/WmYBn2nFatysibo0lma3lcLHzMXwmmmSSdj+9PP3/WpVk5mv2tjeDJE3NtgtpMX
4by012o6yqVCCivOrW0gCKLUMsOTLBZMubafSLZBjaEkWHwX9TlBc94n3S6BrrIldAmlh6/gHa/e
Q4uLqCc3E1LGbMxOupxnJ8gpb60SWCpM7597I2FpXR0KGIJgMz0Z/37kz8N/bgzzmOrDM5Y7MBAX
hEcKll6uurAToxoRT3Gh9lCBOYb9dtL/3MCbqBysCWv21ppGUEuPazz960bA6x0p6/b73z8KQrps
XXuJxmj99fMHLAVT5D/D8F8e+POnn2f7+fvPr4aYoHPLFOnvl/nzhz+v+nPfn1+tvlHQH1Ly/rnv
z4vWSgd1fbgTK4ZZZRsn2T/eeh3ptACq5f/j/f15xT9vD+8p3nk+gpzB4tCcn79MnHCWmorBn8f9
edk/b+W/vdufh/y3t/Hz4J/HjX3ylQ/NuU3DIojUXGTfhYmq1dktG4yTiegFbmTfI8FIymsF4LxT
auW1ylXhgYFv6UQgPx5VekL2cqydrZjAIaNbH8LKOiri/CVugpE1s7gaWm2AtZNLhyqX5RPg4xXp
j76jqo+Xfr1E6b0zxCAHs/DkNvuSqXM9E58FFik6Xdz78bnl6lQj8FikklgsaF38bpZBUuWGjcLa
9KZpXg9qIosBA33OYFkKoOK+heUinvUhf8UorwlAN2hHlTlx+BUnbw39hdFRDmpWavqCdI3WJTpj
s/9eiIt5x8GvJse0bmfpQuJp0SIdF9rxsRxZZ/s+GZyF5slZzbElKyd7i4XNeGpapxN+MD+Moq9B
7b4IT1X3G9LhjSns7H5OH3p1fOtC81poou4LKrSmrDum0p0+TTvmqNxXviOP9RwNTwWNRDCn6tiY
E4qz2LptxAo8UBZWosJkADA3brigeZNXTOL0mpwAsuwbS/3EUrR3GnHCm1jLnuQq00DQoSr3UYtf
gcjUsp66y4+Yq6z6CTSYQHAVUu0KGQMZNe5/TffeixrZuAuNxaoqflK/rqkW3ZhLBiZpmT4nyXma
2P4rNb2OjYyUrJ0vwhg+kOFCepJUq4d8t0KToAUT7KHX20fR6r02gzk9jEK5CwmAPGqYx03JRcBh
O0iJCqksVT/N5rIyUScSnJyI+qF/T0OdmIhxweTWSg498OW+GjGvG0q0L4Bfmh8LUupIdaVf1IF2
CWU70Syb19pYa08SPrRl2+uQevTzJEzSORTDIK0L5ZCX5ezmYYzRUDJ9yyXcOG4Ujzp7gfY2DR7Y
GdZ31roGYYFeswsHokUw3dxTkFReGAsohKfFE7G8dFKDsOMYQTLmNqvwWC8xssNp2OslzqvjQIAJ
ynwZGREMjNjMLvg2kafAGQXShsdbMkGQiAbCEcbJj3NB84Z8+qTrs8mjXAni0+R9U5j7TNL7v8dy
/3/o+38b+qrmZpLxP/7X//w7e/X/mPqiEUzKKun+y9j373/0n3Nfg6xaXSGNlQTbLSP1X0NfS/oP
rmOmnbijb0G1W7ztv4a+qrz9iftVbHd4MvUfQ1/9PywdZjX/BBLm9oz/L0NfzE23QeY/LUFwMWKg
qImitXFGf+bL/5wnJjpCCOQ+8UEdXrrKsvYEfpIq362p87qoLdfPRgfWE1DRxmhVaFI6NlWNaPpo
f3/rc40usxd2WtxC6FsIEY0gfE2JdV26sTiYeWcFAwUuRj6HpVaLk4lZlF0kg4DS5liD9/1ijzGl
r0iZjBu2/aeVeCNMIIz1aeoQinKpSsCYYnjVhoXhoRwHRZP3gGBISVtkN7t87UdfQUlp569TVTf7
acZtepRPuHeIXtnmATOJu7VYMvACclkcqyD+aGpDiZR/gOlR4cVJFAi1pp3AVn+ZC8RkZEFwJWV/
BuntZYwv9SV6nfSDMDT4y5Zle5WLEq6YYjE6XfdF2JMNP6FlTBVgD7pd8hMG+dSLnXLtSzN8qMHe
V6wcHW0ZyyBiFJdZaXunLmM9QrpJjY7bnVITODpoSoKJg+atyCtwe28efm56Xd6bTQNgJLa8B45G
LgPkDhIxS4WlgzCmilekioBqv5UcNRGeqLLQW/J6XVuvgSZNx7ptSxD2ic5+DT1L1xDqbj4WqgWP
ax6G0atFDN0Rmu8ydfluMWIXLYXIq07YivQq0Kv5os5MPHKInzT5M/YmyA/SSXDmkSl4g+eR06U0
ShnZE3OqQPV1uzCJvBYtvFfX3TMaIEhqc3mEXzwDT6W5H+tQjpRp0zpaF9LB5bZUXlaxG7yiyhNP
1fTNs2ZEzrISOpMLGPLiR5zE0cVE/e5WEaNnwXjdfHYyhqePwqSVWDL0BYt6qFx1OfxpD99DLZ5I
6RQcGU+uI6F4CdGLhG4VSTocFIshha7XuSsvQnfOKkjkNENuCQu4nxGkGkNfnMpZxz9wu+GjaUuc
34iSOmUwffIObKOO6kskl29h2CEXBRBDIExJbkK9nsJ6V8BlgkEqED0RE0VTykN1rcZeo+QgRUGT
e7djf5wzOLGRKD0ZpFPJ8dpfSMqwMZtKzrjXwPujPpVxGUJHOj03xhI90Lzjs5FpNmEV5mcGVYKB
x6nAl/CJmhkja6uIPNw7lUbej8zGvnUzZngpfapxpXlhiO23UI7jpWmlq9BIEPvI+XHpwrHCFNH+
DjrQsTg/RJNuHUqslaUuSr15YKg99tIX9gdkwDHCx0c7PCOT3Qn44rqGgI8dwTsFJiWnNToyuKnU
SnKmMB/3dYFoK6Hl8kiHVBw1pVlddO1kYkcA3R0icIN4f4kyRk3I56zxMI2Jt67yl9Zmz0y1Bd8S
S/414jFCpc07lMWOrzPMnFjFayTFD0ht1nu1efSpJbjlUldXcUp9DIoQ/FaJ5aDZs6VK1YCrYUBg
s3OACtoscEmTwg+pCXUVUoeRCZdYXzu4D9PLWOHYhyIXWVXHR9QTlIsypGNZIftLYkNWql9yXjOR
wTANsgYQiAoHXQf/c6jKwBOF9kEpHuHIHuJa5NxmYjKRqIJuRIEjan628Zuh6rP/rRO4iM8JLEdG
3VtTc+17sLq5npysa15xukq93NyMtNYMj1hVAt6h8rPHrlT9GBNerYzXq4gIqImmW0PaXUb7XjQV
leBKyx/Oh0QZ5mPWtOl+UGKS7Gi+YjX7bPNmH9XzCHFz+qstEQbgnvbV53AG6hY1b9vOh4FV01Vg
Gdpjo2ZELpbBYBmZUxbpNarC2U5jCQfh8FZE+V/MGvhX6oI3jqQzB6raa0nRJEzNNbeeYxMbk1hb
75YKcbnOQ3dp5V3D+bZ0w4Nedy8MoN7LObl2eYiJoS5EO518Y7tewYJCc3gvwiU5EPtnUwUtcHSo
6UfdYKuSQ4foXwchKMl/MSYs5Xjo0YsU6HzJIP1dfscT+EWczwd5ER90YsvtHL5sWphnLMr3cSHH
DkhdkMYaTlI5PtIyfmGBIcYoU0zlDvGd6WqY4N63/K4TcV9Py9tSK7XfjMprRJQjUpTkPovSQxwP
WiC91puLeNNGstupS+wUiYifc2IwZda7e1KlWK+QIUbuMGYJIra2Srfe1nL8CwtOsHsmCWH4qEki
4xpZcGL5r2qNK6cn5XWHSXJ1sbrI8PBGOEhTjNbWfMXxIj1VBkx5rnXLn+NKwTF+uojWg9n3eAXL
yXgRlpLxUft7NdXZwZ659Xpey+4HL5ERf2Pp8JEkZA9JKCGlkDgQ1pYXoe1uMsMkN0z7b1Vrj2ab
Cg+KIfizFV0i7QAas3p1ycqdJlp4jFGLTGWLr4Bshn4+iuQVQPpOuT7qrBiRxPMmkUB12geNGmOX
RH1p5B57dswxC2uU910xto71mooqqQiNeh5iBDJ4hRwwZr2x9Jgdz97pDbox9o0+n49ozF8Wg4gC
a168btEvRG1/aML4SyfrKFTUb5MdyAfO8CZtCxKbnERe3ppJEdwaib4ryNI+1+FVd4qESsuq9kN6
N5KU76xlV0PKiUbCkN+AResH3h5MDmVxYZXJVBng3bS9+4SZq91va/g0LC8qF4aLAII51G8u1XUv
xBN7sTr4SOcxr5cpZRoDyedU7uaOYfYgHGlGsVsay+9JgVrfLAM86RGMXhdfu1B7ErOE2VqtfjXz
Y9goJIzo5KwNBbb1CVUUHJL4OBjIiFYd+TPeMeg+HCm+MK4lMTYini9XWLpS6XvYWFw1CbiD5ShS
7DG2Y+EZDNJPik/sIC69ppzFtvyUe+096n7NY3iUEyg3BjwElVN2MJ/DbAet5WXMFzgkRN2UOvhf
T9IVA/aM+mPNirPRlod0aj/WRSbdab7io/wkNdFZNqvfcqODZS4HucfuhgHHoNV3aTEVT+cUE7ER
QFy442z0a3GNg1FUxgAjm/KYlOZnCY8i7oaggsmGfr0tYCtXXxh0LdkXphhBnGGDz+zmtSvDM0yo
3xh+yu4cGt9J/lBPo3Du1xFX9nQugHmtt9QEHFXIP7VjjOnbWsMrSIicxSyvS94bRCsZCB/rY6no
g0uBcI6we/XMzCI0tSU7yLDkC1Ff8LEqhxMW/dknrGF/1ddHo41gNPUveioczK2uFBvlUP5Wleiq
SZzWSVf4TZxcZhOAIAaijgw2Urh8jtQJ+4oVHMevH3l0UrwKdXZd1+FUlKEnmLtqXFyp8eiAGdpO
61Hr8puRahXsEfGllxY4VQVLy1yIz8PS7uHo7bMpnZ1+vq8F9HiK03BnzmaFQhhzlljGWVvX0Ff1
VgAFDra7hQtxk1lbfhk6JHpr6ltTxDeghCQSYwTcChbZgmRwWOrXnI1Br6JyhMqXRsKnEZtPmrRi
kCXpuAwXmzO85uaKuh9rIHRyrPGpvMlAxbaia89SSybVlPZuOHZnuUuloMe4yB83Uopa7lusZlFH
lAs+k7DoFPZB/EonrxNzLL46JDq0JqR2bJuMyCRnEPCqiJup5RLZftTMAQhyBk1Ktz/DE2r+9Zef
3+E14Pkw5KSEbo/+ufn5g4w0HbvGf9/55y9/7jPA80NpSXY//+LP/f94+Z87f97Yf3tMlqVgwUMZ
ZEPZS97P49hhu3/9yLoP6/DPUzaatIMZFVOsI6SthhumjLX/88Q/N7BH2sOfX39+0qvun/cNrRIf
mPVoYbh41mCSF7e9xs+jIHr986F/36ceROpU2mSzPHRqVh2G7QYnOMmmYgSiCUX4Kz93/jzm50ZD
I3SYUYM4nf5cxWuEW8J/+fd/fh3h4DlE/8VOg53nppD9zwdKlU70HUeo2ohgWMojBtySFqUyAf/a
7jPGOXOIsYMyOCeh3y3d4wwJYHXiLVoyLrYsyZ8fByG6lj2RDEPQkNUqnDv1gd1q1WChHtP0xfRS
3aEoDcEe7QNGjfPb9KjcYD1cKqchLepI5YLq6IWMGKa+9/VORUr+WvWF1sErWS3c9ZA8Sw1D7+Jm
nnQhSHXs32wuHjv5Ti8E76X2eh+gXxmP+bN5VVA7fOGiCdGlXU4S9bCTYytujzXonD98c/3Sq8Dn
lfE9eG/xMzgiBBeMXfIxsfAUAE6Bjv6M2B8cEoP+i1T7jISUBa6oW43vsFIQ5sVsLa7y2Z1D9FtO
Fyj32MfQa/IZlnXObIe/6ufsyGRNit2pwBLKxnkdo06kKGxp5zwwe196VlVUmMEsza7q6eb4gOvq
Nb+YV6a2aLnQQQ2+SEpRRDMbX4pD9QSBsnoSQMPzE7faqYyB5dd4L8uvK+oTHBtN8GHhzK0Ekguq
hmqPnWvwUQ5F47yn79EPSVAEAKr4CFgOjKllwtEQ9Vd2YB3d+D/IzFFLVJR1CKkydnVHfSZKUX2e
n1LxRfi4dsyJGHXvtM5RjvkN/b8T5VdCm3aVk9/KW/MI2cDW/M0yhoC7nWEjQUtswy4+LP/VsC6L
M6PMDKGsIVzP/WJwSQlnqLnF0WWyj85mVAmGS4jpdtMPJF271lte1UvtfdGYRifrjOpveUWRLbzD
Hj5Fsq093nFau0DaOPXEGB/wuqB3UVzaQ3SbzrWZ7HZnulfYX9xtw+rmtkpdwVGv4W9zP9qm2+/U
t/DZ3GuRHejX5Kzv9d/lJ/+fONfau77PP5MXqQnC38Lg93cVXhyu01ei2Wzy5u3tACg7q+O8ikmU
PGCPrrvf4rW8kwlxZVesyEzeC95sVzSjbvIevn1ZL3CEruLoQUsrPPDXMCJiwM1kW9augEhGaBs+
efS5DQBvM5ONvOql+UbEIjg++ljFfa8eLtHTK/6NktvmztGQbPB1hh5V42o7HSNAbFRQMcqEoLjQ
ARxA9UB6WlI7eQlP2sO38vSEPZngfPfIWT+xi9wiZi94xPLqZGy9PKdI4VzpuEJdZnrsJI9zHOSM
r1z4xWxloDnd5FgeHvhUF98khF0WD0nfpUJ7s8temFmOx4QVJ1iPycyRqs65OzNy8vfVSw+Y9C5B
t/nXvQAafnQoiDnswVKeBpzSiG5UUhdvYzvCXtJtXnje9NIE5O41Nuey0+8SDM9xtnDqX92JDkW2
fqkBOAtYj7N+cbJ9ndMTsnh39GXNTh6Gc3vpb7h4gudcYG6qnOO/kt28x3Hd/1b37Y4hfW7BIXeh
7f6cKd+ZE1hOTo+KMMBt719ZwPTCMZ/BfNi/kel2KW8Fj6feXVQ3OwsPoavCBLM5eUjEa2y+TM6y
o4Dk7LAdzO57L/Hn6QUrzBA5+KUuz2G0hx+fwFY5igftS0Au4hAK+ViTfooajyt5Nzf75IH0aKBz
xJvn2Y7eAUlSZ70nHoaWfvaeeNmhAR060OdUjxRMHLkqqJF1Fo8+glfjk7lP5onndY+9Kd6Lfiu7
xcN7VV/lx+GvksSj5dIKPqOYZqfHjl54rcVRqyyn+egekqdlRfLlkHRHEPpvqK6E1lHpAmU1xPAF
4JOrK9WSw4UMTRbzFAIpLPVj/K11btmfm95HZ2HZ7wR9rY75V8IoX7E/JWYtjqy6wgMJNdlL6M73
ZiC7gHs2rXW5Xw0bJAr30UsMuIk1vlt8V0ErONRWyuf0jcUbVjnD5LGEJR6cpDMnSxVwVLzooHE2
vcSvw+PE1Arupr0eCeZwUIu2n6ZrrDa9EUM4xfRz2njCvDD+ha42vlVnia+oc9LXDKagFiB1APM6
cBVGOHKhJEdh7cCUKp+UXRcML5LL9qmaJ+xshacUvIa5RWxjGcfji2CtvJmvfvpOXcqrbce4KZ9s
lmyBhKAdczdicZjwMofpQUwav3IMmgA6Bhu9P38ivKAPn2sX+IcF2tm+e6Ca6qM4rPa8kxDf/VYw
HuBEOcf+uMP0onDqjjnXLyJgw+1rTyjxUvkJ4DJ/fseFt/qIHvPbyhX1xFsUv9sbH3j70GeWnjnc
J/GO622fIl/e480VuetDvyMf8+e/aNqvnygdjpHndy+z6CaIYl1w1gcXT4PwkUnnS/USRSAju3Cy
ORKo6CeIXpk36wE5S+S6mt+retEodoPU5x1ka2ChVCVKo8K8ji1pJD5CCDbPtJfim52BZeQ+NLZE
+iyiPdiRTHtstrfw0NiiJ3oR3Fcn/W3+pXe+tjkVsUf5nEId10oTsEH57KR8QEJjHqXP0oe8SUTV
p/wNL5LlPLe+jMKBlBuCz+UYCt4Qda3aJTnsscYrfZ88Hg3mTW4fsA1xC8wASZmydUxkIq+HPx8+
rvvkWxt0J2XkXhkPNSTwUfwVI1pnsQzWh+yZxvuzv4svXKjfsYs2BfLasXlP3cZh8WTNaKAjONqn
cSSAFCmJHx2HD8IQ91wGr9FH+C4clT1sLl9wAQCgyPpssYequzYd/bhNHtJHdEwodEBAnNDwfhYm
l8UJsz4fNk3+60pWmw1A1yCqt8YHvpzuxcQR1Radxdu+RPjwfN7Ufd5OU2a9oEZ2fTQVO0k9VsfO
nzW7X/b5R0mJxloHVcbvUGsiU3HMa31EXOnQNDC3yyFW/1pxAKCGUw/cisVuKa7qmB9V9i8MyrLc
1UPSbvEvQC63M4abYQb1hE8G3Mm4tUVxH/HV6uleU49k3EhPmWM434GJffru6IqBZlN73izLhrZD
vGuP0zMpV+AOftTa0KYusZ9a13pneEHog2a5od/b+LPZ05PiJpiZetMjCvsJq8tPMmWKr0Z4bnP4
Ir8hatgo3c7CsS7FQwxDO+lcI7pKQ33AbNQTfqVr9aA7nMvFzvyIUgS9JLgiBjQ+ciin1HuEJm7u
iuuzWueeSGAsEapb1P1s3IA4NQQEmo0FixAI5Zf83C5orTAv9OUGj21dBvs+hztrfFddkISYM4Vl
B4WUX15Sd8Xg55O1jf2EQloyyMCbkc3SNSDMeSSyqbV8ypXmJWP7nQHG9hSqXHgXVp4YntVh+Cb6
92Ulc8KpIZHi38TCjoHayOLx1Kmu9tToJ/D4Ujsg2ohG72s9jiHjGCI/7Q7zPi0YyWIFSpZflI2b
7mSezjUGBeVRjiiN29ta72pf/Va/hXpHxuT3FCgmZcRbfeE6N+6Z1+9FJr97EBO8Wxbez2qDrtjF
k0Sw5OTAiAQkbkk6lYKsBYEmuMCdI1fHUGUlwc1PWMW44hGXOPptGLZ6R2YAziwCJAjLzXIvc7XK
8wHbPSCVNT+3iS88hSn8VIdhxbvxGmIyqD7MZMcBAf8WJPfv48Hah2HAQCon7zlgT8C+hKOdk713
sY5duq9vlC7Aj3ACGtVm/FfjTrB9lx6X/5D9yg5p6nM94wDG4Im991mddpiM4LkIIfi8HEQP60hS
GqrsOh8rhzwHvrG+ORQ5Ic3fAiSnxCtKF+taB78mkbJI9sKAfNTMZp9eX7FGGB7a6/JSTd4k+2L1
NDbo74OBpJzBFV+6ZIfOfOAd6BRpe0U/K91tEX6F8xvmS1W0LS55ahewEmwqwnsPwkwJHmOO4MhP
uORhf+cblp83HgXGEkTDhQJ1PRakRji5dgFoNA4DuwDmQ0HqQl9qzuF29DiVqpf8JmTPDHUOC74F
01777NgJpmvuE/kGja6jCRtcGjNphzagLR71+IALgRI+56lfshpUzpYOs5UvCquZjFctXo3VZ7tx
sfOjQbelXAfpQjnD/ghPhcVu+ja/J+x+gWRbN118ywgaJOUDkFT1HEeMtjZZHXpJR6w9lUNzYUgb
jUFqsLZhCGgrLQF3hwwNX3FsIrdI3Xn4iz4BK0vzBhai4uqGPAS/S8XG+2jSAL8J5XPFOshJfLK8
RTiVWAeoXme4ZRRcttNvZ11KpmFWwDgmK1ztq46f0n1p7CRflw51eloIwaQIYx/RXCY9y2PU+Hl8
Ao4uLfrWU4Z7UtiRFbQ8FYSRDTQkAuEXm4ElXEs8LPLHnmHmC1/AiqUf1YEABT9jX26ya5EFy+Ci
AxhxUsqw3d4Z6odpXFvRb8QDWzbprLX6Ob1jV2Z91oJDOZJ8sythoPktk11P2BA5r1fN0xl+ndSI
vZwidq4PIN/LN4uNOLggwZPis00zOhbzANPPhXpZeNHwjfRja6fXNhkXklfEv0NCRL/ZkjD5rfYJ
eSqQs9h4TVwKDhFYCFsRBRNr3Zo/zoI7PrM9sD/Z/YXrBq95Rtj+BfUB9WsDHu5Td/S3Ygd+5SDk
eYg+so/+9F7vK/u9/q3s5vvXSif2ZglO/7tWWcFtTDTp9xMWpuXMl3A3qGk4RX8BC2DDcqWX3SXn
4jHFwQaMHWSW9u5DuCEynQlLs60PxR0vs+6lX5RdhqOwjRmn59qvBTfPWFDNffs53llLcZ98TDj3
JE7iuQ26kdaIaRJTZKpUbstLcc4OfCC7vxEQBHgQEKe6bbyg7p+p4LPc0Ollh/JS1rvpaf6N3Scl
TYJaiRAhhEQaYARndYNl0zumCAIBP5VvyeAepjevjBdcVlcOKKgEv012D3nKPJEUoV1jt5nO20Yy
37i2eCU696AhMoe2YQi44DLeH6lYZBYANdy4eLkioZcqHngBa/rMGoSQD4hgFztoQee9dNrkdIKz
fCde/btg/8fP1jNCtzgQ/EIj6zR/iS/SI5c7r1LQNFyxLs1+Z0T5fieP5FMfq2AzeLT188/7icZL
+iV668ny2fYq9An7ut7ll3C4lOnbahxIyOFDEXrK0xWumT5UQAiUxdvAdHhRKKise/pKT2740gjN
Xv4GYBI+My8svozaHR5JAuOK5qP4yPf4Hsr5yqnVX+hUpTvlpe70b4ro4iGj+BdxzzduBO0FrCTD
YYNMPh+tukhFy8FJGEg50hfAUQIhWvQAq5no5yGNC8xI08eIhmWWuLq3rva5aiLWP8HOzhRNmvX8
bYx+5MkvM3G6MwR+j1BW860KJBeD/WpPm4EyRMkurX5JcEq2rTsvDsuMnBBCn0xioKNj2uND7MaR
Jz4LfkUUBFu1duqvkWEPTwgQYl/eh21sU82qyrVCpP+mg33oVyRF3Tcn0B7rpcQhrDlxWLJI6l33
o5t9tKcWo91nLQ6Er7CGqYHNoZ2OXuRb15EhjuqEIC+Ni31W6d+bLyKJT9NzfAzv7cvEhknTOdlT
50SmHT/iSe/cWuNeia5UOR/zgYw+4ES78N1qcUdKCLd0ciztWr8hvfUj/Gu8IbavOL3qHTDXpsLK
7EZ3uRIrHHks1+hB7U81irAP9jNe5p0YZmqh/u1e/1X0DD/Am+jZMNKqO4aqTvae354rhEWn7pFq
ZHjX2a4rB2Fcv3HjSHTdwbgAZoT/64AOdN9Qs2OHaxanyXW0xW/lGFhP1ObHwqPDZC7qDmCY8pv8
lvp8kWL2ED0s036Q/UU+Zkx01xNUEdmnmWB7Lm/UAsW7vATPBtMwzlSs3LeGjiJsW6dRDIGDbGDH
d9oGuZ+73XnJAu4VZRjJdjLvkdav3VlcwZq99NRlqAN3hfFSh96kXiuwmjuYb23AhrFn6lCzOxa/
TOJ72ye+9bPIAJgMupGPerEwwa/yTxJKOWKik0a1XfNo4yQuryB0pX4QjROm1BrpI+sniIwFBWf7
34MSHgvSL6b6xTIe5+6ob3WonlxHW9nV1e45w64l/o3NzEiahlMNIP5B+Fd54az/Ahux1GDebWx+
w2tDlwXtRI+/4SO2Pu5CH08nxQ1dnqhD9HYk1BVGLZkM4Rs4HSV8CeZBxUu3BGBZHzCY2HOg+9hu
0CICnzv9vSfj0tkQt512t56a8qkCccaeTX8bhB2N1wPnfU+xEoySQ/d2H1l+VhwVY66u9EKnYZYf
KOrRIjpmyQdAdHJmReVlgK/p2riYY1Z1yt/EJxvKT2s30Vxr+sWTfdJcZtgHIX6/RPTrALryUcOB
hm7Tnu+4YcGfwFGAWA62NxqCPa8sR7sC1CaQs4ckI0LKRzvKAXnfgr4mFlIGYQjpti6aHRF2GOzu
zPR+VsDizHJ7o1evbwVdjZ4+zJ9bgsWdWotlLd6Wq3g7+1j0qEvDt+El/qJ1oS4Gy2WBTHyWJWMn
p0cai+N3jnvHW6LeKDFTQD9mQgTsrJ+sbjMmrgEplgR1gKNMDJ3OOPmlN0ANLq0HqvZ830XnZQGN
2Uns0ncIvvOnxBDbUWqgmVDys2BPa2/PCVyRYJOq3sWJK+0RSoVh2emzyJgy84TkAhlZeOAgJw1+
dl6EiJIZznl6Ub3l0DQ2dbXPRaZ89je4ZASw8+0THkEP+kZ1n4MLSw7oP60QJYUEZkWNgIFZ9iui
V4TVgeAGdhAZ2ZcB1pSNQfdfueVTUWW6A+SuHhAEaGhjAsoSmBF4vI2gSt+TdidLEKZVdEj3r8IN
TJQlI8hidI9EiGxfkBqM03cEnAMlFToC/NfKr1aHsopAI44oxJSMFik70CSFb6TMKvfyknnsbW8c
NjG9h9RZ9N8mCE3mAncJ4icmxm/JexbtWRp4N8XL/MkzsaxoNOwiRsWUqZcc9tSzTlPrmJVvVifl
U5WPMgvce3ybHhLU5CCOv0Jcgvn05zS7GFrAk+XdjVVL5sjQW9yU3XgjAmaBp3VqnOkXUQPvPL6O
TjUn9Sf2wdZtPnIhA1bDBHswz5zgIE0mm09Vgyh6HBDWroISK4N97mztCNyNycNqK7UYKQVi9ktr
78USMGpjGEr/mj3zWICdhuIi82TYxyx+lj9qDJe8GUiItrqBi3WNqfgaj383DS4F+g51PJ0EFiv8
A54Kt3S0wJV2ZzpjwtZ+qwQSBewaTwoQpuQA1j7r76Xl69GuVvdUzp1yLLS7wNLPexZCjFqDJdrl
bTDjNMnJk2ydB0s2rTXkFygSnJUls1+P70HFlf+ykrXeeLHgCuwEnCo3ChM1chTAimrHu+e98sz8
oEicz+DpfLsNAGmzHRs+b6+88IKsZByPmiVlRvsDF9zpNLeUEad6/EzLVb2IOL5Iz8Sakq+wY7Be
cXnHv+v5Nwd1mN7457zO1q64HOie9pyEnCOHlU/E56opd0a+EVdQdrwliXk9IzD+vEKv2eY5xnhl
L+SIc7ywNOIYpaJrrlsZhIxo8w+B0gDYQ19c8y0CUb5zdvKc+vzIvhcKu0pE2O3ngI1N9gvYn194
+yDrmKaENpIhtLDVmZWSnY+WWqrZcLePSYuCt/FAQgu2s3gNP4ZYHnDBUpWRx7a6uJkJABqk13LF
M/GG2lL7fOs9dmCElmewJB3cPHn3vEe+IlYFTqVQY4V7FLpbjmC7ebewiPDTr5ikvLcRlbzwlwps
fzajnQSGNvrgJECVg+ltJ635v9k7r6XKkWwNP5EmlEqlzC3bO2BDQVF1oyiKannv9fTnk+hpqpk5
M3HuTwShkGfLZeZa6zcbS7zwrrBIytVQ87nf/zP/wW0O/AT8BshpmFBhqY+vCU8KicLahraaH8q1
QogmkOWsQ4EC0pp/T8efPY7TkdvK8VTG5wcKd6zccO1RuOYxcjm89HLDr+IjYgu78Dj63RBQGp4v
m6s1hhU/LanX3DpuAb8RSUWufyqg66+4cg7i9/ISzA+pALa5zkC23cwPkBgUgt5cvtHH+uwdCTb8
hL6HURKJlpXTrsdL/51/3D1SJdCImLb8Xy6HP6RfOaFFmkfd8njIC8dEzab5aKs7vgplwoLepvLU
qENLVUDp6OpuuFjwbzxETjZ/GDBG+BjUui0p1n2xTybxj7PlwfKB8D/YkcfOFXKZULSLdWftyqtv
7DXahmkzpdcSmORcPwAGyuh33c2f8kq4+xSOjIeW0YpRofiC/SLJEy0mmfDIO88/90A9Y/GC2oJ9
H+G1pK9z+57r6XmVGA/u7Qk+zZp93WlOoCAIASyP28Ndm6GvZNwZ7vCuAut86n8pTACxp7ZW/Ar2
4zEI58hjmEgp2DeVfQlATMonDgj0c++eqdfxfvAo0dGEJlSKHf+JmnuQMOA+RvhTGBQBcciZvz6b
sI9fxc+GmUjWh56+WDXtiZesuW8fKJD6MzsTsfpV8yUB4okmSLMJ0I8MQensKLHhFeNuYRXL4Iee
7fh1fMcq2DByxO+hjja6uypSgcvg4WFy1zQnbnvtmm8RMDEYLznu2eYFSJtubB28NoxLw+mn7Zjt
ch19g52LqjKqS2Ljq62u0B1Y8zNxN+Dbs+tHFrncGcEF9wzDWIZuAumtm0pDY5r3ljLXfGP9EyY3
tA8ETyAcp+Kw3P6bdEMGJ0MmhuizfDKHw/sdpi3FRBhMJfcH7zpiYdj4fbZxnocDWDeubIQ2QjZY
X3N/VL3jg8vmqtOqujefyeFxN+ppg86yMNa8hWAKbGNtaKg24BC/D1KcrOaviaq1DDZgdRIAn9xY
WiCWKxzwCKSyTcHvjoCJr+LsyD0VJgON+eXgg0SvvbjZkpN74/p4rryWHnU7c85P9snJfS2vHtdE
4MTLGB65sYR5/CSufwYEzfbT6LJuIOzUN34+x6bgI0PzWKVP03Ti388vAZZ85gpRLtS/yJ4rb2eS
5SQqu6FyYWQbTKjtipQa+tWQad1ytaP1XJWYkhhggR5C64WPEQ3Gn6BU04f5fdVWnLlzDqO1jbLv
RA+8ZAS4xMAmUVvef4lddEDP+uBtSu2rDsZz+ewQ7bKQwzbJec4tGVm+9EqfydBC1kDh1gXvWHYI
1a4uQVRs5htuQYBbFTjQPUOHJoMWAu+iwgh6ao1ipzeeOolkwE35hTwbSA7XOQmE5tE78qKrnXg7
PoP5+8EyxQFfiDcixY6qRTXqzAoedVmeqpKgAqM4wMer/tZ75o7qxgVkF44QPG2+gJw2xMCgY28p
+A/7ynmd32sMLKcViVY4ZBVlzzJcocZPe7PSki1fVltvAVySyaUFykiTAudK8VfDDmV0jrTDhoHd
hyTERyMNfL+xdt2VR42828N9TnEQ8jc0z7l55DXkKjp/RwCtMVDnA602EUHJd8LdMjq4wW2D4gRW
LTofz6aJdlAp+NJAZDrRIe9/aD9BrNCMmb/KI0I5g/OQ5sit8SJA5n2xq2tRr8Egzm9SewBZjnqM
YpBycbV1ze2ZTtK/pbKH7lIXnMZsrbqXrvkyV71IJQSoWTBGQPLgSFtlkHJq5veabxFXEvMHaQSU
4OWuKPe8mDwKXlkQ/6SksnA33vIFKnJ9DLJsrIAx1cLWhGEoNmFzEa93TmyiaZ/HHMGhvmqvLDvB
gVP5AW6NCJEdeGr05BkmRc5Rix8SambjfBXsmaNnzqKFLgat6y4LTgFga/RY3f08kua718B+fiMj
wr+36zVfHmeeNelXbUJ3usoN3kaK/uPcgMx9dkIm7UBLAkB5CtHu3/LatOrKZwk43aufSxr6elt0
R4NTIdwVorL3kxeeGognr3y6TUhjB5VvE0QPAxcE2IGvQsOsuFxb+k40R7glN1PHAwMD056k2vv9
XkOSh9S5vy40tONpGDZFdzKnPYkcbreWXT1GXDQsS2PEx1rcJ994Z/ik+GW0RBM6zPyCpTmnMaLl
4BH5+k5PDjw0Wp4U0ApmHXzIXGS4rn8ACKGBor/T1IHd211P3Mx4OUEScMUALBd3NGNteKkccMaM
zdc+hrEF78489qHvI1nGIveQwRlfC76eRnxPBUe5pO3nIgOPlaNSH2IOmPGLiyL/TMmJhv4mM581
sGTqdR7vcSqGIPGOJiSZsK9wAAhHSP5mHW+/j8VVe+CbIZ+WyB8PYAIoyTAS4+rtnzTy9+RGCdaJ
V+fuG+QJ6U+QRSiozzCDpgb1dwBpQTKZzrkiw+QxIq9QQxPOFsuuFDipCYXR1Wk8lBuSFSqt/CjL
ZuBmzstoUFEtQuEII6KMBnbxcmyr0gAlHDFCsvrbyUlmf09UhjFvWfky6tZ4+wE26ZH0KizzGhaD
PIo2l0e3XJSyAVFlZop1uvk9aqBRLE6oscY7hcvdQe+DWQgSUktoVdlGq+L+6KGCjy0lrmHYnRh8
Sb3U8fOlER9cEmeVJfrjWMV3BTrxWzHxROrefOpne1ofWWSIFQMtV2PCuAy+lKZDIOUbOb2Vlx/t
Sb1Vqf+j9+hkCknvHEzprrU3EeMaJNIy9JNcXHsaN9nEtngcHJlvrfnI5XCI1OPWi527ZVUVY1Ti
Sv1x2ZamMfROMjfZTAtaPDPT2mqOGLByy9oOXV1govFfE8OfAEkuy4vGR2sUzkqUfLifREd8We+U
wpupxsGV4Yb+8LFDZEU/sbfElCTLKALNkwqe6ezV98/lZa6ref3SLD3gvZJT91CgGJfZRM+Z1fIi
Qmxhwv0auCb+yliYmpD/M9vmGwnB+68bDyG75dc6s05HVcboJi6zy8r3A+ejQXay5WNlEXuHriIG
a2pyPZUNEnL5z8skmp8M1ib8hmV2WamK8qurU0kcJGwlP9VL4kp6umK+scuknxc/rVs2LOuMNtjL
CCEHaffomyZim3V+CdQFI4QewTg78BGujMvnSjcwBi2RAmuobxg+cvAoSCmktECZu+c2cqyNSuwc
qcviqSczMwEWU86c3o7IDGTDH3Wi4+Sjea++ihNGBOUx92Ak96WiMAJT+RCRQovsDgBBl/l3mQZQ
RpoTod9MpAtqcp6FEzEkr2E2odU0zvLV8dg6yGP290VDh9zNxkdZUoBpHgmJkttqmNmEDnYAdedM
e3dwXtP6sVIkBFUlsi+I62gh4boepv3Wd0o8pI2CQghJErOyrqMh7kt9zHfSBPha9h48coYnI5jD
naqs/MaFoEVIQH4uH7cySKJNaNKlIW/0UIOrLMhaOXHiXYq0PaBVpIdCUoRDe90bsM1Ncf5AfKPb
10lPHqowNy7kPnwMuNP+uK0zhAAq3GvXlX2OfQymx7h8G1qNDtpnGGSRbfMLiukRBtC7hE4I7qGN
20IdrEVEVKhRlZmSYhZhSbmpHU6qHflRV5fbogcRkgoijDQPn3O9OYCnD2eTrTwifs5tOzyImRyO
X3nokCC0MEKhTNR+73JuGkrYJpnXZ+kSO2QDo00dxwfIiusuhdGGgFSvkKK1OxD/Elvn4KUc0ZkP
2sBf2W1u7pI8enXJACkRq/0gNTqvhMFjkFGAaUlWWR71qIncjh5OPZg23CKnHFHatDQejTnqggpx
cEghAvWCQWuDPHLvBrfnq+k0e6cH/be85RdrWgwoUHNm1RB1q9N3IdJ4zAYfuboQsGcRxN/shtGo
rl7dyFVnv6WDw5YAW9fQ/yosIkNwzO1BQzakxYFoXepZdnJlB1FCRzjNVvk6EfPwXuQe3uRZcoEO
1ud9h5FMJy/Ytl2nvgUhRaEXCsp0ErZ6KQ0JlKDTdgXKG3xADhLsu8Tw/Wuf3dXScr+GcwpRbdxe
Oqd0yA4oyjSHFi567BX5CQ3Ei22rfh+XzXfLRyqg70uwKny8+NrY11aE9HvhGK4T3wnnl4g4J7Sx
birQ9C+mflZMiDaRab6VKCFoPrK9jcV4ROuybOWENmAGvKoObaifMHXChQkkbTSNKUilHvJe1H6L
w9mAY2pibCXpf0fzzfbtft9XEPugfdzKLjaOMp6Ofp4w+h+9H0pa0Dni/lJ3vr8bv6RYUnamcM9V
UZ7h0zQneCunxBN/yLGGQFOQOKMLoNYAIKlRJ6VEtNNwhudz3TSpwC1hemgsyLN1XRnHDHAENL+D
09mg2IxxlplERbNKrPoIQ6pFLEu96Wme4g+JOrNI6Amq+qmvsu89nmqyawXiQ8nt/KbD1EUME5VQ
44xpw6sTF+HaCIMNjqX1poeiUooaXWF/bbp7DdEadL6gNFtQbTIXrEc19eEpoh9xG8yoJw+yd09U
PIMWgYHYJQzYUtkHrWW8hSiNvjV8+5gWWLJltocyZhuUK0jDB6Fr06HHGu6Kz9E+KhRSQH76mnjG
xckArzdIaIqUOK6F5mb1VNb6mrRhUH0z62FvOo12mkJgGtpMkCyGyd9Kp34aMc49SF2eSx4NKUfQ
337grsZW/lI4UV9hXPXkBBgVCTHeDtR3ez8iEArVdKdM+bVyRU3mYwoPVSgZE+YkoqqxISaEhGUV
MXizqhsOubDADSKbHWMw4Qm5ziU0Hb3EWQ3+63H0zX4Xei7eP0aGyBADGSvJz21YyGtbRl884ZZb
GuP4YERPlp/rt41XnF1/kieDepYVh8aXZuwo6gDFqvEpO/X292F034axDfdpH/6B6MYNEPXgCcUh
KKeH3PmuhVN3dov84pVjskPYLoQ9oP9IZoiE7lHPcorqrBc4JsUieM6sjjiPSsaYCOT4JppNhIS2
WmwHG/Tan3lLscPSiouVNoTnXc+42VU42CL3vGp89Whq1SaZlLWBUvorGpDSqw0JnDZNVlPBsDPv
w+aczIpPMWUX7D0nfNAEMnZe96WJjPrgw9Ch8DCnSOAO+1UUXkJkGk07/aPGdnUHsd+DpA4JtO8P
tQxj5OeMr03q95vAVMOu7wq0QuzuUKqRrtZEOUT1hEd2NSvLJc+iwy3Wr8erZvsUxWSHMLKDB32e
ZxAf3QbxQ8nYlqalNTtj2+tGezYKxMtx/sZ9765Ka3IEMfrwk96dzbDwd00YYCVl9Y8mWUPkt1bc
vHynGSlaLg2qzraF33Acj0BcNAkz2vAOxtAlhBZadWwUhKTaIqlQNkbyBfrPXY+sldbFt1pkobA7
pbAgGNCX+N3Ro4KdFxEZFGzm3rIo3yTRLCcKjNjT4T7zsj9kpiBVbjuHEMf2feoD67BwltZG90FA
Q/azyqVk4mQAuNdajgt80dVPCMTTtGtkFYVFsDX5zs9wYrSZOy1QGYs8VWX4B0snpRlntjo0/WZ0
t/FAcCg6oCZNANIUWUCQ3yXfjC7anWnnoMyj7gLrcYizPyDu37Tcix/F9FJWnbPyQw/fkI7rt2C8
TPj0XMbgDm1YsA3tt9EcALOOx1gzTuMUnZqyQu1LG3Rww2++shiY+1XzHGgPvQKPHrt1ufWi7i0c
Te/RpbKk5+icmAhfXHy/++nXtrfTDlLh5lJQujWagTQA6oxlypA+FukpqFLzquL6p2i6XWUw3Cgd
kuCVM73gKQiEH5ZwMY58xt/tut6Y/tRskCKl3Cw8uqApvhXDZZRhgGgXJVRczLe9mN27bYIcwvAm
VwS8cSBXQ54HUCXtb1XoHnqj/UaH84BlL5pjs6JEsev5TjeF56lz4SanQUwNbPM5x6Tnj4Mb5ocI
HNyYDFykAcFXkaCXmFlDTJPwn61yU5Vn7K4n5ISQXkKYgLQ+0okuGQIn6OqNGIo7KRrrjAfSSQ0Q
ceIggkkaTR5tU/zq5F50rrwWdFAU79CHIuU6KBQeej3f9zb+CGtiJHXCsabeIqv4VVrx3dT21kUk
1TO0dfpJB/RmBCHdQINtM4wk98bMvY8tHiVCEaCaDHmD1gF1Tr1H805cyZg1SVoTUJSI1+vZBbvg
iAw4csa9hRBp4tfHqOvK5xrY4ragvo66w4NlVaQvzIJHljCg63Sq9KXISA1XZgZ5L39sopZwGBna
NYyuQ9gaxmG2jqpLdFbbCFVbBt9kzuy6+0JoWuxqaNjAgVnE0A+97Fh9H13gboFZnXpIxiQtxffK
LO/SXLogoKYG99mKkGHcEDxyc5VlzphchqRaus2sATvbplLwsRlGaLRMSVute0zqGVya33PGvhuZ
6r/SKqNmr/cpkJAqOIXlHguPOaWKFFyPbn/sUa5N+hYB6y51VhKpvMGimcx6mBYSnamNV3+RCNNd
yo7Mbm7k+zycaQgAPjOhBEYK062ud2JvIA6xJ56W/TSPCoCux76+HcwJOCOAMALqo4ir+NqGbrQL
Worr8UyLRDcVVxprlGcdh3ORdhZZs9BDWnw4WD30I8dGl8pBDeGYJF1AfxWTk0JxzxSTZHiyc2Qy
Qv0e/WdHdeBN4wzuWC5e/JfEhoIfMahfW/aEYZpLOqXsM/o8Q/duRzue+QKUTzyVPOmzja5lCnFf
OJBhTYY2KHal02aoHZjyEi0I0/a3wACRUfWmbB80aFrNat6jHR7dKQ/JnNTfW6s4TFpWk3JI+u2U
i6NXgdx27To7VqTRMqy+Jt3x7xrJw63xdS/1icBQ6eSrHR0Y2Qg2Q0PAcZtn9YumYYQrjc5lzBJV
h2oEjk4UQcopBPXfTM1xgv9SN7ea0fkXR4/uMN7UvhDuSvrOn1NVlyuzPnVWSMbGodbYag95Zh+8
jEDBbqlqYgi4i5KGKnpm3xIMrbNY/uzjwALXjE9mhAcBZYcJ/Fbz0nnDM2kHRfjk0Mqpep/bVQmB
wi3OXisxFjSSQ0xwj+tTRdtSBseaSr9WoVIVoxgOJ5LHCaV5hxA4GsG9mqNQvTuOtQQ46VMzbBk6
o4zMc5GwT0SfomXb4ITQd4eO9Ejne+ElGDWg7W5Z3vJ+0pxGclpHCuF1xmkMty3tzYBZcHJE+DKE
dKt6wNfI28IHzRAW+hBe4JXItzWw11rQjKJdbN0UvumwQ/Utl73cNGP1Xe9VRVEx5BMtMJILphcR
6k9BRKlw6ijLO27vAf+n1I9X0kSBuvwehKXYyAE1bAuseV0A/w9Kqh9BgGFcnsa3QygfNbvvdli+
oq+OO4TzisfxdDMGBVANzUoZPFTJpkL9exqfpwlx2QHZ812bp7dZXT9NQbbXEt9/TNTXuut+DpEL
iDYglCxIc6z5ubh5kbtF/uxYDynsEBAkAgdkqTvHzokvQXWWQv9eTUgypNI92agN3LjKcsDedg+1
m3bXWO9/yR4aiaNghXShq25qO44fVZi8WP1zkefqbTIfszC+pkNVHtpsogwUDXPRmUpQjZutHpuX
gQ5pQzbqj650u33jUstDt6ajp5/cHQpKeLwIEI3ot/zQJioLwurRK4N7poHh24j4Kw1Wt20jD6Rk
RvtedOFPJPPeCpT5yeqW9xV+zOcMLGVHr2pPzptb62JjzdIgYTM9/2gdMdzqrYZiJDcJ3Yp8h5cw
OIBNlYTGvai6vR2nxDR9g5s9btOtGM5d58sDblQM+IPLlOYduQSb0kWBfSjqGqthHKEdtAhHhNYh
Neacy0xM7CuSGGODJ2jVluugnxhMGcUdHF9KFyXfblCaL5nr/pKplm+jtn7NLJ64EXrFbpysO5kI
MtKRva01RkU2sV3hQKUxsQ1q26yEog9gfEAqDrVQal8RwrK9GaxrXFZWVqxIFXSBQYMNVUCLR9Tr
3OItpEzZNOkfyut9EPJwUNGw1mhpPFf/oaXAiQSSgZsxoY4cUozTTIsqTfWaCVhQnrMd6zI/IENL
82oSynld8LWt65ehm6a7RN27KUzjuNWSHZofGdhFRJU0jRFzTS7d5RxaUl+buAq2QV+3N4t62f8L
vf03oTfd1P+TzhvuXnX8ydxrPuJPkTdhuP9wbcPB3As9D9Oa3bPedd6EbfzDNHWhu4YyXMO13L9k
3mzxD2nicmXapqOkYqTxl7eXYpNCks2RCMeZuiHN/4vMm7T5Zb+pvM2/RxhCIScnSM7rjpxdpX5z
jaI9H9O01c1fU938UQ2jfw4mFd52bZKs3UpMP8KInkk00VuZtQYRiJDXKoIaImy72+UVRZugH65+
QADWtik2B2SxH6uqqxl3GAjwJMXjMvHbhhRnkqpd4I/Fo18W5qVVzr1ti2gu+VJqQXG4O77vjCoW
qV/SidPkY4FeJAXoCXrcWaa6ToiC/5rYRZdfnKAJ4ICEmgsLhGHnx+Zlbtlnmes6W4Pv836SZXVm
eM+VnbagmbR+XQelYBgjyHdU7S8RD6dRtAQx1ZCB3FXWbYLo1DHWJSKoqgkJFTtcbG2so+0ps24y
Pa8uqeGVF5OYf+/l3tPHqmX9MvlYVzrJpi6ViyEPB2mhVZ/79qrJ3PJWSVmgUTNP6tiHPDnP8aYl
e7dK/2U9UQcDg7wAirzsvUzel/NZMwxjRw4PYalUDD739rK/ej8KKctDpiTYmaoGwJDX9dWfeyNz
JBuQJmaKonKLQEgAnvaEEA/p48+zXpimJ7PQUKDBnASsUub0F9Qrh8syN/U5GgNOTSAwb102NGUO
KEGBi9EjDV5QXJXfiFVRDKJHOJqu77zQ5/upW3xzPcLzgRGh7bbDbTAArO9Hu/gmROiusooBlxO1
5rMA4mL3RfltMKxsb8vK3y679aF+zXNTPtgR1a2Pw0ufSqcm/YAwu1WwWTQBYsEp798XvTA2by1P
o+rvWd3OyqipAfa5w6GH5r4tyA0OpbYuMX24s0XuQvJkQgR+CkjFnj7WtwE237bhX5dVy4Rww70z
Ezi35O//PEdAigj83kAWMov6cztPqAt05yntEky0eL8+bVh2+VhXhxBsZFDnm8KG71NLM9jhfPt1
WWonohcA02z4vBxoCZtQR7dPDBhtWA+mXH/sian7rKjaGX8euWwJm3HjlUApEQZuHpaJnjS7ytbs
2zRrm4e2EM2pysLrHJi/daK+HfHl+iGLEA2jwvWfxjqFm5jbxp1RBNPOGojdvagvTnboDzuVu+3J
1wutfwowD61It6TgZGsdWfByFPuhG8P790mSYUaPWvBvq+aNmlNiJRz77uZjQ9i54f2bMQzBn8fO
O6ZR7YEvAecYGfmMqid7Gwn3S8cFPSwT0+A5t1Zgok3/z3WhB2kj0uQlbXGBqcykPeuO9n6QF0YQ
3UOG3ItNnttO2TlOd8tCGE1kyH+bxVoXOz23cDZ+xRh82dLP7nqRoTGKNQNv2IwSuYuKiPYWCUpE
CZG3ilravTYpAVPM65UvWO85JjzVMTZ37/u1k/fn9hSbRInqx9gFzU5rTP2hxvT9wV4v8++T3ih2
pNRs8maxeFjWTTatY+xV53xeNfhpdm7s+OXjoCao8Eb7+0lJo8x755BbsF6SPMYgu59j8Iks3MVj
RH3/vioGexD1hBTLImKj2b2L0e/Hvh/r1TjHeJoG/5Bv+phOwJMns/MufWS4q2BQ6U/UmzS8j1/1
xirXWptCPBmpYPXqz17hv++gIryJEMf4bTzw75wr9c+drIsQpiHI/AiqOyRuP3WyeW2JvMGG/Zfl
2u2+4e6fB1mJs6HcztraiQL+lzZP6Inp1LbMAs5oOCFpMN/F1tHW42CoO7/loYlOYUQyZrPPLRuX
dYEvIJoOGS5bfaguyLABbKtigMFR9EoSF60SvdoVE7wxgzc06VACK8ZsuywtE4K9xGrTL+8L5JD1
YArvm4DIVjWglXTXbc/LxoIE7QqN0+qwLOrYU9VW7t7Y0WwVkijtKCcgakUCvnvCbdkP0uhN6OFL
HLfiKbdCycA/trejwJQy6KxV0Uf6fRiZkI4SGR69uhMXM4UpQB0N/7oMtFlQDxD8EgRpotaIj0Y/
iyR0nfmgtUxsB94TrZZ3GIdoXuyS23Tyz8vSsptTJyUVWP71WNuIwy27HSg0xTeBIdP7HLeSHdZa
YGua0H5Stn5HMqp79fxYwFNzp/upBFTUuj7CiOmQv3q3vS1aEukUxqhSMvxpYuv2P780oKc+jcxc
23aFsk3lKEs6rvj00tiRMaToKvlvva2LdYLX5UPni+kqfUI/A9WAsnPReWjKe8sZ0+3o1Q1Wx0P6
RS/S5mxnLUB8PxpOWFfyBkwmYmx4OZ4Yi6KLmMIBLnME2j42LHPLumW/ZfHTuo9jP234dzt/rGOE
adx0g30gCCQTFprqUpixdhDKIU/Rmd19ihUoGgqa+TLa7SOqsuYfVe+Dt5f+zzZIBcpwvlTnPojl
Udm1PPaVTmV4WQ4YIpBsm9e+zy5rZ7XGnRGE5/fd5wOX9a4BMCgO2+TcA6sgNNUpynspZO1IJsBc
pPviUB4YqYn+CrVsJ7qyOKChm4K+7fXbxGgn4AVwwhExZrFJAdots9i13EW4UB+X/ZZVozc7qqK7
u+aVT+ka1OuALtq5kXxrZCcCNCDIbXiRHl/9mIkOFoB1jAoIAuOr7LT46mDhvotDu1wt65b9TA2V
u9TpcHyaD1smvVNqxzYa0ZX85ypz6FDTm+RBcsvXRtUbe7YB1Cxi+RTjspYOlkWNlokpQSZ7CSmy
bB4hfGxY5pZ1ddjit/XvNrcVcj6DATng03ENaAsyqrX8MSV9dbZc/5eZDOJ2wPr82aZs7ksf8avJ
75FCyDdppLSHQtdy0uUSuHMTiFdksPee7xhfKaDAl+j85ND7gf5I5/Jz2YEk8q9CqfrRVWF5wDFU
h6Uqta9V6+zMohevrgdQTyJKd2eRkz/T+1BBnzckoGXjnT8ZYGhNCffAm/xLPGbBZbSMHMOxwDj0
teHfMjQOHkuvuQ/zQL+UphU8ihxgYmR3AW6pbFwmnQZRvRL6ZVn62ANXMg6fj/rrHMseFA+993MA
TDGBQaXQCLwSBqATe87xfZbEqnPUSDPAzfmYHe6RjteongJfK1UL370L4GXoJq4LgaM96xKxAtOh
N1i2WtWwxipMewzijDoLYmZq3qvLpvLdA/xd4/zf9HWG8fdWy9bp6BR5dweVf4TI3Xn7b/GkF8RD
qMVJ9is23O4+N0Dp9pFXvxZxcOqAHEG+v0VBF45m53cYdNnGkwOs4thE2jlInAkpITnoaw+3y+3S
u4FCkccaMeVj2GU55IamH7cT9rBk6rP+v9goy797XZu2TinfUUJJW+i2VHMg//vP14Sv2ZhEyJ++
1E5WlYOzK8K4Q0Z7rhAvy24YBFQdTJBqEcya95VO6RSXYao2dkOuFm63DFCymaz1ONLSLoc0GGmt
KkwRVnyJ6DuZKblf6lOADy3SyPO6ZWIlrrWrQx0s0LxBzRObqt0OHJA39v9lcLK4d3/IvHPFJBKU
iRC9Eg7djPPpisckLd3JGpD86qNL6Wb58zDivpo48qWWRXvIet/BuEWaLxE2DDcUbgihSBF8QR37
MHmF+SIdCZ08l5CF5kWvzd8SWVf30tG0q433w/vRBQgZswmC3XJubDavtX4xQ1B0uDAOU40oFGVs
/CzHAjgYs+/Ljf3nXKxK7IBUMdanJifHmI8Z8t55HnV3gdtSGSKFHrVIo3tme8DyALjl0MXOKUxs
+30SDTVkvmW5j5wSNL4hwOBo42rp700PHWxQcC+mCJB/MSDkAvSpHmk13pYdKtqzG1vXnIdpSsjp
51W8rQe3/pYoB7S8G/8AwBRTTaVRV1NjPE2urm+zupCwlq3fF00y4PgXao+pbfqXSJD5XOaWSVAQ
YOMZ1YJP+duGcPLT438eZljmv3yvkihf6vS10sY6YN7+2/cqpD/q7hBZyM06lQW3sUUFxaouyH/e
4Zo3Pki3YWK7WMOGCFaqeXHZkGjNJjKs8X03YHXeIfBh+APRhMOoHwAcYkp4pRrkXclJuie9TZ87
zFmu5tR711EU8U75Ll5uSW5HKx0E6Cq2ohDPYY5Ydpx8/yu9kyJRyxHLehKm81mXFRkVhOWsy9Jy
xHLWVCAu9HEWVHYwwlZluFv2C1GhLP16K2WpKJA1MfD+ZXaeLHPLpHcCdewtIh7qRMy2EXycSmKH
TD1s+5+fgjD+9TGQ6gMxJE0yOJKE4d8fgxFmCUgdZbwBekP9wCvju7RKHlwnTKjt+HAY50k3ihj6
C+qPeeHAZZ3XLfsuc1Vjyw2lalLzf98wlH1zwEX25dP6cahiYG6Pn1bH8383/Ojc5CMFzHlp2WOZ
1DPc20gkmv9//az3OWBTmxrp9ff//rG11vCNN0B23HysW+ay2o8vPhHdx/qPf6YJ/EozoZ2Wjcv6
0GwQ8nSwbUizsiPYCZg0OETevC9/nl128CzBDp9nfzsskHkJ3vrzyeblRkPvwio0FyLOgBfqXJRd
5mYaCnYxFxW1j+HgP0q/cs5lDoES05Z8qwLgPe8IomWLReL1vACKRjJyaBrMXOnIwcMMeeen2hBf
J7f2H8i5Dbd2PuOstEn/lqSoOghUTpHHd7IvWGyelvWkD5AiaZxinwah+GZgFGV01YtFXu5QCOhH
y17/5qwiK6d395f/vbu3SF//nj+m+3CFNDAqUQZ9CO3Z31/cKM9F3HdG+kaahydseZBa2tZwLnFf
IaJZxadlKY8MqvGBkSZgCNBHWFb+tqWP9oOXlJdlVTPqIYoUuJww6DZ76jGcb5kABHPf52pUwc8j
fmlN4LU7vafdMmJEPQTe8WLqnatrOYz4bBssZ+Zel1VZk9VHU8UUMzPHuRrzpJisaptGWrpe1i37
xQ3W8Dr2fbtlXY/wRMoIBFe+TJ2okSrEzJn7mCzrrCAAqECTdbNssI0SueJP+3ws/rZZxf2IKQLh
e+iZn8//v/67j1OVyNf+D2HnteQ4jqXhJ2IEvblNJ59KKX3dMMo1vQM9n34/QNWl7prZ3YgZBHEA
MKszJRI45ze72QUd8J//MiwEvW3O72i36JOG1Hup7dVVkrRvQ+Zoqz/ik5x2jVmCPX+AMwObMTLn
1/V/zBttyBNiRN3nj4GqajDYUDdsoxLBQ/61AO9+B9UdXZKC64DMISr49i7MRoz8qDHslmAXtZlo
H7SOuBr0pww9s8JKnMu86wryjacw1GegDn/f5LpM3TO2ge09k8/W9z7/lntd68a3znQ+LZnszyac
6cmsfHWHdLglbSKFxezgaYI6Kly/+eLjqnCXz4IzVd94+7j1nDvNDhHeITWlEh1uHqOoE+v582SO
2dpr0m5dAiAZ8yY8muGyrn2vftPaNjrWeYcufNW8pVFW7/sGJpvq9knsbQpQWreXuUVvrkQP4jWT
k0ex0bw9nrFUfst+RAyYQuesu8uqdlC5HyuS+KWXez90KU+OREzeYAcWAh48g+dCnjP1YRZllnyj
98u5tj0PaJDQ1irmpO3yNCcoIcoFKkR5o38o4wYaZpTiOSsHwsg6gUSMD2oG1nP8B5LUw98H+Jcb
wBYZZoGnxuWJNzlUoL2QvNdsNCQveFKqRo1en4zXgYx3i2OSib+GRnUTtUIFrz/pGlMDxu/bh2tj
o97b0bLwHu8CDLHVe/3Sl2/02cA3NDLCwzV0ff0b/2U3oOZdNwd/3O66ll8BegOqb+O08P9sFqz/
OGJBPnBc+T/Td6gsykfyP7ZsoBVaEaQA3GwRbUw3qfd5HZoPQE9/TiJY9Aenaev95TIK3rta87Y8
KfXvkRa+VDzF34zY0u/DyUHjDaDMgQ2ujXkfoDWRNfHO6yX+tXWHwzJZwQtWIw9JrPsfJQLu6wH/
EZwi4+Cjs/uvddi6T3kV5acoiD5J65/+742RrIH++/Xi+IaDAZXP5kg33D8zp0aQQfQx9fK7Sy3+
VmBndg6pjAO/c59UT9d9E2nt3ECLa24kea46RQaHMTVajK7Y5qZ05w48ZNKaNL7NwiXcTXMT7tRV
bY3HQV9IRMk4FU+UJdSlahyMx91l1rdjBA3VoSy3bTQQ9F3W6auh6rpjnCDh5ZGFePFjWAt9UEvM
QBnfxvAo+LlOEu0jl4ZMqrZTVyq22CbOKoAZr6HrNDW3zwZUTFVQE/JeSTKAGEoQANFSB8+lpHxY
0kZ762b4O7kdtlvVtS3jXQPOe1Q93bxrpqV7Cybdeuqb5cR+LF3/338m488yMufmgA+k6fo6e1vT
+DNZGWqGPtXC0b4lWEKu+lL7YuVDeVJN6EzYIuXpE//MgLROUuiHRC/X/eyWp8RJy5Poo+KYwdIL
tAaAYRdGqFMDAkwGUFd9/9UZtRDABjc0ZOPbPaUE/NevP8NJ+Jv6QLbV/VRcS8RrZMBgzMzl1NfY
42VNGIBQBkNXpR3c59A1z3laxGA7h/Hr2BnrIq/sv/x8XJW56381Rze4iZwgep7TpXsAPBPu9Mzr
7gch/DvbrR6v5SB7wX6rt4zsnyUi4Z6DwLH2qkSEa2x/yI3mvy5K+k6Hq8kCTy5Q99X8qT/In9LF
uZHf1jPIxOtPwIb1KXHGERx31Z2LokH0ORGo6ujdWYX4UqDFFluImsgZxhBgmRTn0VTdAaFz93Yo
fpYZvkejlQTI3/vPEoX2IVzcD/uJt18Z9u5HE/eHYQjS56mI86MYfTQgZXwogIPas59vSsBYEBxz
jIC0qtrZMxSpbtQO1ybW3V9d0U2vYTaQY3+OzUHSrP9uzNC2dnnvBOj/RK29yaW+pYypKXOH4kLc
Iiaf6ZycBbYw7+Z34Q3Wu941M+QancK17GpajRC2BdHbBeP/LnhB3oywsh5/ralw2jgbESKh8Rgj
62I1ULv5z/jeuodFr/UvCVbLo6sN+0H01bM7c9jX4Yw3szMD9tLsrTd28yvgB9SopvKLRfUFlnNW
bKo+ST5SYAhqfhEbHt/OGrczuRxEl1z8WULUW5PI7W//n2+gYep/5q741nmOyloFvukbf27FnWis
RdGL6pvfcqKxat89GrJplhh9jUJPH1Rs7AGu3cCKWwuf98R1XuzX4w5zzT0ONx3mm8gv9d5krKK5
D94HYEYQWJavaVC0dyOIyr1dhfPWmtGi0Uw8mxyXF1Lpbrw4aZ9UqLPTYDU4LVTk3zE14CwuX+B8
OIQhKxuBRIIoKpyCdZOjUWEBu6BcMO6M2EeidQBHorpRVOPv6op53F0uVdR1W5yc/jFBXdY1NZ80
nTaq18m7XWbL1YEQCEKHmbsbbI1EqRbWz/YUJ+s288n1zaV+joQLCm7xIIen3vyQtlUMB4ImZOJ+
rkGIUcgo764xdeXL0f81ZmXIU4buy3WWmkqNbL719SFABamFW1FDVdW0RkeCIfeQ43FDc+PIw0oo
jzJu3T20oQFERYZmL6+OGrBDS/ZUqB3KfEthAqsAfNKfTG/ktc+xzKpa3IuQ/V3bEW7jfe3On3ES
w8wJm5cwz2zKflYDIplp/GEcdIGy5HEsQ+s8CPus4qBhkH6ZPYR25TSTE066FJ8OMiktTJ0grbJd
6qAOOMxxDMuFZjAowAfd8yUSI4oQQSrZxq5wjlmJp1DsdDtz6gV/AhrN5m+Tx6CPF8MVz20c6VuR
IjCsRuMF79Ran1GbYeNwN6dR8ghMRQC9xIGwK7P+bC56cMOBNfwGsQxcoh3+dN3mnZK0eB9btEp0
uaiJkf8Hhpo+5FEiBU9FxkFJXXqS+XxpNOrw6IfQt/QwXAEJnm7IYWPrbDq2TxUqWEd2l+mrOirb
G18r1qq2Uw5UHB1wTitV+NGLEg5PNm99UDnvbCJytCoDlNZif3kmofmIi5rxGYUlHr6dBk1k8dOt
My3oQNldsDccbaN6TY2Yi7ryUWTEkNd99POEqoQ/PWT6LFW65YPXT2bQn2byqZ67ThkGvwZUv1im
u2Wuzd0fz+fEsc5jD3S6SJOad1QR3sdBNZ68KoWFJMzkNQ8o9HZZEX/alfvDy/T6+1TNYFyLMAJo
etIyaPtQF5G367DzVY3fuMUeF9573RugTagY5ufhY1UaH8liUcxWA1ofmI91M6yCMtD34bzQ+IWx
V12/y5cebAN90brtuvHqp8s8GbqMqj5fD/zbZaPm8RF7UreaWhShRY67U5zacFn04Vk1Bql5YF9n
t6ICFcJyQD4tEys1FlVxdaiN4VX1+rAcnvHC+wa/EicjixRg7TvhUTVBg/KGDwzl/hrrXZwBxxB9
Gvjh+2vcyzx5hht+8pO0o6k3nMB4liPsMkkupAyqyXo5pBuRlo+ZB30SIEj+MVvBunMKal+kWJ/6
Pv2mwilY0VVW4KWiugMfdEQJMIdyy9BHkx3JLrm68z2s0PIE3SHDzz+yKTbQxUrGB/DhHPvcyvhS
aQiXVDUPAhwekRMv8Z8gnyi+hhlleOA70QnsE7AFa4RfMkEos2dYglOodbASaDLTtZBJ/d2ftAXj
7xGZ4UHGCjUcpVKZ0TW7nYFy/KbPkadpoEE9eQHqGvDhkh/dcutNHZ7glNtv7TDpj1XaulRWe95h
We69TcV0UjNx8H6Dxe2/OsY8P4BjzrdBrP9xrwgaNanl+skbF8h2ueE1D+oSbrTVwNMgCjt6Vdd9
tNFt39i5w/fe4y/TBu6w8SK3eW0KAxnDfEzWA2WeVz1MoHPwBnlg2ypeq9nnFxljv6RGg2LkvR86
+p0a9XyRbVoXJqvqtgWPNBvODQ4IrI0Hvdz3A/sU1S35g3kw687R0sQkqob4J36ZN/j+wSzVQ1IX
vu9hbI13EN5x5fPSthoKfkbIZ36othoCdevRQA7r1sgz77GZ6/h+DCrzxcYo6qbz6vlr2+k77Jy0
L5lpb8jwRS9uG+PKY8331ItSBHG07DN02+Jgamn8UukJ9i09QieVtNSiBDvvKoc3zFzsVWNQ77tc
qW6PTvt+lM11iha6073hlKSCOgjiRolyDvDOnWrIA3c7RAQp/HS+S3mn8BGLF3a/tjg+w3CiqYIi
2Qxl9/UaUleLJnAbTypjrRWI0CS2NX8pzOAIEAcbAi9pdioeyXiqa0ew2s/TIKzdCGTnTkRZeBvP
cfVIerV6VFe6J6rHfJh/jc6yq2JqFNp4vx9DsXzYbYzq2KxDGHan9iAoAN1qddt8G/DsWGq3+Jyj
Xjy0Ju6FMILN59qKvpoLO2Dgous46MRjNafiUV2ZZL8Q0UIrj8wRfyfNZ1iN+G5KcStyBI9jYtcB
tXiGEHVjeWhWqQEVu9zBMZNnjy3ayjbbfcBrDIRucgRfR8268a1LFx7oeOmGJK4RGq33o8ARr1rE
vOvqEWsOw8OTox5G8rE6/3SOyzduP/VPbechFGogN4Mmg/Va+k5Dhq5wEKz8V1cT7vgQziS5iq+h
X/EhbgrrRTer5HNAnAB3HRDFdpe7D1PT2bsq19td0M/JKvf1+gRcw8KmxSUdnMRoBXtNfhwC+61M
Sn1jyZ4KJWWUH3OvTxHYwyy2dCiF82thuIgzJAgN+YsVzcGv3fhsjMOy6lwPdfASbC+cVuBkbv9i
JAMOiHqOTm7RDJ+dh5nw1CP1kpju8tyZ9iEo/P7TLKsCLoIJeEQuB7+DiHaZnhoNBRBZuCdB4W9V
sV41XlwGl64aqFSF/zrHxkQe+4EGXcjefjbt9GHIhw6PPArQBXCr29COu/fUQsFtjDX/Msqf0kCv
cUS3Vo7qZYuAUeG/2F0TPpUNuL501g+VHqZAsarwiSJleqhcqrmyp0KqKcvPeXKtI+z+8GnRgnqT
5cGTnpXJXWMW1SZs2vbNlF6RXSG8nerm5vS1m0fnUfXK0FzrepOeVc/X7iNv6p/1Aj29tGnurNp1
9+08untZscKlWV6qvmqScQpvGtHm99eJauCPLnRzC2wYQj2/73e9yR+x/3bPrqEiqI99zD4EVf/e
jJK1JRL0ZUmsoEnKvhkRshRztOx9dnv3RzfwtbKtBDJ/0x6bJNc+2wBjzMWyovMoP63DqM9wN2G2
hxUmOMasZ+sQGv96Mspi59QUpwVPkS+Rkx5FpNUvKp7Eya94aeRHh33S2Ry+dkUSPzUTabe6nsS3
zkFiK52iNyds2ayXnMHa2Z/fBPkHNUFz8e5IDHs6JnNq7N2lRxQxiaC4oE07gU37UmiQF0XqV1sj
zsezOyHyrpb6afojMov6Gc6UtcG9M39o+Yx/LhUyk/KHWwKh4albakpzNuYuFqDqUg6Mub2OK6SR
KfRhCZ2CBVcocNUo/LeCiqur68Af8/7oqslNgsyn72J5cb2VuvrjftefYbKhB5m3oEYMdfLBqeZp
jSto9+ljjzL02ZfWtYDA5vyZUsNHDBuN3yH0ZnKh1gKioWnu1bSi6vaIA4wvoZsnW8y/UZ6GiLab
Rk/sEj1rd9fuIGOZr/VscOSl6l8m/l5yjdUVslBVBrXwv02OO5GshZMAKkN/L8ksPgVmYLz0LdKd
tVMebNkTM5In8D6XdaehY6IlvLIwrugKDFwk5phfj3Pn4KX4j5STPyW7JnHjS5LJD8i8pW3yfskg
XRdc+qkW7Vo5WV9q/Y6vdLzV0A2g3oUSCrTjX1cyptlp85dt1bdAAoI9chgcS2SjutemigC+d8bP
a+SPWYs9ObcLVE1gbgg7iKo9ZxIbN4MlAs7X9Zg60DU6zWZzmQVoTZfliyv8EtyV9pmOAHIaa4GO
XaFsoBkZwgVVUH7mDQaUWej+mCfvzXKj8a2MXOfeFq2JX7OnH/qk0e/afAYUWRfa1vQKENqhITWO
Xe3oomhyaSbbRgSdU8sKQmH0pAawUu+OOh68ctac2gjeezM2BiTttq00se0icWNFevYTObQ6DvC0
TuKfie5T68F5/R54+3KIKU1txTJikOSP9RloYny78IL+lk+oo8lF7JGeujpwP/QWgltQOvNRysds
LLw2jEQ8xGHQ3sXa0n1rhgeFeE4a37udiiZ5dCWqz4CWM1dLdbI1jJ1MuzS/dQv+5F0WvhpdYq8c
HdsKKsri1fbDcwsh7svkOa8L2iJnLxvKs+75bBQaK1+prhrAyXmNg/HwqEKaV1DLpizWWe+clkEB
GPUPI2vfRRFCdvHa7sEKogmBk2w5cjRE4weD7e92tfMXNICKoaFki3baKQ+1ZsM/HQ1LyscvcZdi
7iintLO7sjpj/ITK4aJ/4YX7JTD9/cjr7q4flu7TGfBQkj+XhDgfVPao5xpRIyQ1w/FxcpdfTQXY
aVdEA3SKv+OBP6EHMqQg/BuOTaid/T35OmceKRdUs4FQXuacEvQYVjAt4ze2eqi8TnGxvnT91r/N
Y/4jVHcxpEJliLe26joZctVDqwc7kmnxm4PDM3T2TBzUaNKFHySkPSk1gzHfYj1CXO2fLjei7BwV
UXZWCw0LDTVI2acepd3Le7sAdDZmGvLF8qWtYv2YUkMU7uEaUnFAcmNDNrlzI6Tj47Q726KPV8A1
vyKOAHwULZFmU+ULhqLTsu71tjhWDV8U/Oabt342UFTI2uDHTMnVnCsgHI3VPvZkkjE2RgxDX5r+
HIbyIKgBtXXDEYEhkher2ii7E1l1REgAnN7li49wcTiDbGnAWteBk55VE/T5RgcX9HjpJS15Wlfb
4KmdXSb4mrOsEKDrbz1otVFvbjUnmw6qCc0un2/U5Rx8DEuKdm8UvlWhF+/GFlKZnS3BG0T14MEs
PawhZBcKMX4mnRFs1KiwoLeWtv+oljpYefU66TISH/XZyp3LJNevzX2NIhCyftyiitx8XRYlLhRd
dB/abE0WtMr2YzUHxsNcew3a4DiiWGnrG5wKk3aPpgesNDVUBZVxo+Zb6k9QzDVuLXmBJwUboaPR
+8M2tYqT6lVO1B3/HdfNcYYeLOeaeT6quVZstpdpYFb/cQ8VV6Epmcc9qarXCgdYdRiiioWabU9F
2UPh5H1a8ku80CcTi6tKbAIZ//d8FR9EVb2IiCOHi0FCP/SgyOWVWQAvN3O4OlpGsnyasXSvGhSb
Lp9bufN0bIoby9jsVMj3/OBJfWRFuO2o8G0aRGkE5ZXx/X/d3qkBs3N+1q0Rsy/6137yuhXssxEN
fwclg9b9IGkyfpIBx3XBSdFikd04GY/kR9kI5al5iFpKPSpuZQEfbLHwbtPd8mVgny84b0Sm9arF
RQLJzYZdUujaZ2ZqX0Q4OCcrsLAzCLA0VHHXZyPH0bwmoRUM92Y1uNtRD8ItHz0S3b95G1Dhc3xA
5m4dSWoH+w3tKYRcrXqK+1GnCM8tozndqVjh4R++QGW+N3CiBJphPolJOM9pjnilE4hmxa/XeSZp
ru8a18puolqzn9WU3wsmwI0clVMAi4FevExmi1Ssl5xM2csEz8SqSF9SDV++tvW2g7uQtiu7KXws
vCKEZlQ8TQ5yflT9t2Wed7sBKj/7hw47BMBpqjHlwStzsB0bh3ajQqk8oMWycUlq3YJ/zCjQUMLT
FgwKFi2aA7QuemNrhROK3LKrcoV2Vh+S2jW3qgeHngeqj0QNdcIVm6DwWTUAHN+tyW2gFQTh85IZ
yz2bd1w3ZLcP2bHYtfbFzjpPoP2C6HRgzE9qbpUEwW269NrlblYi8864ocMlbbRnhCDM5+X7NOqu
uNXmSkewIhm2Uzc6DwG88I2dvpWgVf7SQ7gqgdN9RHGNtG3p/nAT3OXMtOB4nWS4dQy2+6gbaXsS
pS1ORtxfQmU5cB6XM7qp8x7VoJomQ35obOF21GvOeADKoAP7e8+tYnGXGMmzLhBxYUOzADWTsAc1
fJmJMMtyh65ie/uPlWqSE0VIifTa7URa7Sxa61TY9vyx6Bz1SR8ND6oLX+BLzsPrqU2WyyyjI6fm
d8DOEw6KsmFPw4dxGYDR/o6VURlvqJA20Bg7DFD0HONRLCPTKWVbOrbJLpzceKe6qlmqqKSslKPK
U6FycJlo5FqMn6Fck4FIwWdSXqqV3QP1zXqNyGSzzlHAOUdNDP/W9oYfAIW4MIdveq4DBhBWe+zC
ftxGBq+nEOHQ13bQvlCaGH6Yqckh3TgVua5vi6joo1U/OJTQE6r9finiA7k6NlRDvzxZoz7emwIn
jAEGQ5E7+pNT6hYuRmKfyZ4aG2HcqDFdzpRjtciMy9h/rlNjhkQE/15nBznY6jiLb1tkzW5RzKCi
Nof9Bsz1uOI1UD+jUtMibwi4x8VjwyYnmLqoNhcJzmaghG7mvjCf0IKtdmPWVCh+k+Br2JvVi/Wt
j+SfXCeXMQwJ1j3aYN6qAcNCfs3gxCRGvjSijS303Ts+oA1S5ureeToeJ8Sn3mKDtIk5IlFudJm2
B9KTsem1nW3aFM62zYdfV5NbrUNtRJ2zKiQMRk65jqqr6zKUPnT4ZNKr0MXhubHcj8jDNqjOsmk1
BXn4MRUGBmB28ZXXFE6JRpFtXR7PL/yanlwefDdRjA13ky7DC85PQLWyXn8IZm140dIMG6G4RXNL
jg56Cx+RdISFVF1HDgwzvd7Kzg702hd48iSCdRvb3N93aj3Q25XsMh9LckvsRJj1+yIIrNtoSDFo
Vd3W448vm8F3LQRl5OVlorzKtBSxsn5Zqfi1aZboBPYMqn0t3njst38JmXOA2fCDLS8aikmQv9Qu
EjhO3Nf7dkr0nZ2k6W2tTY+Z8KYTaoHzaULHWnMACqiQahx0QcwYVx7VI4M9nS6jakEs2CEMOqYN
v+8hAh7feTPhCshtVZPY/rwLYvGmegWPkkejHgEJSSowcG1vN0i6cCeba7fQovdE75JVpBjFagCU
u44jsmQPq75q2izMQFQ3t+oGf971H/00ic6NafsQ0p1ibSDKd2d4mv5mm8Aw3M4YVmHUGW+D0WAy
FUzOtlmMfDPL5HpkglSKy6R6yMu4eI29YFnlvWvcxW6Zv6ZlY27cGCllVI3z18HJYry9LEQ/VDeG
pWQG1avqNRpY1qBB1HsJMgTGU6vZqatroyU+JRLVT6ll+ZeZbdQ3eJZ1WJHXPUIpWv8SBniwFFE3
viZt2m7F5OOUI7up6+S70kRtq9GL6bWKkWIIbTzR1ag3oQQ6TGj+5q4zvo6J7xyQlPheyl5JuuMx
Tec3NdY1uXUMkvpJLcyi0Hqao3inxnI7cU4N0utqrKprDzQfSgPyLkHJG68rf6qhyY6zV4OnUZQm
qDtl69Ir7Bc1r5z7m1SQEVU/2xvtO8rseDz0uCtZvVu+huOMwDKlSrDzFfo55CeroH1UYz4asjdm
OmV7NcjXHJ/EQKRbNap5SXVns6Neq26FP/F9OSEVZ6cGdf/a35VhnRzqfzeonQ/6aOxVeOlFTYba
Xn5NSw34U0g43PVRYrbo6bNeTzXmLN2yYH8qTr+6aqEaV6vTPtUfwtgubsjIBNvaHfUt2wFyTryy
gfQ4ubW3eulQQDEd4WQr4E8lg2OD4hp6eHKSn4Ar1heSi6O5HK7NMkX6wUztfAvCb2PInhpU8Wwm
/w0PPBCrcbGxgZTDJYq38811EvlztNoFDhFs8v4aatBtlHzBrY7okleTm+9VE0fApIcLW0m1ft8V
l6ECu7BkxhvpH3PUpaalxd7jl11583TMPLR+zCSqt42dtm9Jw9t9CpyIfAxdYTbnJdPTJ9Wz+/xu
sYb5md0LR40K7d8GqQbRVHehSYE8WTRLPrHsEyJN88OcFBF+MGmc3rLVwSZgqKqHzOYzd1t4VNoj
nbrZpW+I4BgX/rIvbBP9cXkfv+YFXlpPi7xflSbdozNjqiaHVAj60bKds+4vFbrElxzNkhhRc/WP
ULEBkbw7f4j6+3hAo8oIRptdE8/IbInaY7TAFrVD64BsYXsUslFxDQmK2NCtg5pqN+OIvq33K3ad
plb9nqvihT83e8Pkc9/XyfwlRDtRM/AUmhJc/hBvRY0Ubp+KR6G7fPhi6daO3vQPgY0kNBuVeG83
6XjbNY296othOM9eMZ5jYx37nX1SEXYo5po8p3bjLUGY36al1Iv2nXajRd5wtgHxPRmc/y+jAIKg
4iQoqarFcZH9HADWYhAzZ2/91GymsjBPVp9nEAsRS+aQ9mwUif8af1XBNvH7ZzF4FF9YUE6kKyq3
26kxl/3+MdDmdzUWka49mCZGa32XmGd/cN6iRfwww2p4SZvIfUb0s9W6AD+TwXvVglA72HLMzaXk
e1Z1azV18K1lhVhJy8OC0WIJg/3v+5hzq+6TZuxXxwTqcGuYR0uejBp5WqpL69lIR+ugepHekQvq
pvFeqzgsBUkoHuV8NVjJ+Xrr/Dmf/O14rwZDaxGP3mwfvSIGtJTjXbf4k79F6BAHwrG2z7yk7DNy
BagozkG16UTsnEvDjI5znazVoJoWG5ONODbp+OsqZ3yuoG6d1BqztvrVks34aMg7qlmTIc5+aKYH
1Qu1yt/68gfbcsYfP1h1ozTdZyJ5dd3BOApHtFgaxOEbcil/BcJafsbWS6VZOcxrmMeGby6fXRL1
oFUswEe8Zh4a4Sy7rApJrGkcgioQkqfEm7vb0fOdt7Au1lGJQlwzFc+tbEQ0wsDQQMiUVV48Bz4b
CTPBbVX21AyvadE7Duxuo1YFQ4Fk5Rx882zPqbgtbtegknuQWt64gQ2M2loWZ4+DP5mbwhuOICKw
hRWqRZQ3Ohj6p5pxCUFEzDB9Y0VDlQlknL4zZEjF3YXDSZk2051e9cOxsrAFSvOs+VxaS6CXjWxp
21ohumgvPt4yn8uoh+tx6HrkuzKEHesciki2tDxCNf22Cer6XMnGDvFBjZe43qiYZRgkfDkG9X50
htxWnUOSsKA7kChXY2pWjdADNIXm4IyDdbRk45TOcDs6XfqgYq2RWUfEJKyjF3snDi4mcn9/hxqr
tx8T42S27AuQ1GR5DVScLzzKgUUGweTHgm4ZctU0mh+Q6lKX1dBwWdnRfFdwOrq9Tmqn/td06r0O
O9C/u3HUb9DIGzd2mH7nufFzQqyHvCdGTkaIEmirVcMzhF/sRX09/Fq63sowLe0vBxsrLdKbb7Pr
WjdFVzjPc5wF94vmufvUao1tgp6ShFVHJyQXtqkTgdNy7qyp9T7jvPAfjBRpYEN2NYp3qCQ5774V
oqE+GNjyZRTZqxhJinwJrbWTa9Z7EJWvEO6cJ3Mq05eF6qoKt+ik7rS4xNJIzoqsMLgrhsL+PxdZ
NUKYziJAb5Gcro34mxvjq1J3ncW3YY6OURnhWWnVH5wrP20dVM1gOzjMN+FehYUBk3gWor3vk7z5
KDNsl+ppdCkwT8kblZjL6sk0SSN6Rf+U+4iDUoz5JBWDggc4oYe8nqNPa46fwhFMnsZj9Egav0FS
hzhqN7jpTqZMbkbxZ7M84IRQf8Sl4bLRWNA+rSYsNgfbuAdvif4nCZSBE+NhMPBn0mR1W4ykgObB
Sg8gZ7MXXi87VeYWiCM/LD6Ge6o4DtvrdqTK89aBet/NNfY9apoFFwYWmCiPNkoep3l2PtRtmyor
7pFAAsokf0p/7/dh89nm6FF5bpciGEh0WEL+n4zkPtuWJ+qC27UssS+1ltw5oAM27fzNGfR0Rll6
fk7R4F3X1CarVWz68bqEAbRfHOoIWY95kd7FuKgW3dA9dihAJ1M67kiuGgafPBWrkkOHh2wle449
DA/sh7ON5s7aTtRYirZjEbwkzawdnSDfq16GrcOL1DyRQ/4w9ruqKjqZtoBbA2FtXwnq9EkPmy80
bIxn8ir+KPzgez042o8wbG8pVkiBQjY6/ijm7+iMYAWRjM4b2jGJBBg1QHOn4X5MJvG8aBNitND2
Lt0Bnu5ToMd3s2F0pLct0JolhIX72ArDx9r0h+cIaBUP8nMyjXTGornLLEQO1JgW19MhthsoiwzG
bcaMzPiRBXO2z6AU4HlDqoRqJJYGA+eLpSnsY93rOPNJEJg5NX+V+lygH0BRzWODe6fixjBhpOBW
74Zo67VlO2DeJsv9FBUp17b9yrd4us9jyNU8Wv8yw3iGyd5giDygd3TXWvhPppjLaMbkbVUDfQNA
prpkIpfV7HrbRjZ/jv9j6nW91fWYQl77avmlKzB5jJrSPPk9eaOpzoavng4sBKVKKUzgN2hLANSO
j0mgxV/NqDRvmsEOXkQD/xkkjH4kPW6sAvijKLCJdqdJrXxLd3MMzJzwhOTUsIoDdMTNqQtPKjb2
JcKfS2M9DKVOYjgf+Bzm6O/gZtCseiDPH7Nwv/oVTvYCCsNzWVirmAcEp9V+uc0WFyQyzz33vp9I
EoFi6Peh2Y7+Ya6BMQTxeOfMFCBLsB/nDpDEWo8RDQZ3o52RxcS1lH3Tq5UZPt+atqC2For3pZ4m
ZEud7ODIrhZgWe9XySuSP0BMB++swl05BZusLnA5Z6/wzjs+BJRv4fglF/nB/3B2HkuSKlu6fiLM
0GIaWkdG6qwJVhKthQNP3x8etSv3qXtuD3rihgs8JOC+1i+sX5BUvYvslE2y2hbiaMJ/fxkGgXOJ
wMDXFJ32QUTs3PW+9aTnWnB2wuY5GVxnUah9PIMceHFdizddMXhrfa6Csat3tZ8nUDOpQkxQMEEm
E47AVfRiINl+0ULi+or1kRfhm2qN1jMevvoGrBg6qHwBz4Y/I2mdOlz2jWI9uyQnLmYZv6Si8RZ6
K4aNUhunznK6p35GeOYI1ADwjZPjOINEUZMK9lOqJqAH6JXj4jZa1iwAb7ImRh11hAzIpVt5N0DC
5QGcnf0QAgXgf9sM3zXUSd0+z774Zjxb7gmWN7qrXrrSwid0HlGiKqcU8feWqNWyccnHY7ugnZwa
M7fJQ7ap6ZyFUKaLXUUnv27ydyfWQtBiSXewDD97FwjpCh5DL8iy9xdRhuQQ+CLe+9Ty16xE9a1R
jzV2XMRHEP3CkEQD4lKg7ZxW/M0jHWEKxzSUSwyy8zCUPGa4/q1nPcDX2KjK8mamYbzLDEU5e0L7
Xahp9WihybH/bG9BXqbm0O7HXOgwEIbhQ5mKawfG+ZefYYtmq+n3PCKiZ9eAneAgJpu+Y5+oIph9
tCdeWNUz+7EtdX+hI9zyzSn1Taxb4y8j8A8j0ZgvjV7US3UMvJNl4a2iJHW3UCEbv0ZGHh+Q5kEg
fa7WoW1vwayQpZureoI+RZihpQw+rX4lcVusHM1xd+Pca+sEjGxzNtebe1kMweJt+SUUghOvk66h
f1YmNzlTiUOuXTTiGZjO+DwaxYx4m9XS9XyHw4l97YbhK4Cu7pfv7k21bX6SDEYSPNHKFxs6zboZ
TexgNIL7Vpjl25E4700FLrkcQ6v4mrj1Do5e+yurMC8h0II3NkaYeVRPt0SPoDgrWXvIy3A8m2pS
IHfR6S/GnKp1oW7+tPG0n8/mFvAjsxP1tU1T7Ftyr+AfB0M8hYq6HdAxeLA8EMA6ArhWw/cIjL8/
KPkzoFEt2ldOWx9Rq2mIaY1OTIrETOqjLGTXZ9WezUVUF92yf52Tp7AqtMpTdjw+iks9Fw2Yk5VW
i36FUmVxIb4EhE12a42b/KsnYk/Hip0xshdWy4vHTqLFl8PlWXwvrCJgdYSMcCVS8Kpzh6h8gBl5
o38gmOXvO1mt49hFhRDA6jxEtSYTeUy/J/miRUcy4ogIy8Mx0ObDKW+2hd9f7j1V70fHvvercCMP
/zU+dK8jAZabZzabiOjI26Qa+ZmcIpCyuRq1QbMzDG4Omt8Hb2qHbQ5Bk2kne3lSV7MrkDjLXpLq
KHcp6pM1VtXTPOXQasqrnDLqMA2QVTmlIPu1ktWA5c19SllFK2FrmZWz4xpUD01LtCqAjoVImYr/
6J82eSQcfzpYoh7Qvp57Pgt53mdVHn22sWDZNV57JsNjQq1/acsMerTRuw9d4LgPLlyu1C6m02e7
OQz6IkvBTMgR7G/dh3RGJbZEYslQ/XOqjuL5Trd7sZDjhoNpkJTl/pxsRdi553o+0tz495FsY6v0
u/evcf+tF1CCe5+vSIOzj5prkujOoR3gE6JEBEPW9UwT38P50DQnVh3y8D5AjiWZpy9CF1F+WZVF
Lc+Xh/86iXSJcyg1C6X40MkgCij1LuoB6mZpHTxMWRDA2dBYVtbAdKrcI/n4p2NMnOACmXwph322
ewkas9wvgNsTqnYXsrs19TOoYnH8HKfEenRoovF9sPDpaRGe3jiNOhz0xBsOvWViTiDrePzhyacW
vrn+7DfLnH45VDbex9/ruhno4AIBgaL6tIjVa+7m09egsOu1ipfVIYwi8aRr7bts9+sSV4hxaHSI
6izzpENU1mjKQ+6ioMafHYOwxlZYdoQ4lJJ6VFGrGxCdnarWPoKyvMnRsmBx6V2T8llWyP1xlrCU
jUeK6/w5ykjBFgPh5a6ihv6id5s5eDqzZBeiyU2CPHiLbIZcOfQigZoajC++kbW3UtWrW1omr4jO
j+8oCKBOuKnCUn1pX2rf6V8avzc41pO+f5FY59/HtoHwZBZMV2ja7jK2C2xmjNk6t0c2CcjSz9ro
nJMepcNzVIPQDFV2T1HsD88sdYNdxwp8JXuVpkjPzeR9k51pZWgskY7gEtJuGU31RjOCqzH2IBrN
yjvLIutIcmN+ObbbXsH45F7/7JdHTtXtVDPVD12XqN22VSIM0nOiq16MHafVE6tY+L7SHWXdmRvl
0V9tbqojfkVkkoWYgaAGjgcb9KmjU9s7wbVzxe/CcpALHuKp2vzVAWEA1afKVRefHcT3gmtm5vGZ
/8vyr3Y5px8WTyPKFXtZG2xdkFUjkDxzgyTHZ9JEsbfMAq7WP7Qf2W6xSYOK9kkkYszeYNxn0/3I
hT30OZ1sk3P+GSub/ppdD4OjZlfNzhymRIHNjHSF5Xc7L8niEiZCN5KmE0WxR/t/PqQuj3KUUhdG
Gp30sOTu4/jGBUEr82LqU4CizrjSeqW82KOPELEWYZ0XK3EO6H7uNVk/iN7DvoI/ClhlPl09Rm+j
zt8oN3sstedq7uPohpRJtQc3HL8ZWvxTn6FNsjOxHrlUnBfG+A8kGB8qTYnewDJ6B7tHzlAOCoaq
5nZV6aAbmJDLOl2Ch2xwemHwEPrnmnT0zbVt8mn8J2Rzk1k1srR2dH9TusleTvlyhz6U+UeV2MmD
hDSwRmlutMDgwdN4hkHIZjDof7UU2kec9MkDYOHmjpf4/89zf53Gev+cQwyQxaArH7p8BFNAoDk8
4ogx2ksA9EDD5gJmY7vKp5T7RF520BWVLj5lEFZP8qiVjdNkzx6XbcjObR4k+6NGb3+Pv4+SJyQZ
GXWEv4Dm/jWJ7L6fFDthcsLLmR3RMfG6Ztt33jMBXuUYmoNVn+VhJPIAhhWNIxckNw1IDaD9sAYy
FYiO/A8in2hI7Ct4y0g3h8vg/WhdP17NYcRyIZOOMhP535OSsgtAQHWUIxUj3LRYyR1MD//cCoJq
pc9oUqwggrso2b3+p7tRhSIuf6pDhE71QiqVaagBNTiCDUtRWQl+R3EbbD91zVpjvL9AbJFlufyp
3mdAz2dAPCYTkDoncdM+bMsybrKobb07xyZezmnI3asPG2UfOXXGb9cZt7xJzVtSBTBGFB8P2T9t
HvfgVZM4JF7nqWRH4dT+YtTJMH62qar97iVTe5QzyXbuq6sG/Dg0Is40tCJ+UByMtea5ZVPtmjnp
2e5RnhM7EG77FvNl9liQ98vhZLTcr3rf61mhVjHmenHS8cIiplRri2TXPAA7pZVSxsMhmE8s5SB5
6AckHrXYbdafq7H6P9dqfy3OPsd9Ltj+9yFN0mBvDPxlM/SzbTb4hgAvrqsPnBm14bmwxUMwWsOh
4zFvAUyjrSqcVyKw5l7WnKSur7mhVVfHw+HTqkBV/2mSI0bdSEGSTOVutJAiTvpSOaOyGi38sB/f
0gk65dD57SPuVbjNlYp/xnpQ25lag+cUAs6nxp2CrVG09YNiWng5ZtFsFV+xae4t9zXthv6odCr4
KBIkLjBNiiAbslNZHTED8U66H9CJVPDvTjlC18f4ZOJIrLIxVlMrfijmxGIcxc7Ftfu1rMlC4S5w
SI32Rz8GSbx02khsS69qYCz4OCfZqXloAsjmQRQqW3Oc3Odeqdm05vqxtcAUktJ+8KKLY1kJYogU
CU/jW4t0b+Y67VXW7u2Bd2AvqJxIQMzWOXnzxbcj6yBHqGma3lzElxekrq0dzkhqsISgASShqcPt
5+xqhhAoXp5i/dlWNKmynow0W8lp5IRd1Y1b0up8ovlNWXMx5Em7L8OwWNzfgqcarA1s7dlsJvyq
bZQpzmHbbz/fc2cb+UNB+PQ/P53A4UZvMkDz89uWw9Fhv3+6z6Y/n/DzHcSmS0okDuzd/SVzthsA
VVg+fL5m7DhoZuZk4D5ftcfScw0V7vcnlBPWUf77E96/rSh0kfqdP919bt0KWO/w6eRoOb/8hA0y
Yp9vUsyfMGvvv9/9axElJPBk+P3p5NmqYx2UwAUVNX8R8uwiy7/Eem0dPqd3SDsuhhqHGWB41RO4
o5nvqpbn0u7cR1JlT43ueB+Qb1Ccy30AlppfvRVavixtJbsUuofP7oSVQOsUV25M1lOOj9kqnHzu
MlFC1jM1dWzCja+yUxYVYAwD17j7+LqHNN8SAN3IfKiIMRR0y+TH53hPI37IM58Fp6uuOkNhrVfN
Mu3ZMKya2NUew6DQH9GBOrlDq5zjuTZWjjiEMV+t7JTDbB/JelbbIaqQDPHbEDkKF8njeQ5Z6G05
rLPeKf/V5ifNxrOd5np/lTFuiPn7Oq7CzCHPas0IVxC7zA6yOmhjcwHcfK/Js4YWOaPKrhDn/PN+
Q6wmo0lzH2RTjODDDjGJYvn5ftEM/1WoaXOUI9I2Ds+O3txfUzah7U4cdEhCsn3/vBnjIwlwTL43
qF65VeMMGL/xZfDOhp/nl0bRILCOQXSVR1aaQZ0SdbmTVcdKUXKvdBAIkdnOdr//MdpL1GFfw3b8
nECOkAWv4Ofj71f4bLaTMoaM/88rfHakVff7VQpIKOjHsx5SezSS1TBbA2UmtM2iY6NbigGlPkj2
LOcRs568AXPb0SXdXlcXz8MqYVDD9maALliRz7GflRCXt97Ih3erERiQD8b4LS7ac+32/i9vIleT
hwNrwp6sMkuzYLYMBD6lht8dU/vZOoHyHmaei15Wl7/o8HpWGWqjN6hLbE0NQ73wdrWtHfbO0VF6
d+/lbr0fFP65RuFIGxZWXpr/nYtrPAHVKrtFI0uNJT/GoNle9gyGNzOOcnLJC73PxtO91cH7b+BB
sAZRkfMTtPzKOU7ULfF+RUs3OFRFAAjzOVmt3fKkMR8r9Ie2UVPuo1qLiJl6wRVLxhFyQKsgx4gj
aKJn7XlqbPUxVpsX2e4GiYEPcd0euLtrcCqNVV46ygd4Vm3j6b5NIpnTB3Eu9A4JWrym9lwa2lo2
s0M8impQn+ObNYUuNDA7bZFCxQky2rBMJAhJxjc9isFMj01TtnCU58NJR7XCtbSD0IKC+GK4ity+
XE9jnmEVSvqsGzBHcB07fSkVbBXsAnyHrPYdlKu4UH/J2qS07hWX6bM8E80X6xGV9CVKwTyL58LF
JC1w2mdZEQnui0bQ3uS5WTy9mEGkXmSNT4Iurx/GJzk0FYAAO0L1e8IHynPG/nPPpVCqC7NsImL1
FMagRUvVyXGBi6LfbVMGnwuF6wagsEXYTw6MB/2f7nmg3U3lwR8L8MZ/2ktrDjT0asKNdHpNcFsB
Vl2lb70y6sj/8+SXVaMk5mnEZnAIAGm9sQZ4Va0qfoCuPr12mMvP52i5l16Nsud/TM3VY/hMtsZK
YD4ldS3S+YoPSmDuHTVujgLLtLPsnch/g0MKXkbQVTfLaC81nplvpuZGx6mNasLxnFT0U7GxwVhs
5ElWqSqgfCM2DzisHFHv9zdBAg1TFrH05fEifHjS2bJHNhpgCYmOIgUzBXX9hIPmYkw6/dYlRo32
MK67Bd/wRnaK0fWvpB3vNdlUdyJY5unIJTSf7pHSPmot3mfGUJKARBb0RemCmG0CMxEI9vYx5AIQ
zL80q/mGsgOwn2imiZtO+ZCYlbW1/WnmzA2IACo8sr3Obp5aHctTpL3Lr40DfUqb0+hah1kU0KXv
tl+ViyQr1JcyxDLPNnWdQDbm1QKFqL2nTDOepIzWKKsWL03K1ow/pcC2jg20nKnKk30pevNrYsJU
sCGGP3UtUa82jbKzoRZk7pIh2EWq419DxyhWrpZkbxGmhpnjWD/T4XafB9Orm4LVykdniRbwVa/c
PFQfVv404dI0pC8TtlbPEX4Qz32DE1Ti5I+yKW7MaQFrA2T13Fl1WbUpCKevZS/3xuTUmwKI6Nxb
oi78jJ34n7nIx81RraQ9yX7Hy7J15/AnUz5yr+ufxz5bVcgZv+GlpQG/iIyFrBql5WzwC64Qsm6b
N3ZiWDklA/SJebCR+XhKiv5J87P6EWrVvXmws/CYFzM6eh6VFlxz0EeG7ah21lEobbow8Tk+z/oU
K7UJxdK0p+Es22QBFGE4p3Mxxa29wtKJIfMZAiHbEewqPbKuqwiWfnbLNtmLHBzoqdw+qrhFLjsx
+ZfGDpxzWzjDcjQm9yshuEOACeprOWHgUPhNtYWTGb0H5oS3ROp+VSA0r3J9Mk9Rr8UPOekbaL26
8zWPxzcN84mAzMYi9HMBrlFED5+F0/rnhoXOETJj5S4S10v2k2KHCzkkjZzfg4MIDWJTzc8Jxt/+
wiZUt6istuH6l3V2F5sq4+uJrHx8aBA0O0wCKI9kB/Rj+r2eUFaSzIGWGpCeEDUnWAWjF31X7S66
SHbA3NfOI/8P58lZTCxdXa2OruoEVUBpSMT7VuI9hpbwHt0G+Ihr32TLqBL0QSanXck+2Wa77Wbw
2ukqa6mVJLtGoFwWYgKXL22/eUC0djjH82SFr7ubCRepSLfsxxCPFUTvMzYmRms/6sXk3lIHmAt9
sqXBinjtw2dfpUWDamOcxGsDAshZA5Xt1nWMi2xSv2oFXvHySLZBs+qexqFcgqGIvnjil2EX9btT
2vnegeC2ls1+EB09pzNJ9nK3wjoGKYNMRF/iSf0OZb+/hUlXXEZjdBZyfJMbSEUUjrh4hprdfN38
Kdstr/RZB1Q2sjVcZ55bnWQ799YW7cys28dWFrzHJsn5+e0oAl/GFAm2razy7qw/704Id1gX87tA
YeZYdc7vd9ezlFoK3d80SKnElSh+Vo52JSJbvE9xYa3sZFDPfutVx6pA7FGIKHmZsLxfEKcpfsIG
XybtYF47Q89WnWn4SF0GmIDMR59F1inj1u6Tk2d3/26XY03VfA1MN3zpe/Oopbb+7g8VOmR5Ep4r
rYMer/rFWs98523Q06sfudqP2CgeQcVlb0bAxxJ1oRxxhBVn1Clgjpph8wFWfh+w9v6h+eUXrLnM
F7VW8o1bEnw3ola9iADDcUQz/S+JEqzlUJSPcHTyyua5gP296c0uOKhQ2a+oRw1LXRu5iEezR4p7
9EG1TaazN2JvxwYjkWJBb1OOBa6YxvSLVUbfyqzxvxFJuBQIdPys9GmtctsPF15/RvSkiBedjfwN
jJEF1I+NWWT1Ty9UHzBT674ZffRz6kNrp9ie2Kg4jzz5gPeK8gm5iOKprys2oKOv4SpKWz+Z9RXi
2C4vRHEfgVxhsPRSkzAGDnNjET2Geexdy8gCxTwfwcRvVl1aROsW8+NsHaIwxi/gHWudpDSPV/aN
VpU83ntbH15S7LbROnEQLyLd3THPP6fc2/hW76fI+UOt0NbxELWb1O2VRaykytV3hX5MR4BySVDU
X/v4Ffyx8y2tO3+J9LZ25gezzyayw8t67ujG7xk85K+xLeJ1ULMPsEcgKqUqkFdLYufbZJYwMrrw
vRRJv4ncWN0rpaU+unGIZdQ8YujtZwMO5kuUm8EOfVAX8J5dv3SZ9iQHIEmEb3dcATlrmnqrK5HO
V0C+CCgm8Lrm3QGTjf0untE1RjBOl4Sv6N/r+9T0xNodVOuLPXaryMnHN78ezJ2r4xsi22v1WztE
6UeHndu2A3601bzI/pJmmfXFcIkoDKnqbKtOpB9j+k32JXCcN2yrjR2WLdPbaDQr2a5ZbFRxGNeJ
eQ3hKwHlnXwJ4jvOKlKirWGnyrK2QqzO2Esc5VE5Vz/bZIcZ1v/PEGF6JnyKzlz9de4A0v6AqjuO
lkj8yaKOwSlXUWn8qy3PRHHlTcRbMgV4Ef0ZnM4dqPW7qE5bP/5q11sot2HQnv9q94MiP3cg/vvE
HpcNrOWlEOItt5r6Vs0hexcNn+OfJljvzQ1zmnsTWbaaIBKsWIVtbWiO2qrEUe8WFBYGz+aA4Env
eVi+m+XZY6e3gxU7HNWW35O0uL8PbK88ZkXY7xpUPs+Wj6JOm5RkMBRc/BK0kB/CuEETwK+Dp0zr
UYiNWYzGunoBBlBca9tQN7bW+4s8t3w21vfvQh13aCSwM7Xt/Crb5JGfetYBZtBF1gwvxi4ZqFN1
bkhIRanIr/e2uM6wEMzUdBWOo/oEGTw4tFMNgNU3x4q9XrgEAC1ustdK22rlRNiDyqqRuOJUjsW3
os7Up8asuwtii6c08FHt1eOIjK6V7GTVNDWxyMvYv/dGYtqaXuI/kj0Nnlu9W8lR7sT6pTZZx6uw
FQF+oTUzWhN5QuHHp7A229fIrJfJaCDH7BApnMy+W8tq1yY/4MaPD27WJ7ecvafVpoBEPdNYl3bV
onvJSRluVfjNhzu1wN/Vsa3msXaJAptpdO5UzA+T1orOPQ9/2SeLQLT1utPDem3b2pQChO4eTMtW
twEIkn0e+dlVFppZJSu1sjG0M4r83oZvdAZbKQhxAbWBM86DZZs8gsFZ79SOBOdnm6+E/gq1F20B
8rCc1n06kBuZNXgyr8sOMaSmbUr9gfOQs+u7jhuU9+Lphv8rSg88MNyfceX/0rtBfc1qZQKW1ITX
tmjcHfroEVqLtnkRGvzd0iirVy0uI/IbVf8TLK9lGN4vo46f4+e8Vk2eUKN9L9rMQaGuz25VUmBp
+p/t/dz5VxuxDfxHukVqhb8qK2j0iweeGUqGOq1NgAXnYjI0sJHxTyyJRlRdxvEojz4Lx9KyrZZ0
sKixd/PmImQdAutxPoyN+rnXyRB/Gr3Jdl2Bpy/b7oP/jJO9n4OHWqvWqWr6OwU22haz1RG0kR29
6ZqioB2oWvu4CaK3MMm+RrbXXHlwR2/mnAVPm9fAdwZCw9mTPGWqGv1AylAs5aCUHSzIL9geRGF5
pow8NiYBs8gaHOPFjk1tlSVjc001Pd1papWBXzDsUxWn6SasB+3RgSS2FNBJPsTkPBJkn4H8LL9I
Wi18mOyRzzIkNI16Cd2xfTQbniBZpaknDa3aQ+4qwW6q1Olahvm4GjEyfRWCXXL5zj0nO5lWSQog
bsSCAJearIC3pqdgplJ5HVTIhazLAkheDMKhw/YdLcHfPXIOOVyOuZ8j67qCYqvoP8bGzG7hLH2t
DaI4DXl1lU3x3AQCwTrHot3KJlkIU++uxAoW8pzPdnmkz5rY9zZG3If+mR9psO19QjUjTpclzdUN
8+Ikx6tTpGx8a2oAYhne1iKwdZyquDq0hfAIwXfh2W0MYwO+LXnAycpdsXEZn4rRakkYG9X8zC2x
KjKCldvBOzMTUzui2IKIQTarhWh1m2xkY6zlbnU/dAMUmn2iaeNRHXUgaBr76SLomqdepCDBTZ9g
daZmW7UTCCMOpbkfM0zv8zkyGaPIuJm8On0oFRnK1oNnUy2ypa021Ts+wiE6oYQWe4RJYXPmLJXH
rT9vohYAC9e9qJAa8wtn67jjwpoBH32lRAc24Pi9zVUn7PwFfAnlFKdZ//pnWOeALnQHGDNFaPwe
5je2j2kZwzxmk+1yNnseBq7l38NYhdjgBKb0lLRtvVVSl+R+MupPkW3Xt5A7uN2GVrX0dUgBPYoE
h9pL9SfHzvVdEVgw+efBLlYvTznUnnmoWWbFUgPrtpNDNbVND50CXFtWTafF8NKr9J1wSAkhG6Q+
ZSHKmpZnJa9lwK6nm3T7vY1ZDPPza1+TCSmJsNV+KHnPmitFaJtYxcIlzBUvgnrLNgPTVfA06ybJ
qpuiNOay6aCa13GPRlOXETokCfAVEvm5CDviFrG7C+rC/UV+7sUf4uqjzKxy6SiV+WiAktu06Kie
7Tgx9t2YGTtM0/qLnBGpnxxRLh/V7H4Iv9YFq1OeXXPs+D5jlYHemWc0e69cjrNIoQksai/3OP9t
F/RXGxmx6hBmhLYnaxdCUowLc8jxmxmzdYb+ECrdilFmt6gti5eqq14KYeiX0e/zF95lAbjRIiIz
d05KgdSda9QH2et0TYx+p9XvZC9Zjwp1J9/Gn5NzCcNam4ZY99B0FzA0Ffh3I/1wI/VkzR4ktsP2
JPC999y0Z7nRqLt4cQMws9d8tucthLCk6heN4bQ/p40fKOXPOk0HACJIYqml+IDa4Z18pf5dtF0z
rtMiNRZ/dfxVteuG3RbkSNk+RQXaIR4WgtlkeqewJQyN+Dqb1thih19Fww9WZAgyD+IXyoevGIqH
716GTjC8InGN08HaNfBy4Lq45TUjIbxCZtve2uboLXm88bXPRQfB4GhrLjpyg4G9uGwscEXFWHpM
yExbPs+vKVpEZmCeRNP4z34g5gtFbzFmpJr1Xr2uOwvLi3kwLgH2djJM5Dbmath56Dhjhnyfyim9
7hIq3Ys8dWJX/Ijg0dKZh9ptJ5YsfaJNyn4CXmQwJasyZeNZGMpgvHUZt59mxb5hCBdAkgecHyJE
B6xVmYzip1pqTzlZxq9+bzcL3bG9V/y8xiWeu9mT2qnRGuHpo5c56ASGI5qt8VTsB5A4KJ9oSrFs
6/7AUsMFz06v5pjpVrHcdFUkfv6UzcVIZoFMw022qH5w8pxpr9J1DkPbO+taYU34dkOfVm0/WwER
EupK9tcjEeGiR6+46fxzTFx+WZmDu8hD9TlxYF/ZSDJsR9JPG9vP66VUFpLCQfFMgG2LcraOB9aq
Tg2OiKn+6ph8PDfRr7KmEkIHef2Mp2rzoKE5fKiLvF4FuWN9jH3xw8ms7FZ6jXJBHpqktyW4jvB5
mKORN7LJzbcs7H5YfGcfPFw6vC+BBcRGFy1RbH7AbV5cCkhM68h1QRJ7DpaZmmj2dQDd2kdvcsQ7
B7sddTpxtXzRJm6Q+IDg/9b2wcb2QFii9xb98PhhjFrRdokWKzsCgN/GGmHzzESAvEIP/TeXBYXI
XC+dN3M0/S1WJ/nWrsruFtrlOfVHHVMug61/nX1XW5RdCDqHD05c3YQSxvthiOwjIt4oQs6FlV6D
8mtRhW2wCAR80SLqfwl9oxrqdogq7z0sfLFuDbU+umwgrgFvcRl3LLIMFBw2uG6b13rqgqUgFglb
qIpRivbCZNF2iQPtU70aWjd91WaLVcRT8oXvlCX/qHFTqO5biNbuN9eNUFYREM54oMRbu0YZxVct
8ebZwLVqM+y/B9a4rYOKxF1nPPe56cHSU26Bne9aE7GF0UF0ZEz0ZdtiMi2y0N0maJIfi6EZdrar
HPypyNfa6B2ntOkXKkEPAjHdsOkjw94UfvceOnmLw7sbLZp8jL6hy/TgWpXzs+TiQcoZD1hk0Dee
0rYHpF8PHvzmCwNmM3MYCpd8BJeeAAMZgjC+yQKBMu2oJKjSz02JoiArlrnWmtyOdhbOqJ1VUb4P
bvlQ2TnR+KJ+hj6eXhF2Vl8KRUPAS3Muelw259GqH0QMlKfM4vgYeT9jtctPKqITXjyM+8BBXQV4
f2GelIvfwVQM7exDgMrYgk1HmmmuKqN9nSNbj7bei0tntxDXFUBtphJHq1rtwqPudWet7Vw062fE
4QxMDD2OWCL8SMoQjNSIfIFslwVkLPD0coise2HzhUV/jor2+DLgLXSt0vil1YrmQqCVK2kSZPhE
07+qbh4vIFlk2zrqf7hkQm7YBBvnYXCgNpphtGS1UZw4uslOROPFrR8c4MpT8o2wPiOEZo17L0rK
xb0e6c6wGBs9BVSX9+tycKvXyoi7NaaQ5VZWbcPm8eNp6MsGE/w3rxyXooUGSpTNyI/3Q4dd69E3
YfotZ1DFMQnMR1LByjIUmBCG3iFvxodqjK2rm4FqFe3a9Iwf7OuqhRq334Rp9Q9Tm5F2KpD5rKOP
qeY6jBV9OXZx80uYT8J1UPlJQu9UkWZaoELVr4YE8kwXY0UeKZ2/wyiOgBOX80OGkudDPh+Rhn7I
9LSCxEmT7OwLiFJCcK+UVVU3s4ui1d8SUD0Fvl/PdaL2PIOQhZJVJwqm8+gSLOM59wzmUzxmXbGE
BmE/l4WaLSJgAiTOh397q01zNU0Mnrqh/fW/WavJEbLD4/GwN0Ze/Y+Dm4NS9hilvyq/dA9Dhfaj
2+FvA+sm20UmDCv4mTCTa7TJ2HKPG6M0quvk1g5kS7UjhhM8eG1V7AqW6sfcJS8XcvnveIaQnCuQ
UkDwcLoiylys/ShSH7spcXAZEupzmd7qmgXobNd76/s43vUmjvBx4LXXMZqTL15af+h+flYrrvQk
HXBbB85ElMtY2g6W60ZnmbvOn9QdWGmczAs9XWuWU+01m9kAd8+PDFGRmWZdCmF5rau1/dMtsydt
xCaoKVQV2xplLay4/MUu7xJyL/wIet6hCJMCiaao29Vje3G5lLaJ7ortYP0Pa+e15LbObOEnYhVz
uFWOI022fcOyvW3mnPn05yNkD2fP2f5DneMLFNDdAGWNRBGN1WvZw1W2bG8FB7T6KnNAqZpJ+DM1
z5xkAR3ny3w1+9r6bPnwnBatUj1wwNRsirjOwLqUYKNJY/HMVV2zSm+WaWVF34qsX/pZGf+Q/RIR
hDSIn02ggZsW6pPjOGqwtBhgeX2nUzjTH85qrdtPtuMo3LI3ZLmKr4FvUN5py8XB1TsLPGH3Q/Ei
bpS2BRTfqEyA8E14hIo4XJO5Ge4Sx8wXrWF8C5Xce6IUcdgpEKduIT11ntmjQxWZet+hsQBAmCbD
w5DoHWU/pbwp07Z5hRf1ICICsx6pWiM/p3ZVtm36aidbXryHE8LcK5w/nPhbRhz91eYF6glnFUDk
v256ku6DGgynlLTvog8c98nQddJBZX+YsCedBkNw0YMW7Ov4HADUo6KmrNelgUy1x3u5MtG/3PPj
Ir004egv7Nbm+HvyVo2N4oyhP8nyxEXqZjwU1fyQlkAqNL3t9k1D9nq0lfSzE1s/OpCm18IJ9Wum
+X8h1p5SAO0scnDUS+r4YFhwZHOPiNSw7dsoffDUKXOdNdV3E/KsJGiUH+xyfhRyYD0XUD+tFSX6
bA9lvuLc07kmUwNmGSZVzo52rimpEpwflbIaSzBLvls6VxHoOCbQ/JBD7NmWS71J9pcby7SKCIvJ
K13t29q3xWITcZ3m0rcdyWbJ89d2lqdnyasQIBhjiJ9aLT6BuvhiAZg8B5qxzvzqEQrqYKmO6mms
nKOekMe1HFs554i6L8fBV1ZGXfc7J67UPTokwyWfmmCXDqRcQBkEu9xzgpVuNuqrOcCnX/b9T4rh
Rr9jxw6t1XNJvn1R1U627iBI4nYZe+OBE4Slr0sGQlG5tpMHQGxxYSrkajxr50ZSuuQjz/dViT/5
jgoNjI0IjCbnw2mkWHWZaBxHh6bWrzojIkMvDxYldU3TLqK6eYQsKNkJ29xQFfY7pLLVbt1Znbbg
aeSsc1TwalcdyRZLD14mNspVmxjaNXJ8Z+NTnO0mxpYTqfFEgVG68wwUbzq1gPEnqM9dqSWPMCrw
XI3KHtgrvd8Lm5IAfYFdFjioZF/ZClg/FJU01DjJkdkPnsZTMmoTX2VJGg6+no0H8Ni8Oy4nGAFF
/acG7BEPgtEnqeLYoaMId91CwLxLit6+l5H3lC21ZdOD0jx1r+RKA/Y4ftAsYy8JTmCG030wkrCw
gXmsCmtUV5rvuJC7dA8e2XDHMDnCH0PJPNcgFF3q1e6lzMvueZaeqp2RjRhNnpo80LvPJkIAyJH7
POTFdfmMyhdJ9Eh/4vNjgtFZwvCeXu1m0hVuni2Kka9kPpNbU3AuvSpgCFsPU5RwhEXl3tX5dzFA
6FRec2AarSyrHK8wTDkLTal7Tlm08XqzyYa5VWNbB/9KiHCwW9AvBhDJyZJ3YbSUDQTca6kpT71j
FaemiX/1YqgWYOiGhhHSa0DKIubW5U7E5yqW203ML+G5NFD3lWQj3yaK41JVScPHwNk3tUX+Ph3P
RmnyA5CE93UhRXz9uS3yBGuhCAtDN8ImlJCUhnUvbLWdkWisoC0NbZVtUuVySEdWF9TfdpTTdJUV
w10DHdBVhtlgqbm+d+/zqrek5mJOCztY873xagMmOvGlqzplBa+gzs+0qx+dXE22dah/bv02Ovvt
XyTBy7u4GfKNY7uwxQQoEFUupJuiB6cyNDmiOze1ddcX/UDqFPmR3pRNhCYs+Kql+LMLx8kXA3mL
haFL9Qv3e2VZh673WNglSm1h6V5MmQ9FEEHaE0RHs0GbV20MflqmoWg6SD2ognSyPlsIl9qTt067
ldTF6lWrHgJBziSbMfI8vME37iaZdNyeqjCOL0bqRNj1qlOqDwE3QbAkmsJXeCzwzWajeLJ2I3Aq
6wYx0l6FX2iicBJxHbpW8EWbpyiDRyAPvXjVWIp+qAPq9R3AXE+Kb1YPbKcXcp9kTzA/roFJSvfT
g7rbVMqrFjvFqUwC9zY08iRZhkMXbiBwQWMlbXtpjXiptI2B6T5Uevad0gkwYmnXHfiuBYuOk6p7
I4vAyznxuDUcF8BVKb34aFs9dEOy1JuyevKGoXzKEvuaQyZ8l3tS+eRonbFsh6HhDsvQthV3yxFF
uHJr987I8u7c5oN7lyK2Dj9n+OolYbkPZD+ncMOLXs2I3CR5yGAnvBF11GDkOSoTXldCuCqNpEfZ
1uUHfj92wtxbbXqK/QxkExtNAJKjD3kDJ5iGVsUr6iHMZyOOIPBW4Q6nosp8Tipy3wDN5JU9DY1B
VrZ5xs+7FFnGc0KVEpBQJV6LuarTeluYtpv1bW4Dcphfew2GX4J5wqs22eh68KSxVNT2AaTt1H+J
oYpI5RpmfnkjgtMOTLoO7ejNK3tRSurGz7e3uX3vriD8kbciWKOYYlX6tnvzxmbVrCzK7HciWA46
QE/tdAwrrjv60lKv62gLbnRnWE57ab3B2iTBmJ/s6JiRoXtC7atV5O5pqqR5Ssr+hfM555zBLLCD
4QF2fa3vLk0d7ylpd46WJsHGImy18rUYqcy6mVqti+50kAqunKsB1KWpfuR05GB3dncR8WkZxCv2
zwHy5aibWGnHI17AObEcxsjWcXaRKP33NDfar3nuq8iEa8aFuvRwF8AbVXMcdm2M6LmRkQoznVQ9
kFNvl6HTe68lqeONBs/BRniVCtmPuohRF5m8mQ6kr8raqxfY2kvztSoSb6f6GaTlHWm7MDHLVSUV
5RY0M79btjcOBweZCmMdGtbvbjx1dSUp1OW7gHddPVHyTTRVe3nGgzt03ovJf4+i5WElQQP0ovFp
u3djhIimkWR0+iX0hgcxCsc0uytA54kRGCvjpKHQswgmevWxhOTJ7nv4zqdVEejUNhO71io0Je0y
uPKvRpf2lkTJ4WzmgT8/xC5gyilotsc6nIv+EJjLD47MC+VF4SbDdg4WIeQj2OuYcM2/Xc5t2TAa
paI8I0ywob57+GyPprsaa6c7DUoqn2WVdFejAhwM2SP7A2QTwaQoJJpikhUSvVgzJh4MhGFHC0Uh
YVPeenE2HTK3yNN+cIhg4YW1F9GPaWUxDc1fDx4FiCzWIyDq26oVuWVgTxxKNQuQzKtoGNNDVgW/
GmoD0wOZ7/QgerNjjpsdH+L+g5B5eeBmEN6L9ed5YjjHzFf6D0I+LDXP/eOr/OPV5lcwh3xYvvKk
3y//j1eal5lDPiwzh/x378cfl/nXVxLTxPuhtAP6jn7wIEzzy5iHf7zEH0Nmx4e3/L9fav5vfFjq
n17ph5B/utoH2//jK/3jUv/6ldqeX/J0qGWI9g482gXT11A0/2L8zhVVPrNSzghvs27jRo+y9+Pb
hHfT/vEKwiiWuq3y7+Lnq86vWu5QoVnPnvcr/bv1/t312cyw9e70kKfz+Yq3VT++D++t/9fr3q74
/n8irl4P49UounYz/2/nV/XBNg8/vtA/ThGOdy99XkJ44ulP/sEmHP+B7T8I+e+Xsp0S6txS+zpI
RnBspHZiSARsdozfGuGJhqE4qNpVmIVF9CoxYY413TI8CnfJAdLeiZFl0zrvIdMafelVBrVVtSHd
Z0EMgVrdP7ELhsh2GsU5lYQt+JbJL+aMgW4eOH3/KfzC7sITtRlLGLGETTRVD1uGqQMCqyHbP0EX
fYHUI74UthTvO9tB8Lmjztc2o1sDQ2V8zlMYSKcoLYpQkhPewJKAs3ny6WYTbjXSf7QAqMicNVDL
iKVyv6fOOVfl9S3QhVVyVRmBDU+yQX1JNiKxw84eHCZiqhs/QsvVhu/GoH6+Ky46SQPO7UOqe6bh
EFjFpVDi4qIojbb19ALoupjdatWwcwuQDe9mW70DMDltPkMuyIpiYmXmyBIZ9f28llja77SKpKZ3
vK0XJEVzCtMYWt7flxRhad/1Z5UHi1uYPrJFs9SdI5c9RczoBXmTuv1NrB56ZErU3wnXNzL1V+PQ
bQ3+bkdAud7JryYte9dgkjCK6bO7ACfiSI5+SLoGVIWdFxSdpjB9ZNY+Lyz/NnCUwAENM9lz4LgQ
XJG8us0QxnmaZI3RkkOPev1uzi2yGsp1Fyfp8ePEURn8fRNK9x/WEkMjM89kuo29Uhlo1ccIrY1y
590FTeLdiR5gLw/d1tLbukBmOdfGOztEXOeM0XmksnQKnWfeFtLaB9uOYvKmgX4QzUjq7IAysn4Q
PQTThn0iJQvhTN7CxNDVdS+l4IQZGcXRiM1Ki9aRgZehNuZDPNYU6l0rScqdsLaIya3B1GpL4bh5
p3DR60aZlLfqnUTsHMGJk7mRcig9wGv8ip29keI/IjKkkrD9m1MbM32nq/bX2W6CJ1Th00ozTnlc
eSs888UcNAxB1XVQmEyv+u113YYppXqUGtpr8SIMy1N5R8oEhi3bPYjGyDIU62/tbO0iE2tGTQjZ
wik2AdmC8PWA8t0Yd9K7BfQiJ2EQd7F0W/A26d2CZQ/XqwRDw0qFGf2oT00Y5s1RDEVvbj7YqNOD
NpaN2HJ2/FcLzNNu11B7Z5NBbZey8Sn7U8IWEQVkNbn6sp9eQyNldxUiKCEc5NsiNKgRqc3gSIeX
1j5QCjCmCzEGe/rLaBn+E0IL8kbYQY85h3nGHFsKYUuxjJg7x3wY5l5PNYZT70c5+iw1KScZuQGT
mx5GjwEAtb1tkTSQ+YS9Fq22ExEUcDnsuR3/ak0w9jSjui434xJIlQWF/wQnaSc4STMA6snH3OTo
ceoKYz15RG+OEVOqfmP1yDfNocL8T8NAQFTmlWJ5vHPbergfHeOq10n3VLDhPuS6Wq6HMk6/errB
kRIAK1JnAyRv0xGUHLmfCgPgalRAvxbWtbuQ6mEvwMYChSyaurLdpWE4yXq2CdhySlXdOgG/tRSO
GzzZddxwq9l89N+Bnr26jfYwL367BTZUcVcBjLkIXLkHp3CcAztXPV2IrmjgYjeAEFRo2t+sJWXa
faEaG22OhOzURYZziuHcCJnYqRHT7aIOAFiSFsjNqocxNIVQXR69GtmcoLorc3ifRU80+ZBQbZvq
oDrc6pcjeuvFHiAHmJz1rQiWNQ056MiHE7W2qkufxi+h61iQD8dATqUYNaw3W8hR1kU4/Kn3J3vS
py/x2xpR+0TaMj/VTh6d4f6Pzk1prSqH1CekXr9MwjkW3QiepFLyPSS0J3m0h24hYqoOBDXnnijD
p05EfeC0VtLWVbAV3bgxftiBmm3f2cSlwp85vOAn0ZdImfa9lkB0pzuHZGp6U4GRch6LHjrB6JKY
1e6jXWqdwz/ZesN3DxKiT2i6TzG3VYVVjMUc0bQDpSdL4SmKQd5xqtwapnLVdT9/qck3+zJAdjP2
9WeyHrXZ5C+el8ooqHfg+uXsRUFC/mJ05qOYEeZ2fC5zHhpznWyt2XCj0Sm5Pvqp7x5FL+nyL4Nn
mxsx6obCPXoVkGR+3H+HhG+92dYBM0UNx0V9YvLOjttksY5Y8cPlaqp1VmmdTJz4f5s3B/+aG8io
UFjBRvaDbFuMuncvySUs9IUTfyJ799nodeUn4tqOoXP0a3vhY2xF9WenjTjSCVv/wQ9t7plGKB3N
2oyPH9ZpIP06+l0J3w0f4pMiV9a+k3LyT9AOLGrEc04B8hLDuYEVcNOGQC/BIpjlaxhJzjqGrWth
kSjnwDSJ1vCONadmajise9/MNhGiyMo6Km1pP9vFhHkowoQtzTVzN0YOWm1/W9LIx/dXmOdrIccR
dZJcXcOgECpG3MGClXwrhrGcJ3dOEt8BsI3yZZOiZuH5qG35Wg3PV48Cl6IF/QJSrY6D8781GXq9
6L0acHsvhCvsFHisRTf3ElRgC9Jq74xukZlrrQtBuTlVswmUSJlKDvxH0TQ6BBJo3d+LkVdAgDNH
dFNYR0Rgjb8jeGoC/6gg760UabXi2NE7l4IkqahjHtvdrF8LI9SZ/nkQhEjxFCSMf46Z58wx1US7
JBxhqHk7GaweDEK59gxXSOQq+XNboUT3e/DbU0iFtEmpjqIYZrrvaV62DqFyWIrb4HxXzAaYcf3J
Mdtu99HJoQ8uifTptiqaeanZMU+bl5qDMwSbyNcmKff1enyk1r9f2Jy4H8YIvRg1sTzOWikpii23
KZYVXCV+oz70kxNiDHvZKCCzRWwvmcYxqCa920xrC45VgqNdqsFFeIOcv0iaQGMuhhYn83e61x8R
DpIfy2HdUh9TgaQDsjDJnduZtnIb09+nCF2cEgsWLvZEebQSXYjFh2phZyA7KUMtN/WQ9tWi0ORf
oTf/PFX0umDiYBjYq4ghWXaqmXpAeJGUPdhUG9+5taY8DRx6LrXI0vegppQnv7Rs2O49F8XpHKow
We+W5nT6aiD5uje04nsxyjbb1ckGptEDBNaU+3E6hxWN7in6Pqjr72LUTGe2IjagdOcfY6c15+mi
J9ZVMqncw9IVH/uoK6hf53lK4X246CWAGWFrFao1a8d1tmORSXc5dbrroW5Rm+u9fNlXiXIYRRNX
AJyySU5wIQzvXJM/g+vj4CXtr54IeRetRcGnNJPLHeid8qDKEEu+qQ0KyUExzILsyLGIfxSmWqgS
VglHZ6acThT8v/UJRXBpUjkn9SrQYyQL383olfxomJZ3vC0gPPMqYwrd9ertZQxtxUH56MVLI8h/
cJSaP3ICVTxKUvyFs/72pE8jRTb6HZBJpKymiLxQi8csaFZQn49XEa8UI0LEPSVSwikZZnWv1qTu
p+likuvGCoAjtL5vF7Dj5JykBrX9Wp4vO1IlCzNysqMIBkUw7tWBSiFxfRQi5P1gcywJcbXVaq9N
VWpnSwIeK4aWB6nyWFOVI4aFY1ULWY+sc+pJ8uuvOW2raGcpgWfcLRztdZ7DQ2x4VVXU/nw4LQMr
/paAwblkU8MRpnLx1cRY95N66WwTjkTP0EmIUPkRQ9GIEF8PHnvQiYfZJHrUjPYmyZl5Hc4O7YOb
Qvn7drlbpEqtuds7YF2nlyCa3tJhUE/9bedK9dFg75nDNqDWR7Uvd2bnDTtbqWvoaTHFqqlRtSLG
oiustzliullxiAgUt6jW/gj+uamzf5iQydR8RoG0Uxq2EKKJW88FdTWNK1lSb0bKXX6558APtnGa
0ZiN82uycOtarG4VcPkflzZix07Q9vzbsjmlLzttgL8RXpB4FaE480lpnI5fWh2RTtPLPin2M6TI
1gtEZ+W5CpEMtPo4/ZS6Q762PcrL2WJD9FzKCyuTlZUzIfORgk6PxoTcFD1hGwGiAyuePKLJ3npi
CE0abseIoeXpph/erNvLPDOf4KVuroqftFdVMdxV16F4M9tMufDOVe5uhamj6BKW2YnSVRvsfi+M
ogkhhtiaADomnuvmOjfmY1i72RV0psVW0aCIM6tKB8A9FyxCUz4nBmg2SkxXIfSau5zT6pem4h2q
QgPJ4UmJmfpfqqvdpj7q07CrQbBSIeyehNe0/a/d4Ax3YioI2EtSqsVV+Gw93za6GT8IXyDVCxA4
8ZPiKM5zh/wwDC+OKT0FMOVdAWxWx8wFkTqNEqgNbr3GiREhUNpqLxy94ZVXp7SbHUxaPI9MwbOj
8aW9rOgNgheEiVhwbN6m8QCmzLFidUTkisj3b7NvPr8EjiFpylryPHfjdD48BLGXXUQjG0hDjTUC
umKIoPEvR5VXUNPIsreZg9PJi+REt/KjHOq5t1WiXskunq86667JEQh6c4gZRkfWLpQsyJh0aWPC
tL3nOuY+VVCNmcgp5UlqD1kutIIFreU8nt0IF0J4KcZDXRe7Sqd42Y/Gbcb5PyxPXnt1NZXP29TT
onOIBuCFM+VfltDNuinrwx9IBEyONq9LKhgAk5ItXrtSTJ1+6MATCAHtvnNq6zpMDVW5qACXZMdi
JbCufmJYV0NxrW3dR9ZitumKpJyocDoKk5gqYqGxWdSp6oNRZDXhVDwvuF1mts2XcVoqjlu4aY6O
b7V7CrMpTo/z8dXkkXuV6A35yGlow0ZF2b5+37dS9Rjp1taT1RGsSesdYxCmy0AMdStax41X7YQ3
KPqvoTsd1YPOeS749IoouFUgvmdDiGgFSxeVkm6g5Qi2YjiGBShKxXfOYqiUID6l9DXV/OaOX6r4
Ngl9FpiHYWpYi6hcM6RFWYLnF8PUgrBTRXBbL/jYmnmG0gJ0QPsqt9ItN13tkcMG7uQQCfwVmNBv
Q4j/DY7Afmkh9X35EKvDE4AWC7FpjMo7j48rinedVS2P2rGdGtETTYAU1dEqfLeAAx2PBNxq0WpR
DeEmw6isHjSnDl+7qHbCpzxt6tdcbn4oTbCxraK4zztZfaIsHXhkWfGkGPjaUw/aY+UZnbsV3kBn
v49qiQYAg+AB5e9j5AKTiqbgkhzilRLwg3CK+WHxPbbZDQmLn4efvVKC4XqKlnKI/UeI5WXDkFcx
X7UH0VB8JRv+Q2e0+QPFnCO5JBmyy9GN4qUds11NdR1i1Lf4us22mm8Yd6ql/nATBMn6TokvXcad
ksdJ2PFBI16aqRGOPk3Nvdcnz7VZ/DZNE9LUzs+lGS5v8Y3pHUJ/PDeConQinxe9uan/wTYkxr+L
m6eFIZ//TKr7lR57EVhpF8adQadieKo5VStfhTGIRvTanHOShRh/cIMFDXZ+4J6E/baCmPIhbra9
i8nh6tjwffihyIXKQwYXfneleYrofXw1qU5uqOexbvHHQLHivLaI03zJWBfcVWDqRiNg2dmwSvOp
jfKNMXFLizHUJgHgYQCNs63rNTSM3o2niY0wijlzU9pWeMjzTroHOGg8tlX6XcqM7iRGpFzVDXsz
Y9XyuXlEOGQXRFl/ShtbQSWHSo3BDFX0TVP1ImyiaVMDkktbzdZimEsj2N2iHffkbPn8N6X/Aho6
oEJNadAKzNKN7gzNOYoqhzqVwDtIE/Mri5K4BiDkj6UHBt3zL6JnqPzaZEoDO/LfHaiMkT12jVdh
N8ckhIZiClHin1XHQZJYI8lsH3KIXuU2J5koyFIbeltYxJYDBwbu9xhhkmNSx9nR6sP7QDeSbfhm
EvbCLP188bHbU9GOlTf6Nlv43wW9rSZsf14yd53fq9e5twXkZK+VzknPVRy0EC1QaZBTY7IIzNb/
kQLzpIjoJ3+ZTxrcWK+jktUrV7HjS5bBJAi5n7obzEK5mDyjrcy2yZeU7jscPtTjydeBZ29Kn1Ii
q7L61Tuj6IpG8wCot7XmAtcCsw22Wx1Ps3uA4r5ZNC5vE7rJX2dHAD0sGmtoXspJ9sCvLbdj6EjF
iEoJ/Vhl42cxEk2X69OHpivXajVkD8ImBxDBlKPNlxuTi2g2R7XBWvj0yQT9ibodJa1ZzrYkqe3F
0AJWnxfqo2+ugnb5bVXKwQ6UyYULsYawpQ7csm7chxth4+EoWBZqUO/gGblk+YDEBzJLD61j9md4
M8/hNKJMvngYYOHfQJo2rsRQNOTwfwCUD8lOEhZXhnNxOfEWk4Spptp6C7NBuywhhqZOuB9AkrlI
M/a5eolBx+v5GNzV00jYVd/Ujzw7HMTIlkcdlKI6FFsLya2FMN6aSlYvropUmNbANCdsfidrd/oQ
LqqkDNemIxV3QW5wOgs17y62FO2O/7cN4NlSnluTAxS51f2/hlxZJpChUMzd6odUD7KvfkHhqg0r
FWRHkrSOxsI66TCUHJxK1rcWSZFrSz3kCgoW+dXIgm+ccJU/rXCLooa34T5Tbi2q566No5rLrPCw
mU3jLDKezU9N7RyE15QiGO/jgY84WqPmTgYLuY+RuFlpammeKJv/AaWCTwGFgqT3ZJqb2WbC0b7L
5IZ6cyKEXeqHvIXL+vc0ajf/L8v901WFbXqF7LvUtQdSvpyOL+upaaaTV9FQbLQKAfyeZpOI8NRB
2TSqzB90ihU2MV8MKQR9AO9u7MVoXpcqmRQukG1GudShAVY+ySwnT0UbUyxqfYHK3rlUnLANVVrs
MlUO7tKupvrX0Mx7skEoTzku5ErokC6QxTC+9Ebz2EV8gqW+WhodZ5zs8o83ftV3VKuiOziJui4L
nVKZiVlV1Qwa0ZsaETJO7KzNlLUOxuTnqObDhTsaNNe9336jWOVQUFb56kFutKW+vN0VgRsiYyN/
M/iM7VLbgn4ns7KXngKkrWOPw1oMq75u1wg1pVsxdMcuXMmGFu7F0FEn8iuELo4Dt8oXDyYryo2g
3ipkWTqj/wyuOYV+rZBt9blX0l/Dcsq3iqETOS5UZO0vrxgm11xfD578ox1HB+ZXU0Z1KNbB+tZp
BDq6YwdjKiiW8J9ZJVIrn8VINImfTEQW6o+w09Jk3Vt71STRT9pAoxxG1m696WGdwpii4xCIQjPh
0JFyuHn5qumUKE3RcWmo61zt4J59czuFoeUrseJtWSprF0PqSusaqZhlG7fZwYgSdAKRi12N4M+/
yQYkDKrzRRo7Yz0qfnBoSjt91CLtGyKeyTb3PHA6jZedRWO7fX3q7IsYDFVRNKvZqUmesjRKJJb6
puh2EBq+uGlBMaFTqgtHtaS7ehIM4TTAu6QxbEuGor2z50Xq6YvOhnwyqBvyBoSJWTDQtvuxRemS
44vwc6PCUWka9te68/ihi3J44lvqMpqubuGMyJyv0AR9VfK2fNS1ITrwqKSsoXjuvkY8Hsea81Un
U8dJbS6DhVWVB320f4h57AP4+abs5L6n4pHziEbndzcwbpRkcv+oK6byhYpStDuBiOzF1lE0CVsh
38r5mZp2k6IJCso+5bpAIDy1bJiG89E65465EptQO5zk2lJvqbi1fKmiUL5klfu5DDxlL0aiEc4w
chcdtXHn2a6pqn5qcm0skKqUK+fFHLXxbLrBsGhlRAVHSObWjtrbWzFMJOO5VbMlaqxoYky0NboS
+rxrqn8SvWj0k2ohup5nR9Vidsl2zaalVECGM+Vd4K8usn8LvTYd2BzH/hROjUcWJl2VWvfJysxm
Kxyob7lInwTZq6mnVBzmpV/xt+5AD4muP9HuhJOoxfSDc7o1E5PPbXwLajhyU9D6ghBrwkwLVHQF
n5vC9tO30BiFl1oiVYye66ju6km7pwIuz696qO3qRFWf5db95YX6LjwMHcpwPCfYC2rpvG+jFW3L
UNd/wrC/r8KGJB8kDWwf3b1ZWdlVJPJjtRgXspf6RzH0FN9fFzLUZHZkPVf9iD5SNH4xXTvfxHVP
8tGxyk+TPSvU4Qsls9Cy8hHmeGdZgJA6ZHIffNLtCDJjp3pqBlggk6D9Icx20vnbXOsXRrIz2aMd
YO6GqXnq6X8fDlLfTfKFuG/dW7gP3ArpcMhz3+Z8WOcWrSAvkC7mNT3Hureog9iWqdWdJC/rELxH
ysrolEuDlrmOmC824Y3kvjuJJivTJ6n3rG1UhaZ7FjaoQcDQqHm5EDMAmQSkp6dVi3SMdgrnPzni
r2h9U5OUx90meivm4g9ojQvhNYLwc1bJzW6sFZWqhmlG4NecBOVmQJXeW6CoAoPSxwRg9pVtbBRB
bdnyQJPzEFLWHGJspTIyNzl8ZrBdq4q88rz6Z56TypfiAp1A6l6orPgt9s7/Fdn3pvvlEALwN9vE
kPHBYacWxa/zMiJaqMTfhOP/vv4/LTPbbvLxbzNSA2YVvru8mmB6NcEkDy2i59dq+OqDp6faQpGq
YkWOIbuiMJZerakHvoACJvMiLKIZfVTkys603oU6cT2wH9rdpryt0BdDwm3MbdZiplhat+X2biCX
JUx60vooXhg6aeTADzdjaHjOQuF39Zzb3VoRQzEvyeOM40xZ38geZeOU+bXNKQAROr8ycXXqfS1u
+GO7nR1O3bTHiqTj7WXo8iQCJq0QcrbuE9JOjUOiVDUK+z6uHP0M7uUgfPJkyjoLog5t4OloGgpH
nTfdulQcZ6WGPIcv2cG5iwr/pAZt3WL4o15MyHtOYhXuCs09ajazH+xfvYfV5WzZ0c4OGuOuNrKY
39eEI1ClkoHowGxwF466cSd6tldqe6+uH29xYorXxX+lbjruEv5pJL6ZYfGV2NWVFizMaVURNy81
4UIHK88Ot0sqcGUEVGWtuum0sWsbjxK8PN+JIVrnCAEblCKJoZ1A9VE2jwgG2Ef0Jaxb82EoHMLW
OmGwyQc/hHkQ7J8WdvECfZvyHo258j4IOfPSc5WKr24oeZtpqDN5bxPB/ArWq7iDrUMMRZyYW4c8
e+gkmG9zP6xXVX69zStqsRVUz4961v5qnMY6djw0UAIP0xLFVL8dk2R5gRACdJxGWGXlBu5yOCeg
GSyUwluJFd51xbIiWnhcGET4oiGNNMqIRyG+iSRmnqAJX4fOiZJpkmydgVp63iXy6jamCtU+3aIG
x4PBwvS/vfMYYlI2zYf1nO03dYI8hsc8r+ilKx1Hqgp5vqIxolxChplTPwh9VOUQ9XlwCqhzhX1e
O4RJvPHIce5Ci7KqMS+MA2e25s7TuwdJ66iyhhV5oY1tvWEDNXyJyCJQfzp8Uj04EfiE1Jsybm/2
1CzHm71L1Hd2ET8CJ7nF63EjnVFVhJKlhz6pK4q7clLXjSO2x3U+BIdx0t7tLKQFFAT0NtUktqux
cdnxjfJXwutBzXpyzYgfqGlukQ7mVZaCXTPFIn1gH2zPfYHCdLyvzFZbVCWsPXDBLWDs1r5qSoM8
htcG0JnrlLiqlbqIQye6a4M8fkRx6VLAJv4ZmFW6Mb1KgmDNyT87VDKTP8op9kOjnQN/VBOTMyWa
5RnqagSECkSAOru8mTzTh6CIk/zyrJQSubQEeLYIFjHCIYaiyS3q2F0PRR7Pnzhf5kDRkyZK56z7
Pi8vzGKR2db5wZfG+hz32bgptcpTNsVoUrQosV1bIURaLLmPVjxGTS4jjIpT32jcxRMnjDckkJLF
/5oFlio8aI62ui0i1rsF6VH7+j+Enddy3EgWpl9loq8XsfBmY2cvyjtW0YvUDYKkJHgPJMzT74es
blHq7Z25gZAnM1FUGSDznN9oilHvYiOOzp8HuwBF3Y/LzwjySNEZHUu8EqbIeiQlGexl7HOIPGtK
d1r6mqasPju00WUaWdNga4kM3uH8YtegPC1qkB2oN62M1Pz1rzAcUnFd2b25ddIfAn8UB091/jzI
mGzKjs/mL0PiSkkXv7R/XkaZfHPpY6u1lL2fk/+/13LmF1baMtzh2bxH2mPaRoMTLupZQqtF2R8p
ALdclYpnHPPQQ3pLSm0liEbdJNR3lqMVkez161HF5ZI5asGHMk76UQ5BfiBCWQkDpiAord2QOg6r
x1p57XttD3MONW41HCh+zdrlc7yaqu9GglJHFIf6uWzNQxN2m14Rh7ixivcwcxuekobyFMVmtRoa
pb+1VSvaOmhrHF2sJ5ZdOpZY2+mI37ftW9Y48ZNRKs5tAZE4R+7tyace81gEB9klD0g/AGlWG3wD
Gc264q5pzAWeux8VXsGPCea2OFcoS9myMDN6dAZ+ZG7SrUbW2ivHWNhKlDwEYScekiGLV27mt9s0
s8WDWhTxDXfAZ9kpD0Pgf3VZLZ5kCzkOZ9uYcDdjlbTQkou588U8J/zzYlOTdlsSwTdj11LwmwrW
MLOIj0AhG8zJ3ET5ZO20+rZKUQOKIqXnIfyXE480xtHSBmFnC3zpZ0fVlG/YvDhILJMFULKQKtOQ
3EqkFSjDS9Vmya0EYc19zdySfUEcXxo1VRdjy6rDsdqScmGiLsDql/dOYRb3rKUhS+RTvpVN2WEU
8ITj2DnLUGOJ+qS3zuN1/DwpUGa71IBNTzqKOF32Zvsee0F3lEOoZLiXdrKXnxM0tV2q3CRPjWYu
EodFcFJGwkIqOPX3XqZc4jpQ2CwB/DxjWSbOWd9Q/1dTSCs+Up5bw4GzgEdRvfV9zeBN9JtlZYWU
yOaHaaonaBvH2P7MLXmQncU84nPYf46NAhe+oYHcmyjrwnZRJ2RP7SI3sh7jzD0OQ1hd8Ciplri0
Zh//fUTGNYbfr9FpFZ4kRhHsqiRtH5pRefH5G0/F3KrzLtxN/aAtFcVsHoxiaB+S9EU30+ReRiw8
RnAytPqN7ItGzzmbAzpJQdPepbEOrLkyz+xNcebOhHjveWSHlhK/tI5nbBrPiPZFotrnjpuB3bv+
seYxV0PX5XSYPGXtlgAgcX13kcOcMFuaWv1pRHrp2tSFrT91wnd+aX72ysH/NDcn97dD8zab9PYk
D56K8gEP3QIpx79i8kztULwgFexTBclngOeYYauroiy5uga7GU0ad84us43pMJWoY0tR9g4HJJ5J
zqPQJmU3ig6ofq5Hr2plLBH9DN8BTgIHi9wn3YmxSCzB4CQCYVcjOlu9op8TFGQgN/EzOWVBub52
2nHr7O1A/RJCaaDU4z8XDbcIz566rcDAZlV4k/FYhWZzpPwhFrKpIw5+GzUJJj210i0N44uml92D
7KsRWEiUKjzLllaO5dI9TxG38ls0cNzjmCjJEgAA9iKjPd6IajKW2C2F747hbFgpWV9EW6IqoqOQ
ZY9K+FzOhmDzADkzmY1J6gFFJzmTpXX0PlXWJh8d60vf9+VWJOswQPp7AjFcf4sqfA7HVlOebdG/
11adXGRL1Z+brlWfgNR1dxTXbtK0wPm786lk6mmwlE0977MtUGB7DU7vJYMfv69qO59A2SvTrgR1
raekhtT5YIUDmlM/z4YMpQw2A/1GdsiDVqb2dZyD4McR0bDl5/y0oYiC/VHXoADhhxsnx0VrcDt2
xvWYnL1O1bljpto9Ss39Mikblzd9ChaNU5vIcRnDsnSD4mh3VeVeTzO/LI6aa5GCdkoUGZWPzkCd
m4RbgdXQAAx85ClVGD22OF3bP+j+7BmemfFH6vtLUo/djywWtyZiVK/TyA/GNKrytvWScid6mxyh
lulnI67UVahRsEez+01OGt19iQrRd8fqs0Wo5vVTLjBarx1fLOoAB3DqgwJFUX5zzWjWuzaxu0dy
ErPXGNh22VsXYUCRx/yQnU4ReA+8MbJLHrA7f8a/27uRLcNu3KXh9iDO5ksjXfyP15KdlTK5v18r
wvDENDTvxpwny2vF+mOQZuZKpt2E1aW4G0Xtn/m6X9piUNxl1qE41Mxr61ZH+2NCD2aHVoT1mGqx
s6lEnqzbea0t4hrpW4U7sJib6mBMZ7LW1H1pKVqpPwzJnZwoL+ZY5R4Hj55nHv0YBFWwtTLvKK+l
GsM/v1LwVAYRjx4j8K+HQG8toKNhEm060XQL2eOJ6s9u2byOUbNG24Pz2H9Ojkt2FgH6QQttNLiN
1mDcjrqNtxkwVmqBKffXOeTPsudqqI0RtkycXkdnEeBaRYsPExJ5qqu9WmoIzLjt/E0fFONXY0J7
6q9wV6G0K8Oq84/h30bLi+RzTu+30TIcxvE3r0DbeFBdsWPnZG0T1OgfzTH4EHY9fiAScq8gQPRs
6rEFucpSYW7WbH+6aVrIEcgsbnrhweb0wxJAe/fFiLVhaVCBv2E1ifKqqrTFjWx34Mb7WRfK6z9Y
WmPbVZg/8qA84yvjvvZ6jdtRRVbbIZ+6rdHZOThNp5yE8PT1VPTNI8LmPbpyzfBR1MZ84zF/kBja
ojq86HJvehQAW9AnUcF4ze+aVQP3+Ic4Hmo3rVmqj4GLFmxvWX+OjzCK+hz/GZ/Hi3m87zBeXl++
ob+P/3zdgOv8bbz8e34f/w/Xl39/Pf/9zlisBwooj4ZnfQ+Nrv/oUIGekhR/GHcBky5C8N/Kd6QM
9A/8078NsekcELkVLDgta4d6ULzxXX/8il4bUmy18sXR0Tyu5jjmxeNXFHmW5s94DtHuGp/HT64p
dmRP2kWG4cqxMZO6XqSZYh+r3nAw8BD6SvbIg+z4bMqzujGY8rfuIu4OXTgMu8/4qPUWmbJQfcDW
GV2mLNFfS9E8uVRVf6C3mykOemPd1O8GPGqWAzIsm7T0aqT9OOCnVZ9kU57Jg9JTLg/MtkEJhUeS
AkWrnNobeUhKr72J5oNs+tZgLZF4aVefsdrsyGPLdqBM8cYwg2kh58kpsmMsUZWF01kj7++or2Iy
sHqrg6fCtaKT6B3tGh9jJE6G1MZOU8WRhL2BeRY98i9Jmh0qp8NFPQXNtfVyjLvRbldOJHrhzTlQ
kSdj1r/Lp4chYnvjFWy3nPEBd5DpwcW7AEqpwHxxjkG7GTF2ZcER2dD8bP0Wctv40A4eErjAMlA+
9upqGQwujIJUP8teO5p5VqDE1poRTg8dQlzzbpjFZLs0VMN7icPxi4Yu4Y80uXVQMgwWtg0+Ypp5
gsjqr7uUdYteADsQavdVh+HWb3GeC89IQM1bTKPHyhclrmGnOiHIAA1hN7UqD7I1kBq5yLPq0ohq
uJ4rPGNXlp7yng0AgeDwwxrKAqjnFczEmzovh2Jbi5ElM4J6S4qTw40FbStHCwqlH0O8+02xHMrR
RO+2VNaBmkWHROun+8aKkZxFWG43qJa3dtuw2bgDjrGaEgzPbTILPrZ5uNfjbnge3VhbsAHM8WGg
d6oSnigY4JlZNOBSUvHE+HnABPLPJvuj+KB4FXr0aAGdoUGJp8bplqxFqJrEGreNJMATZ27Cs0f0
TuSreDD4LxnOrK5ZgCUmBb+2y0Z/KZXZQ7xJvAsFt/pogi7BG0oR8CXDcMPF20XVwo7IXVe/kwcW
9xdD1ZAyDNAuu8aRHTCV8rYBuX1XpBBTIn1CdvuvKWZU9eQNw5fP0IRI5041SGh/XoY6KcY2PBmv
UxuEKZfp1OUrzccIuQaMc5NMuvEFKf4qUNsvhaUHZxcxz4UMq4mOg4Zpv2ioWlLvdzdYsIObSkgo
rhR9hiur+b5Oak9ZdXHNHqnIzc0ktOziJkF+PWRYnWAMjQS2DRTlXICs3KoGPmxW042XLBA27BvN
+YpE86Y0g+J70bcvRa0Nz6aj9mtFj5sTDm/9qWiLatXrXfsoqsxfUSKPdo0WTc/kF4DRBDXki14b
n0O3+6qANYEmSEsNLNY3Wf9g5q35qIKd4uOdnnOceW7DybuXg6r5KwPnQVs4EUrLet5tFXVINpWJ
fh/cl+HJEN5J4bn7ZrvoYBoD4JwownUSSia6dEPfvlUjFLrCSd27AWWxY6+BAxhBar9VJN8Mzym/
oLyf7gIniLZNa7Wvc8lIDsClFw3cMReHWuj6gx5Vzx15121ALmBXz8KvradpjzPiaJPUTnTAxhcS
JGJWS8y+9PdB+VHpyvgNQCl3P/ji96HnRDujjIyd2/jqXRug7Y3w2PQN/BACWspHHbgpuJtGvw0c
bKsb4WA5C9QhL5r46M0K0vLgj5N6AvuTbcYZWvEZu565iEy7LV+oa481Dww13mLHMAk6P6/De2Nj
hIq9WlXmwyGYHFKLfz+VbXnQTXM4qNBI/t9BaquolJ2DfjhYccVVADCGYISQSlABmRmRJs5BHVl3
ZT2I29h7i00DW/U0C/NTMPr3ss/xWusuLIW6q3MwqT2UgniZWKG5FoWtUcOa2wEqs0tuzQWybwz3
TDQeS3ebVaj8jaWu7aaakjRkdod1sEbFp5nAf2NgKbrbpomA/av9WbYQvO1uS9slw5wn+lrG5GHW
U8CrQDtjZMKlZKz19ZdMU9rDdYT1omfBgQzFhJaogLtVgLXAO2bGP1a6c0f1Pr6kqofJTOjeZUbl
3OWZ1R7w1I4Wshk4g37BTZEUnnCnt0brD4MO0kXxkmnXKqa5YdGhvgJARP5U2TeDckfmSdwNTpUc
XEv3FoEf/DDLZF7yzR7W1oNdsTZpqZstBhSUn/QkTleNXzW8fooRACjBG6dhweI4UNbVrHaPXag2
VGwLcfFnuwIkYseHrgMlOJpK9hIE2DY7DkJ1to26ADzvu9Jvkndc/IKFyEyMPXok1RK30TGDiIFm
OCJ7RC4WL6wudu46En/rcQB+CG1c27RVAxsD4MHOznXjKFj07gPB2+iq8z1CtdudOfXJDfRvbkX2
kFywWuSxyC7gbpzNTKqgnB6wN1NJj2DINjiuhfbKoL3gn5DAOORH7SBk24ZO9c1Ux32ZzyL8vgVj
uJuwOMjCcWELzXmabOxxo65mUx3UMKT1ZOU1Qf0CAglnCKNAfNhw6pcyXbAXCl5G1S5OSImkSzkq
deB8G6mL7cg8CcmXlZvmyKLqjThbjV/zm7ZrrFAr5dkNPUiRHtmJQhcPVqAs1fEUWmeRlhGeNUN+
0LFQ+jDK/JulWvGrqgFfjGIXX1nNpu6aphNAWRupiyyoz9KuR0e037HdqjQWat+IizvTyCSTVjJu
wWIK5PDFvTvTcWWoTwLUWVKhHzw3LR8muIsHTKbFoqoTsRvAxG2wR1IvSRtF6FdoZ9kCKQswZT6g
XNhuE/SJeUIGZryujF5fKGVm3yPHoi/Gwfa/iq664ALhBgsetfYsaMur3kR5AnOkyqNNbhQ8KXsj
UQBHpXi66rEDMaN1bkhTGdMqgHDFOrE7XZuV8PVNayHI5FKW5mOI442baKp6UJMGny1kRhep7lc3
8pDNxZuad364BpN8h3qNeZKdamaiPkKObF1ZmHmkLqiQ1gzic2pkG1tB+n4EB8bPuDBvY+EZt2Eh
qjMEQ1Rd/wo181mLwqQ/jM7xMz4kirm0G1FutCgJ0InGsHN3vRx3RLA7o3W9lLwwlqPdqan7H1oz
oa0/hMX37Nz0bvtdSaxuYbrV+ODWk8f/1OwP7Gy9Vd8W76wAbFw0KCELNQ+phEGxk83PjmuT4lXi
NfnN3+KD2amrGF3tlRz2eSgKUhhmfisjppuV7moYtW6pm16+HvyDqgfiXh5Cl7fW14W6l02UyjUU
f1HiGRpxr/AtvEfmMt8Grou7/DxLxlDThL2uxd5BjutbiC/J5G+uE+ZhhR7mm2byx5Wc1demuK9r
9RlL0uIkQ4OL16xo4rOcBHavwG0k3JVUKM5aTyJu1HCuNOqeZCyy/Nw99VclyIKNaRvBgbSydq9N
yLvKEYPTvJPdUh8a1a33tdX0G7/FK1gt4n1TlJaByYvun6sWvn/nWSdUSZBwxUtgZZmzSBXWhCtk
YOs9eUv3xebhEpWO+RxGWnzqwaAtS992X4yw4Vao1jG77MJ6tnzsTzI3XLYFiHlNc5N9kxnaCXxa
tI3juL8UbVuuURtV78nW20uzaeLnqoo09GUydOnt8auCIcRHI+J9mRgGzzZ33Eb+5MMr4dCF3Jy9
fNTZ3ZCNt32E9dPx1bdSd9lO3nSsEuE8Ram9DsuJOPorW21CN9XKjeE118lKC2RdfTIRuJAblEDm
6WMBLCwsh/LSlVN954f9m5xeurq9yixk2XWq10mU3ZBsNvaeB9S8KwdxNhwnX4e47T5alWZBYc2j
t8bGPVpueep+H4ne/oHIwZNlJ8VrVBTVUm00/T4fxmAjr9iz9bhe0UG39axkPeZTg108VsNgAe3X
ojcrFDd6orOJ4oo5qIpvGhWv8WP2njH00H21I4PPo7eNk5GF5kPYA8PoU+e1N4CyKKgP7E1UpB/U
IGUXiUDBVKo5hl75FUUX5GZ35M7RLSWKDlRrtxzzd9+tIgyofHdZa7W+CzyavUgRS+p7XJPJ14Ch
bs1tpGARLnuHhB1aCCR7KXuNClK7A7UQbz/rqHi6u0KzOHhPwzUPf+296rQW065MPVlRk15Gxcxn
qtrwOCPMykLf1409PrHXLw+BHodrCSz7PR7NcQlE+z1esl74p7gcrwxlTUUys3ZqGgebzNNCLOiN
+CkUhrLtEvQPHD9OnnpdKQ+2jvml7C20VGHfMfJEmns9T8dNfUhvJm0u4rTNu4R7mIpID32PTMEn
+kPGqHdSjv+J/lAGMz3ImASIyI7Goi7QAA51DISOPRzabtzJoIysxPpr5XJnb3Qby5PytcXx+rme
BfRJAqJwNg9Nv1vJpitANcpMgTl25lme6fMZgv6XQZnSgwx9xovcbrf9z1myg4L4n1P91vpllh5O
3+qpMXe6psWXLkucVQHdZ2WVqKzLmDwEUBt2eunhagWJ59LUomOBC/cPnpe5FFMi+B/+nII72Nar
Ovd4HSev5fuQJtuZuPJLUFF9e+VM4B06q4mUlTCLelcjdLtIvSbEcHN+hYRXkNeW17nOnl/BLIWz
ynyNvJPReXf2pMG004b6m2d8L4t4eLfK3FjyNmQXSsvWIcQgbKNjt3sJtcTCI61x1krmsbPURP5s
qwJ2TqV3u2Fu5laN9HLi1gfZi5iDAMoU9qdRjfJnq8u+enFvn+F0589mzFaeX9WhDfnaqCmv2kxq
+QqGD3mj0IzPseJlDzCHLjJuuUUBQgPS8ISj0qvTl6vRs/NnbN/NY9lHf073MyTGIlTUz4ad/uP0
AFDLqz0V1+mIsJvHwPH0pZMZoDGMyF8mHtmexBjZC7hd/KXpXjxEjZ7aulFug5RCeubGXzojdA+k
eFo8bcrky8CudaM6DWgpPpOFp9jNVh99HOaMOjwPLe7sA/rQu2bEIkkJRrFqw9J6niL7R5niTlGl
d1CTWWLPJAz4GovYLs6uYQ4n6bQr/XjnEN937Disvyx6f4bqCs/CPot9IKx1t6/T6j5GnVrdwglo
f2niHdPtsYq6rzq1OIdJDcPQ97KVYZooIM6HLOu+psil7EdRYRw4tnF20VAcX8aO021kU45T545s
1Cki1kZ+vUA91CvPSEHhCWN8HHyyCLHRvOBAWFEhH60VaKQ5oYDgNprc6c3AQ+3ZatNFYiXti2nY
6sEfXGUpZwWB3i0zC5to2au+jMj7vZBoiU5ZipMaHO+W1XucrcbGLw9NpNor0prhRqQ8wdEYEDY8
RnZgjnk9LRDqbgDknsAPkSURVP+TsMn2xiyTs2Lt7S7avub5jkbZkuxj/OS2CcgsvFK/Zw1IPd/+
FgNDIG3sTA9Gjg3tMJjB0bTgsyEVEa0VB869VRf4FU2km6mmo49ovffchSkNBkhbYpuwHfzS2cPd
ts9N5FUrb0z1l1q3LvKFzCjcJXAhsYbjQVqqE1CDwo8v8sxuqm+KEjoUAn+LV3XrYWCPu3hG6nM3
KGw4hWqJk7Cb/iTPujz+88zpLeWoRkDFGfAZ/ttQ3NH7a28nZl0VuyQxmVA2S7ow23lYWV3LZj0f
0E2lxy+ys5zhIkW0GFM3fZTFL0cx31gq5TeyC/+AfKXjb7GVnSxB0uu1qshTDtlAOTlM9OAWEztr
hVET0KYINruM+fMZefe1ouqUi3EpvMYrX292gurtQo74nJBGSEt5zlCB0vzrIlHGn+JGiPzMLyPj
clYiXHPlJdiRy45frs4LmpcoVss7thLdU5O7N9EoQILMLVfLnhQ18s6y5TTFNz+bNTnGTDw5OLrj
NVlOJ2tuluCZF5Xp9kAnmKkiWrPUA08cumYST4kIx2WGT95eziXjjbVkbE47OXdQuWGPfWhur3+D
hsKIL3BNkHNdilybzlDTjeztE98C+jj761VYcNaZjYWi6Mtn3453k6o7X21TsVcp4AfIQ2H5CH/w
9hpHlWOVsJ8/qUPe3rum/ibj8jrR2KDO6bXTrZ3DvRbt5H4dOlPjbtvWlzBKvLOtWzZpCA0NwTYb
Vs2ArWTlhv0tLMz+Vpnp+TWPyUn1gJz9jFu6Fa4oXFqs0BghOwJLw6wiR4FlDgWlqngIu46XHLOS
o4xlZhIvuGNaq2rfxoC/NVbx68rTx31CYfOxL6a7tu7xCWrJBY5OIx5tBzIiDgGnfm5dQyFqJjWa
s7IVw1fDyzztj7I5+nG+DtJw3PgJGES36+xNLpk7auh3i3I+xTx+Y9YinJcwxLqZ3aOB6y1XbRwC
wplxuNqUbDNvOuSlo7y23FKtjBU5W+sdIqN8u0BEvraZt8NErXjiIdEcUYidHXaJoxH0MeJ6o2oP
Vp8X4Wq8DatKO0Yss48GPBm3I0Ouc9NeWP1Q3+dK7u3CMR62Q5yOj5k+fJD6tz9im/sIeglfitJM
Ny7IiwPJ9OgWCVzkZOzE/nDze1sduvdWx+LX8e307GmAApoG1KviZOYRbYRm4bPu4TZHUx78pDeP
c2IGuP8c/OXUk1Gjq7IN9WE0H+f+1tKSpTdvNVneLzEk8E/kr0131TtqtIoUxVl1WeuccfDu2PPE
/FrCstoJw3DA19ARWA2AUWENkBS5We9kkIqWe+22whCyiWeLxYBS16rT0DtRDXu6xzvX2s7GUlh4
jW3G3Xj4jrlLjU1DPN0HHhtORFbOsiUnUD1UV8O8VVWVsstY2HbLKm3qWznE5xm2nwrNXhioAd9b
8yHQEd8I8sTby6YhgvQcqjsYz7dQ7knr188W6gvBAuL8vcqf/BoGSYJdUlQ8qHBX1mqGxUCJKsve
8adwz24pOKdehB8SuZeHMKiUBT/89quo0j+vqFMD+euKDbpZW2/K1TVWofrO1BI0Leraf0GI+Xtt
G/VtCJMAu0fvWYZHQyW9kk3e1p1HlY6xtfRIe2S3PWH6rlt81sQF+rirASz3AWeq5iXPVvLfKD31
g22w5YVO5xQlXOx0+LWJu6WyoAhlL7NxwmipN+tTrEA43YzzqZitgOSh0SoH7xDGlAigtAsZ/Bxj
oNy7tcpMXUY5aUfpDKzp4y5vKVTF/CYXFhjNp9FJdepAEzzgoAjWfd26z609f4OKLxiLeeegj35c
W4A2dw2rvVVodsWXscpabq1+vg98JVq5vi82SgXuWvdw6soETyq/F1u+ssVLjuhJNyduTSgwq6RM
sP9EiPbOCpxkgbXZ9NaBJOUJlqV3epKklE8D2Io/pRrlmRRcvKoyXnvYaLPK9Tef40TcZ8vIzoxl
jjdf3+X97Tgf0soljx6U37sMDRDZknEjiGCRViNrUfSXr8O8tK4upfUiR32G25EFjqUX2e6zoypJ
YMUOAEZ5Nfl6jSo08K5GnryVfbA2uTWc02bA56obo/scLM9St0GhjjUAhj4sqq+a1j5jehl9zw2q
oXrHXdfTtnmnlWwBzeCguw2mUor13RhD48WrxpAMTjY86n0yrPKyMm8FEjAbvYmbm06HUaL35kzo
7MXqEy8vwqFbuqUHRY+CGRWWPmxuZHcDHxRnmP57wwZxW5EORoqnSLCJK+6mzsZHRwPGlSslufdE
x/wNo0k+7ag9dODxXmDmyeExeZZ9IppwWTd9seMuhexiE5urcL7hykPbxmV4bSdWndcLo4FJ/se/
/uf/+d8fw/8Kvhe3pFKCIv9X3mW3RZS3zb//sN0//lVew/tv//7DdDRWm9SHPUP1dMfSTJX+j7f7
CNDhv//Q/ofLyrj3cbR9TzVWN0PO/UkeLBdpRV1p9kFRDzeKZZj9Siu04UYr4nPj5e3+c6yMq6X+
xBeV3L3r87lYlQrxbHAe8URJdxSQ05VsdpqlH2vMd3jL6QWZ4F8MPz7JVt/4ziO0d/BG116DlSWS
lxfZUegD1KqqQNfMRajLFOm6a43yJXAjd+9OabuSTbQG82XtZvFpMMvypVuBqM5eEoNiUDpp6VIO
UhMhVh6p0L2ZR0+5m5+ndqhvNdMvd15QiIVmFNDHZTCvXOhqoX+SLVKq9W2tKeM6b7xk5VZZfVs4
4u0/fy7yff/75+Ii8+m6pqa7jqP//rmMJWoopGbb9xblHDB1xV051uKuV4onaQpv5GCK8smyN9Ji
PhbqsxzFbiJlM82OINDy7+XMmZEHS2gdnj7Jd6B59R0fOfE46Q4/R1lzpuRnSA1sE1VetVuWQTw8
p+hWTD7lAtkCGwwZJXoO27S7zycXMi9jAsVvzrFlkhW5/S9vhvH3L6lh6KpmeppqmBo8PPP3N2Oo
/awNesd6G3x/bcxq2Np8YP/UsXjjzEKiyAdh8FewcodwVVPk+CUmR3fU+I9JoZhwxufZsi3PwgFx
YHXKSCFOBgJRbbchh5GyELCTcx2m6fUghjxG9VwGIMeqKnIKjJLtoPbAhgfiKOfI+HUIheAnVEkC
dBEaTV0UVg4rwcCu9D+/T7bz9/eJvZqr657harrmGur8Y//lx6wDDp0EW+r3qW7ajWZ22cZkDb0n
3Zs+xX1xcc1YfcvdjEJUZ0Xk/cP4EnqpspAdpWs+oUHsP0DLjg8i88Z1MlTYEdbtAyatWHtOaXgv
2jjdX5vhXGKRdRaVxPW2U2IMesK0g6v6s0fWYkZ075MeS7fPyow80xXDufmcK2d9XvSXwcyXrytH
fMb9AdgvEovcF4C8HMt8DI4OjPzi2g4N7D55t7ay156HfI5DSDC8zvDkjM/uNM5ye9kbevBf7ra6
Pt9Of/9Ze4ajGZbuzEkG17B//4QaVWvQfYcEL5So2vSZ6uGyhE6S60E8JR3D/h0LuXPs1+JUth5i
BqJoX5xGj45GKvK7yIrzOy3FJTXtPXMvY9eDgCEThCXGrfM4GUMEOCPHI7qtbHajnd/1pe6SbE7b
zShf3PdLit9FJdZQZ3zkQqBzJ6aRt4uhVtCvNhJOK5gHpJLdZpk4Wnny0hK+0C+nLcLMu3jyb321
gRUQ57zjfWrtuIfZp2moku3QG9GliFN9Dby2v4u5c6wwrEweA0Eqj2yG/6yUPVS8YVJe0zB8V1RA
+oruntDlnh7hrN3XptbuJgBkpIO75FYnJ3wrz+AUfeMCKFj+DBUtYpBxmz2b3jS41wllFcBgzcDP
fs5vBfRLn3RlpHDXKmZhvMkuquSN9BMEbgcxqkCtnKVp9fgh6xb06PkscSYk7eVpM0XeNSibAPLN
Q/vDSqiRB0sw7cmcNk3XXhsC9ZaHINmZ7qjsKQInKH0rjbHU3BCrBMQGTlgF+KdUacWRvDxCAbRk
3A5q9hq/nAL+XqNaPx0+xxQei9uVbNu6/R6bQbP1i3YfqWX4FKpdubKoUZyKyXTPHnX0pTEXBbps
Nt5MrRcexcWGKqu5x7icOrLfUdet7fFKZ5AMhsEPsDJ0obzOhIdReOSjG2BZshOQcnzpa3QRLH8q
l2adjYtRjbEJmwcbrUc5Oo++OobTniavV8+gSv885DlGPeQEnC37+UlfNCJTz7EGfBF5+40cZ2vf
1bENL06buDdjjoX94NvhV6+HHZOMFtsy0Vi3zoDenVcY0ddaFBC0fDcFR2QqD5Tjzqbw/SdyV2Lh
xQdqaeNZ8Ws1WAs8Nin/ArfzqvJiKPArkO7FYjybqqOM5WBe0QTVygsZnae+RGOjZqcerNkKkwAD
A7sbEXMO1qXF4lbJwY/IeXKKPPPC+P9ydl5LUivZGn4iRUgpf1veV/umuVHABuS919OfT1nMNDQT
7IjDhSKdVI2qlMpc6zcQjhL+N+/XmhyE8xMelnUSJNzYCAze2pi8YGWzrVhrjWCFg7r+BTZIfjS9
yrrWtrCuYwTq8O9vDrmc+G1e0i1bdx3TclxNGI5cJv7y5jDLCHdjxSq+KEaULW2iQtu8LPAWBcj0
1pko2KFr95I7Tnsknox+wdzuRCglqoU5XZNJ8e580/jWF9aITy37F5YT9cEUg/oalcVCtgeeHu6I
hhYbWdUyLEJBcDwRtdNPRjBUt8uWWsGCvFHTy2QG6SYRWo/xQhJuhOM7zCmx/dojbxTPoNgP7am/
NIo2/+yPsbPuMQbaJ+guvoZqfgMYR2iV3tpxM29fE+LJEuj7YXxGuwQMu6ESoeNwDCsnf5zzkqsi
C42NrCpjk19hpe5i4l0FwssChnfQ5fuozYtHDLLJsDT193FUtPXfvy3nj/c87xCbRJjJ92UK0hi/
v0WqstYdspjBly5ocYLW8tfJqr37KC3tS59X/aIx2/5taAPwA75rwVZ2tGc0cjZYYvdvZjckW6cV
4dY00mZdByBddPAlR20+OGTWjrIqS7ItMAW5Gts+RCLO7niPI+misuAq8UK+QywQu9iBh6Yv1eLk
aWN/KjDLeG5G8xpU0XRFlCh/doX5nXxHc5a1YA5SNkVQH2U1bcN+Wbl2v6/mM0ufrZo/6fZW9obg
xtd6WtUb3xXpIZghZ2Ag21M384msWTu+XTZ1X59A7QG1lC2y731U2QtkxB12C1mN0lQb9d+YzKw5
v5cKi/wYsc0H5udiF0c1wZREJYQRqwzV424eWjf+zvYgZ9buaJ9tpNymhWnk9jmvjEuVm+O+nDtk
r2zXGsv+ly9efrG/PqaCGKWpqbauGmzWtI8LvB4p6q53ff3zKPxqlVsFiFpT6W+HmB88aiTuS15F
1oYtRXS2Sse6TyeEd20EFmWNPHhyNTsDOChb4NlUqlvnnhEushpczdgjZSYPaEVlF8dmTvMbQ2GR
hee4g+oUoZbh0rHU2//9R218XOQLU1f5OesqTFhd17UPS6PYMEtH1yLts615rzWk5nPDLPPLYehR
54PvqLFAmexFirj0GdRIvzIyz70rU5FvYrb3GCmhQWpmuXcondA6qEBodl0yTWevG6pNgTXzHfSz
ftHrY3MsQo1YvFHUO0DXoISSae14qbc3wO8dZKlQo+5Wyv5b+l+9723v40isxf8yVf/x8AvTtYSj
GY5uuvPm/cNmiIXJxJ59rD5Hafo9y66E573zEEXWJZyxPBKfY4o0XqF4ZK7e22Qpbh1x0jDYup1Q
olGzkMVomkHEejlu5AXkYNmBks0c/fCOI0nr8SfUu0NhoAzGAK0Vpz/f4N+yqA71LNU0JuueGCi4
AwijAkAP3DBRX22pYzK32WGrnW9DQH3dqvo8xEdzZYHW7IgMbJ3dVXX6JBzTOEizIZyIsztfNZud
iYguBCyq8iDH5ml8G5uC93cWZhm0O18ZNn0kaui+Tqst2qE8g5R3Pgdqgj29AxiPCInNJtb8ZDS+
+9nq7WYJcwF1Ea137qoEMVYxdyA2RDg4D7IryBr/WkweoptzRzaydmm8ETNwM8jP7aDO4SE6oql4
NQBE/v0xseVz8NscYLEbdgG22rYDCFH/GBlAsjLR0LL9bA0gx8s6JPiFu8A6Unr7pTS8fmXWtbUL
5qrSg+FW9SY7y15e3bj3EhUeC9N8ylg6yebRAjvFy+0raqD2S6uB/3ByQ13KTldgw+LxqHCYe538
Puj7J9yJyotZmvbZ9EOxbFFW/grMHUaVPn6a6gLUH64p+yz0i6dKqV7lgE7J6oXVjs09co/xMfCn
ZJ14g/KlCRdyQC4yd1W4wXj0iszFJ97j1T9fGj+9J9a31hOrGH036ApuZJJ46aQWYT+/5/tF5mir
alF9P84H6D8/26rMqO7lAamUX9vk4Pdzlairb+Pe20SEUhJrit+u9fH6pQ0qiG2SIHv+aNvqJYAT
8pbo2AvF5ZDt81qxP/URuvG1/dY1cOiSTq1Qa/KsN7vEDhzKIgvTDlwJBiOInNEOvRJqQp1Zd102
oHmdQA113XLfFST+EApJeEx0H7to6P4R9Llq7I8sPPrgxc2bR0eAfRF5/eJCEDhPRuM8AmfT172L
uFuIG/Hj6FcdNnf4HkVIVyxZuIAwH9qrHDtMOHglleLBWmWsr5EMq/IpWcje2yFvloYbTfcJG6KT
OWj6VvxXKEXqnXyQP3kXWcFIe9pixXz33iRP+HD+h+qHy7Uw+lalKayFPFfKrLxfL8Vy7KAWWBrl
drPu+ly/MwutIcHBx+pzaZjbZK9auOJW+vu4HM3wjauSY/NmjLsl4e6y6Ofes95axq2D2LR2ciVC
XvY682hZKgYfcArjYnJEkw4JYmItBopaje7lIfcaxAy8MF3OaJpbW2Ma097OZrjwPK6dD2rTwm+J
xfX91MhulYuY2mUfjWKNutGz4bjjva1O9VLru3orq/IwZFq76Dsn3XdNMd3LNi0FHqxAepI12V6M
7j53ivH83tSaEfr5bXSX6WZzZ2bfPY1UcZ3gaESodfyErdd38o3+natoxsOgBZdmtIdPZmnpoGlQ
b8Ih5ddRfcxMA7XyMqYFuHwYg8to1NNymfgXD2mzB1dVhsfaj9hFkzLc+t00PIpy1E8z/9Bxu6wk
PokHFDgXkIKM7XLFgYzCy0mLHwXvCHT5x3u2gcWjOqTt2tJ6sZbV0Y3D+2wsl7J2GzGW2tLwhbKF
sUzozGePjLCXXW10z9CPoehY/fXZDptIe2caVl/vZYc8JD2wz41r6rOWVV8t5GjZ09jqOUiK8kFz
Ec8uG7M/x7ajXbwWQBIg0vJrggBZiqzja56m2TZDT3FnqnnxjPXXvRzwORS+fQjsWglRo4PX4TbG
eXCcgZjKOFyhwKYXyACL2wiNlcxRiY3T+wg5zC8yXNSsBmSyoTosliuH3XGANflgDvM9S6qj5iMi
H6RUE6vx9lnW62vUGkqUNQlU2IOXftUR0Clja/iGURHAYiw1H7rJRx4nbaydF6kjc69j34YkPHOu
Zf9jkVSW7Iq7LEvHPe/jFMWK1xamFyZ9AwKAdf7z4M7V97YiNfgaZ6LlBoSbuwjI5X7Cqm8plQPS
ykZ3TwWIGZW5fQ1UXstSMWAakwc7LcWp6LnLU9Gj+Ixq4+fJmSlLmjJcUpVQlYGZiDDYpIL8XhaN
Vn6GNwT6KHBzuDRt+wY110qy8vMEyH/r1VOxldVEHIrBAx42jOVuGo16I09GEnKZw3N77RUFeScv
HteyPajDXRNp5nMxqd0h6Q1zJS+jVfZFTQiDeVmPdECL7mRiWgZsQW94M7AxXpS2NCiaxnuM3D/L
ds0Huw2+WxobDJ/i4RjMw0WjqDsXw761HFWo5tWoLVK+IKDPulUoKHb2w9toNkgAlIsYv7VlHzvm
s6W29mJo6ulT49cxbk/h+MWMfHjrlfimR9mONIkPCFP5kcONjAhUXEt27MGCNPemz9Pqe+yn98rQ
6feTH2Ywps3hLgM2v4Qw4W3iWMzavkrr7UbR5Kz1hqBee1GyqNBPvLqmknkLXYMhWHFLN3Hmo5If
vYlAddlhlZVy9npNOQ82OmCxKI+y6b1dltTe6/lPseD80GEEurKe+LBtNVg4dE3x1UlCZHsMxXse
Mz0B0ewqd25e+PfscJyFDoWDTCxtlt9nF1ME96QoT5Gq90d90Iyr2vjmFb+QeJZlW8smeUgB2mDT
MrQHUpFEZluWDK6qBc99DOAW6EsMiqQNn1HqsK9xVzJf0Wl58fDo69/zMgyfC1VUK2dM8Txyh+Y8
zIdCRMg7ZNVO9bLmrDo2h7kkO+Ww0tCLpQmJby3bPowrkwHbS+sJ0o52qoQ6HXs3LTHQqaOnaSAN
7gO++B7im9EY3vfODMKFh/QU+VZ/Wvsgxm4nQeArN1GiLUyg0kdbIByrwUjrEKzUu51iNHe3Kqry
xmmsUYdZ2GsDvt1zk2FgUBU8JpGZVs8lRME1xmDB1vGt8jnTkbNkVrdxi6EqSgMjUSdH9HKuhrZt
7wK0pJey6rRdeWCBGd2qKCq6R3iJ4I/mwelkqWdR+N8S8eTFk/oFKPg/ERDNt6EuvYVfmfZTUol6
lTtWcA/7L99E/aCeB6UcCF6P6iEZ+ZISq0BiBT+fpaWK9g6GbbxT+be3tLG5QMozV341amyyu2+a
FvQ/eDSUKkl+RKzsFjHWCC9lOAbrqgAi/MPJRLqKrYQnQI0s99SXYofNIg9AYVgvWZnph8Ibx7u5
VjYFd8oPsmdQwMlC0fQJEVM1fbZ9A0i0r1QH2etqGZqL6NoDiadXdEOPyp07bWSVrHG07Qnoracx
S5/RozIWaavEJzevg6sQ2g8mw+41DNJ8V8CzWVsIU776uasR9itUVFnodbvgJIImf2gyZhDTR9hm
brZLozrCZpYTavfaoHe7LoZa3cpefiyo3CdVAj6LS/b9qgKm9GIgo3e1e+OXz4UUmK7lOXo7bAT2
jJba1Q84juVAk0ssu2IrvPhILa6cKq1fkUt/hZnE7zPql2S83a/O5AHUmk8y4Z5sh8DEKnw+KXBA
aunYGr9OQXI7yXL6pVMVzle/TxGosKP6wZ8/KRXBr58ECK5+zSr/1VJ85Xtadr98Eqze3aRYC+ZS
E5TonIyXKXp5qNJm8y+bvDnWkctk/S0rT3pIGKpF4AwA0p9xnjbzikBR4VPYUaAj/NnGR1Fl4iUV
0dvkR/UV4T/xEugxCNa6ehpKlj796K3kILjY2BoDtb6dEjTjITJAFcnqDJjcokKn88VxCWdQ+hXa
JPpOXhGJSFAWRUzyae4dw+gaY0Fzp7ErPxD9CS957mW7IMFngdUawh/mFJ58N8kXQcSWMg8H2KXp
gDNWYj3JEf7wiuZb9yj7A2xH+OzmImuhxqsoHdXkMLrBi1O7FoIpOrtx1dp6la7MQELnBLcUetBc
rZUs2sVxFIE3ouom5YC8pmvvZNVoLJihRSOOgTM+MhG/CMfKHuy4yx5ithwgMYnQdwXPwtKPeHjD
LD3KXhAj7fnv36Cm/xHOIsPnuqpJrMaCJWR+CGdFNrNJWTs9O7xh3BIgnHSykhMTo5cijtVgph2d
W1M1jlaV8aPi/wrRziOBao3mnZd9FaoTPRRVHj+UmFjvndhsSI9FEMtdtERVhIm3tRoq6zEvuk9q
x4u5TfXm6tcOaivFtE8U0X2aun7aTSYwzgBxuE+ljvLGRAjsYhk45IAPv50OPaTZOzWPTj9frWhh
yLqOVZ577EleRuDZ8vS6mPJDQXYYAy6GlTOcIjPS6pSCPn11fn6m69bx0XEzYylH+SaCfhqz41Fe
A00kknXjSnGiYTkQCbwTKMzdFZgv+Exvl/cm1wQTow+Itsk2efCw4tkYqOveTkXOWTsZpfWqYqJ7
8vFX3OV6it7bXHpv+1+lv4+zI/fn9dz/lj5cJQ5dcwt0mhyiel93ireNgjBcskGb5l3adK+lQbIx
2y5fvbf5WjutulbT1/I02dEZolwaqd1t39ts00EwbRTlxuynb+DAkcesNZMnz1f3pk4YazJ7lKrr
0HlA/z1fWlnQvonOfAI/FgDCUdY0QGBSnfKil139+e+/7z8S2brOHgFAhgULnbCt7P8lYZRZbHJC
0QRvCNWE8cGyd7WePUHwar5bTrs1x1r7rPqOuQyErV9LNPX3VTBZW8j++SlH/X6RAxxcgLDiRz4f
FGT9V1YMElRWRd1c/v4n6x+zJrrtmrZOcNPSHcMxzA+BM0tT/TAgK/V5GodV5E410AcORlLg+Wzb
zY5tcrzoVe9nmzrYWHzjZ7cQqdG92Vl9hNoH3FyDYkUaAfJUmvZvPnj9RWqm6rlHM+xRGdOrlar9
W1HxBQksZXZpsII2XfiZOI9NRWhzMPDXzhNe8pbraNgm0iNL8iAHkoHv8a0K83+BIOjOh4mJ/7hj
W4goW7YBngaEyu/JI1j0IAyy2X7AYsI0kzI/kZ/xZyNvivZ8SIWfn7wCzjkB7P2HdlmVI97HyrbE
zNFqTQy8/uaLfBj3Xn0/N3ch7sBqitCENfoHHXHzY2C6bxAHiIHUxohBg+2bG8eo6Z2HwARdDjDn
72QTaK1hz0w6oU1Lp7xIr2LjVDuhsUOObnhQi7JHTOPOjHIuqXT8Nv2qRbVlPkFeRPHKYAEswD/K
i8AwGy8x1nGy06zbeO0VvSETJceEGCFLTtLz8XyQpaY28gUyy+36Q0eWotW+kAMtHpWl0BCSrdrC
Rk4vnpaBHnZPdmKNF27IQ5t2qHvNh3J4gzEVP976LUKjLJLrk+wDnCGyrDnlCZ43Vtmg5eoHGp4N
unpKtPJnSbbJQzz3fhgs22Rv3Rj23vRRp+knvziqbkvwYUzuTa0oiIv/5yA7JwfB+01ujMVR1t+7
1QhJY5IGA0laF79dZVI2+vzm1eaDCi4j0tr04szvYeAh8Xlqsmt/ew0Dkt9g1tqSf597ZzcfJDgz
MomgBeRFujJV7812I/vkqDCdqj2qqyMLlfld/r8+VevGfegZPz81Sgd16QwmUIR0mlDQxaAxQXLv
rQbJAiutcK8QN52rrPZiVN5ETxRfR4Dh1A0iu6ZZ8wV/Yf2CqrxxkSXLM9gB4pJhlYXBNnECXCI7
Ivb52EjU5VpW3w/yjApd1/cmleTDotViZFKaXjkDcEGMTWTOJlAt5Szb3g+B5QdLvwiTA9Hj+IiG
Fw6Ac0keasUb84UskrVKNmijXqM2SE6Rn6GA5RTZ2uFrWFVRUa1TZDZQlUAPmiDXAPGt/eGXOfoZ
fZc91g1x634U6vpWrdv23sU2SOiGly/NrCL0UhYdfnQMDty+vWTRdCL4k5x9cnjInprOwmsM/XUY
hLVuzXraymqOOeDCmMb4Wga1/1KxYtHcxHhNprGDsPzbWVZ3l0KSYbnZRMQFRP2Vp/kwAlp79ay8
2uY92588DwoULcMHOQClt3FhB551N4RudzSLHAnhwS2+ggadL+AUirPKAAQdERYSd+1oTAvZAQTq
nkhJ89x5foG6DIKycQZ6PXTEQQ4wSzSpFYIunYOfarGMU8/onnqXTauHRhs752ozk3C+DCuEEwEP
xRDYWDLrOy8UxotRAzmauyMnBs1tsV9J+8paO4E5HGZwMbwvpOeUQDmWUnFuUFeZjXiWJGb4RbwP
6iKFl+s2xyH3fxI2xNB9I59Q3OOBNl6qsiQ9BQTzrTamtRY2yhW9hfFhdIkrFWBId3EmhgeByuJ9
a5xkn2ypNLsAdRNYS1kldnFvGIZ1wFMx2Nehrm9iVcs/jVm9kffCGtpuGTRTfUmTkhTeaJq324sQ
8yrL8uxN03moceVR90MwlI8mhk/yzEyLkUArTDgJNQAcxfDdtTuMwWe4GrcvQniI7PUOGp06Xh1X
NSmzpVUhjKB0SF5mBtqmdQlPDnJr6d4KoyzgJHQr/LdrVP8/Y/78CK6T1W01LwveP0Lxhfkvr2Xx
51sZZypdBbxp2Lrlfnwrm6bfuKnVDs+GMTnXOGmv2HeUb1qLP2aHRstWVjNkO6xKEDCryAwu+5YQ
5NivvNxXupjbYxfLDEE8SIJKBCT+PyXFsF1WGWO0laVbb2n9S2oSmZLft63zyoq0pGVjkAuESP+4
52HvUJcFGOono+oR3kR1V610bWcbiHHK0nub+z/a5Dg3v+IauhiVlKwUmjHJPiQ4feimkshj4nqH
ThT7MZsifasNnr0ZW948tzruNBv0jNFEGZK3rm2SlV5X9qF0ERQ168fIVhJWZVa2D4MwZXqmGo3d
N9wXtTuoTDqkv/CbHEUEIF3rDk5mslp5TzaQltcCuOCmq53KuiRDVqI1FxavomX9UQcN/o9zNSzy
la971ZOfTsY9zx9rvhmgM9o4L+UujpsBOz0n9pJtgJLTtSfLe7K9YSNrY9y6V1mqWkdFZQw/vdhG
fnohGxUrfUNBy9u/D5bnE6XaqPOpt7Hy3KTlbSwbuwHX8dDXYcnqmrf1Q7VkrdIXr4SAbZAARXKQ
/5PIdR/IXBoEb8PuuWsyIrz8jyz8CpZwygcUtzLbfCvS8EsQTek/4RS9GVVusOwfPH6gDshGzCGf
5gEh74nn0CyZ6noXsPW8XLoV5RpKjDHfrDa29dLQ+SPeF1aV1hbe8n0phUIpnguw47ZTa6QbJ5zK
Petx54k08b2uh/qXwvRiFBN9/aLrQXHxy5qX0NzRBtOl4MF6dtXM39th1W3Kngmnjv6R/aSeg/WU
YElvNOrszeD1a53l/yVJWFf0mlt8EW70CsurQ9ZPmAcSucpKtnPXlxH2wJ9mLdVt39r11i5c5VOA
eI0ckOAftRa9Xh3QV4+espAAzXxB1TeqpTNOzhn2sH6ti46UzNzReiR8UbJS7oVXe8cpTcuVlZru
XdTDcEGX9KWu8hr5ssJ/NtkbFL42vna2XZzGykA/aczGV2ge4aYJ9QxEPr1hgbCqgvXTRfZWcJ5s
I3tFZWm4VNgmsCVhVBxO03b0FcSQ2nB6baI2XqrY3xzlSbbrr1uk256Uulfu7AwnWfnB8F72tht0
K3kSpovJqvEca4+kWX2uIrRZpnEC2FHPu6Yw0p/fq/hE/ayWhVcdCS39WpW9YUXIQZ7bzO5KYekT
0k3JPboGiX8z8A6h35k/i7z6utmfuvQOGjRuZf1HnzxD8cy1HlsqmJB9nHme+akc6grJDgTnAGAS
so9J0HTC2if5LE3nFSq+UnZ0LEbPfIwn5+HWnrgWUTcQsk4zePespr/L9polyTKtEQSAtJTcpU3R
LIIZaqKM2LWkgWNcransL+A/8YOIkNXtWoA1iPOu7ayxD7cifjX2QdY9kjFbbDfRyOElixiOcc5G
ZCzrEqueW1tZWudQnZTDL+Cauc3X7keg2h6TBctXUG5dFH6tev/Bjrzwe9eXW5yK82BRpF9TDMKj
RdFe2RmbwSKPIxQt/Ol7PXpXq3L6r7jvfJuqXHsTkzGgCobA3UDYe4FKPDK7nm0jKZiwg4DA5vIe
Uj30NDuHINdclINkqdYbvKIcJ13KNqWCMrNQAq6RymuQQQi36Hf+kN3v5zk91mNBMOXrzkuHhYvM
OVzT2F8rVmlc2OOqsFk1bZ+5UXsGt4VMnBnUj0rAWtmZqu4zSnFXzwetuFBWftZ1N3ZTOJOaJLNJ
sph8P9WOwQTyZ+Y/NSPWFJae5ouuGmwAaBwI9kF/KPCsc/2IhQhkVsHl71BQ6w5+UH/SZn82eXBn
JnHrp2cM4pWjbJJDrQBRSA+d09X7WDvAeVAzg10SVeZKiNG/irSZcK+yRpzpEuPcRGq3Fm6ePeGL
JeDe6v5XfQACU7OGXnRxsYqR9fknH+JZgU8znt0Q8UN5pcrXfl4pnw1adUsRW0upzDOhrdwMg7Mz
VxKWoee0nxKE3foy3NS2Mvsi0GMnRgQPEX/OJUhIoiZRs6OQnoa5FGllevKLqtnlOBDeSsF/2z70
5n7dr1Wo/KAD1INLbBRWyVwMLFU9KCYHWZUHU3cya30bhLKhKTDaYKgTW9oy14rwrkN6M3H05BXI
jzg4RluvhAXVGb0MlMECogPQ1dI7J9HxYZ070EMrVr3bOofSD9yXKmmXiWUMeKQA/c/6btzIKriv
PU5y5hPePhHpYghgCerbLX6u3GpW33lYe58xbQ+XaT4LlCl6tcmSMDshywuWGdndbTn53b3mTuMy
CGCvqwnJB32OMPlzrKnpQ2PvZNXre5MsOWVvrMLZzVDF8EeLU+eEI7nDph/eHEpz5lLMVdkmD1PB
ymUB5xCLSAdxPhSD7isCYEuNfBhCugVSCrI+zfWh9kExyTpv8f/U/bR6NdQMza9M/aSCH04rNfvB
BhHRzsxkvwTQIIgN6wGssLUJnCI8Wnbqn1tnTjgpTfXc5hnqFyj7fm+/Jkmc/8gEGNKqEs6zwrQH
cCBpzn5fiUNup/E2KdvygV0nEh9pmXztMNyUZ2ldcfVHZiuAe96SqXX798ifMH+n3ZAlNFxbqISF
XdPUVX5Ov8e8iFEGnaMW3j9mPssfTLp/TIn1we34IWq//prG0/qT2SJzHWGwvozD8yiwxtNqaMWK
qYXXVgx7nJCw/Cs9nRVZfgmjqt637kq3i3CbFnnwEGQPSdxcc903Dqpi6geiBRi65EWyDLsWBIwB
2YBdk7HK1RHVryFRmTq4HAxaND437atmKMaqGdFvI27XbKFVEE7WK6giTYCthXawZvCNrcIKQlD6
k9AQ18r0T9F3kLP63ZQ/Y0bngvRBwViQ38Q5yslOquZp27RqnxV3wqjIJ4EJ197ckU1NlxArlaMd
PRL0QNVb9PXVHHHi8jpoNiEq0kdFtUm5o5C6yPBp3aQgU1e9hz+VEyRLz9TyDRQuddN7ib6ZzH9a
Q2T7jlDL2iY+vjQRMt0QAR+WdlWw9jbbvTeFyQ4uLliZCdxQbOYLJHohdOKhpoT8yXVOjic20XBO
y8WghtNjj2h0pODeOAa886H3oikiYnsNjklZA7wrNqPuiEUc9KTu46ZcqQiy4fyAlozSiy9xjmRf
Z2XlOvO9bKEoZbpKfVE8RKABgRSIMyLW4tzAcYq1sMWRIViicDMcABy7RxwMET6vIUiRMwweY0iT
y2QQhBzxdQOEWFZ7dPhW6GGSzI+a/YSOPWINxcIaiBhEU/tPqpb6CfjMVz/Qt3bAmskq8yhbeN1Y
HoiG+42fnlLdeBkiSz/4jWqvYhP5XlYt/jLS3AbvSKsmx/LEri49QeZPTyWT9Bgg+trCyKgir3gM
jOLJNJv0YIakqj3jSPj6iiyW9Ym5dx84mLvjO+4E2TnXrei1UpKtZvc9plZhvcxJR94bgOm6ylgk
gQ36oQgwgMNBD6ZstOi6rjm31mECBrGe1Tw3mPqe28SZzkEOQEWxyYpDzToVHi6zKoysjT0Y5qEo
o5c89fqzNxKUjdHMcLTK27WjuHfYjy6Ykp09sqWIQovhUYuq9iIPwkY5cSgzLPiCCtBVqepHfayB
yun2qSAbe+1BoqxGK0C+38aGFrDtsvemRaOe/dIxX6AfLpwgOJZEsQ9Kqgz70e3eUvjjZ0MMYKN1
vkYdgOtS6BgLs6MH3Ah+ctVVCCR4kyO2AyvZVSrsZajo/6h9uRah4PUyDsNZzdK7Bk4e7vTgayHJ
I48x6s0qzlqM0NNgTcDC3Sa+na8QUV5Zg//FEnr3L9Oa9vt2m1nN1EzbhO5J1AALmI9IYJTIMtut
3OwbsCPxmo/gqfCOsTsFQk5jK2y6IC2jIbUuvAhqfWcWP/DNsLcBbzR8UmLs0+P4EJNlb8NuhDXM
s/0vM+/viWz+RNsgGgBcWRNkImzjA1NFU0VSpWURfR9whkLSG8/BXs3vy0TL8awd+52wcVEpiAMt
C/aOm0SrF3oP0krKCBcTqhzRiKi4nmx0zao3JFzYtoRNep+rmbtWp0BspnmuzeI+XLpWoq+N1MQD
KA9em1H9tzv+e5RG3nGA15oJ/B5SyB/0TWKZbh7DbPuWImh2QHPROoLYWeEjH2HKlKCHhVmLt8jg
uy4I13o4nydYmgsH5qHpLP9+c13tt3CL/GvwZUci13U1ks0fufsDIH/RMaF8c9mFoHvSVhh45987
J5hJS2Ozmgw3XlgRSi3O4PzQlfiftmmGU9u70z43nG2p2uxZCBvuWBsOB08JAJw1ob3RghJd+Qk1
ybYLPoEBUy/1FFzi2tYAd3ThOW1Fsm1x4jDXMvyBVeWrkofeQhTRU9iWj7zF3LVf9CmOZom5rVT9
NUwweowMVNsMK0Y1bk4wRK3bcrsQIWpLS11rfrdP01osA1PtlqOvVXh12dCI5mplWcm67u2jD/UL
34d0kQ64QSLU+cNtwmBrhs2byCakFYv8IXcM9yB87dCHyiPaYNFLzFO70Bz3a5ojFqiPrXoEl2Ps
Mp8XSK4k0db0RHXkSalmXHPb/jBH48p8AAuuStZjj35s5cXtSahNA6bWxbRBLY5N2TbnJMWO2fLz
dolecbyIVSckTqTdYZ6gkL8JcSqtx+nH379/7Y9VDb9EUngmT74hbNv5sKrJUUq1S9PPvmW2Otx1
lVtgr+UZ/ZK8zmMdCLZFBVF1Mf86izIP7k3mgr//DeKP3+Cc+wWjwg9RJ6X6MQ+sKXY9QGedvml5
8g+ubs0J9EaCulzqg1JFKUYmp0VcnQF6bNmB+ftg1IY1IW3gz33ubEJTfMWYoD0PmOUiDTMqxwRN
gWjM1FXfd+I09diC/v3P1j6EKv+PvfPqjRtrs/VfGfQ9+zAHYL4BDkNlZVkON4Qty+RmzunXn4dU
fy23uqd75v4ARoGVWOUSubn3+671rG1gImZAd2xVcdZe6Dt5hpKynETXZH0XDQefnBpfnX5UfYIH
gYSEUX0sLBOJzNI9GXFA8f4IPF37UtrTkUs3ZlVyCJmEVOO1NFQu1Vfn1Fpz5iY22QSEGXgKfzOm
wrbyKGpFDua4PMCHkv2ujc6KDXsiJMLQbHOf/BTzOEVL61M5tfejTa1v7DI4Kzl5oYQzrZjv7GMo
TcXOGqExx/SqzzXy0aAOQ0gskRguljnTz6GNjBWXSNK+TFq3TuZvhU5vM8YR6aXS3AdzNFm70rBj
1qHl4LfJUOOGnJ1d1Gu7uDSaO23scrzzmRVM5HbtQl1PmJE4zFaNaKS6t3T43bTab/So88KKiauT
fMUYGLf1N0nXjStGdsOXJOJ7FZvg0BqbumslYqYWFj5ilXOOoy5+9Mz7cC1tc+dpPoLgrQ5V26Em
puqyZ8agnGDoCqDBz7JGrC+AEK0ZyNUqu/horr02neU26ZeChMlYP7ZjNAUjCDMuAUbx4EBlPzhD
/2KAUsyZ1KjKQcEQd1u1zFRvECCxvpPRzZ7C+eKoVXqI61Fx50EXC9WSwjPqzJuJPr/VLIlY2RqW
5Sg7ceHSuZDuRPGp0BEwkESh5GfyNpkbFoofjT+AjecPbambB31oF6+jBC0byi2A+zXmCDdhuXTt
P1wG3hmCXg9lHeyDRfndAbv3zhDWy6HDeWmF381GxMymhsJNLcnZpSiQdooseprOw3BtmsZwrUcK
+Z5JdC4zrO1MHnaTPjwMa+AgzsXHnD/K359pfx4gmAE4hoPgQDFV60+AGU0dlyWdxvRlFP0NsmHl
QXGQuzcojL2Qcduf+ya77aChoZMYPEWdcaQptuJ1BlMYSSPVu22V8stk9yhoU0tDBJkMD9b46JT2
tzmaq8eInv8/iUWc99dW5iqaSidG02xH58z744rRVESbt0QWvEgR4JsFpOJYWh+6LOHCBb50Z07q
5MZSWB7x7NAeQhb7AG341sqcU6GYxnFbTA2ydiW1E3q94qiOpGWVPesdhXwKN0JdaXVje6Up1TGh
cLhX7GgFcWCsgZjmnJpxkV0tbPdEAz3PKMU+a6mNcKVrrpI8bPbUhtPHfGgomzH6dP308e//cu8U
bNtxZess3mzZUNG6Ou/0MkveQwSY0uTFztU2cFIz4noSYvtu7TtNVOnZnBQzwCv1MksERfXTSZpb
45xPTYB7CQDxGF9pk9xcjDyu4FsrnyyC6281WzqSWDhInf6E2Zc0SMwaPupF4dZtNngUVWB6JFF9
vRThl17uGdRCFlX4XD+E+HrOTQ+L/O//rxw/f/p7o//hEqraHKSmYr47iZoxN1o7KoqXzDBkHyXt
eI0b2CFoe4iso2DSc5OL1EcnU1w5S/Sgd/GPsF5UL5VVY5fpTnS13ZQOpV3IPUAMDJSV2K2Svk/v
GKrCY2W3n4lgni4S5V67ywMhNdcEKk8AGCiP4m681vlutzrAIcGxdXD0iEz7TNJvJ9p912nxWVhH
IjUy0izJcYCHUziaa1Q2dldZ+1CbfRDSo9dSXTkTSo6WvxtkSLukhPXoZgrs8ZXFtYS61yGMktjr
CQ1x26hYmx8ssZZ7Iy/cWTclQk1yECAYdG7AGRSXbqUeRblTE2EPEBwtDV/M6KUnac5qnxbFDfrF
8lqdHrtuEQeWnBF1ehNTd15UpAwPmYcQXPUW7QMTFCSe7fjSm/3ZqRuyfBitgYG7NBXTm4xJnbsg
aA0SEk/cfOXwm0ZDVHFdXDODdM62WYozTazS7VLdOChxOJ1me/4xiV6l61Aop3BNdA3V4iXuaxAO
1DFdQgOmS0VKR1iTS9nB9psYCncG0xQschQ8ZKA1aylUN9YK3DBYLtEz52logIol2ZOpN2Rargm8
qk3NDc0Q3hjl3MZze6UPP2jQdzcZswcXPMYR1tu418MmfULofwobasTl/M3OpOjCoqfeTRFU7wZp
nZvMUIeojctnY73BIe2S0FpdorD6BnvnpcEHflBK4xqws36v9/10sKCpjnBpb1SBpHIy8ueib650
Eyp9Z0e3Izlbt8BSvVbJ70mOKH9YEddC85ravvWxUBbTnWk9nAtZvZ4MRX2YlXg/21V6O7LigXk2
dweGJerbYzwSIRTjpEWvdzAFpX/wpFyMq9wJEi7lZxTv81XUU6pabKe9jcg/+4f5pfWnOa5lKoZm
sH60HAW94btxeCCZkqNO719M4mO8NJ6Z9uT4smynZwxlynBj2zUHZLtTyXKv3CQC5GEqkR8TzLg3
xfKcT8LYZynA+cQAPP6FqoflgslyjmmyVqiYx3P9u5AQiRkEFB5DXHSFN8NNzWIk/SU0XVXDJh2N
s+0r0Qy+Px/ni9x+SbPioCH6vAcRUBIgWPRX0KuMXVIqPzYaDK6RPdkl2tGY6AGBL0s/5+2Q+VjH
uIr0MQtzPmvMhbHDE6PuMQ/gDY1EeR6BaqVr3mfRNv1Dn6iKtwyPOZ0vuGtTEsgFaKB4KV4mG6WR
OQ3dPgppKKXrIRw24npIhvlKmMZtt1TN66r+//yBGtduFLnnEqwYYrDu3d3/eixz/v3n+p7fX/PH
d/zXlXimI1n+6P72VfuX8vpr/tK+f9Ef9syn//bt/K/d1z/cCYpOdPNd/9LM9y9tn3X/pt+tr/yf
PvkfL9teHufq5V+/fP2ei8IXbdeI5+6X355adfmKZq6Sht/5eusn/Pb0+l/41y+Hr+NXIf7iLS9f
2+5fv0iKof/KYgPEncaF1fjlP6AEbo+b8q+qbjLNQJ1qWLLG1akomy7+1y+q+iurK2oohszAjpic
iUpLZilPKfavDgVtrlkwE4DEUR/49//9N/Lf6x/tr0mAirZe4n4yHTg2ggYdJDIXe6hzus33+5ke
htQ3WxIjUh/kKpEO2Zz1BwmdoZsUCpj3VPqYkTPtVmNxVrpe/2AjC3BVp5lPaV45e6J7n6ChKGC+
C9oDQlZ8mZbhCY6L36U1JGi5LymKKM1+cNrQmzqMQFXXHcdeyykuG8ywbKm4aGn7KHDuyp1AONJJ
p5kq1kkOs9GXaAB1jlRhgST7p1eoWzBut0E0tgfWlOYX28H2jFgCPYHD9cQmee8g1tY+zjdUl0VY
BA7z8ttlagpXNsvOL2MSv1K7v6ujIfEWrtu7Hj6X27WJfdX1UbC05oe6iH3VaR/qcjroZlgFi9QZ
VCGMYOqjA0qUBWag1bqF5cJ2JZiWC8aOY6nxZOIXMCvgUQytQaalNOoE6I3PbVOh7q50KrtVT/eA
kM1RMr91xvzRxq1+TUzhnao31c3QYVfMaKWMdZrf4d3LkOlbxCYnju5CuTLuxyrx9drqPrZ2+KOu
EOqZqZPvJtp9roy2ORD0MOpc8dNVMqc6/RwAISPDJqGIO6DeM3RyAqZwQOpS+9g2dGrS04+SdvbN
2EufJCHftsTr3OcGRbo+baOHQjS7zjInL6716mqgz0jZhwY6ZaIfsKPHs4jl56RzzOvGymI/RGHi
RxRNDvWyIG+1mIV0MRqF0qpvKUOKf1gQmevE9N2BbJq2xckhy+int7neT9p0dDd6AozQfChqIr7k
sD8YWm8Eq7I3IMAoPBpK1QV8bpxnyRfZWAMV6PbazBNeW+mDU1a+hArAN8dyP6aDcmexEvfbZUAk
hEPDiR6VsgKYMdvRyaqGO5HKwx6aHh2tCbaoAgF+7JXrTEmrI4VNKGxU5qeZcLGxtgDhLqwCakv4
GiGVl8Fh8QkCWpba9ppklH08M/2h1yM8s8uerSr9ag2Yk1p65DRNnoasN+7jSgmGZfyi5kXkk34b
EZBmAhHTyptEme9b3aaC1yMTtqJRfWyyskZHLEMKgBDz8NMg99tQ8jNEVJX/WOaliqLDbGEQsm0S
2nTj/WqpQg0WhXJVPFjgwP14Rs/A1CAYh1i70iJW5aHxsYji6Ca70Kgezsks3U7V8KWTEdSkopp8
TN0ROoTm2egxV4HX4dKq4CyZ10ldql4JRZCDaquET6w30SrJ5GK8BG01KqdkGpEhhr0n9ci4CCw8
kltjn8T0LSr09JRVw8c2lexDkglEXjC6ZGHF8D/yJyAHLsUD8UGtSuXMr1RcJFUDj4TfOiPfVovq
6daww6dIn9Q96QfiZIIGQS05Dp4lFsVdrAriVXvJsqrY5/0i7XVQYtUC7ZchPqidiWhIu/os5Na+
NUf9hHguP8iL9r0w+wvNUQRyDG4zeQ77fFBq0jMTPDfReIEb7eMrsIKObquv4R+i9VrtQIkRSpQg
ysJM4Zxnqh79SO6UiEs0yOTRgGlSSCVGpCYvwlVmSkhaZ+xjdTzmwvIUAu8Qcw50ZBLnk2X0zyUm
rjTWwkulf8jbUiDaHI5p18pe1rJMj7R0H9Pg7GwioUncIKl+TCi+95F8yJ1+n+iF33YFGa9y2/hJ
Jl0PGJ5hIi/GuTKVD4Sg3vQ6WdwyyiMf4pdKX12MO4eu1EGIFn1XbOUczfNZXhrVUyFS+1VVH+os
1a97KOEr3UKKba4kA6f0QnH7XAtWx5Vaniyz8u0x6o86WQ2hQ7+dzJxpV1uSfSoQl7uRUvUsRnTj
wYbvVw39fJrn6GoYjHzPif69M1PVbdRBcnvVEfAA0ucibslhwC16omSXdXSVOK4gjIA/Upf0UtNh
iCH1n3sGE7VaiivoGsVuVpRdSPrCrm7xGU/znRbn+m3YCwjkobFnHroE/WxgIQcIiuGDG8AOlGb7
+sSSpF6h3tWBIInCdYzuSs+wSS2j/UVTRbSDkgkKrzIPnATpgeo3eQ5Guye8SXeLUcXCKmsOfeEo
PWktsRJqRAjLsuZRLtTCojS6xOMKBbGr285sn/smHv9B/0kJ8w8DL211G+UnFWlNgcJCU0r74wyC
0K2Q/p8l3SdZAw4MDIqrFszOHdrSPlbB4+KAYklr+zRPI20Tq3c8kBWxZIkjJwvWttSZz5NYDNZr
nF55MTxFTVt5Cpf34xBN34k5NR5EfoJ1gDuf0BKscBneTxt43V5qKiPIq6o7Sdgd8xifYW1XnyZH
T/16mfrjaHAkY3oT3tjN6gVVoQhM+mGYui0rAKlFK17FMCH6hBVF2wW5qsDN14oXM9R6eDW97VJW
79yyCofzomISRow7e1FxqdE67yD8T64eh+x/EklgyCq1ZI/com9TrkUHZPf5uWlpt5VTdqCWd5Iz
i1ALEoGDURqEx0JovgDJhjXeSWowc2JdoJU4XidTHUlQtHLtyfR9B+Pe7ydADvA5EwKDJeNcz/LT
kMdfhkp8w8Hq7NUhwoBuonRQQJ7T90eKTyxUa4Gm78xlR4qpHVjU9D1HFOOpoV6ZVKygFk7gs0lJ
0Y0GbdiJsBvRJXb61VholWvP8CIhwzIvM9LoLCL+vN2UUOqYsoQBIN2zYMH0JYigcar0qkMu4zdl
VnhlNKYXO0q/lxRg9vV8LyQn3rG+JbZQk9p7NZH7S1abj1rhUZ7OLwoY0RVCeOkXK7rdbg7T0P9D
F8VcD8q32cJ60GorYVm2TRO4GqjlPx60Y620UrQ04X0bTo7vDJFzDs3KIa0MILasq09Vkx8oq0/3
g/GcLA5AFIMgYmQitPnrr3Ko7aUiSwNJzpgFw/jxhVqqO+I9pgvdyg55/z2FseQ0daa0JwLmTjKI
QLMLgtxsB+pclVuFJxxZ7HWwWqJu88Cw1cHDpul4jt0MAM6ITq5JvHWBhi67RUxgLSPkSbk5hnu+
xjdTjAqhB8hYpnYJOhI0humuCC37AiazxR0I4oGCGyFwYdYwieaPZhKF59CiXKxFOQDG6TxmgubF
GAOSkrpbTDO5X4aZtbcINqxFL+3+ftagr+uJdz+8vq5tqAvLmgX+7Y8/fAEMuVHiyLrPzAUgT6JM
13XF6PlJ70HJFpOz7GUdzRgp3bux68g6is9lK/pLZSh4S3Upuc/La8RRUlB32bzDh2j6fVo9yaFs
nIeaPEwi/5zrFZXPdUVzS1sxrotGpjMeZyCk9fSIcj6j5lHhzipb61CqUMRLA+IjyUTpowJDI0vt
z9C/y9MyxLFXqGFBiqTtAgJtH7oobEkZIRWMWfJR0tvw9Pe/EaXvv/iRqKBTN6AAourvf6Qxb0SD
Vc24Z47IFTMB+iOUO5Kq+lMTD/Kez/xkqknqmQPoCblfJpYryeDBWdCPOVENpBaCm07bvmPuO40e
WVFMa/U68iurqgNiJBQiRJQzoMjlSnaKnppz3jBuF+YRyddwIrjzyqqTj2Uv64eyvcT5cJGtqty1
VawcRzK24C/0u87Mnb3TWt/mGHERo+LyaJHj0Uyac6w0wv+wF5NZmPtKZc9uIyfLDqoWIT02CS6K
nczXmc4gl4o1eEXAlCWW3C2dUj/VXWFfwIkICEhjj/Z/Hl07vU5wc35iyQ1mWHzcwhxEr2MHSAHt
Es/o93OsP8oK8gItXVAzt9RwmEgwkJwiemZeQnvpBh3RAFIGHYw67XRJJluxVSTPqRIymmrjkzly
Wo6sdYJpLAz6eQhO9LKNDmNOaHBSmMq5PKI7I4LBMaWDxKTpVtFHEpqcpvGlLsuvxmb2wHEJvy3N
S9ln/b1Y5J3UhSByutq8Xoia8BMhxxfHEJ96rWXYaCeC+dJv6jR1X+1U9US3ZgEboX3ImRMiWbZu
UU1/J1B2Jg/O7egQ+kWuG67SN/p+uwLpsPFWsfyFGPdrQdp4Nir2TVNLzQ7pVhnoqr8UWUta8Xis
Zck8rQSIEiLwKYu8EgMm2d+WdCK7/ChDRXjSUgif5izmO9DDp8akly9m+SP51MqHcaKYljWtX0zS
zKpTIjNWRe06DNiGOskuzolt3XbVh1zFllbXrHKwDu8gHZJm3TLyRPl+4yW11H4hL/RnmoQYH7Lx
xVJ6y5dLqpuVaPDgoHl41MQpFlJ8qe2o3FVtJlAjc9dGMG3laPvLnFCxiVkcpxTLXpWsONupOWb4
2XWIJsyWMmrbQIm1mfBqQjlcC2IfoakRJl6w6v/QXWAwe38WO5rOclQhFncr2Kzdh59WpHah5H1L
LfjeMJkcTLmT+JXRW6eWiso1F6X7xWTohyuh31ip9KDGK12wBhOQjVO9n6k2ewq8gMBgdTdpRnPW
Eh2/aXgr5QW6raR4NPAIqN1yR2RVfBDaDCiJdPoPjt3qnrBNJL3ku+5LtXoEIGns5Zbr9jbOag0d
X5GtGrGQYA9imUcy3MPviLjv5UxzHqOo2JX8ma+HNERXiD6LDERYvVwz7QCXXeWpgz3tmeHS3Xak
HhuSku2gsRJaLJnhISSYw5tic2EADzu45daukWb7LC22TVm7jA59DmS+wlH+Gh5v9NqZmOY1ZGkl
ABVR/9mCZ5Ak6YL3eiWVR3IckCBseEV1NxQdNFqpjD9oS10fUsHnZtKUPObhg4m/OGARBD0IwNfR
0dvs2AtSheuQ0U22ojtoNPJVCNUNiBQMqdBEn2Q3VD4M7WNrgjeIZzW9mCQGH4dYz/0IonXg9NZz
Trf9ntK3CTpPAJ3XpMytygP9mPGMAw7ESILRO5tBZFfDVK9aCOm+U+gJU0PYt6B9XAG6NRBFj/GA
Bd2kLMzmhVTvsmzYF0z23NzKw2u1Lh1XghXixSSJ7O24yd2uk4rrdkqpa4zSkxhKQtzXxjlcGsY4
s2eZwaSjLFXjXKiPshwj4SwHgnbCfvFCgsSD3ox9oWEPWfIR1V/vEGyJTCUHD9Zw6NR1F9hVTzHa
iQo3jpKPcRIRzA5x0s96GkAFZXa3zBzWsC2S/8Sc7/gdIE+mzyMew4fSXCNgkcKeRFW0N2aWuSAm
Eq8b6/wZihJX3PArdr7ZDzvOyEgZs2NaCo2CYnjGuJteC1uccIxmHxAUfKNgoyAt4F5XO2cnWu7r
OtNOsLLUx6zo0iBSyDQ3xVPeSlDxkC7chjFhs1WTEkLVyogt5dzmT+ik9zQAJ/J9WH7r6Y+wGb9t
WNzkSdWkCB3DuOwmWF1aeSek76KLibltCDOPM6JNIqvQ9vNg0AeQS/uDvmT5nipiHUhJVu5TgCj0
1M0n3AGmDz2nvaSRZvohQhYt5vo7tfmMGicXj9msVl43FckxMooPIOz6fU9a06mSHwetYcqDUO6z
PeSHurnqFsz4CxSNXVd23xUtsc9zrq6O0xmWRyp2kRKLa5kC990YdUdDGsxdpEsFw2s1P6Uhhx2T
oxjP5idIJBw8WK393FAKb2YUJ+KwwLZVfK6mHM69CXBJTYzLoFf0sqdycSVo0beV3jz0dJd2mVNL
KEgcUlh7vPtOSHlyEBNzMqmdTxEplgVGqQCw6uD1tpPv8wLnZBENsWuoSvwpV6zaQ9Vj3SZGRc2h
+U6dQr0muAKkmRCYO9N42aH9hxQx6K3XETgkos5+PBTMje7X0CupWJSLrccfkrCTgirCO9E1h3qG
nAkCPj+b1cw0kPWT20t6eMglu90pDbhkLVGGe6XaAX4rA7lrCYMj43Fx8ya8nQwKp/pQZMc8GgiS
0bXwpKd5ww9FpJilEPJctEJl1CEmqKvHh6jMsivVnqe9hnQyR9btbtPm2fjaZVVzZPH+AHgt9ebZ
wYopgeQRws+ceV/1yXNGWvAOb4B8UWvZXcAS+KMVxl5ZkttizuFFGuvlehzSyHWq1dmr60xmZcU+
LIoGicJCmt5+tpRFPcj5PB0dhUlC2iW4eIU1oqEFWEexmEiyXHYHG26Cqjn8aM4tJ0tzSuR+vM4g
N1Fr0n5kNaivdMIKps/FTdTEqqsTlnC20H/fp425c5wnhejvTza1c1LjDdmd4r49mMzdX6+U/7+z
9E+dJWddHf33jaX/24ilLL7+obO0veXfjSXZ+VVe9WysX3X+ljq9nX/3lhR6Tgq5WcbWI+Js+r23
pFm/svqF3iLbrDBMy2Hp+1tvSVN+1VSquY5Flgycaft/1VoytfdrPaIFcB85NmJBhaH4fe5Jjqyf
65U5Eny7gjLqbjltN9OULidFkGOhLlPJ9TwaqJXLzSmsW26I8fxta70rluxj0TEVHDvco7DKgdaG
zjycti3sa3mbx6dOqotTPwOA3ba2m3G9uz1m5SOa2O1BiVr13lHjowzoeheV82NcDtHiOUoOPLZQ
ouaTrC4rBy2k8qwVp7cbzj6oz9t9gu3YHPT8o64uVtC3ojg161eI0XSgvo0kbo3aLKhDSqSoO6I6
bTcqrLzFYybF/bdNNXOeMQHS1GoLgt22pwfq/L+9kmSaefGyNJn9ZCCgg6VfLb/+YjZKjAOkxiCx
zSFjssWv+Po019xzW5wmbBqoMU7GHJanzhyq09vdDAdk5hZSnGCR4urYdSfW54bsbZvRuKCP3za3
G8lRupM91TCiw6KXvaXEbsTSHMDG7zeKuf73mSZY6GHXn99YYNiSv0LyojKVpxjtzwlAZCUHrAxF
5hqRqYAWWx/eXvD2KmrkTxjfADnSGN3NdX3PoNqctCJvqeSypfy+JXqtkdcx9+enZTGFSqBpSb6T
JuUxtPuWVS2xTe72wu2+Oqw/5E9Pve39p30W2vrTAvaqmdrRU3v36dXr079/pW0fr5+0bb59z+2N
ebWvZo61VErV05DZyusWXkgV/kKGFmHb3J7ebuol+2Lrchi8PbRt5esOti2jlogsLJPXV7w9/vYG
A13Iqaz2uaSUp6mw+eXbiARn93V7e/jtxlqPldfntwf/8v5Pu9o2RT0mCDy1x7e3bFuv+3m/i58+
90+bifNdy8fy+P4TftoTAB0TkRY+jZ/e/dPzf/Plf3rDT5tvX/qnt/7l89sr33+1968U6KJcHXeU
hVsPGx+n/9vhvW39t4+9nhfvnxaklhzePSiVnDXbqTNbxG957z6hwtAoB9KC9crVAaHuVYa0t/e8
vfrdbrcnzOUuFpVBwh6HQhbRcdm2lIKh5O3uu8dKCFfQrda3/Glze+n21La13Ww72nb5dpeZLCPg
dj/fdrdtGiP5Y+7ff/r2wu1m+xgQJI8Sbf3d9pCawv78tG2C1B3kIGkXZS/jHdMyuTqZhl2dMC/k
iLlBD5y2B7cbO1P1BVnw+tT2qu3RTozG4llL3bptTR0cyQKMqO2pBeTn8rBtykaUlzc/7UY1I6ZR
lQK9OGUu6b7uS8L2npybhpTO1Yjqz5lCKlgjWB1P30SjfyZZiXUhBX3Qqqo3Nf23lK6113TTFAzZ
93mUsabGcZCvDmVCBFVvtMW5yiBzQaygRrBSAk+aFT1ryzDsyBOB94iK2Qsb0lF/+pav/41Zx1E7
iyZmQcklbVjH8WEd4re7/+1j7XYJ/v1me8f23td3rDt4d9dpY9CH73b9P9gNkpYe2ZR92PbsbBfb
bdevm9uj227QbHHd//tvkssUlpIZBulP36adqDGp8321Xclkw8hPDqXx07bVrf+Vt8fev+bt6bfX
vD1W1SYMhrf7f7VbdUA84m7vftvF/+5jtt2+fcrbbrbHqCh/zlO7AMHJfGFaL13qejXdtrbHtrtc
wWmry/Pu7XF6vPgytpe8bm5PJdt1dXvPuz1ud/PtCrk9/frK7U3L+rHb1uvzb/df9xnrkj/TNfEX
BUKvVUoAtyrjrMhf8NfkOPdzoF4yoZ35HLlTP077Vh41lz4lKnhlJf6msr/QwvMy3ay8JEZcOZgL
rGX6vVyfu8CMKQpERursmzwnCAz899Ape6fCd5SmtGB1uEuVOKXtF1Oyj8g68uNo14R6hyp9eOt+
LrQZP7GED6utaRMRsDMwwwiEdm2b0XIb1eG+rSay4xooypmoH2US62mrt58yIT1vAvBZ6Z2gXAwy
hGXwIuriRcZHslapqwvHCYzR8ow03pMm7PXkE7kDGD/0HHPQ1vFzGsIYnkfzoLUSrRxQJrGe7nIW
eQEr+HFXWPqhSutbwod/IF4IXVYc5H+Y5oUlQuyGYNpxaAKvymyqVXZanAUzct820UGo1Hk1oCG5
qC7y3AYlc3fMl9YDiQnJ0cAEgkvTq8vaoTWIdEXvWPgOo7g3lUXCF4Wg6utQlLkf92uyuCQrO70U
yUWMy6cyE18t0iACZfxMS6WPqtsawUxUwxWQUYhZ6zhnQH9pNKLQZzBHqUDsgCQjd/swMVxrwV18
p5vZoTZ7jl4VBYHWlQX1h/JLOU40CzpaQXkZrpZZ7U7VvmeDo53yMB4+ZBY+UVSl93lnXgqAS4YR
Eudth8Ds7qI8QkqBSa2aflS5UpykugmRW9c9f4sKb0VHlBSx7YsbUkg4EnkcMtVt4HSkpxF5m4em
utjpbeuB2WgDZPS9Z9XOc6IA31Bbwg0JO/Adk16M4ZTiGFvq5yG+Iw479yohyAHXm1UI0e2VkE5P
ZFiB5mH8Ye5viGrXC/5b5jIe6aV/LmI1uRl68hz6T/YDYQnD3hI0SoxWepHiQ1gjw85i+al0lnLf
hI2bAZr22oU4jKyDWb+LDPRM4NJoNhuTjkik94YqXly9aAqvs+HnFzomIVoGxzrJYuJTRezXdmP5
cb3GMgnLp/mPCSevaW13n6O0/0Ee5+RrNb6ePL0ZZBTvMw6BGwPYRukNqRNeV1pnntEOebOTURiv
vktmRBK1k+0yGvluXZJA2/XKyWmrHwXRzUYfKruq4nAIsJa3gb6Iau/gXkmGwTMaNfPMFt27ESMW
1pAl+nlI2aWFvssPx8pGN3OFdtXAybMo99Uyti6Se/YT0nRPxs/dMt2ZtEaDFrgRepAeryLvmKuY
JGZ5vipA8GAPqz7bRnYQynJGOIApXkZeRLEIJiCamuSuZ7bv0piwzyaEcD+krprKfX5Lg+9Ul7Ny
VpMk9Pj/4MqNlOfJwF8I9CrzDOwstxO16Xly5kOTObJf2Zo3TVl/V3FWeb3IMUJ2ZexBJchvZzyV
7moNBaNsf1ioqwUykYZe1YfdjgRKZV8b+qNK7NGlTrqHRoupIC2nfAG5685Q2T205SzImELXadRe
yfYpj2OkKlp2i6RK5o+kz0FZGh9iqQdeucyHYUzL4wQ7b+iJeuqQZwSV3e2WZPgKCwp+Ieg2l9L5
4pVQXnYgOPJObQIDPm5vRNC+06LgvdUHqW8Jsug0/RKigPCc+QusX9fU4KrqFswE0kgY3Rp2IIbG
IOdmcFu93in2OeVoPBrN4va45GeDIcFoKtR8ffYRsoKnjQhNK76Zr+ntVU1OKp6urnblGArMUihI
P5XpU9eBPzCS8VDxx3XVIX5ZhvAFeO6VGMh8SKaHsKixC2CesDsH8mdt7SpFqv1O0iR3KrvHEmSf
H4clofMSeKpO0x4GjJI+iaDkHtloTaVpvh2TFiy1kBBzM+jGcZbuuhxXZlWuUHer2nWh2tNgWfYR
YRl1PV2HmvmJDhFRJFTE3ZwEqpKwRX8u1Pvaqp44+xLCWXtCFeFa+Rn3OifclaPOejRFaxQt0TlR
6/3UtKorzwhppjz6IDhN/x9757XdNrKl4SdCL+RwCzBToiRLtmzfYDkJOWc8/XxV7Dbdnp45c+b6
XAgLVQgiCaCwa+8/7Afji4aJNwmUuQkAIIJaR18BoQJqNSOpbhw2j2MKdx7vTZLX2os2EJb1HhVf
67MHsndf6/EB8xHgNWHu+hp0N8rFK+r6WRQoZdZQpcjBN/XWc14H4+jq5wHfOeC/0L98njRjj9Xk
4rseTigLuKwOZo++IAeMFrq7jewnzAC0TVLzTE5hB6a2UfTjbD26A2CeOWs3jcO9N2UgcaIuA6T2
Ci0YsS4nUEOGu77PPjNBqIJl7HwPnMOuwizWt+xayCYa7R7mX7Ilkj5Sgd4M+tI9ZihPg7RJkXKy
QFrADFyXxTwnFdgIHrwNSEA1mBpwZWaS3hvrHg6fFwzooQWDY1IOCD+s9lIF5ux9QDVz3Zo52oTU
KgLKsl/aASgCxXQE+wvyW5n9o2hzZYNvCCAhhH8PITMBP6r153JONB/h2RZlurNuxzhLN6EA13ja
ro+bDD5MgpyXrX9q3EELvBbqiuPS1daqe1gcpWYKX30io1YgHURENNjJTrHs9zP6NrZWvC/X2YSe
UsIw4Ao7GBH7sbdSRTV7ZuvdSznAcRkMOE2eAdfbrabtCMjHb7QkDDq3dP11irZGmT607wBKzxe4
rjsnnftTxbPhZOG0YyDpweh9GQfUvENz3iR2CIcSd1MmeBY3tHpqsr7ctuQrpixZDpTsQQylyYew
wLd8TZWLM5hfzRE5PEh3J9UlGW05lCp1DLPWBRaLEK4QNE1k0u9C8UvX2nip0KWDdsvIN0HNrvtp
WwqfF8NNvtcARwGLECh0iUjSq2YFHqlu0TjyFEqX9X6gfOqSIBoYj0/AIHZxp033ZSqk2i192Jr4
gAyxam8j8IbBolZwq8f3CG21m77vHz2jaQVUKsh7vX6gIvVBb9VzFe5nG+iqbWRErGndbQaV0nb2
PGTaHTtx2Ywn+Dd5sBbRHcXvr4DAt6aaujtAVEvgWM4Jxmtzp+nxO3POoZimPVZ28fds/mBPaKHq
81s+KUsA0FEX9bhjh71LYJiZA8keq6PC7tpgfqMUXPhqg0I/BNL3IOTBjqrxJRxdJYhdRfMbZ1yw
d0w9fyiVBOW9Mjw2hNBqW+HjuZZbWzXRWh2D3HFxb1EMsLX54ONA5fAfwe+1aYC/eAcK3VCPjTPv
1so0Doxx20KDT2qXKULL47fBEYqmWuYnLj9cjJ9rOigtkc9wbmLbJs9rnxvgj/mSwKlUN1F3RNYQ
VJO3lsTzmEKls1/rGeiMqjbwK6HwbH6e0LZ66DQxdFLI2tvzvCmG8VuJqFtkxwG/OAinyH1hxlYz
rdtXXb2HcwUJyivezWYJ7a6s7yNDfadPxbAx1PLZGobvUTeiglerfu3EH/MUBUMc5XVsiZqtmujD
AYek7drMDM1xGp+RKIDHB6hxFQRO7SM8XEqk5Bm2aVbf8R4k3LJdfu46DYYK8BXSOn5txrgkIxq1
bxp0m6yuJoEwIR6pfh775bNijbvIoAqsGdW7wnOTPd7I4aa0qJejmLtR9bZmzMMIc0jSdauO+kNq
t495xMsY05vjkDnpfZ2OFyv53rr6pZ10+9UooUYkp1oh3p4zct1r+gOecxX0oPh9yCGYSlsr9yh8
JsUxyZjkpk+IplAVpzwVo2YOYV3j4cP2WEkyIpMnTZ+qIA31i1JzjqqHWhGFlY21IKgDDIC2PY7k
u3ICWjigVpzAqtiDYttO0QJTKVZ3ZZS/xsMa7ct2zfyB+Y9OvuJ9jxmZjn0mjxfRgTZYm3wi3TH3
eAtn8ZdhSV7UCKeYMpze9F67c7xRQ1FyfLOj96Tjs93ULW9TMRsw+BuEGZRaBJazsZ00B64fxtX3
9ibVdO8QIb+rdHDz+nGluK9Ge1e5L7zpq7d02T2ZIzQKDPOkzd19lyVN0K7RMSIrDM2x/GJRxIaw
D2R1xCMmDte94w0/anh0MGG2sZp8A2PU+o1pk7TxEnwVwDDFef+9LUJv18zz2UXeL8HiZKMBr4Gg
6X2zFaB3KUiK1ru3HLzbYMS6Xt4DgIqegCd8qPTwAJznvdmNnj8ySQYYuLy0YcNVHd5r4Nmxd0WY
wFGzCwyZO0bpJGh6Undtus316gOCP1/iarpDMtZfKtiZCzCuGinIC0oYnZ/1WnwYdVPft6hMJ4r2
1PaZ8qimVvhYr03+iGWLqXgQtGXXNI/HdsYS6dqnOREw0moqjrejIh1f66KdkfcXZ5IbxtX40q8O
4P9+pEK+PnfNM2TN6RGo2753WoD/5YTkzgpGS+j98EGi9wpQVsUPiWLTZnCAGCH/OidnmE0+Ju75
ZdTm6KkXiyUPn0Dwu2VRnSFB4A4uFqQjAbqisbXTK+fPvtJeGuRFYx75n32DUM3QzUTfNy50WNcK
H1BaCx8GbsYa4goPhc6Q3+PjWOj64yoWpGbrg7s4C7AKmihpG49p6yQQabpr162/s83XhPD3JLtc
pdEfqciCQ5m6aiv75MLQQ/3YRYAP5C6/bADSgyTS9R/LbkuvQPIsVXmU/1j2hfGEx0BvoCrW1hvZ
JTfCVynPlr08X48s6uTiOGibRnH6RK6wcrLlsdc0IAXNDLG2CY+TZtyrSwqBY7bgI4uFu/JcVb0N
e/FnX76MJT5pKEJmqpIqPkapxp2hDKfMyqzHRCzkzkNiU84JM5QxUEQo4ZlyUfMIjy6rdjE0FW0s
J5sd2GEzqGU7ri2dyGh+TDv3YfUYQ1AFBpzcDOaj52XKgwUvWDQMpjfXBVOrT0Mar6fFzDljLnQ2
5hIRq9t+MwzsQ75CjZEncgCbnaMieSzqYrjUEGiud9RaJ3jOx8BQ8wK/CKKvJ1Nxoyc9RRI1jOaz
3E0ukPfS/dAt64Nsyn01t+w3VjOpKOdxlOzTFz2HZpTdY6k8g9WOvMdc2CxHYCBOhjF8jsLWe5T9
ulOMDzaCY2Hqgl+Vu4XDcqwdPcZJjCOZBT6qiYZN4cr9Vy1JfwAFbqM9UTmPSAg2Wy12143wU3mU
G7Q+7Y64t+M0JfaTG5B3NC8N/k5GmvUKgX/c77rCMIIxWYjcRgulrL/2BSTk+B6SQPtcb9Kdu6TR
Bhv4+AmxC3czmwvuaE5YRoGDsO4OwsAQdE2TPA1iYfZdfySnBLhontX/oAj+T/xUYK3/Kz01wOmh
/fK9+hVGcD3mJ4xAB0aA4AU2lTb0DsGc+wtGIBAGtgrNC8d5y4A48BNGYGp/qFBjCQMNGHdU+AFy
/wUjsP9Am0rHKsixLMPRVO/fwRHwMX7DUWJ4DK/P8xwXWTYTUZG/4yhVhCTUEIOJc97GReBEEGem
jiKN9XPt2lfPlFTSJaHiPMl1udd/2zaHBBPtsjTod3CW2/lkUy4qTcdZzI2mXTR5jzgyIq9P3vsp
Hp0e7U8S55ksFnTgG4IicpHIFp2JqJTIRY3yAzlLuVNbgmEMZLfcK//7rr+c7rbP7UxyjXw3k/Zh
+jQOEoH717/57b9OMCCJtH9+in863/WT4U3MxMQjYrjtU2rdK17n3lbJe4aYdtx3YdmCCJjak4p4
F/PhDNwe4Qi9cuHY3d/aGWJC1y1YCZNNsNAOEUfLnXNQlyftRa7fdryd7LbndXdx4C//4J82/9YX
lQhLdZl9L1I+g63Wx9uZ5JrhoemrNsiaotd+mo2swZBFrMoFroF/rsmmjtPnGpj4Xl03D0KmYQXr
fr2Ut6v420WVzVJefzfSV5ExR2jDru0VYoKoMoqbDkE0dJdnJ9mmsSgEypuwKsDMtlqtXneUffKQ
63HyltYtxSAFrV3kfbrIPrm50LRzY8TZXrbyiZnHkPS2/8uxclWfzEd7cKadbN1uftm8nlR8QIw+
8Uu9TGZLMjTREfeSq3IB62Q8DvmXMkmHE5bSoEQKnDR4Jlgg6difZNN0IKMuCvMMXlDdyanyuCV7
yqrAMFaQOY9aXJQbkhNAMwXURi6Gbh5gbkwtwewAG9xdtrI/+bmHmoV7vWxBvupASkKBHUm9TFiL
/mwbbWVsc7v8pM8gbeRCFm/lmqy6ajllX9lkXoVQf+0yCeLyuFEa1NiYHWZLPEyhorJ0k3jc4+N7
kHU0WU+MJNDnl1UjYWa/8HhAdUSJMAcHE6dhgfy/WHUFvIiwajxaBSajnrVrLPVefrFSYonkKnXN
KIfNWUxBhVYYxBNHL9DZ5HWappAATcpp29vHR8/C2YAlpDIt7t1afH3cxKqTbMqFKTbItaxo7t0u
dneWACP1JFuxuFpNiu2q+I2KgoTQunRP8leQRXC5Jv+bOgAwmVHsT7UW2RUvmU/pSsY3xkoZjoST
FMDK5+kUJQ2rCJJSNstgTuRC2JyAEUwuZAR/SbuelLz4SKYmYAlxyh1aoXMZyA8lr4mptOjfdvpB
dskrdLtW4W6tx/KUUxEHmpQXH+quBJ8qmyTfYFSmFZjJsDL9TtX9Aib+MRK3XOhYH7y5AUWGsTau
wfC2SUWf5Da5Zmr6Vjfz/MAVb0+KxKCJNQ/GMsGSQKI1sdJtNWP47vZTm4P8dHhOMqXhxhOrso1F
xbMmZFctwLQnZTTQSparYRrzxhKdblfA6G6juxv8IesjUGE3dEREst8n8ONYL/pIfRHIk1jItVvT
Xb2aYkj8JruGIQI9PNvbGNIOQwoifSc3L4jCovUev6H+JLviqNf3iV0d5sx9rc2c8f7nl0WGYODL
/mwjxDujYKLUm9s3vH5NI+646zq0bOte04/ogxO/onrz81vKpvy+NbjSkwnuYHbbcJ/k2hKoJrzH
G/DDkZiPX5AfEADJkk/6IRXIkwHxAKoyabb95X6Vd0eVdbCc7SXzIdAwjF6fYPEYe4Oyhwuq7W9d
Js5QDcIvOx2k3ik1eMXfFtFKJcqxEmB24l9WbjPtGnV8TMHvEG0wiTbFa1s2kcOJgdSINpw0sh/r
CD1Avusl9EAuVBchcKVpxh1Su1D6R8Pb1Dpqw46455EJnk6FAzYoLUb0kupyPsm+sFw+C8z8Tsd2
/SwXdp4hcVshrTHBLN4YGDv6g8bbcUbL/iTXHIpbAPmydj62zrOGZo3vlK6NZdPaneqigPnCe687
eWIxzjMAY3UutpGq8f7O9JQbXtzg1za4RMpUHn6CcaRt7LrlUZOXvxUXUi5QQKAT9LXr641H3XYF
lRzoDuhCQyCEekUFLlOlJOOrhDceP5+8ueXardm3tratVFKgrpb4zrJqJ7mIIu3VGmFrATEEaSGR
mWLhJIyntz7ZrNYSiIdclTvKzbem7DPSKN7ri32WLVwrGJDlftdV2fvLea6rLnx/u2fcs5dR2bVd
cycBDBKboHezdVS7p0q3hReGY25M4ec1KpFgUXnYEJUFrPGa+ywXoWQvQyatZNQwRWcnV+V2BpUH
aikoE+ZCAU1ASyYBN2klqkWuyk65qMVmuaZgCk2AKdA2t2Nkc3xC9iK5nkRukr3yROTp+eaZvmLB
2EGgv7Zhnwg04l9nisO08fXEKicRoOBOIrZUMp6Rq1S+CXJFJ/kUAK9ikUmcza39j5sL8cBc95QH
5fKJuZ1THn5rXjf/9t/S2zGWl1b7fqivn0Ae98unvO54PYcjCvhR6OpBm/HSr2bx0usmXnqyHerm
uIlCXNhkn1wMYuutubq8MuXOcu12rGwOK9y4HPa62MuMHF6schWb2HUN5M6KKV63cvXaezvP7V/x
RlSDCFBuILfK/ycP+aedfznjbfNvH1Ee/Mv5xeeTfXPCSOEmEDZ5WDXx2MrF+nPttyaMOYpf1IbR
3WZnXbzGGhFt3BYmPt9wTZfvsksdBLjXE6HZbZffmnLD/9iHzRviFgOqHXI/Q8YLv53r+l/+cfsw
WiGGfI1QChef+OcXlZ9d9nVykJKrt33kZsrPDF/XTvFVb/tYWmQdx+bg1YgMTWSF5YnlQv54k9Jz
yWGOADrO7OcaGhSAnWHcVDLIw+nxPo4KZ9eJKA04B2BoGfLJ9m1x7WxLLfRxxtZ5MYm48LYdIUbe
UfKU8iSyLTdfO2VbXfJ5q5XUTV1StlR9pqCeVIWJbItyJPJCVLBhizRtggoO6qBb02qNddvUKCmZ
hkJqW772qPpPz2TBN87SdIeRYhVQbkiZqgigJaZ9kLGkBK1DeeX7u2AZ/QW2FKrxHtInq2qe5Frc
FNZ1zUxGZ89U/wCChQmiiJ88GVXBrq0pReptsKCJpgaYqSB2A25HRHyI/TUn0CiEXIl4f0diITtt
pVOCUe9gDzvaOz322l2uRjhAJjGCC3O/7MfBtU6zWAxo7R2THju1CNWIVMxa5FoxdvANiRlawcrq
xQJ+znrqWkPbRpX11USX8jSKKdFtIftsIoQN+hjUBIDvwv1vpm3VGcpJR0A7yBV4fFqTfoQ7SXlM
vo5d8SaWi261xmNVvaoMwVxj8UtYIq6SP4xckwu5IRdMiX4MUQ5ABOB0Xeh5fOhWdxfKsVGSHNJV
pB8k/+G6KnvVMrlQE/V2kjmBpofHXCPh+0btcvh9Z02M1jcahVyDbFEbXAwUbij//lwUP9d+60ME
mYqSh4ZSWTZ/sjZs5C1EqXki/UvfbYNcm8VP5c0Uy9Cu/PP6yrXbYhT3gLzmsk82e00kfW7t69o6
PMXrgurwdbYgTig3yIPlcUnkXHoU2jCx4JV7Y3Hcmop8ZcZysteJt28jEaG3XeMEKZZQXbzgl51y
I9knSb+NYc/uwV6F3WFeBszUkTg6ebrjEhxpaJXhXU9muoZHMTnYBoxGPdzJxdCgFdgP7sFRZwR5
Ig2opFzgDQP+EuzrZlSH+jqAN+PCy+U2hhWaOm9RvEmo7brLKUe5eTKq6WSIKZomFrfmsJox/M+f
m+Wa3EfuLZt1qOZX1Zj/UL7+BeXLcTyyl/8z5QvMXfnjW598G/6mQXg97M98raP94SARAnVLN2yR
roXb9We+1jH+QFLDUVHWoOLseDa6gX9KCpokeS0LSXTbELLxhiCL/ZmvNdU/PBeJbLwbr3Sxf0tS
0HV+y9eaLv7tHvrwpqs5KK38rg5vEWl7qLWOQNnUAzyqKBii5s5MgAIgXon6Zt9/7JW3rDXeuSo+
IzXYmm05zHD/sTzxS1F+ThQ8mEa3fAUxhVCP+4ITUnaKkCJG4+NtHvK70TU7Jrn2JanAtKjJMVeV
EtDF6AXLgGuZF3k0x3D20fvH4VgkaW0gkOX6PvGQ+lm09aLFyhMGftRfDecLVLX3qHE85ZrB2y2a
qGvCunYe1S242p5oPhLqbQCGATT5AjA8TbvQ0L6kWlljep9t1FlIFacoWZlP3vJuzL2XdkIXfS1f
WibpMQaStpV+HSbvobNjJCJCPLgJiVX0gLUV6ZceTNVA4jKox/bjGtcv4MzeAQf51OXtfuGh7tR+
ANzofDCN+HFwsrex5cPbVv0xr5I3ZIoRuK34mR1bf7LBSreWxqyF3ymL+MyR0340q22dxDuj0HEN
6LZo+F56r0Uc0GSmbF5GL/2Yj7hFahPU0rUDkFF+N5p0Cxv6mKj8bGHHtM7gkDS0avyxwm3UF/DP
0cJhIn4PUgNJX7znfDM7oDeJP0/RBGrDZ8hHtDiw8kZep9xE+gSf1Ha3wJiOJiqOodN/C1uOA4hX
+3mK3/BUnBN0sYI41DvflncKMGv4JZ/xWNqkKCXusjhX/WzGua2xE4FbfEK9e+Vy6gdx4tQMXV9e
7bBTvpv1K4ZTnV/nBmHP7L6mQMGAbs7uhhzsUxfx5iVDFxRAW+xpxYuotI7WxOg5zqAQQfQl3XTB
X7XBebwEOYT2hVHbXPg1ek8mYvZDBw0zbNveOgMjjDwtDxU+jInDrcPfvnc7yx8cgaCsnNe2d8ez
l0ffwhxATt96L6nTIlEaAUyp/C4H4BwPE3msNEWzEOUUlH4B3znLozJq3/T2G9a6yju9C9Fv9GI/
Qr6aevqm8ewQJPjJXLHubh0nOXjzCXkDkPEdn3WynOMYOscYwXv5sIQeehwq7s9rg8DOqr7ViFZu
tMV4KkaemVb1Xpo5eoWGecEhS880fiDVehoTodmmRU8ItWDoJLRITKG225R8zXqHEEKM6gxO7Xr+
bR7DgFAYCyTQjB7Vcz96x6y/D2CiXqhfU64n9Bly7wcKn7i0vqt1kOHlssdW/s0O7dlfBX0/arJj
HpO8KCzrMi/Z2+xlaAfAaCXzW71a0wGJEx84Lk+C+qqJtDDiN/6oKeXGbO/MiVvEGZGuKKh8ILvW
VgLb9lGrOnfTV/bIbdp5Qdu1H6fU1nwFVjj4iDHnEVN46AJX3QthqtDgdkgMhG5ADY7YCETaelqz
rxnZxQyvQ73htwbh9qZq0ZvZahugJCCWX0DW77RMe8ShqA5ch4emHYkBYnR3sqo4NuZMlF6E595w
Mrwp2W676VdDQ2OUsdH1pyb8WLbxchi4hKgHveitoQQY4SETisNVDV2AYjY2R1JZCd1THPxiENzW
lOOr1310Mv6v7UAsZ6zdxx1eloyeme2kwVQ/ljUjUNG52g4Za6TDsuKrwkAWpH1zLGoGltJhDggE
Odc7CwI+DHZqgn6txsgK5tq7AY5vgH77cCi6FJBWTdl6aheIvbp4Zoe68ZfEucwpg2XVtl/0yntD
kSULFMzuuriZMVmjgp3V4b4ylbPbKfO+j4xHURVvY0Pf4vSJ10+M3CzDEV5sgPImAzIBnlrlUCFW
1Q0x+SZzB9az5GWQ3Rv8EL5VuPdReFaTPvG9xHiGXLmdezzW3BVRHy2rNmqavaEeEwaxUla7MbYu
k8IVHE0LiEJkD3jdofGKqed7dcD9xdWQZbH85l4tWlIkA0Q/FZ2XjecgxKgWzJEpqmyjGOGVCQf0
AKTBdtRQgxgBVwYTbHxqsDvTeFAKLgVKfnc6FnUkyonyIIbFdfp9KPNnY+JqZdbHqZ8K1CazdVfV
rbcHPvu1BsZBpsh6GXn5BrYR8+jlyCspegQSkNtFjCVRpz8tbZZuIq9/hyDrs9oO32espls71yFH
9AwWdvToZN/lXT57hz5DKTBtR4pV+8nEOrDoFjhoTvWQYDALlYrhFpnaY2O4RK7ihYUwdRKsCh+0
UhD3HbsGyQ3PQGXJSr4aY/0wL/0XZyjfEFHZY4r2ibxu42ta/h3pIewUDSC1kY5chIl6RDKax7CD
eeN6zD1zFRuv1EOLvQv31mztG0b7JRyOSgSQGPjsZZ0cBBhh76YQQ9QQfcomDrdDYgFAAMQTruoP
1e4/uGuEUlC+PK0GOhxr2XxKBuBzdcTLSNEyhvJZU5FPEQjgsW15OeUXpYMhtJYu8UVafFGn7BW0
7UlDBzmZeU+CX6hV9QcEQyydw/kzWG7Y0yYKSnb0xTTNEQ4FimqfEAPJN21rdX6oNdjOzz0lVJvB
xsvso0cllxC/L3dClxfoibpppy5QmPRS4tZQOq4ZfCZHeelATKFBFRl+OOhP8L+DBuTIbhUDpD3b
MfN03sSqoeZBPp6bOfSbCHPqcORLIEfLmBxP0X4xHT/XLobDdc3Vflc4Oerm4nXIw4NKGhFHLqIv
qqD+rGj7MWFAxBH7ZV36j/D1s9NcDXjiAbBtLfOJqtgm0dR4h4HO6iP4avWViN8IGxSrflYmvkvs
3RsdKQyKYSp8EbW868Q8WokvInRJav3egVHvO7p2WVb1o7xzPKOquANwS1YWZvqKvXVmBQlUXnE7
s7SzbbaCV26V7mEaw9ckLQ65aaGheUHTIONGYnJpzU6/mePwUV+nGJUzh+uPCUuKItG26lEhS8of
7qQ1p8Sya5L84Zd+sPB7GeNtDLfId3yQzR8KFPnhUxNm2RklM8SiyMr7dj2mu14z3/GTw8e17f4M
JvrPRbNU/bmdxs63lha4c7tFot07GVq3d/taOxCBf4oblAyyqN/gxiiDYzQYW0/D8zt/RcB0Q4lJ
nO2dFTtfIscCYVPXOrapLbnxCMrq6dpWuxXtLxR40GBew1Nc5Q9pCvKaIrXQOyXpv1D0kszzytmh
4ZKiCK0BqBPJC0ukMWpRvL3VdEGBD6dwt0TdcLLNr9PPcpENgDCwF6QIBpzwzpiUPpj2Yu1ksRed
Qg9jGQ2/TKM7e3rrInG2s10qNyu17bkzL1oRw7NFkx5XUcCAptnAccBO0dsXOghfszcoXIjPIgvH
c5G/RwAx3zVyA1oNJmowrULkHfWntdeiE45GCcpMXM8o4kkK12OCNJGLUOo5Li9L1qvbUo/AYC9a
hEVSj/9DPARtHgK+LsB7AmEAAKmreyM2bApkGBx6prGNbXM+2Ervt2X5HFo/7LkMn2FKEYB547eq
ase72FHHu/Upj+1L3RjUnHKSSfyX93b8uXYj+2Qg4IUNdX7MYSuTWOOGQYZopiYbIo4mVzNHJ8Sx
8zfZImsB9nUAmapRN0xFTkdWWOVaDlGmdFBkAUBwTtEHxbPV+VQqK2hcblYw2PZHR8Uer9I14zTF
mXGyUYMFnfyzrc+RvrXL+HuB8umJYp6DfZpcNfFiW0DvU2Tn/6Chqp80Be9omG0elu1dsiHMAUsy
u1AfCv2OiqmC5STJULSLIP3R0qeE6RT602Uwu2O9GbG6OMtFJzZfm1P9wcA0eodgkrNlopL4qIpN
wLt7DXMokjaqY4/nQqUeSOZrxkwxme7sMHZ8Q7cEWwkb81WF9el61rkpSvu6FppQ0GArG77sk7sM
WIGjK3fSSDFtZQ+YJ+tslyUPb1tD3OjUe82w7sMpHX/UfNgan5pPWRuWG9dCOHkKYReO3jCep2ay
7xdFuUsFzRAlxuek75QLFJ6zUN31G2PKz40zaBikl95GR6luL5sWbi4GeKWtg3KFSLeiVJWk2l23
zkBaR0ytFsQwEFRyow2W7dPnGgS0MzvZU2bpGfWJ+VMxOJS1B8/a5iUBAmV0wnNA7cbArx079ssv
+YV/kPHWftOaFLN108am0ba5WVwyq39HV+WeQlW1aodDX3TlXg+3Yq6aZNheGKX7MgCk8MHHb/CK
RNEg4e31//n/poahAZI0jqH+5mfnLaa+eH09HDpnfm+tDfLxBJNMBI0k+06wr3cdnDwb1y5t/RfO
jgI49osW6fWrYzVi6yYanDjC/f2rE/wrkErKAdsD5oliwtgN3guC8ZofmUuwmupBxXA7kN/4P7mv
f5H7cpHc/eXe+G8+GpsfOU4a7Y9fgYrXY/5KfFngFLHmwgfdYiCTokZ/Jb4scmIOL1Dsc0w2kJL6
M+9leH9wb5MUQ4yRzJghsmV/4RTdP0xT03i0cWTC9wsI479hpWFKzeBfbydPtWxNQ4qFwYgEnf3b
7ZSlY5xqq9ccxgyGAkPiCdn0ZodMPtVY7CwS3Ka23FgI+sK6oBaHaNuWIlJ50MYJBkvj9NDbmtS3
NDybUqUDMIO6J/QL3AUxfTxbwHL8nerE/bbu+ug8lvFWFYTJOhv1zYS85rkrkLPO4ruhq5SdEn12
bUhIvdWjWGjbwzlxqVAbCsG/1sRfVETp953DyIeJ3pGAjLyHaZ0R1C1j1fSt1Y22QMt/MD1d92Yn
ohG+YgB0eovG50dzti5VzdfSiE+H/DP5Mhc27LCfZ8EUX4CgQTz6sBg4YGPncXGNVtlS0c+2Lc51
OGQwcVhDFfk3ax8yp3+u0vysRsyqlMHqgzGM17O9wBBZzX3tJM19q1nhdnF52xeULwd1JT3eN3Ct
s0c9ij7bIRqEbgIPNHPvwrRoobwuWqAuL0NFGlBhFgRopyXkB5IUmCl1rhmaiY+8+KdV7Xy3JIRd
det5mvR6S5U4ew4j5xOk6za/x5+sPk7ox21bU/uxlghqp0590XJMejyy/+T3MaTH7tJvu+TzUG3h
aWMDlrUZbzxtDoBmIzgwQZXHeJQakAqHf8c99JZNRLxGTaKiTftnOS+xNa79TtX7D4UeoX8wM+pa
8DshTJETjb5bCl6mZVjEvhbrT+2oP1nZ0AWg4ePNNMTIScPk2T0gRn1ps2naqFH2RuFnkzvoGatY
LmhVcQ+ByC9M+yWExg4v0G6Crl3OvKFR4kub71CELRSsFmypbSpyVlo8xvwjG283P3H6e3yyyHLo
+lOpRP6CQXM4YoQUknON5/J5ZLodJCGCBtSGgnmqcXDI0C0gvjxmAj/vQlVcijtL/drWxWPdML0A
UkCVHnJAmnJRsiX6TCbruNREWwpIEHI/hvGULdnnxuLt4FQVjKVii9l5juEW1jJwLfqZ1B+k7ZCc
6qZwlMOgkoFIoMfW4QNoYWRUw23oEDZnId98HMhMWL0edAMqAyAod8WoU7FqyEBCCBooQR6MCOuZ
YgY7MJA5Gvuo8hH/atBWnw/VNKE/2TiHgak5elzTfByZjCL6QopgNso96K8a8j/kqFpdjkkaIWXK
5LnsISbHavGWuqTD4nOHqMQWJd6H0FROyEvjSdA6BCDu89B204Pd4hSu2ntnrZ9tZenfKWG+83AO
KLU2/mDU+XaekjcNH9OiIPMxWQfS0IhVW31Dotk7pMvzwnQALRimlWbGSx2x5By6e56FQTW3yR7x
QlLoXl0FXZESfmGzHhmU3tNCJUsIU21jU1ntMoaarB2TY/21zSEFWRcjj/uTZ0DgZNDZ1WJsUxL4
cBVGc9iqvi4TQiqROr7DgkJB9Tn3R6bUyCzoKC2futIINAfJ5NDGesVUJui/dvPUULi+M9YZMWLi
RL/pl2gbG2W7LRPMc4QGK/YWjE5j/g4XMPPA3DmAPdntwoxw3Rl6UqWx+uCNq7eDSzs1SGeESfxc
xc1KYq18hgzT+GlfvOVpqO2R2sTFIda+OQmm4UyxpuewSw8jlpQqtT1NQeVZe3QaLcd8YbqMy5Nu
pOdeUMoNI7aDGoKeG+J9k4zJptCtD6tePicR5Te4VCAbh9A+22bpnNMZrhqso+3oFtEuqsG55kyq
z7W+Fjt8E74hmtCesT5pia1Bu/XK+n3EOwOJ3p2xzB9SDQa5raF0MFru3ojw1lmG5MmZu3nvaVi7
ViH+YCSR7bOug72uhYkGZidi4Ne1eQD+NMPyycEkFKraH1Yc9UzweAESv6Iq02R3Vp4Lg5X4mLvj
vsomaz+48EtHl3EU2Ocqktstvhb66BdG96Y7JMWxM1POVKyVM4LC1j4a9UeltIiUx4QMllLCOM3R
ooM+irBcyr9TSDkeymm99JRODugFYBi5qGcgstaGnwI+EsFy3HhwTUvj1RvW/2LvPLbkRrIt+yu1
eo5a0GLQE9ceHpohyJhgMYIktBYG4Ot7m3kmncmX9bpqXgM6oVwEpJndc/ZJ9wxrkXky4hS1Avem
SnWH6Jw5BQdhu5ukx9mpfkUrf4qaapYfsZd6V2qGHsd04EQ7/8oyzqZTNhCr0zGUvNDzGefGoWOk
JpsEAjr5v0EFMdy1nirdMjfaEJM15ZqIps2HSZbAKTmNqsflddaVmiplr8uG+b/qU6DIiAJ/FA5D
whXoOqjan0cQmpzo+T5vYHW1ps2YzWzfy6ia7QyFPZf9sgj53NFgJIlO4bQX2nIj6bv/dcr8W04Z
yqUyJvdfV1/xkffxPzZfwRn+hbr5xxv/aIYG7j8dMncdxqVsKqa2LLL+9MvYNFHpRekmTE7ZBvzZ
DrVx0ui6G7Caiqije3RG/qy/Ov8MLIOaLW9TzdD/qP5qeJYMr7g0RG0wCgTNURrmFzrUgX/v0pHc
hLxv8sxrqiNK5i5fcvqbgKhBGSS6Z+5N1QCVAq0RAShS8J/zmlzY65CfR610N0pWNLdWuYBauRoL
2zieRUZ5G4brTHCbdBB/c2dVQndPCjXbLJkIN9TulE5CvQjh6wWM8hFoPLQOqS6BIkLbF3dgBW9N
imnN8GRNTbwfYPAcm0CsAE48liPD2ktcvOSV/xbP1qMeUVYux9uppu4CLGPLSI9zDMc77jXEeKcL
gMymfu6i5amgykSZtjhqwiTLlvAgtML1Lo19g4QsH2qG7T+IJD3ZYTzAFKLultXVqQnmfkOhc9hO
oX3oDUMiwJtqXRXQAeKyATaP+NJ0sdhB7Wj87LFrcJ7q/SupNCjyHeTLVp5yn19Q7heM/0HKYUTK
Ca+bkmCbPgl+uDT4W1Rm2AwwYie+sSrr/obC9IaR9hu7hxKuLc5rU8x3TlY+GFby5tRujh26eCjB
aZJJkR8W/dHVtWrnD29jgFuU0r/YTJFYFVO67OUH9nH3CkgJD0cG6Z6WnlMUlIPFROEzCuYdcKdg
7zkwWBjTsdGtPlaQ3MGFQ5uj2mun1nXcl2813PcValDCON08XKHGO8VJ+6X2/adwbj4ZTXvvd95z
EBsvne8xHivSQ1C4N4ERst9Tc+U1D6bWgsmi2MUA+TLVJyHadBNHzbemt6ZVZZXffJvyNY2lfAml
eePYC/HBQPKHb4VYTKCARkRSEZuzdPlV2CHkipId4vSdxcgW2eqMNHsuiA+K/50R85Qs6S5UdvOD
yB44//qy7GPyIVbRQ+CZd3lvfHdyjlZeE6iMqKYv6ffDwflRkA7ipO4p7aOGci1WY1fUFGH4o7XU
2QTku61mD9iF28ZviaBshXhn3rVmD++xogaXe2shgndcloz/i/auLD8L3SrQQybt2uB8wO9afTJe
KfqQgmUUuLltd6eP4bU1BTt5PtV6dah0/yEyeJ7kehevzSXHaXwshXbHEPhmLNwrzXPvzHHu1kjC
4VhDmxHVTL5XNn9biFXJcaQSOJ3eDb6u7/vMiteDwzuN4qGlt7Jq9OylNULwAMFtP7jamsbyNsJO
vYKJQHepNr/ZvX6Pi9fr4YY3lHzWtZ+Cn2ekCv9SxQlhyPHpZ0e436gitJusMEGHhyBG2vyTr9vL
zsnSY7BMd5bvMzAJt2FjEuSgoXkHpQHFoLPvSy+E+ZSHtw4oW5IBX5sAwgQY+hZMAr03a2+YyU3r
90+CNENCHoutXXImuyQfrEo3f4H646/AbbmAJfIqFeu+Tg/tJzH6HGRQX3akb8Xs3DC4VBIVI7kG
Dm7xiejjXD8xOOywU/XS1Nd+ZqI9qOcffMGXIrHvtbjpafIm7zY9Tn0stmHXfiL0+J1pkkkAr/ma
FqwmCA/ZkdyUbGeRWp800SMcmZF8xxGYeiX/ns6JOFCmL7hIswmIBbII3JObYo5rBvlScBY+MuTm
R9prhyi4LYP2qW/1xyCqszXj3rQ3Uuuelnveeqgf846uWPIi7HFH6S2gkUzQlSbclV6Je3JYHr2B
6rmFV9dI30aLghierB+dD0lv6bN6FWnTyc31TxCHuJM5SMS8XnzXiRwGQTVF/h0BG99DYzJQS4jH
3mpjfmT/ZFTw2GzSETYB2crbuHO3/sIjhcLJpzEePzqretSJ+JtInJYiiVsG91AsagRT+WIDxvo+
DsqjQHay9Ybiqza1z4ZAOG/azxXyvM5e/DU1ucYoKwrv+mPIQ8AbZzo35ZMQDQyY9McUkSwyLTvN
BOE3RDxNehqAa7q8XhJsIKFKegac5qbemtWtRoOOP3Ckj1c+63w8qVAk6YYGekFLP+SFuyVCcI/V
DwJDyr1iiO9T3/lYZpv4F+AdWzNJbgKfFElCKYr1Ql1w1S/2LfXKU0QWcJbar2Gif/dCkwxNW9vG
CyX52KZHbI67YBInbzYojhbLfRIOJ4act5QIaRI6kDwK2tZm/jUWO11HExFm+brory3rCM/n3i5C
UHweuecDEWftEFwllb2GerHP8/IhH/PvUWrdLG7X0hucvvp0zTf+VN2PjbFO5NU14aS3NFhaRgzo
ihy6kYGeVdiTo5YGLenr+cbS3mCn+VhVg0MDA7CPQN1nWTkQz+Xd+mX4MZJWQqx07aOceu/N6GWa
ksfIn9fVSE+uHxrSVmXSQ+fpn8uwx19m4ZfX/Pk4NXj/PG88ooi4nrTsfo5pTgjUKehcwE6Hm9gV
e91ZHo1imFfQ3A5VCGjDnWRegX2jlyhzUiIlkGMcaoEywfFep6mNgVoMx8CsjT3xp9YmSuddNJlf
IoFZP+qs98JqH0ayyKMk3QfFZwazDt48fSd+Y6sV3k0urOfacGAvGehypuFL6oUyzFpcUe+h5Q21
m3r2Y0M/SN4ajn0AeN8nzmSqHqzKfMRxdfLpt0OepErRZLugde8Nsw1J/KEUUj4FTbDryO+0hVli
zUtf6oUTUU+RS7hAuTV92HhOzf1ucshN8Zp9VVYZ/Q/ojqUjR1IqdDdhT5jCssQklDafHVE0KxIM
UKrpnLllSFoATYq1qHSebpwhlt3uozI/uLVNFci+Gl1+MGM5z8FE+pygs5EGXxKDvnu6uN8YGdqj
BMk3qdDeA4yaxI7dOWkcHEVm3fRUuFZdk7/1wOD2VZ3ufQhekMz8ta4TpyOiBhpTUJqnxDGxvzBk
Uiflk1tzibtF89Wy0yf0dumqbZvv0Cqynd88M5xAfngN2aPMc6ArtIfCSuNysJ6rkcs1rv0XJLBw
IJ6TUZY7vPA1y9x468TtFwYO7mY5RhBV6aNbQGwrJdoY/fLkpdLM/YpM9ypM7HCd6An3G9GvrGJ6
t2qQcmakQxx8XypjZYv8yQio/HtfitsRER1ivnFctTl3xMLunhCspeu80F81ct1W1siZEOrRbux4
C9kfr1MN4gZFzkofiRfjjnll2xNurEGM0HEKFA0j7r/6wwnuGb9+E47/rYuBUnaduM4631wFdnpD
VBYVo+o5DOJpBWLqvvNADqVQcHwrJoOrdxmLEfZGyyZzNfnRHfC1wSbDRocjA7/nS25l72kTfW2y
5Ta20sfeTG9hRd546C7XZUGgfIeerCs2BM5yIpoGdet4eplLBlOKpfm0+NYblfUTI3zBysjzT0NO
RpXB39hNIW5dbVek4Fiq6NWpppmwsPjkNBb3XaQ23P5gJ9lPmonDW3PtbRukJEAl02cnXUJuXvV9
KFVTvoUaZ3bbfiNSHkKEwFaOlPwRvomzM8++lYbBaDd97MLjoeXPHyl1RD3CqdB6JQgi+JpQI0+0
yDW7QMTnMI7Edd6I8CnpPEL0ehKewzghvSwi6DN2LLRdD2TPIFnquMHNcf4Yag7f3Ud8gYMPglHC
rxFUaNdfaKaUobV2ZpLP7K56zYwqYiTvo+zsxxQqywoXztfJF5+9ePw2D/13c3E3tLTfkwDba62z
r/BJPQ6aTfT0gFsrGPej3acHPMuPGBb2syOujTY8UZkAcxm1b0PUIeFy2l1CZky1riFGHtLE+2ym
xSlsmh9xzyN2NvI3stU2Dpkf/USDfjGzB2MAzwnY7CPuyefSS3Fj6NldYIzeyouJj87ddVh6w3bJ
5ANvWvMcxwDqEzrcdqvELY4+0Brkow2P/+GTXfnvVkol3sz9PTfcCc2paXgMuJLxuwJZAxrInz64
4TxasUPWy4OgLpBF6PX7dBviygEEm0IOzJoHtFfB2gqq9hAbGU3mZ9BaTzMj8VO9ZkA/XwfFgjJG
kDEW6xrnS2pDd6KljN6CYLPpmCDCWleDebfE3p0I9TuzplyBz+TYNxOdoM4lxqrYjeZAAVp8MltU
SdpYHYbF3BBj8WFH8yPUGefQDs39LIwXvfa/hHV6raUu9xedCwzdMLJDEqg63PuLKNYCtOCIlAG9
k/tt7owHIoL3LYriVUYgbizZQ03wYhohQzedn26tRGd40bPvWktig42XzIu3ro8iKUQHOIrikHrF
aQqfUkGxxs1lq9YeJLqIB2ACi1VLboaujXeJNQ0EvE0Ha+YeFQS9vwq/hMLojwNQPwMy6xZiuU7C
XIkuCB+5H165xbUlCm9FfN+zZccvfjiii/VuKRuDD4SSWuXfB7QMRjNelyZhFOP3JA6/RYv4HHjO
+xC7RBjT3iZ1lP73vV17P5qsfgh9f9p4QFSnuIbyRwspDio8KkRdmow/GdN1m9xNBs9LoF57vwrG
VR7uDWs4NCaNBVQa5WoQBJQnbkksc1U/dQ2uzxTzRlbSqcVn2q5R4n4tGjqRC7xmenzxl7i9szMZ
l1TzmCfY8bpPskdzYWg6mOPvqW/vhujJ4blnutuPQcCLmFCNH8rQPlvplZ/+F2t9irYcsbGRbM9O
+6LZxzXn+rQUc3Eoa7GOwnk5U8KVUz+I7uKkEce+HJttUNff1PtyVBKrugXIG/QmBkm1sJJfX4YB
8WsuhLPLsqk2CT/WpnheAzQFHY4nVbn7R4SmM3UgXFe62X4N5UCIehFcaUNbduOmlLEABeIC1IeN
B38r9rutJl2tUZAwpAC44m0UhGOc3cSuTXhFn3WfFNzczXyQUkASgSLLwRiRZKiTAXVKL1nuwVTo
4wRhkbRmqr+2lH+X43TRBmdAcaXI32qq/o1q7sSQxSxO2kD6bQMYLBntEjkpXyotKjeZtm/goPLw
FsBM1J+VdxpYlF8m1dYeQntoJxLWcJ5coBi6pZuc2QlTBzGF/Eyada/LZJ733HkvJbAsK0JSCVlm
h6i9kvU887se4dJl/6t9rY6OWnY+HdS8erHyIKetHx8aO9j0YnhUu4KKFQdW7RrlzlYL1UtLcYoL
Pmdo+yfg/cxfp9SDwrlnuGN2mvcepLbfEWyvPoThfKhxGmzkgpRzzjqGQMr+GFnxrlwq8pLM+ZEb
bHl2jRep6+2XaNlFAMEBu9MHOsCkGtwVQzvV//hidYx+YcCj1KPiYcbmecvz0UsQmK7KkcHpSdlw
5Sja0GrVAdrqZnrM8yw579yJ4T5MvxcgBVFo4bxWO+/3PWg18W2VAMJbup0Vl8ZCrEz8pg2k/172
MJfIFRamkmccZ5XaaxVOedSwWPzlb8GxcIf0Vt/VujNigC240IWp7c6byutKvVN94r9cFkC1XpE/
nm3UmTCmOWMJ8DXVTzYn1zvYITrWnxeZ3MBtFjawaRbX0XxQZ/A0IAufSwe1FLGnHsNSoS+vtH/5
vW6VH8PYxoNYUihV362+Uv3aJb3xabrRNKzc9ng+k9RfLJ1havayrPJQIXFHckwCgkIPnkDs5dDo
ZDLQ5fS7XK2/nKLnSbXRwjDoIZDjIHJnq0VUr5y99tJ35e58VMuGDExyrI+XK1z9eZerXs1G8izU
4TB0Pa602Et2ant7lGEDaovL+38/BdW8Ompq6vweNX+e/G29mv1t2fm0rRvAvTTH+GPA3TB0nNvH
qO6ohJkHgzHutT66RBPK/WkGzrCKzG4FMW2XUqvxnY7ekDziwjVRk3l35dI/eMTghpV/bYInXfRq
1YvsofRx57bDSfEnGGt8KAtChKm3GYHZM0ZEefhgaWC2G204aDPEGvVC8CxWUKPFgaPmvdyHbVPj
Bdp4FeKMxQyR8ZVo7zK3YY3a/u8nSz+sd8I3P2U5KZa5+0T9PT4BaIpPIZr1aqXm0TFXruTUxieq
ftBxWn0vrElEu8Ahw1utiDCUr11/2LkFd+hCXj7qJZCPjcvsZdlkTexitfo8qVb56rS/bP+/rL98
MoLB6mC3ZjpdOxMZ1Je3//Jx50mFXPhl6fmrf1lw+YGXT/m7ZZdvV2sn13krCRyM9ha+g99WXt5/
/jpTnhy/ffzSQoipk/75/HGXnfPbdr/81MvH9AyBrYRJX+ryVQSAHSDSfDn7kJWj9JdJZS5FBxIc
BtSgyiStajCGhOyoF7VMTakVahbv2W4IdW3/t8Z5qry46aPMYshxiiiGq8dILJ+xKo3sl/msqN01
A1U0QtV9v1TNGPkCTJbrPJLP1qCt211lGQ+qMuMoeMPZIcwDbut0dGpApHAjXwDWU+ZA6CEvSADs
5JmfazpnGyypktEBRcGW/jKYpLKLY32rCjqkalRXYINWVVK6B0+lCKk4n0ziVdS8Lj35apYgkLeC
2sH27GH9abmnJbEX8dIyUkkeY6IvxF4qtk1bIk9KYYJuymb5w0dd/5z6bVnb6h69UGwUXUMFq5fo
FPUiJD/lvCzVp71EdeuYQtS6EQ7dPm5oS0q7sTKbqylDsmMuyxJh4lyCyk+oWAqCs+1o/ToSQDOp
xCB1hNW825ovYVWFW1VeU9W2REGrFL7gUn2bSS9d07tmxFi26xr5oqbUkf5tmSXbj/R9PlL1eD9X
4M7T6kCPhIIfeh9Tkzyc6hBfKnLnkLrzvHyIufCF47InyEE2XBIFuVGTc0FFhHsyFBdAuN8p66Nv
lUfUVtyeyxFVC9OyYmyWtuqg+ApL3HZ7l7u8JtFAtjy2oaIiqfloJoSvkaJvaXnPx74Sp7pK++Ps
flE5gCrQ7vLyd8sYgTmQHW7sYwl6miXWSb30JcMAHbaA7WXZLGXkKaA4uiihvVG2/wWvShTUR8Yg
na3oxs+OYk2o4xSpQ6Qmoak9Y/SI8WvIGMDLkVAH5nJ0YuLt15o3z2t1CC4vnrw5XWbVlRn0Li6D
OfuuDoM6QH93qFSIIfq++oCzY6MOSu1iiKgLd6+utPMhUleen45EJEs0j0IGjHJEffbmQxaW4EVS
iVuQrXMiY5HY0gqlmJDVHyGVhK04I7Hwmue+jLxT8+fJIPLwx8X0n9Uu1OV+PO9vOaVmDZJUjwYw
CXW1JKnpbzsQUxfLfUC+xbJWF8/5WgIofUQYzvC2T2naLXxI5hz9M1Qj1gxzrece8Qm6mR2mUmyp
XzLQfKFthCSPb92lflHnUmODJ6rky2VWTalljqZReKABoc40BVfQJBnkv9peMoT7+f+j7Q3wRP9v
yopN0vVt8tH/o/rxD4CkQ/Ge/EVhcX7/nzpf+KFITwPf9s/+dtS8f+p8vX8aBsIKT7ess9T3p8DC
8qGO2gHKW8vwfdtz0V5chL6MBlkmK11kGyar/gOhrxQT/yKvoPero9+wLcMxbcdyLfmX/5rrPhtl
ZsTzpB80QsXJqymiH85yGqJopyOHMgqGbxFbpj5iWErMnHLd+GkgbUlfvplY1DuiHBOE7VGRHgTj
rPVBT+765rNhU35J7n/Zzfdn0cc/SlJkeI723f/9P6b/d78Wcb9hWeweU4a6/uXXVg7yTd+P+LUT
HjYeGKuuqO+RgGARsz/PQX0N9X4bLXD7vINW6I8eHZR6uZ398dBo/buJXmC0MfTQCYxERtBFeJMA
2hQWgTVyyJAHK7EZsCawX9551veunrFkFwyQ3vExCB4QW4brqKzv5cfNDJOHchlbZC3O2Kb6kNvg
jlxRt0VC2zEKEBxEEPI01vhoIrAZ4a2ta590IrlIbiI/sqEAJH+BX4ud/CjhgDfyh61ef9h8+p8/
qsFuLn+T/IHqB9MVq3SH/kOxltskfFxEET8UpHbXbFsBpQ4YiKe+IqcbpmXVCjMnX53tuijbJr5+
J7eJZfmQoUAKW3K1TQJQBOiwkZtGLEtxqVJ09nsGvrBCD6RDEUDTtMNWvttOgoNehFTgGuxCfEZS
lZsm5gmJprbhvWRi4dHDdUySSBHcyI8z09MwdgfbGndyiywRDw1bY2zLKItxOHoqQj4O64zBRvvO
6U52BW6oO2QlH8B3qN/FlzcGGKI//lT5fRhuV16AHBLiUjke5CoKJOr/6YBOt0sHrM3DVv0BfI5N
jguxYnu5e+TfLr9c/g22lm6bMtvJabkLQznNug5OeVBt0uxJ56fNVvli68AF25gOXo45kTLNvqDL
PUDUi/DYuEyP1X1qPoVusdFJI9H7qwQjHopd4hioNbBBR/OcUdrDrKs8HmQEBcLucTekBYW88iSX
h0hXxjHcpMtbwnfIz+2ycZdkiFn4OPkRJtNB72EkJq2CX+Ui6v7zrb7Zr5sUkIHAQ0cFJmRarmvk
x25rW+pix11mJ/0qMfpPOrEHBW+Xv0C+jQBKN/hikGObueFhbObdGKAqTcfqa5Eaq8C11uSvE1lB
6Et9jYydwmu8+TpOBYrj7HHSwqcgwpYGZP4t64ptbrirYLbuwyJ/EbWbbkgpAJmB7rLz0Dd6N01r
rBe0yz39Yi82bwaetZuS8JgVuHvRA/zDMP+UlZ/NjhAhBjgaVJm4h2ddfJR2tClihnTdiAtGM+J7
YBhbmjqcZ8PWEv0DSrJ1TUzPQCMvyaw7bmL/9cf849+TJ3J3BqL9r+WJdxlKgKr4y4OTNAb5pj+l
ifY/eS4ZnmMScmhZToDc8ac00UKAiMmLB6COctFn1Z8WGU+u8QzP9f/Hk9P6p2s4dFBQTtLRI47p
P3pySvT3X56dLEDmyIPYkPJJ+aD+69Oo5TZfTi7mWy3xTnk1m1Cq6ivPywKCM+IX0aIxIlBlXVP8
3Azap8w3LCpEBirorFiV0jsIA9ddlxrBaTAg+qumJ+kmte1jEGoaoGqa/7Z9VbZRa20H8xiLMjkN
1p6xSFJFxtBei7Z/nxqZCtZVKOUYrcYPsrFn4xDEQbZD7+lfYRYPeJZE4yaNMTxg8ENK7DovtVPg
0usYH2+xsDMeNxHYI6cuL6AFJhNALkWeDa4k7aBWmRE27/ObiHvx4CBGGDe17CXIkf3Wc/THS9Sh
Rw7bsNhkDv1uNZsVBdbupSOi6efGaoV6SeQ71JT6FDU1lx1BWE65JREjRWf4I+4w8GrIzgF85MVJ
vejGgDRgCd2Dk+ISnU2TwD3NvDpP9RUZtZjFZ3I4IBN4/TFEtpwuS37yi4BxtiDQoPonHllb17a/
GJsRhxF1X9Q5l5cUxcGaET9CxhCZ42NORmczBnGP/IWMxcRNrimjAVe/LVwHTVhnpvtSBqClbXFv
Cv+DCC+6ns0iCCTKP+dLkW/ipH7zpUEwmL0HvJztBgYFIUWpX566qgR5HXkb39e+DJA2KOLnu7HR
srURTMuBIv01rPsENMWAgXRqzBtwuMbNJGabVksfstsiV9/hQMH6N2dHzUcsYHYRIUSDEV9r8w8L
4f/NGORwNpbiRmDeHzwba6w1XId4k9PefCc5HdfJ5KarUtfNm0Zj1mj7cGM5lXVTt86CSo4OWpKP
n2YqHFMWzNfuRA4osADsBpoT3zD+z9nZL/lO5EF3ELZ16OqyuLVB29HsgM5uiQjFppGN/cppxby3
G20/2QCWSfbENlmIa5R19rXlAtsWU3dCGuRc63mCkcRfXtQ6MIbsPU3fFiGKfrWBm7r+0Wy1vcGf
jgVltm4M+atxPr2Mmizegg9S6xa5gZsUdzPuO3ISl2c3Sslao2y7mrNyuW4FfxbQFfaHk1P31z68
pY92y9zgscDwvHdm0niGlmu+I/XuCvYeTRK3+8sy0X5p4+w26cktwmNSnDQz0A+z1u7Mkp5nK4ds
O74cRq2cVAsvL2XsIflxsBnDgvgDMm3zzWk/ny58aXgaM2Ipj0qxGfHcS0LM2w+LEz1PCYVWzg3z
BPVI8XadiYulsVwyl4yNpQ/zFSZuDUv/eGtlkHYGEu/RHLQ2YO6EMWK3RDDtT3BMzP6qTn1Tuj/e
VElBoI07VIFL00OWHc/1EDVZQ5RtYZMc9LAGZ/SR+3DjFGHbVPi2/KvtcOToCvWrC3C9Han+Zfl0
UIuCFiehQad821pGu+WWQM1WKgQTeHMb4aJ90quo2LZks1GxlfxfRQLO3fQjm8YRy82fhORZjoEp
VrJahtt7n2a5s+8MjUG10Hc2i+Eeip4iXz0GZOHVIF+8MPhqSSt/JymL6icRevbVSFpje96Tg4DW
6FMbZoyLnAE731Aip1oTeKhEncVAl2C326BExjpxYq+bPGZEgJL32pKluTM1Wped+DN0WG/coxvu
wNXDbFQIx9QqDlaCuI78rKRs9vkQxLtCc2mEpf2zRbTcVUMpnFAg5EshOz0Z0XsWGJEI2YL/q816
uaWTyWHs4TeLhDgnc7aCtdctIGUBWoxNvHMS7Vsphe0JJfShdA6ao51LGK4aWlXVDFUYuhQgiRaU
QXWgLSpNj1GpEVWmToBLaayrqsceyN9OlUdVRdV1Eh5Xqs4aDvLhlaMQBBSPocfr502SokjS2gxZ
EiBv+ATttIEJNgNsNT9Mz4NkNoT2zlq6B0CE4VUjOuuA9W3uvjjd90gOnzVFNIOvlQNB3hohu3FV
Bh6JX0ZsrWPf/ZH4abtVW0JVo9BYB0CU5NbowmeyYCtgJ+mw9YqUTCRhJqiF+107HxsEYcekEMhC
uR1u/XnWAKPZr2b+KCQV/7e/Xc2O58rlEt3MHdx6tRu6FHWAHi4HNadeVJ3Pmdzr3JzfRWkM5Ju5
WHEYZdw6tZnC5w70KxMH2ipt4BfpnB2ZPEEzp9osMzCY1gzokDVAmGMNYMdyO3kWhVTNoFRWDld+
2V4Lp8qIvCHpeXCnfDugm6V3T0Ecx+wAPhTtKeBOBW/QKXxOEJgVJl8fIe/03CCGoo62QSrRSpM3
UAwfN40csVYvsFO5gVVyVNtzGIIP1i7pczC65nN1H/rXKs2S8JC7PAsgcoMSh77rSgzs5UUt66Be
4qHtz5h/dY+zpLVDTamXM+4/0SiuRV67iauIZyssSXX1nxHgalK9QFAISP308ILa/XUaof5AgYiq
UQLM1UtvDFQfu/Ac+lAs3NJjtJElsWerzhzvGDxdtr2tv6nvNWUZ5PIzLrMYgbV96RY7TN40CMnG
Q0t6DDP4ajz/Zxukcv7aOTZArl7oV+ql03J70xXskUqP7GsDp+Le7BHw0/5Cu6vFJ5MM8aWsJ0CZ
T+AtyDAp5ZkZk8FbmSPXkro2z2oLstoKZGUJWDJZnhRhox1rfGZjbOxMgexOpnHyxkSy4TvP5MYM
BeSE8D3bq7q3KvhjOabEf6n9qzWX1UZx6IbBOip6/GWxmkpDuz5645uKXKBU7RxEyL1OmncuoQyX
2fOU5WZHS3Brb9zIOGdDVBk4O7rJ7MfacavxlDbVHsWCs7f4i0sT1ryd5vp1OnrLtTMEx7FGAhV5
xUxGavmdsGEDGIhlXJEiteyMIHhQyHYFxldTispfJi1FKTWpFl62+btlXjeRaaFF2fqysZoqSq89
IF/aXJb/9n614oKPJ9ZYW2uaBSNSXnp1XSTiTk02rVtSn51M2WAH4jdxQx/wnzaSXzpZEFAvj9DL
rJoaFQZVrVbz6jF7mS3QxxfjMl/1uGWx3YJiVI8cRbxvFX5VzQt5HTkSzqowrbHEtqoXX2Fc/X7w
GQIQayFBr+plktzXWRJgc8mCrY0aiqACxAbcoq/mGWpsqACymAtCQizpejcHe6b64tYyNEJNTsFI
MxmMIDWZ31b9slUypCSRTQVlN7UVCEMdEjJZfISqqXKEItxeSoboPro/1tSZSx1OraLX0qCukjVF
xck1YrcqDmpyVtXVy6eAikOF7E1jfoqklKNS1X9DKQ7OH/7rkstHhgr0L69CtWzqTP84eJh4KV7+
tlWMhmo+rzlPqm8//xC1qZpPGnJk1mr+/I2Xj9LTEox34PblyfNmbhA//7DffsX5Z19WXz7931hW
FafUa/R23NEROi6hjETP1glqVdPdNFsExstBF/PTVNrTeqGsuJmM5tZOdbREQmZnL+VLmuAQqYL6
JathrDnB4uyQQdvkxHv3XTbVn+kK/6CJ/rX3CH5bqHFsmkUr4QOxuVHZ0Rp3MmOeXfw8OQDphjQL
r9yAtHdsUasixI3SddiT8yTod33VP1lVwpPGR52x8ERZueP4tAhE3kOjv7oVicxY41DdeqeoTE9a
nLQr5INQwOSfaU/0AsTQ7XKNB58LhEqQDdfQPl1PfQrfq+9RgXVlvB4JmNjXZf89dOOEy5eh1lgf
v5j9hMPK/eynDMx5NX7omRKU3ba7eTLeLI1Y33E3VtNAQxtO5eKSUesNriSFV4esy67A+WEl6+xT
VfUDt77kS+z35W0cfxPzex6E+xRGIq4ajcjVMn7tRwRVnhUf7YYOaVlNmHGtvdXXd0Yd9RyqRsMy
N3yDMrGp9cABlcOIBKrlXYQ1Yzu0/SuGLNgMm9aVAxjFzLOVt5KZOz9mEzEscMRaIDpdXWhrOyen
JbfeszB/gCuSvYzFuz6M24Em191MuFIBXhMVZbZBf3oPhgE2InW1FVMAPkRJj8Me6nXkvi1wbUiw
DrpjleUjigM7OqbWBA4i7kkDZ2AbYxQGRlQkbW4H+8Dvv+pLF2+mNnrppiA9ZVqG9Noe+k1N93Fb
GuNeszMXmaeznVryYJM6LteG5X9NOdOBaur8fntcdnqcPBHc/Rx6ZkiLRMOLQgMUCMFVCSllP/Xh
ldBlTFA9oceJgHOI1t5beXUECms/Jrb/iRyRW/TB9N4jIpPxOSEvSPeof8VmMbVtwHAGpukwJ7Em
2GsCT09UDNcAw8Jv2thd8w/DSMbwbSfaijAvbnCdbXQYRrlNJjSw8DVu0go3pGPnV84CFgCRzREC
G6FmXnqtj/N8F8xadiy0HKwXCvuO89UwEMLbtbsfm2aDLqnb2oKYVn9YLEnh6tdDgM0qtdd2ZGNb
6imTyEYWgKPpKOpXzfa5rY7VmlHbFlKtv3aKyKZN1Ds3/kJOZD5CIDApLqOHHq19M3qPJfGLs77T
ciPcl072ubGcd6dzHm3ce59rNOo1tygSzsEy+A1WejEt7R7E3Xij6zdJB6/Im+hF2mYFOn9EhpAD
DAzbiZjsje0CWxWZ8eBWQ3c/lz+QUnyq5s49cWcl/ynm3vfkXTd6kD22dXVsoslmAEvDR2i8lEm4
y+OYzAMos27q47T7f+ydyXbcSLZlf6iQC40BBtTQe9Lpzp6UOMGiSBF9DzM0X/82FFmVIYZKWjmv
iVKiMuSOznDt3nP2ibx+n2EoZp9Ptk2pu/cwzl3YL8G9K0kJaI4qJeJYiKpaEcKADF2NCL0NXPOe
CHncXICpRUGZ5zN0Bg5S4H3siKhdDaH6TpGL83R0hk3I4lSB5d/2ebpPlDRhUgaXhR+Pu8pNz00I
0MKLshcEXbwDgnHTxXmLxpqVTzYUoT19H7suWzjB4XMR6hRzEW1xNz/Eg3lfSyPEFp0hzHODbd+I
Y2biUzVG4UCXGzLSzbv3oQ+6fcgahRORfG24JocaXvEKINi5xCYRacfbKYiZlf8wqIyuFGrzjW+b
74lnH93JYWQzJK/zkC+eSXCVSAiYOVjhrgz0KbTbJ6d1B7rvExAKwoJi+0nr/KMmNIj031aSwY0p
yOD2rV9pU3BM2uTsWNnXIBwPs1c9WLFkqFhlWDAJCqvmON+niyslFk5xX3j+jmjFjW9Z6iaXV52D
ZKCr8jvNGHMTCRwcQ9Tn275Oqh1zhU2d4qojhr1mRvmqouFl9NFqz8NjH+WX9K+w3HT5fZDoR2NC
T1TYGZi/+DgZ43Vpe990uetzlppEppeB9pxlFEQkw0A2qPkB0tTcEB734cN9yGJt0pSTpETP3H5J
LcErMzC0lhNE8mu2yyOGiCOmFT8T6GbwyeKyZBRWOyVSWOqjzagSEtS3fl4121Tp/QDWgUoY30PE
1tPnVQVuIVCn3DH9rRNAAq0TAY66tN6nkrjiNPkCkLDcuPj2mCPpbwqxMVTimucCxE4SW93if9/Y
L1oSwxHWmUS4u67JRe88Jc5Rl2xD8qi5N4hcmuTa69sI14OXLVjUr8I9zUWIUR21fTwgrBWh+iqc
7LJiN7xrB/eoPM87W2V8as0K+k2AnTPLfZjIXLYUnA1btADPKu1hYh3r2yaHIqkX7TqcW8CWztZO
52fSyJEwp7231Z5dbmKKxhXG03qVIIX0ksrFS0CPJB5fhS3MTcoV6br8qY1n2OiG/d2ubiKXNpSo
JtzjYmIpfPIy+9i91nH6KGbjtQ8SVE8h6FGwr9kF29XzFJY2ZUF87WjrJGKr3Lv1dVGCN54x/ZRB
2uy0QVw6CVDrqI8sZsUsxnHY7JR2HvsG+7CKeS/TQLgThvMoQxbILKnN2zoq1Z7QTIc2j3EnKlTI
hcIirWuwGH0BKLASGsstY7s4MPdz390QfEXQfbLcEPNVYhY3Y2XSrOaSFVJeTBFinFDkAn2ZPBpl
FJO3UbsIG/MdIXtBmGfXVH79OpLysc7aI5PiG3hT3RFL/DfB2NiqW5QlCUgjIB1AAegFxqm/9VRB
QqBlAjHowzcrHh/UzHk00obc+hC8NO8xpHQB8sGgoYLV9p3lOuSWpucZ5qNtwCE3Y6w7uIGijZWC
x9Tltxyb9M5tCLGOU3wXQadXjuu/hqkmNs6mBHSC7tqcYNOPNRm9jtynvt5GbhV9Hxju2UQQqeC5
Ncq7gLiQlSWSiZYwI39CocpqP5Qyv7TThPLJxJKX2c6uVsMdu1xe1Dx1rWWwwkGaGbBQrUbM02vb
mh7Y7N1XdpddDQm00jyhS0ZsoycCAm3YhszFncuuc5OZemP52XyanPrWSkzraPTwyUoIMWmP26zF
tIL2ABfy3NS3gW7pNfvWdo6cgaklkMa2qY60xGOE8lS3kvAw44sh6cB17L3WmZjAMGT+jm5TeRMl
gbyeYADAnn1hOYLsRTG/q3sL+LoarbMGCtqa5mUQ8AZPSEjnTVuOW5UnTGCGrZxc56JCqg+4aLyB
TVhsTcNqN/TAE3CnNbHtdCYPghTynaUOSKy30ZIrjqXxQ7oz+Rq8kzamKt+qVLwTQTWtcqkMzKg0
hAZwrtfDOGyz4aGkJNzbVe1tvVxd1IMZEwRhzQeHpYEFMTBvh368irMGJ5TvXniC3m4+BFvKJGPt
6gzkb8i7z+3OmSBEs+SfXVWaBmUgawxyZpfsdZ9s0kS0F4PVwsvx2nwN1SkBLrnxcgeKqp14u4rJ
De+Ob8oDQjnnrMqJvbDFuvAqRQlBoQX6sTulJSQs3q+UkeHBLeo7x7tHGmA9hNDMh2jodoEvQVxk
ZFsTTqBpnKvefhI2xT0c3tsicp9rp9vQwLu1fKb3FeaI7WjN0WbsgnBjVvNdZRt6PRYOYfKc8Sk2
ejo+ET5ISJA5udoqUwhSTJrJ453yBhTZ5AFs5HgpF3CyKOybnkHnujfxqpFyAn10SNY5Xqi1ERrh
ymznJwgt7AtCezs4ZbIC8cHYx+hw4jGZs+q53+C7pIRhLoYZFeRBjGyOt83Q5w8TofVrYi3fnVJa
mwKPIvsxv9tYCTa2qrFp232346LHkhyOGwKCif0NDlXruZtWMh3M4qrGC9iARJeoJXNsROxyGPur
dMds8ZR7fHJeudgMOiAYg3NtKl5aIywgTLvpJkssPNqJelGs/aA/EcLGmfcVoqxiwfPx4aGYsFr1
6o39Q6aCW9HQVW9mEAYwwdbhvG07RKlQo16nEihDYQfPukixD0pzNdeNt1JzzXYtngru7IHIX3GU
2E95Ugta+jSACh9QS2ssR2mvIje9Duu91MjTu0JfVkedJN/cBOumboEMuPYTAtuPduatBKx750X6
u5jmc5EtFxBwHteMbRtw5rxop90QVI9+w/uDWLHnbLag++nvqhgf7Ti6qCKxp6x/DbN4uogCiuUy
8O7MrjzFxviQpQhAcqO/7F21Lyt32pQLZMJEveTzQJLtlmy0M56qaLisQrQNo3y1Z7iu9RAFWwhP
6IgjBs3RDwxKVFlXyrTB4nvNeOzFmdFQtPHmJaF8Lh4JmuU8La5Xp3A2Uz5ds3ehE+Qax56alFU4
oF1j9uppLp3qzC7FzkK96mZOWT2FuLlbAVmsf2Nu+xGrefkrGo+Rza3tiUdWifeG4dmuLmBc6Kjh
wYjtVR+waoekqfN+jq60QTJDEGGEZ7IOzoPRQuDqbWA0Tx5gtd0mNSL/jqcH9RPirCFs8W8y0MuT
d3OO55Us3K/VtO4mnJYlue2bIPkmW5emH/dkJxH9jIyrIQZK+iNzsjEsmoldW33Ec5OtY+IG4mT6
ZpVQ8hqdXoTh8gVMDbMybhWwZHANxhcVLd4KCd4/VM9O79y3tr5xSuOWXMfrIOUqIROhlVoMb04w
75ue9xMb+UY5I3S++DGSIaAJzMpOlPkE+i2kbSNmhxxHN4FdIe1FlbJhF0oFkCtrq4MCFnsv6DCz
qk0IRcfSp1MaTPikqN7VWHJCQl6RwsSBXEGTHCNmN/GEtdecKrVK4CZdZXQYEmCKrNrDq9N0X31l
rIuZvImkRraXD+nTZL3GtvUVmUuKpRrOOsraagfWP9FWd7bI2cwNBiWjd7Id6R5r4m9HocIVcgqI
7+aR7hOwGPxlh7wzm7Mm1UMo9ZhMbnhqh0Vny3vYtr/BVoeMo7TaGWzj+d1wN9VyZ/WmudVZ9hG0
zKeNxiTIFjtD58S4ACScsMAZJo6IlNmit+gkwmvMjaraKfdurIxHNXwEMV1vz3oc3Eatc99/MdxH
KT3ecg5SNFHJQ5izW1yyY6RiBZARn9/maYICqryIa3l2a7MBwBhZV+Wk+T9RqaJsonLIkvVY1SS5
dqwgZo+Kye9uYoOhYJMJlof0Jojx7CvzmxWFJNjwFda1xcrHd44dv9o2zMxRU1Iimadlj4pWK1xZ
0PJ5IDmk0RyfFaa2lWdau9Sw7XUUuZTfHujJ2r9JejPZGkO+UUBStpBXCWFpP/qi+lg0JW6RXOsS
0z87lXARbDfJUzwEPqI0FNFJTnVufHGSOMDc4E4nmbyJvLhxi9m9QNolVgV1J+T9iYRT52R2xmM3
WUyJwUlvdEi6+VMRqjVAAM1ijCne6uM3QwMkatAqs7tf90VNRIh1cur5VkbcnsXWWa6TlaXBetAO
x4hHb60bu6WO5m4xF0e9TGyyIwjWMYM7Z7C+gkQNdgHyF9SWdeqRBOPI+5gG9MoXp8xFYpCHiPWj
+IZ+HGbjIbuRLuNTZBZNNzx4U/pAoM4dzI5bghNIvavPfVfs2vbsZvbXikMIUXfJ5q3GKx0Nxk3n
ztxextWYgDwqZ7lbNqYzTFUeXArayLp2sujVDp3H2UZT5sxqr8CmpLFc9IwNgLAFAWI8+nBkaiKu
tQoskPtQFqqQw3Ub70XM+tbmajmh2GKJNmNx78/zAwEo+Oe/MlRwcgpEdqVLQA0G2II7phUluQBu
u+kJ1knM9mWW8sUrGloI1sm0ig/VBS+OUt/K8tvQhUj5GHAUZvjIGAmBZLMuvPLD5svmc/0Rxdl9
7lYP2CdJrS1Bplul/BZwP++7TH0tKbBXc8KSlDYTmPe+es3T9qJt5X2ZMCISOY2C8UJM5Sa363uX
oN62M5+l1d0PstjFI6Piyg9v/RHMLDqOj8zPboPoaRDq2u4MgFopMIf8rTaZKrXSOOaG2iEZkWsz
iskv0U2xdrug3thW82wkN/WcfM367nsRnR2yCPd1XQOo7v1ThUyyUvF1CGWrMZyT1O4H7OAOrNnS
rLKds4ZnumaGRheJShsueQ/kMuyfHdEd4uhLO0ak3PTTrbHEZEkTBVpyNyd/Ybb/P/D6D6J4y4IN
+TtB3y6v2uT9Jz3fv/+bf+v5fPNfJiI5sP2u5YKK+L9qPl/+C2m85yKks39o6vir/6Pms1DzQbZH
smd65l94wn/r4G3xL5SB6Nd85H4e0DP3v1LzoRj8WQfvOa5wBPpAoJuOuZC1/66Dj4YRnlJdqYNL
L3DTFDADDFqtx65urntYp2w84nifFEZ2BQoYSay9MPSabJPWN6IGomMrdTbwt6PgZrcr3ba8cpc6
I6cDFKgSCoSlT53b+GjoUG8EMSyHv53vX8jjP8kR3SWkzkZCaJu+5ATbn+SITRPNYGLHfm9yqbCN
k2RlULwZIRvO0rYB1VEwqEC+S5qXf/hsa/EJ/AfT6P714QHRAtAj6OJ6nz68dVINWtDt9y0iEl9X
+yZ3KBqmeAtUelipMLquPdTkWVOuQydRf3Ho38b/HX2vfnHsv/x8LlvgeJJ7TDgYJv5+/WDEZfUk
RL9fXtuOGLKNNbCn7JDQFfiU6atfALBAel1gfXfZQv3+3Fuf7p8fx+9w9ILb26aF8en4R90rVESc
fNft4zXJQ3dRS7PFmVwLB0WMQMbpIdj6yVtLmMR6mFABFOTvEPABfHZFa934wyn59TcCJrs8XFbg
fjojPakxoVP3/d6oQMpa6RgzDRHN1R8O/JMlgwN3bR4XiU3Fsx249T+f+C7yHYRDUMfGeanZ/Ird
IWrBpzoccBb30aUZleF57njj2do6qMEYbmTLjjSnC3lVOyLe56MHoJAJyn8XifDjq6HKNREQ29yS
YjlDb693SRlhLrH+l9to24kt+nJd805LjgwyI34TToC/EfCOAIXihXQbf39C/nnaXdu2A5vJuCUs
Vq2fPzSMyQ3ynQqsBsoL6MIQHJiwVdvff8qvzvoil6Y3YQY4d5a//9uhmT7iUivLOLQIrtjscxht
5YFXdKg3f/9Ry53785PNAf3toz5dYE+YURO5udr7E6FsKgfsp9J3Zpj1ypFEIU5I/JN4Ov3+U52f
ua/LgkKOgcTj5PhewA38aUGeaBH4IMn7vS1NhZapL4Fwmsc+oSph6ytWOriOU0SXdT089FKk26nR
B5aGYFUbMtuAKHa2Q2owaPPsQ4b3ju9t77THuusrzZRizK7g9pgrqjrqXiP5aCPof0Zon8KJ5ERU
1x8d4YyHKbtpfbadUeYiQpzs5Mpf5VEPy8h4EY2bHP5w5MsJ/XTCHVNI00LVIu1/3LZ+F3l21fPg
5jbzHItq1+lLGE0RR2XE+rZfDBuDNrZSBw9dLhCuiOlmKLXcjCPbaa+8zzug7KZBtaokm1G/GjbO
BNsqSvBXaG4WW2uTnTE1HbXj2Zfzoaa72zRkKcy2c4VbLD2N3VtSQLyO/ME8hF+I10phP6srw06f
f3/IlvXPd5fL2OJHoqsNkHhBG//9fk6D3MtmN+/3xFUVW6XmI/7s72O1jJiHxzmtGEIo36Ax4CIJ
nTgdhvsxBd3Z7JNdPafGVVS9lxn/a5pf6Q5Wm7a2vsbhbG0TJv/rwLV2nnIJJ+i9XeTk8iFQ4SEw
v6WGHz8WI33dYWnMGo1ixsVq1utiWovQJD21L45F0DGLMfg7KDa3o/Zvg6p+7NUVGyCMUlODVlye
7N6Eie6uxXhM5wiaVCwZdQzNJaSb26geHsnIzEbywKpCJZtK3OPNe/Td/L5NXfcQeAa9m1Jte+2H
tFQvCRmI160w5G6WtbOp7IH3qEie4On5Vk3sHfQcP3p00uRGSX1NpgMJ2EjJ/Wl4m2oaQUZdTlsr
ogKfYVJISCf+jdxgWjMOulYPwqSVMBj9NazBY9aJYjfWj4jggZUJ5q2Vzi+FiYQ0nQFtTm67THqN
O6uSAbCIt7h13yrZ3rjiwauIAi0a98W2vAcxiy+yQLRNVvZFYSGjD6XjrfqF1tlqha6arn/qAur/
wcxgvUKE1PbXeTz94a7658Lls4w4NkuxCDwpP60gYxe5AFN4jpToaUuNe19nxtpKxodwJNyDVMN1
mCOr+P29/MtPdXnruuZizww+fWrQcncEc8Zr13zqnOFWVfmHIi0XI8hjK7LnLPC+/P4Tf1H7+Jgv
fGkF6Nc8YX965cA+1qUBKnTfCvTzJUqOaUzvW4O+XvvqLnCfwDyavQH+w53/4Mn854OLXM9eyvMg
WHysnx7cSJFfwXyOw5XVl7oFbjLZxoWYM4PRBTFd/UEa7wZbyT+cZgtj0KdVkg8Wnk+d6+AO+nx1
2Q4bGGg4z0LJc8ATtnWKQq/zaBovCN56LdgzMG4APpbH87lj8VyRYPHq6afUZa//h0vwz7c+34a5
s489wJK8un5evwivRTVeM10fR6ogc1k2YN0ukg+GS/7Ekzl01hmsqCaNqbrG8bnJc4BsRTw8VAw6
9y6xgr//TvavLg31MNh0BnGI4z/dFk1DF4VWKIJWx/bXeW5sa494eJ3oJ5BCHxriL42kiiYVTgHe
e/lzAfF2kqGJfMH6mi1E0QOhdpexb+AnURaCXg99A9d105vRg5Xapx5Z85lSRO+Z4gBjLU7Nkg4t
wnG7EI7+cJp/lDU/vxp9NyDwmx2hg+3qc00bCcMwwtjp9lLMwb7c9JE6WzIstqVWvJRxGaw100AG
iQI5Uz5mh7nDiZy7y4NfsFvrTI8WOqWLR+jPOus2Q133G4TI9NNpi8shzxHYoyfLotC5UMJ/MO2K
ABEvnpdp8tLduwrIZDxAkxy4lFCyeK2OeX6IOEdVEhd/qL6E9Yv7nJ0xlmdJ6BM76J/vrNBqg2Ly
hw5mabfuka7QKoWVaEyHubGudN+sIzcWWMOMfK1KxphV/JEmxsaNKfi1EsaB8px2azh6GzaAoJcd
xG6zniBLpdWXYmwUSjc2sz3ht33+zfCHxzbO/cu8tNBnDkv944F2rlsA/IzvVnidnLWns0s/GqJt
HXagrZLpde4Kkk4zgaIrhNplmzSQKu/99/f0j6rvHzfA387Gp+eMcdYgIsQ++0hBaWSK0QITB+9e
yWLY1JnP0DPkNTogW/YsJDKBjdNMSvcRj8T177+L+6uVngKclzSrEIbDT0ufP2l0VC6C8aCQyDWE
PyGAyp5VGGy9xpquEpcuWJ3QQG8jhoFmbl0XY8V4HjV8IADe88WvworMKLcOeraq01EGJCW3szGv
iqXGWdScjNG+uTb/SNJUr+jT9UUQQcANG8/fcDIe+GcfWh/U/iwRWMeahjYz63Jb+MlHXvaIBeDD
9yTc7NzC+1LUbosUh+RQZw7BxDAVJ9LqIrZZonzHLzau6Qe7MVBYzk06a+GrJatHT6W82+tgK/vm
WfWwv5s4gQyO3Zexj2+l+V/oif/ndv6f2xv6ROS0C2pg+uGfQx+WncGS40LWqMheoxD/njEDHahm
avrfX8VfLJJkWMBBYKPMv2ouF/lvG6kuzzyys0k1QKnxkdb0VmV9YOm88YcYxU6NfKcg/RsPysPv
P/gXJS/HaPsYSIUgrvDzxrkJI1XL0GV5Lt2t0vhelD+KC5qjb4xfSIDyw420mSN4JfpFl0HvtpjY
yaNYRJaaV5ta+u/CVcl+rkfAW3GbQjPdhR7T1t9/1V/c6GCWFzYSmQt04T6doz5KGptk4m5fxtES
QQR+LH3VZn4zGu66SJKPTlZ/amb9KFo+Pel0/OzAt2xac4Ta/XxhAm10Y5LwdFlanQkExotvbKRM
NrMnryI/7BEbd/XOCJwDXYY7O8Tp1xHLPhCjCtJO3IwO2p047vWuDYGzzcn0kFikdRp/KoH+uV/j
QjLj5L3Phtf8XH4lqtcu7pZuP/hVvzFrBsk5blMGPcuMIE4/fn81fnnHLiwR8BdEr3x+B6InzJCN
jh2BXKeht08IE/uNXXpnFmdnlXP/InEb843xpxv2nztyH/IGxTQRmxzuYrr++6OSdhYjZuxw+2Lu
n/ER3lqS3SHxpoxWx/aa7QpxS+w/M9wqpEf3xNq63SbWBvvwMGLWALV/7TDmNYEuzjNBbL8/Mdav
Vg0SZNB98TD7RDf8/AWHCb9ijB1qbxvilVWFiDYwxrus7k7sG7/HCdWxFuhtbPZrcrqvIQSEAnWg
bBlZsYp9OBOn8PffSvzqelEhc6UcTOni843cRzq0ndJkZKiidGeSkXBBpNRF3iGNILpCnrs+CNYp
OIddpE34plF9Uds0EVXqFzdTsS9tN7l3xvG7Ivz6XlnRbRx23RlvcmA487Hx4/PMSnPVBI3aeKFb
7oFKm+eS9wLOrlOPQHGVYAc/zTWviVJTwiXmxEDaC/Rz15zKmh1CMtLhuUD8+wrI/cus0DUbTiqf
7CZ6n5tkm2krRm4Vj6ccWPPaaef6auGZNtQAvz9hvzhffoBUkMVYUktbn/pNMQqWyS29Zq8jlzSQ
JN0qhmzboVQIjZT7kMTqlnSMj5Rh6e8/2fpFrRXw1iG7SFqm739uYiepRbu/hWGPLU4eUlOJQ2KE
Iep4J1v7lWddDC2xQbpg2B3S33ScxmXC7/z3eyr2Uq4wvWUa8Y83Q12i56l90eyzZLpuRaEZQTM6
T1C8QcGwYHmXpIxX5VUqIEr+4Rwsu4JP6y4fTjeXTYykl//pKUdfEqUM8Jt9j6JspaKYtIvqW1pH
0VURNfY2MQKihub5ItWgCGNMiL//Ar9YZQKTlp/wLM8SSDV/foiplMo+iN3F3zoX6zq4cMI1Om1k
12lhb1rzj0fMVugXe0lqShOZbYAwiHX8589EklupaLb4TF0E3ypbplBXe+9mpGmzS/r2Pi91vrHG
JngwXN/kNgzfCZ+Pj3IMm300hsFNaryWqRlvVTEhl0MHQpqUE90ouycoHiU+rD9jjZclIbjSYaIc
dut6at0VdXJ2BR1fPnW0mMAp1fd2jDlw0mjguzZ97UnRIXcgv+1yYEyOU2FQ9ky2veWYPJY9imGG
29GhsEfnORPiG3kDkN/sseRJV/4pspZ/SFjhayaNPYZTyzbNO7o5xoMgqiaUg/u0sPsuaH+FpzDJ
we8gIL5xTY1rnFwm2NjOLYON5rH/cCoftcmovWffeVKzlX7X9PXbwV61KnmQ7CBuq8E1TkML2rvG
DUcMQBwGd6lEzBJFE/k0yc1MjulTV1oJBCMn+BJ2KdmSkiyC3hbiugzyJyoZddGmEd5V2yTFU1mX
fR+8sAnKTrU1plc+WTcr3pDl04gmwGwjBdKSgMTA6qevMXVbMfUIhAEws3aQ79LPwOYzMx/WyImr
e1D1b8yP5zcTF0Hp518R4hq70hbJaSIKCcpM/15PHZpVNeQzAa2EZxVI2djvYWODa8QOrM/ndpNk
7YS6vhi9baLR2OWYjueqpqpX+XNvoG+zlj/9+JGMgdfNoSgw2svkzJs9Ofe4eS4n2iQ/fkTYgnvZ
+/Y+X3LD0+WXyhT6r9/9+FlIgGKn23BPlPkuzRwXEUvjXf343X9+GYoIls9AT85362I3QeBFllMl
ZIVPySkSI71OIsDAoWfVESIIvu3A6EkKk+3L6FXsXuYQOlE0KDCK/G4G2bHNc5yIEDLna6Nq52uF
LZR8k+sfP2HyN10neSoO/pwdEA5egSt0b/7zS0MES0KtcpYFXh0Xf9e+pP1+6CZCzqRdIx/LwDP1
sgDqo7BiDaEgAIstFbr75mniCuBrkBHAIDe8F361s6bSejbiqjp2MXsZgzLZrGvjrq8tA7FQc6tz
2Z+qtDRuLBiUc5D0+3A0nI0bueEDmonmMu5Iw/7xx4IS/zTNaG+68aLVRmEQxZHhiWlWLbkyBiGI
icKVtpFmerS7OES7HiBEN8Ycu2kTrq3Gq3ap6aW3otLpLQ0mvR0nEiYx5dN+93R8JNZLH8O5Tkmt
k8FTPqX4xKpabnvCz568tDPWpegLait/33nj/DQJElnSSM8nwmXmJ6hOl4awgtvCbNun4iVffiiw
iFyMquRhqOW+YfvyGJF5dI+5ZtVKq3lsprYBo0AmaD076RbHDCM6tsTXXpc4sC74HaXrwF5jJf0u
2VlDT42UTk57JRv0MrLJcPD67qX0e9xoce5xf4MG68PqDNUpWjNea/euFW8KjuVx6VHCn/LlKnYj
vUtLx7o3CzRRhr5RVQ0af+awAx0Gjzomjs8cfbl3sN3QlFII3q2hPhmTPR/HuiPr42i1QxYxPQ9v
e63VC5LSL1oNR2suy2tvQBJSddwnlY0lwWiL/tQNxLp7dfweewVaJxERf1yZza6K3GKrO4B2adkX
93OhbsmF8L4WYFYgQtXjhTEa3Rd3fHJdWTw5idg6tUHjGOQoac6N/1XFl409eS/MfwkDbOf+0OH/
/eJ6DNqXn3tEE23zGmCJHllW0YN1j54AoW+39nRQqHXrdk6fyil5YSHJX0qye/M6u09xON34VuY9
ISp1oqR4GtWgbqEpnOLpqRaN9eDDArkmJPoxUm346CZzdk574+3Hn3J0/KeyI8GAeCVSs0uDq0Hv
9ZaXDOI3L7yHABPeT73AuEKW0zFnBIotxgYZXeKRm2kuHWok8Y9B6EGMSGqHeVs1PebCzbaIaL6N
A/Cupkq7ezTF1ikQyV0Lge2+X36xxkVVX/mLli3r15V2aTuXwYA2HyFYs/wxVX16n5T1BtnzS1CA
emn8UR4GL/gyOmXGfs3jWbTxyxlCHqwoS75BbxjFcNDGoHj5+OIm9CT7cdTIRLKeGcuh5Rozf+83
PWOKoW22LHjelWuQb+X2CWbAJJquI7+Zrn/8TscUMggR1+5sLMpdh3ne2GU3Y1HH10SuBQ20w0K7
2DKcyD6a2rGOaGvNlWzkvPEMD4zQAkIkCWk+BFMhjw79tayOz3KS1TGysvoIvRSzXpcG+2Fa8tPc
cseItru1EzKUnVHIY2P79bHwBHepnOPrHy+7SvC3cTqw0Q/N+fzjF5e5gZXhBTG7NroSQbP1I8u+
EGH4Oif9ER5BsU2b75Wh3zwI3jKnz8YBHAPdXag8Jj7Lt5BsyXGbCGLVLTOKNm5JbE5ZFZc2CRIt
24iVK1Ab6mDvOPV7kmV3WRaiNM3JnpqT78bU7lvEwK4xiC0pMnwL6j5NaEAl/cNszwxfw/SqI46x
h8uC7+s91VeC9zgbGByx4qtOUDkbRHLR/rqlnN+UI5IUmdm887UbbUjFWxuFuPJV/2xP/Q3OP6az
9XUuyWaJFZOlUKAkQYwts2efQAcxu2+2He8F7gCSFkIdsKwZH8Tynolffp/7cVwhW14bUUjRKv0B
f6i1Hs2+XjMKJXw5Qtso1dyCQWku2Qyll1Y1P6nJu2k8PW+svEYhPl84U36ry5VQbJnIkb4YUyAN
6WjtSKnYd4mxnbS9z6AhujkjRzl9Z8d5W2PH3+BlFeuiFnQgi8nhtFGyuhxWXVIrm9lR93q48urH
LGs0RAz3LhXYelQnkF9qEFmOS782LMxNl/hvvoUjOEkIRZ/z/rYMwjtvmpuNMU7EhKVUJuCIlyYj
2Yx045qKcMBU+VsyYfo1EkDg+aDDHY8gxdK4TsbxNZm9nVsBtjLbiQNyrJeyNs+0SvTa9/elaW/k
zN4z6Ob3eEjwj2n7otfcX7yT9BrKCTLatvV3k9Gc7MxMNyhCKqCVzo3ZGmQtuXm61hZ5U/YXW/nn
qUP4o11u1azISfLJ0g4mZHMeJBZuc7TaHaMqhOEwl4nBss+uwT6ibOsEuqNNOLLHkiDkd+w2NepD
58MoHdwAbuWQaxOcMz3fml3ADtlyScbxvK2wDaSBZR9BBsbJSePfXEdxA3QRNAhea4YW3nwi/0hd
jjHG7NmJ9qDLrmwreeznGegULk46gR8lrWRsMf9D2ZntNq6lWfpd+p4FzgNQXRcaSM22bEc4Im6I
GGzO5OYmN6enr486WTiZBXSjCpkgJHkIHUsi/2Gtb206VX34ef5p4UXcjEtNdiaVBfF92C8rXmN7
6L66g/WjNQQCAyk3eFufMo1ldBIMnOvGCY8gcKvM1PgDE4mVwtHZirw/B37YFBiB9VGV14FgnsV0
f6LiSDBYOTiWXJKSWrWCMwwXGxVkrXbuL1YOUSjXSaYyNC3yxvFJisHaZWw+N0Y7Au7guiQG7wgu
REbQkcEh68uxa9XvmgtgLubs3s/yiWQJqC9ZSuZqK0iOHufp/LjVZfpOJoE6AhG5Ms6xoxEL01lA
kDhnHm0uc0bHEOJc+raGFCQ9P1hGre5BNSJIatfozIz9HEFxlcizrxKJyqBLiPhxGME/HlS51Z4J
uCQZdPQjdjft2dAkE0U02Tvsuu3ZpL+BQTsKM1K6unrrP9jaszh7rsfZ05gcPqU+zgjJYLzBivx4
7mk11aHl5UQoNdk5T6bsDAQGi3LWqd0gB5PTVaLvSr3ozg5qb+R9q+xDkvM7ZP6tKYrVDqXtu7j6
NSSCOMekaLHxquas1j9CgdZ/B+iSgLtYU+fUgUDdzCSlsGyvJnM8Vj5kuolr5kajCTz5kqw1y+00
oFbqMAtkIyOBUFsL+Nr5cWAvGHqdGRykhi29q7Kj7B0biRphRNsyZf/fSghw6PnxvsUQWtZ7j4do
wS9ZTerjIqtzhhfpvGAngIe2/PAdiiVLISxjECX2Ch8IOuWlx4++/pXbrmtWq1B95unVYBv4zPeV
dSSqCP2OXp77RCIGXm8ZYxotTtrDWVXf/CFuQu7FEDI4NIvXh3ZtfK2xtHI6IZXs8Tjabk6Vj5uj
k+8Z03kHQEkEPxRkrj1uBekC3NylCxrtEGf7eADfFXmytQnIlO17Krop/OuulgblmbeU2toWKnkr
pcsD5F5qWY7CmMOsOdl5at5LsF9/Pez3tk+EKgi9cREl1l0b1xZuMASASmkn0GC/oOXHGB1z/2Sp
oeQ8/g/OWep115aomFr67ND0kY3nyhvzePuUvaUdAEDOG9gsxcGgg9ubo+1tl1LbQc71ryUTq2s5
CVI6A12ELVmzfMgLBBudJ8OEsErfiM8M+eS+LKTcyvqYu60eOrFDc235AN6DBUO7729sdg9aS69a
FvrvEcDZ1sAsjnch+DObfTjhFd8XMZaDEfe8DIwU2NwKwydlGZ/W4+aS2U135kMMA//xKMBVnPSP
0KXHow92F2AGwsBiRhXajGFR10nlW3/RXzk5j+/TXeVbCE7Whx+Hx69/3NJHPHh5AOT4cfevf+ev
4+NHG42I3UppEgz6+sQe3yUeT/dx86/7Eh+aOZLW/fdzmx5P/vHlv56JM5fvj8yZx+/9+xtT4L97
OGrv/wQ+KjTn0BH+jCTuvxhtj1ulSSTKA9n29xcej/1993ELKUcZwtklbJuffxzGREK9+/tnvaRz
QmywuMP5nUtWYk2rml8PsJbrx8RhkWZOxhOcrb8PS04j3Swtr/bjJud0dbKDycEWaZ0asjYPaUuQ
WDC28U427WXQNfuKhtLdicXpwqLPq2iqDKgUkwfgYN0FTvlsbxHHfU65sdqBDGebVe5vLkRiQ/5g
GhUyPVpVvZAMrqznfjZgl0CYv5K9soXxV4bYAFlmdzCSbQEyb0RgZRbjBz5PXMgpVmCCBZnf7zTF
tjfTf/m0Lk8pow767NfK+07Flu4kJ/JNWy0euUgks+o25x63KD+6qb9Jx7wjWEH2OeFljmEWNEzs
iVlctFBfvB+B9+wYethM7a94wo5P9DaoNdOg+4/7L2VOS6fkCLHKzaKqyY6pXNwIVMlr3SMuqpf2
QGv1vMxWmAWgxbqEyGwyaiLL6C+lLAlVJAJ6G6D2s1x8bAVB2tbIEjhrgp0carkdvEpuq7L9lb2O
Q3snbxOjm2VRPyXPJNtBxGg+e9sh9wigNNfPDzLRiBrqaTx8q4cQap/yBVOkg905nlBY0NgxLFrR
GnJNAzd6mlIMb0ZDoE9lie+TelJ6/RIX7RjJBKI6w8jg2RsaQAN5ui/89o9I1JvWtzMwo1Fss3o6
J3kKWznUKklQp7/KEhU0RpnKPXF0kdfUwTmRaBMyaiODQO2DMj/cOjYO6fAlRb71khiUMyKLLxr6
lLMxH+ehQY1k6RdS+8S+CDBHZarJdnpb4c7PMoPL8y0Xf2DsTHuChrELOwnJh+ASgPkYuCT1wYuC
RALqg99RziADDBB0ZicLxlpGcdM0mRy6ePlA41jcPBuwmy39czVMOFSdYbxbCM+yCrRIKbqzB5qK
XYei2oGffi0zqFODrR/nIoPTXn3VeApnh9HHRsQDa8DYx4mPAT5svDw+dKb4SXc77NjhNHC/gLSR
AKgrSr6aTIRIqD7Z1hNsuIH1JoL0lo1iBQKuIfWKSL0CaCTTAb6QvdHQzFHGmmiTs5c9x8MdHVNA
ZUJtgNTg7Er3y2ACnS/mzawRjecAIFCVdlwQ1MNIre0jzhwB0UVwJaoEdXDByDZG370wSUQVlX73
1mjQcrGynZVLeemZD3U+yixyQSXBtSCx/NH/NhmiPPm/ikbJpxa4Tyzz7eKYN5UwYegmLTsUenPT
DdQfg0PoNVk10zaHlAJxrgsitK8BjGH7B75t6A42EbQpNIIbLAAso5S/RvZuTYhLs1o5EGVonPD4
6ugUauC8bRlqWtkx/YCY5DUj9Jq5nqNGqGfHLOVqZNwEzLmOCpuvrXcwlLLSB8oJBYGQqRtkQaIT
dZvS3iVEkWRc51DqP1cNmNDw6Wr8dejrmOiXy2fNKllrsu9aIz7VCKlFGVDxqeTdqHKRa1WLCAE6
VHyM+HlSj03gGenvFI7LVDvtnpK7gaIbeNd0hJBbWrAAMGgPYGTZSTP3u6Bz8ncCwTaXTngtNnnx
B9k0C9zUrNjF5vgny5r5zhkQIcyg8IG2ExboAujDPA4QkpfKPWp0c3CojXNF754QRn+GoFUx1cMp
rlVxWOkB7ntDOZRAWnCYh/hMWuS4S4I8fSWd/U/sXBtx63L2ONpAvit1RP5MjC/IgcbCpwm+0ZAV
H+31UzRa5Dq2k/HkJZImLhgqdpRe5FozskwK5Wu7HsZtntqM5ureO/UeET9aKy9YrYrrXweTc2Nv
BZ9xm1JgsYTY6ySQZ/SbzFIjr00v+PbnC9bGLWm7e48VIMPBtl6Nd+rcIZw/01BOO9Nnf1FhesQ3
h2eMTz3Z2lSTZuTI5BhIJitmVqFH0NY08WQkms47uDNYJ5m1xx7Sxmaqf9pGbmyFhYt/9FNz97Ub
ajcsEWEx2oq3KvVT8pBkgsyVs7U25wyGSIuzdYXpe0mPXjzwuyoM8UG357pi7nl074tM7IUyk63f
BRkwhr48Z1bRbOo0C90s6X6P1fDb1HHmFhQ7tY4hT061QZ04f4ASI5rHiuZidpmFEgUqNXFB5RwN
VLDPsFsw+SYSAy7vSFNZqGvk8i0zE4zhWf2+9Pk1jVlqJGOVR+xyoDMGGD0q1RwSpl4hyis5v3Ux
Z9ky7R3w+gl8AeFsKW7R7hCnrU1kvy5uAIyuiAJpRjiTOUcpPpkBv9Pi9PjU8ueb0ydwvGMoFKRv
3FD5tirWxIP8CyNvzEdBqGrrKVj8AGUtKBnPzPAbivFGKlRHxbCSiaq1xyL5/RSU2tbT1PScdud+
DraN2ftPBRVgUmryLi3xOysC3nT2UFynovtWtHkWAdROw0YNocPUbE+dnJDvgDBOzsLHJWpcU5su
pEmy7diMxdljmb4vOWnvksRewlEOpyGdzP3MpB58lMqeuoCLizW8wFFAPwfLlEss1cMgIHLM37F0
VC8DCyQiFmp769V1vW0YeYWNjYDN78PLhEb8OCTFn9FIoDcYrr3hM8GCBw5ZWQZmZI+ScyyzroMB
FxyvIBnqLNSOzGXmo6OAaXTS2xJ9HR+1aiH/wJ9+aU5gnds+Dy5TECRhiaYSNZbJsm0CDeuh+7sx
CtAvRdkCx43z59amh41n88kImsnfaKrJn+96NpHPzHr1AGoAGOJi6Ase+ck84NySz1b8AmegehVl
sivBQz6jUahf0cYTLV73/c5Q36WKxZuT5+o6pdgl/bZ9631FWe+kNSnGn+aQV98yNbRnXWjTVl/v
ooyrdr1rFicLkNwxLZkxtF4SgtcwPrUM0jksJAlWaiB5/ls1dzDjWQ0mK3DJmpvpyceTh72hpydg
lOTEZDqbZktaoDEuT9h3k42T29WxJH5hO/OLokArw7lNfzggb0uwLXfhpsmNnemtn0T1lpXqwAjK
QI5WfvYOSbiWkkloV/pn0T/liPgv7fiLgUR3LXJsWn2JtDKtg1NeKXvrKMvc59l01I1O8enSsW9o
Cvwny6wRBUxUIepht0XZObfkmwfDyJIEm3OdxNnBgrS6iylTnJUEr5u/M6JUnHkg+RzU9d7OYhrc
uP9hQjpwzaq5OQbjwhhI0dHpliNZ0OGUYVYqZuK/ROo+D7kT2fPqW57lAV7ri2M7/W3Opc4VxBhC
0UD/TyqurrEDpKe20sjS9eBSttSwY/1NmliSTYaXqCqDQyXMX16vW8cgt66TxRjBmqy9OyoZ6Ssk
E8M6xOMOi6vy7Us1JR9Y6xiIeh4Elnxx92U9RqXeuEdScmH2lT2cYOWqrZfYXHDjuWSeMNkHqwm9
geAw9ij508BZ18gM555lDmF+pDBvKpHboMeZiGiswBCazHs3s62tPnbqsMgyPiLlOQLhMndQu5FV
caYYpRtajKrgTOniKAtn3rjx/DVtDQLOcSyA50DKnE5VENY+4Japy8SrUVb7zmWkDNtWRMKtCFqO
Yeom6B2fAsbjGNO7eUdg+mTo3ZEzEulZi0u8pxzSF58MPx1ZdecEH4YdD0c4QRuns5xNP5NAnow5
9mK67K2wM6oFn8uoXtna3rTV1Si0OayAPG7W/vO80M4idyUyHKrxD5MR69H2gx/JGA9X6eyNNE+f
kwmzSKkeHEa9orjwmKgIujs6WnnQEWtbU1tfxvmEcJodad4VCHIduWIZI0SYKM7dCdov0MO28yCE
1EGxw8ue5613k627RXwyfdG7bZxL7d2Y2Mp48p7PbRxq1vR7pla81A2NJ8O1i5/DPyF2rIl4YeKD
tN/jxgEglsXaD3f8A0HBfTfy32Ku4n3gTDPxBYN/lCTEm0iYuagX6TWtccAYdv2lqqfuGveF8TKM
b6KALxMjS7iCfypuVc+ZhFF+VCA4uVepYjwEX/86lDfHp5dLfFTTPkkPVLZdf4+pYD7nUno3LQNU
MTiIV10L1aiv8f4VjBcGB3yHVy24idZDZyd9KL3F21A2BjcwQay9LtWsHxLZFAeJaV5gJr+wophf
pE3Cw6LRazyiZxz7W9st/v1xYGx3yAvzQzQwsTtC1RCheoC0uhkzUDK/LXE+XbkeDC/2oJ9SM/0x
MiZmaj2woUlRpXla0F0XFVf0BZrcoQbiz2rV98YqDMLu1MhoWLFjX0rSOkq0z2Qy+UcqBsFULpbP
5rJTDqGmZrC3a2vee65ehyqt8ouVdvu+8Jczicpyn5m6BfaBmaeuDaxzHNbNrZNGBjSVe4FuZGRJ
2eaTf8E7Op2CBPF2JsYPQr1bdkaLvW8FeGOHhrXJ4OkCYsBWW4HqV6mZhIbPWNE4F2UiXmsn27ao
pTAtXeYS/4dVp6F0BOyOzKF+j9Ng22txcsn8Gnq/lR3SFTlKKbx1LfGN5TtnEbuGPpXn1c6FDPZk
NTNkyNnNQ7OM1b5WcE7TmWWQ4fxCi6odnVT40WQA4loHvo+DRkrCVkz8YUSTVfeKUHV3RS0NfOJP
+QB7tVA6IODM/17HyYeGefO5tOB00DUdEVORJBtbIyVjLfYrU3E3j5baNdJkcwwSGnd/AlSrapPI
W0BiOmLMGP8zuZvnidlruu74M3bPTtjncRf1I9Vhm/nflm65lqT8wL4Z5XnyMsFSpP6GMbbnLREQ
ua4Zv2Zbp/6dy/HU0xNHueG3u9yt7oAW5K0asukJIvx5ng1zN1cWuFrOQlE9FvpugFyBeih9h+8F
RaKHz2VpCPhiP6cUykdvI5hIPDnJz8D8bL3Beg+aEV2fW35vNPyhE7CI78zVBVC+bTva7pHG2uXs
jeFvTIFr9JYlw7Qa3yojl9eGkgIgSKTcnowSzqNHLDBMB6KiH7IDHvu3OgVVEgemtR29kdqj910C
jnp1zAsSPnsS7W/qrFfeh69MxJtt7OxMZ36zSeU9ql5tfL1DrGAiQq5An29FD0+l8dEJKARvSG16
Z5NpbsK6dvnj2qhwoUjNdI/wu0yyL6MGhA/7CYTvmEGIHgf7n5cSwwJAF9hKu6IvEOUgwmOutZi8
+jG0M6lIZs+Mn2287wyTSl9j7deLICoFaIg4aCC5zQS5NKnaCnSmUQk5f6gFkSMC0XshdqNP1rAv
Itdu7M9RP+If2RRM+p04s541w4A+3WqHRi/3BEuMGxMGW+XG6ior7ftUTb8TSHLMLcmbqpd5IjfO
No6NNj9BswiuQivkxWh6f4eaqmKhyRK1NYywtsxsz/V+/egCEJoqGVrTtxzU05h7JyjGnO/tFo5u
23Kp95KNHQBttyinsnkkibyeDr2FQ96NTSSXjGSoJdDXiXHbN2xzqyb3N0WefmuVxqSWGT9NKnoe
MdPKTf6tlJC8hV5ERTzDLnZCw+jQjmtdvfNqhl+mE/Rk+wEF65vaitY0HrYhZX+CI/SHebge+cCC
Nhilx/3Ikq0smp+sydxoTizGWhrWGqqgfWKm1iZz9XNFyvtmslT80jJcmif2tQr3wlkbQJROdf/S
Eg4CJjhBDqE0+7Wvf3omtFpksMOmr2ZjzYRzDmrt6zUGa6DerMODmKZluBYAQW/x3JKjqrVUjpX3
nmqBz3hR1FGrp9OuFQugznjyQs6GZ16sCV+DpDfRWwtEjnHCfgdfz9ZHallE4pKQwQ1GKBv8U2dd
YIksx2qsngOvby51TYyP7ADIeB41pwu3jpPwspniIngqM+YgGbO1LG+dzdT1b1RQkjerhVgm7Y6W
D5nVxsvP8jPZJ70MokWvkFOAs2kbb6dVrbwpb3kz2JStEynvZJhltbNVM9NT84cbxUz770J4I5r5
rS2W/sQZDp65W2C6GX+q0TS2ed5o285ivJfu7ThI92ZL+ZY0xq+07Eu2HPWfjqY9mkQdw5X7gIuV
XpDY+aHn5H9GZx11mUl5yLHcO/7Y7IhVJG3Vj3+ZZv0U54+5LYPsmVwN5kiYfxXvalJq3SMsT2c7
BexfKqjBkC8F5EMnp5DFWgjhsLY5z1Yf7HlpsirKl3jJuW4PDIt8LWewIKar1f9ghgE5LivevfE4
92AQCwMwqeHkvDo+TEABGXCPgf8ULNZP6eV6mOlpcZpgBCPkN/ZmNigyN3JFg86phDryXsefhieb
u247M2oIX+5rkecRqQFg9YJpw8wRODTdhgiwjSTWemGtYMCV4/e+lNk5ARMjam+byFZcSpwF29xt
2BAu9MN+hwxrJIguaagHspJh0FzYv2OSg3Z20fMqj84BCuywcZ0JutUQQMH0tV8lRmIdT2vIyJHr
wTD758niP8+efHCkddvvqhgWYsLKEUhzerA8JF1MaJOd3cZW5LFsKVL3lFTEP42z0Rx9zYV+y9gv
HOzv+qz553bqyZLIxuzo2TdgV6iOOONo2j0xHJgSJjGTmgm/aizlu+XFhFqge4jEQsZYw/ppsl0W
+lYrUJEIzvt2H5wfh3J0/ghma8z+sjZkeJEdCVF+jn1hX1Jp/aKm1H+X0r47sZ7eAI/5oZFmIHqI
EWyBh+0ZCYG+jel/cJzxAndxSa/pEgZaZu950NyWUQHlYQiWi3U91idvPXJWCqYyJ+aoOrZFV54S
sj6O9eTcARVO0Ro5tFnA85/4T9sVKSC5Ep3H755yTUn/PS4lxfloEVhR2MW2CrSJOsD6knv1oVLd
T5MsizfBSChiXYbCY7DaW6XkG0XVfJyA7BVLXX6tqZGg2lkg5KDCYwTfxx7opFKk3VbLRns7FAxM
iY56Zj0D6as305PUuYqqKaY3bB0M5l1BK7DgwjCS/NQCNLggmQtXIfu+nhL/3qUwdrVJ6OE8Bz88
hGtbnXgpsNB4D7BugTJr+kNrNtZ5mhNnE9CL9TnjtwIsAoOG0QilRU+zNPo1WAyug56IqoRdzFwQ
fMxozLu6QQEKOaDVwV/Oaxy/3Mq4dMM8UObebvmUd8JkQpPW8bXSp4M+2cGppJY+DiUuc1d06J3M
8pYOpXaYkpDnQV+u5S9z49Xobeb0FmAZTOF/h2ZilBE0T4Y9kPGPi7BplbVr3nTW1tGJi7VALh/7
uh9DH4vXztfJF+rp29rJ/VbyWXmujJnwoS491iioniqh3SDMD0flFt0tSBLQByItryOfy9SaDPBn
DWKTKQaEgBaOBK20t9W2K53sUsQw2+ahN6Hslpytaj3fPk78/kA36WmCKJreNI9cO27ZTKmot+K5
SfIny2Tou9gDiLl8OPNiQnzjfblPhNAPolBXpvLg2FvpvsYuy4lUmq9NTY0Sj4iPhoLN0JAZv+pc
1M+Z1+2HprW/+wxatliBeEr4O/Z1W1lfdVLLh49e9PZba+n9MxkAb3WHfop+mMxTKym/OmX60bju
8NE0zPecOdgsEj2so9EKZ8sMN9G1jp05FVfftKMlmMR3LoM1GkQzJ4qzSU/Kgg8YqNm7pQWakjhp
qu00qF1itOVRY5UeZ+ZblwUvabXwJtLpzufGElsM0jOSxcq69ZLrR5z3ztMglmGbAiJoGOU9teth
1kntKzo5PdvTCMt/1O0vC6rxTTp+xScXrD0uWI2xfJ6FNR26SXxWomi3PjkRLk0/gqKVSgscP7nB
sK1YN7zUMZ0voxvv7DDn3PmYGRjfw0M19Trdawk0WlprAHadzDAB4G1boHYuEi1tTlGLDq6BodDT
1Jmjho8XdLrhGE+4k7UI22YamhKRG6f7H56xOFTkTX/MmjHZ9Zks9otZuDioUtJn8Tq9FtXyKXh/
k0pRv9mBsg4tffSm4LO86IMO+5bTT+4VaFYXArWsrGiulVyFLbavWK0u8bkCq55mS3bB0FjcTOOS
SJbbTW9VCEiCe18mzdPoNiSTDbzrcAx1Z9+NgcrZdXcjv/Sot82r5WiMn3HmHH0pKWh6Z2t6VFxG
kFhfpjl4YdjfnwYfujIWgc3cJPErGuGvNlEWG71oi3NLwMDd7PjAN2Ql7TwrY0LGNO8a5A3DPxOD
7pSa1YUdLT2WGA5VYMyhIurv3kwPUzC0PVW6l8lNupvS9avBOWPXqcbcl+tVRCsZ3bpJhvIObdPI
Asspl4a5oOpfEq3R70F66twIs1X5u2A8tXUnvXvuhuemL8sLSVvkicnC+IYwEQM3UYJ4wZbxnX5x
GK+xsP3vVt43bH+4KBqMf6gOPbZLhMkys1Q/6ylHuugK+1QZ3Q86Av1sSq4JAQBxHTu4N87NuUdP
zqvCyYkYifR5nKy3xqfWs8m6vjwOPgsqkBvqnnP9fsYGcTesbOPCCDnZeYeKKDey8zAH3rZv8Rt1
YO1pWUfetRySnn5bW8bxUCoVDUNhHNvAyV9ihHGu3u49zovbyhqWs8sA4zC7ychIhhgmDVugCKzk
q8wYuyYVrGJe9RoHY8sA2i7qH2VMIQKsI7tXtTKjju3oV3bbyPTuTPZcu3gyKwR3Ffl7YIu/Vivl
Er8hE/aDhm3oCuL6S8xC87OxWi6BnvMM2NsjwU3nt8a+dWMrdC8IYD76fTzvZyhRu0ZVt2aByM0r
rlDKCv2qM+tfY5dfewTK/F3r7D1tGe+0Pn6xcZahbcwWHa2xdShCh2oQV8It5a5ClckeKuAknDvx
s6zcn37iNlHqDq+mljzJFMGtKuopil0y/IqYf4ZUjrsz+/6ZPX3DJnjMmZOU8QHqocKvNw/3EXfJ
iO/gmysZfBZFdjdwG7IoMV2Sz1xcHvER91/odqb7R+FTcON90TCbehxyx/BuZFvoV2hMu2SnsQ/6
VtqtPAPe5vpa1Pq3XpLHPVSpf7ZG5H2qS72o1IbqKjJAw8Jx1JeUNzfD3uIrYqo8YnxIS7Uk3lF0
CdHHYyB+zayI5szQL2kO+kAQN3YyrYX04gZstNWxqge9+9tHKvSlY4RDNQBD1PMIuNbFOL3Ms9tA
GI8/JsZBL1mcL6GoESoEj3lVjca0FiTXPcZXruyqiz9/ekBv4WlaKDuByhhbCHcKJO3qOshy64uz
jOk2I5Xj1MWD9aU1gHU/7rqC6x20OCIwy4EEtwZZeFlP1XEeQWRiKPoxKyv7Ugq460HzdTDj5GW0
RjQXeX4PxlR7AnwQiTR+Y6ozk8QQpMjzAu9e1ACJjccuQk3iNMQ1EQKd+5aWy6UPHI9xSjG/FQ2T
NkxmZwlDmcLVsM6jhyUqIejx2xKvaQhVQrLTgj5MSmYOAWo2wAIqCAtFC+0gwq5XefniyCnqqtHH
X1LWN2fGB1lbbHKBXg/7AbBgyHYXRaXTNSQRVJ+MGvyoNXUUDOZoHanI+UhQbBAQw4I/njVOM1S6
W72flpCERab6hjNfXQp+ohLGgfpOI1zXsPunYaHlFUVifp3ZPRCHpV54Yp+zlMFuQR6yV0U6Hmpk
aBvZF/EF2Xe/Z6vJgjWW7hOpopFfbPtBxechoeCtOvXJy8mAMOk63kjKCuuqWC/FhvVMp2s/01aS
FzM750pzpn0/NUCS32difN/aRJNv1G/kYGplSnwB9dFY02OPS7/cnIlBWT9774qQzy9IbGlxSUi7
s9oxbguxi6rw8isWDocN5PxDur1xfRy0gQTCGQ8k8wseY012kG0wRH62nHmtyhNqPeMldk6ZUsVd
dLF1jquJc5pBW+N61ttivPaBZr4bv8tO3fwJcmiqmckTRJH3yQULWjpeg78tHZ+U7Manyl8uOGDj
4ATyJicoj7lBWM+UqAvGV9bEtR52reweRIOzXoChzq2ONFSRmc/KLn/mRJYgjxLWOzop4izj136g
I8mJCA0ba5DXtKufPHvQnmgYEAGlAzOeJZdnI9FOneCVB5ry7i4g8u3BA6HoDd/pLIh8UJTnjOyS
wzQZVUgArw9ZeKn3ATpQBieF7U60qmS0mknc7hq8c7jN5NeUqfiWZffP0jbTL4t6dvu02mP8H/dL
pz4G0b/MwvB3k92MV0gVp6GxHOBxyZckaPWzqnp748zasuM64UejaQ9/GS7/V0TT6KO5/aw+un9f
f+p3wxILym7/H//+L/eusAmbDtHT//e73pqK///3b/mX39v9x+PLkB13P/uf/3JnX5NJON/Vh5xf
PjpV/vUc/vGd/9Mv/s8iyvH5rkbQ/3dE+fEPCeXEkT+e0vEPyMC/fuIfPFPDMP5Nty3+Z9iW7ror
ueW/8skN79+QKhsO2Dx8zPjU/8EztQN4pjqWXh+rKa6JFQrRNapP/+//sY1/C8ifxKhtOQ4nQt36
3/BMPcNcTav/ZOSFPgUVgecFKgcQoeX/N/xPAbFfOV5MJMucDyh5m+2YZslRmQurJZGVFqlKa47v
4yAyOAlukr64mtedSiPrSNFebz4OecfCDd8B6tjWkafHYdHS7jSth8fdZsKPDag4DcuRuBpLau3p
cVCoOk7ZGr/7T4+xbowQlCB7WNMdWW+1nEE4PG6Z3cSDKMaYh3tQ741JEv6YeyW86fVm3DIdHgeP
xU/zvrQrCl2T1b5d5cue4x/oh55Jb5oIlmlvUzCSNEKLssHyjE7RQ/zICJZ8KzdIxrD3K84I6yZo
KiiyUdpZvSJNrnZ1CjXv2M3Fr6B2Oy6O7XBK15DGeUyHEydGI2zN7llzeEiuik9AbUg8k1a8MDod
Qs3jOREx+kXNwRHMH/wWvTla0Go2RecQp+744jQtAbjyx82OKzqJJyUBmRaIbIhShHWsz1MTLvq5
9RZXMu8Yk9NQJsvpcTCWNo30MXuaMOIeMjkfkpxYwQLzVTElp3bdhU/mgNWMXarhUvP9zLPinBZk
q/WddzQZMwPqFMckGak/CfyiTnqtqqxlRl+d+of4d9USG6vkV0O2D88aHfbfhwTM0z/dnZkbnXb1
mN8n31AkSZvN6XHQa5IaH7c8Ljh/3TJpgg4lDr7AIGbt8cwfB2+9+3hMW1zG9JXtMvQuFRFYiJH7
PCfkrgDycChf0agCRS9YfDebJN+2d+tCzBEo+/aL6byuYb9/WNGj/VyFLn3I1QNp2KCFJLyzpg3R
c26h5IutT9AgIxjttUWWo9QLtwIVBSizvmIHQqXTgebXn/DwbEgMid1z551RvTAHqr8Vn8Z/0nVe
u41zSxZ+IgLM4ZZJVE5WsG4Ey4FZzElPP5/6HGAwF4MZ/KfbbcsSyb131aoVXKxuL8U6ir2ETlNx
mnQOPbagv2/gToxHFTql5puMORll12nHnMkuIyiiiwgxrlMtR6xqRRsFBfUo7LH56yGecE4npR7l
XnzAI8iAkmNz/GFni7phjrWIqPuWDMfUfaUrQwW5dpG3qE9P/8Wr3sIhiKG6DXXrDcxjC3d8HpXE
1886IYPj+7JVTIaQxqpONyIkWWTDLCGJ4EVilhVUoHXUJgTnjHZlOHW4Ka1H+YOKksu37T/ivX4W
LCJlvHbVHnskQphSuQyHcSVX3xGUOOoTuE5SkR0viz1oY3Pg65BgbcP7SucIcpaAPgQIqHb52RWe
UtgZoQ7v4HaXWVJCBealLydksdJN2mM/mzAPbxwIBtNvp9tD/Z3kDlaE/E49nReY+n+LeOG38Gvx
d7VbwGyY/5YjfpUdGeZ2lXnNhuKKE36kqJMX6IS6g4L8ZSeflAtlqKSxh9hRgurWbfaKiGLdKY/I
HuYMc8nOBvdPQ19nbR5Kk5he+22kQRp77hLUlx11xgl2e3k+jNPzTGbPNmGoQy5Pt7TqT7gORkDc
j8BdhKtxnzGMBOAw2ZH6b0N2rPRkzuJ1NjnibiKV45065Zofykq4Qt7kw/DYql/q7/gRA/4v9QX4
2txEbUovLNPVu9lP0SDeg7k6S75z5g2MaxI3J8mBnSJQzymGmjbzlm6fFsd+VZ0hON/MPKivhMAy
tX3b9K/McsNN7f50nB9fjoEuvGHE7WmZLyNVg5BgLFtIALoT3uqlF89F3Ss+dAI3uBMOPrRdzMjG
k7x2r0bu6w+A0emZLSGF9AwnXeh/2EZ+KMvmV/0BM/+Kf6w9+87UePoRJ7HSRs2Vv053Am57Wx5I
EFmWu0Yhe9GRLhjmkd22AO8fcke3bKwCgvu8305Pr+Q40O3pZQP6fuWFV2QBOW+v3C+Z7P5UDfwz
u3R/+nWnuP26BL24gGszMc/9fm25uifnLiNb9N2Zfb/G+NZ4gI+YcRp2tWxdION1+1rGoH4UmlZg
/hHTMp1JgyEISGmvjfLJ3gE4zOBp1H9Q+GfGQWNak7v1Skzm8tf0copFzJLiyOXlRubcL6/+lNBt
B8lPG850UH0b6fwBJTXXvPl6fUC7fhS/9DvwsUwgBIhc/P6gqp3kOp20FZRstsVhFnrqfPAJ8ZuI
UT3Fn1i6Dn6Be4Y93HoCeublLmkDiTb7jmeEFzUEm29EcV5+3BfvdMY2yHbCNyFf3N9BINNpwdp7
foyR+6Z+xih77XHVne+v+Vi7IsRnpFCCb/I5Chsj2gbP1HGpdagHgicHHfuOtMg+Eh5KZh2CF36h
PiGXQoI3DH8Uc/IEjZ6n71ne+3ydPAD8rO/wQLymRl3OBqL8mnLqy5odGQgdrkV/Sqp1Ks2so1C5
o+DzMozJAc0nYWUINzwEKAv8olnV3zQb1/vakmxj2sHRJuyOoAIR+cBZI3m7rPEmQAjgF/mslc7Q
OURx34xbQyTPho+PI6jD5hHn3l0FGiB25jdPAjLAFETt+/FaEmIIVA4R8Pg63vub3Pw2bLKs3oqB
nuErLCGMHhsLlTkGg/mO11AxzCJgOe18Nos3+APxCQIbzFLLbnANad3sfov6C4hgniwILij+sjn/
Ryacj4ciH4z9X5xRmy2i73ByJPtD8NR9mF1TdS1vkNYT8f1aD3Pnfq0R6MO/4ZlF8YdrAbjSGH6j
jE7AbvM5SY5x5z+5tAQci75cwHbaFfVSiD2pXffDjLdHBA40LEhRUrFOEXZtebNSN8cQHycY+1Q9
50RQJ2xjwI97Ix1tCXXcp7VQFslBX06BulG2r+39ZC54okmiWApXo/UqtpgUYYfolLAWfWT4NHBC
TKIs0/NN2WTwID3pHiDmfcpH2XJhNaMguh8yD3dMX3MVH/plxjyS9FbviQNuu0nH1YBpA+Ko5dNL
/TMqN+6g9gM3XI38uxyMgg3fv2BmRz5vTfk1MIQgLwpt4OFNg4bfLzrVo2UOIyBGLikigxHeehEw
SCSAygw5PmdD8vF6B9CspT7oVRQ7a50Z29ORyW7N9s/UC+G0vN3l7fLARnR6v9Rg59sIOI/q1rbm
5S8pS/VJ2GGpI4FhcPTqwMw2c/jkN073cgLvkGhIwnhmLYlZMg4TzlB5WueCUAuqm1ZeRSKksrTS
swECI+MNDChhk/FyKdfWZ47WYM9XJ3Sfy2g5ChuTSsMxL1Xp8pYO8rLH0XeF/e0DvZQrrrLD1LjT
eztt/wTDrTehNdf9etYilpwRRjlDvXxr98Ks37+8EOLEops322GpfFbBXodF/YtPyIZwXXOLXx7/
Gy3V4DnDcznq3GRY5256FYP4/kGILUkJ5pJrBOtuYsAk2PERjK+5uzLlqkWvMH+aXp+elR1Gw8RN
Mqx6QnoB25uJD+tTvHTNpR+8+oRQuN/nfoaF53FaUivxLhj80RrDg5kx5M0W2frJoHkPnW4/XYZL
feL688viblnuoZLVGw6OfvScYt58DB/ABDyxpQtG0o6o+TbPhXGWTq9fNHbwo/Ln+nWqF7QBQ+li
XSwSZfPd7cov1Uf4AqauY+3cuKIMhgkGGUSHbh4ehQ/jhwennkknsb3ASNfOEij2O1fLoYnQxYv5
AhBxmID0XxL9zDnjxQi8bIO6P6C61IoZNK5qaSi+hMtf6kOGX6FTQVwF2o9i+nlL9iACDNubzsuC
DgVV54npIdY9MkN1UrlyfyBnBpLm19vLB1XQl9dU2+KHc9rC7TH3lTOzt2hW/Lw8YdZuupbZJ57X
J7qqatuexEcOkf1qMoX306ePusQYnaZZk/7MxDMfqG53/aE+1PJaIvLnoBQzK52nnzH0oIinvtoB
qgLUVcf0mw9f4f625RegMAhJ1IsX1Y4oinaEDwqLERXWRhZdIV7g39psSdXkWwvdK6XgeVDbOey+
Z+YRCs0Dn9wmOJObdHu/8I46CDAv8nrDLWET/dNNWqzSXesPxdxdWPBZShWce1bHR6N8jHnQ/VSk
hw9XMnXRZnYMuH2qCWk7zLnmeWmrq+GFYPTZMpCzI6Sgdq28EPPVjbnQ/klGB5wDSjhUhWQu/v3H
eLOVBSawplnf7greQH1kdYtXB4X335/+fe3ff/45B1m4vme2SZ5i1iLSLDvs8Np74jJHGuDUpBXV
Pu3yAq0OHd/7T4M0/vdPOWQZjN7f/5KpSBSYayxHS4xF7983jpqCQf7/+9NqWXauhmWK3WqBkZhO
lQrXqsYnSH5SKQKOlq5Q0Gd2718om+9mU+FSWzFuf9K0wP6qxYNhcpv7s17AZ+HY//dHpaTPh3E4
OPJOZ7tt3ba4AOf8xvISM15xTYvWsD0SOe68nWJq5tb4hLgxNNCGzE9XYCUTwaXawy8cyyW+JOq8
NxYm4WQPUGxzRceTtLawEekk4Ph/QtK9MxNbFTL6B0aONs3kuifIcCSr1Ld0iDCuqm+6NelejnzU
j8p6knySXATTR6sMHUw2vPz3eZl2gtdSi5KYxO+g/ryYpEauIidcd5/yJw3Sa8mn3yR4j9p4dwW6
be2nyO189bNbVze6TrQuiKexBo7hJJmEAxI5aPeXiinQJ8EXO+mmH9uHMLnhLz7UXGj1s5gZg48l
Ffce1/hMwxvBln/7n4TJKjTBg/YgwnI/0mi9SBU+aBv0+uPj6T/nFB4SWRKrFhITVZLT/Amy016h
Cv1GvnRLqPs+jb3qYgOPDmfaQP55N8/2oDv3z+a3uFWhIzQOrBtmGxIRpm71S3EZ8WMh2Ef/bqbk
c33s74DvOJ+6OB9oK+Uhc/7tcWIt7ZZ6eJ17BJ5lbuRzu8vWnnYTSrtA27eLcD2gdttMKNoSNEA2
uPeTPLefIbE7oqSJ8962SYCkEXFpwpbnkorBsIEf4qVeB4yKrne/vDMucVvZsLHuQHGYTPbghyue
SqyTng+sS+ip+kvE5UQJchG879EZ2cfi1f3DcGInnevzFxOg9d2vJ6/x44UCXQThko2n/wN1jfrD
q+Jc+yIiMMCOgWz5B4Ig4dhGHnm8mFI51kE4VORerlWcfAzO9wP9s7IER5GWEhvLMdmGSFWYfb3c
YvAg6KmfDX47BxFjjndKIb+kDLJLfafDp6ay3xQ+2c84yE+4J0muugiXqhdCYyJNlBq+OiBdw/yC
x8hUbb6k4y04U2qbzdZai3OZjN6gOyVbKEjGpVpI6P1n2ba4RUeMChQ8nX6wZNzfew/nuvDU3nky
He6L5fWPkWk1d/kyDbSWeuzJP+rbwtuRBLh+hGvZEAdySuqjPK+D8cLdIJzIL7ckPpqfxGykpxJ+
z5rupXsXgUF8U0vfohFI2YMLGOtz6UBxvi9h+Icut70sXMhisJHvQRqDbWFIH0AC4Q9t44+oBdQD
Q7/3wUkyGN2DtEflfz8WkZd8oeJD22T+EbCuCGutngv07t8Uf7Sn+qycv8Ey5s1o9CJPo0Op/iEG
YAQQLs7in5nP+hV9pBg6w+21uvdf0Z3ocGIZnSeDfmmmV2Qv8KzTc/rdl/bIA4NwBEAP0MnEN2Tv
Hh6f2Yd28cXzOIclDMyEvkYKYHtGxH0jJYXSzRoHB7s8P5m9hq9Zl7pEgb8qb3xIpSstkTG98ZbG
aW7vp+hm/oIi4EZx5MHA54hlCADEDe/2oALCleZbe/CQRFd8SEbBqW7Ky9UezbTPoeMkfgYgcWVQ
gIfIZ1m5CFuKjFpt2e+ajSBTU7n9pZTh97FJvikLh3Ku7wfdBeVKdsPNYigo2nrogGNN2iWFdmnY
z8oTf5FyNrep9JlgrwZycu0Xx3foEBds/jXgX5lvYF5/MxcMDdV8JgD7hLC91whxXcNtHncTN1Nb
XSudnZ/hxM+SLeIcaHqvS36zDpNGZKo3dK4kYT6/z9IPjLGeF9TCUer0NfT3dTO+YRa2UD0hbZOz
F3AoXN0FXz6KmoMFw6Fg06NxAHQAJ8ASp1q9LjAJFn2Aq5XbcjsL+7UH1nKgM3B36590zyIJlSOT
FOQfLyVQTD+fZnm0sGKfHVpxm5Ps0b2ApAUwX6dTvscxuVqXwxnUi5MI6zoUdSxsjpz6YXjGBgQt
XioX1m4r2tO63Oq7aVdYtk60F7vSqqFYKGx9ofiKy9P0frl9XB64j+g4p9N7pyDs8MidZ8kJFzLc
zX1MCCc7LCT+8sGpgfI4IZdFkZwJxnu6LE4IPHfGTSUQklADV/xFz/MWSqdL4YFoF34Dkr0pWkA4
NEFCoe4bdkEZYe3uVDGGzd4FjlgIv/+uNzcG+ScMC0c0P8kncODK53ahLemz77NyC4dbg+w4Emlm
W4ZtUIQUQY63o+yhboLj7VbTQpxmQFjmL0etOTjxNBOyq44fB1cBL/3SjxlgSbSadvsxHOTfltt8
ZLkxuc0HD0gc7C4RXFn233zzweMXqqorGbbF+cpCkTGes6NNMX/R+xNN0LGs7ecXdo4lk4DrO0nh
Ot2GNSuNDRtNXdLxqnYsrbPkJGpL5BronuaKWyL1JO7nWczpULlWJLJTLQyGR0j15W1ZnMxU4dC/
N3qF/pb3zvVWjw3D2gqPvBUKnnKpoGvzDFIRc698zYkbxXGsGn0z33Y8jT+xR3tMWK8vhXgcebr0
oaMEqQOsxpTGq0mCJH5+jjKDz8zOgkcZ9279snnEIv4SaI+MOgVhEbKzfh2VQWjs0hgzSB4FukqO
7fRdGAl3Jy4cdcBYycM55f2gqMApGPXvoeA2UCi6Yc2xgQlaTJ98J0DGtzZsv/bg6eeeXYsaSl6S
u8m6G36l5oj/UNPTXW7EE4cioCBWjv1PsW9IK54lfqztuCnKRT2F+/Ck/sA3NzY97lVAm6PdYFhl
h4GF3hHs15W+k124bEanL5AszFijKgdsaRczcBGMV8RTwcJEus4jcRl+qb2qym4ZDjktqM9BDZ16
i/Cih+1lvx4jl4Jybt9+aIVtnicMb11Stu/7ho3kDUendIvFHLGXPxyw11vkX+lB9PRbVbg66mG0
mv8A/W6YSxfNJy22DkLo5D55bPh34fH3XRYB0QGB+cX2q/JYnjgkyXkWj1zYe/deu83vOyIBl0a6
uJLJwFr44khPF42jLsx1eZVIq/zTDbptwndObYtDhUIiPc6x4Heh4dwXuAk9+ZL6BlZFIEsYNX/5
hp7/hkiDtSL/yp1bI87s3OE0eOE5ZwVQ4A0cfH5OFjGe6kvypPW/iB3YItPHFjGb9MCBwTFhD8iL
cSX/sesie4zhW2/DJU9Ze3z+4NZ2J0zHhREC/2Q17VvDu+N7TRyrg912CQ6ULF4MP4ZfIqAX6FcP
GDV49Tdv8l75TbsCLC3LLTe5WtznKqXbTEvXMm37zTxXGyJOl3Bj/WdH+DMGrDyegDrdH8cyMpbs
Qz5RemkEinqME1bSVnvtpgmPDb5JcSnOD+xRtRLIyOsYkBVo8N5lxl1ahuYqKul7fIjhYrGitesf
1oPFSfxuf+FhkX9kIs4N28bK+3xfPLes3uY0XtCJs6BcLt/PLft4repjc2JTTMBPwG/wivaosOfq
5+thXV7NbDqloZPfOJc0dZt1UJm/OWgo/+8r5cbUPtKX5jfViYAb2XNWJ/PokFM+fGj7EkDnmMq8
ZaLOXX0lf+Cfkl36oPt9ZyUtsi1q6b141TAQm2Mam6+eS9XwkLbT7hWwL9Dd4BJGsT8vPWsdwuWw
o2D01G3xpALXvOQs+4rH2lnFnhIgntxZyzEYD8NVmpkruMkIXYTN9La0t9stkDiDisjnbtQY8FFI
eVQXqM+lBxYE/ZE9EmdexNLZQ6rhxwaU7yHx9G/M2axwS3FoSJBUGqVXVzOecOLM45U2s2bABMPH
O1R+dEVy7k1Xgdj58hH9yp1TjEsYQwKuIeQszovMN48YJmA/RbYertDEO8JPglJrufL25ZhBZyxg
ZJdsrClYFGjDoqNEloNM8igQS2/4lhb1or0N0Ih8hGrydXR0lBPvipmwNo3mcEvXR2F6wCVBumme
Pi9OdHxLBgLIdG3jVLETrbNNGc0zER4zzNl3q9F8iiCtbPphgPEfz47wdQ+G6/j3DmwubGFdXYXW
777bM64v+Axk+wq1G4Q0VD1ncyk+AK6wslcvGEeR2H0Yz0Ptaa0PdFH8oBIyeVeg+fo73A/9Dka5
foLkMmYAALjJDSdrBzgENjG8a5sXLkdHXrUiDT5wyk2LHHEF7jMdp9dK8YyZeayuIYgSIyiKcWPC
dYaIcqc9qOmt5xPF8+EaD0dN9a3JIRQNJYy8Akn/DjCOBRE6cNuqu+30GcCbjUOQKbkTEDnbSPAC
4fxpHeNPOTP0uIfYZaKLZgIYxDvltZYyt+GxcJA9VeYJsTXeqy+efNrgDBZfAIMa9yuB7LmZGgyp
Iz7t7OlOjFZn5ndpS054zcDHVOcFMg1jH9O72sWCYTxIkxvdqTTQ09B20uJN22zTwgdmwezM7wFF
GEuCBTWRPO6la3btjG6Hfu9n8lUWNbPFXbUJl6imMBH0y0XO4qFU5iAJ1xgq+MVXd9Ye7SrpbdSC
4RcKPnRmbL/pXzHZ+V/7aY7vg4pZnz5rFs0yWjNjDf+Uj2RmfTSLwelp+Keb+odukGEHmfF0zBE8
o0AzfVZaP08Pd2H3ou2v3jPO1x32PxbWG14xwkzwen8uR/ROBGxy20D+O4KUFmaK4ZOjqSuy+RjS
QSzNMN5++Qw24/eZdZIeeD8+zUCyZgwtMSO8Gy7yfcGcvZrr2wfuxdDNYUyEdUY3e4ZkhFBHMBM1
nREDBe714R1Kor1/q3VV+gVT0xyCE/bQgsex0Iyu+UVxfN/o6PIwQ5njyYqvM34HDqNvFsD38zMH
WxNcdsuntde0WQwPPaiPiIMmkwLGTr4xG3gfWW4a5F/oZrHCQNmdMg3Otgw4BgtQmulnQONSeXfW
4ibx3/5T6/Ams49R3XsyyaYBd48KON3jtvKS3u/ghUnGHlUC+KdsR8TOrWSvW0fbRFs3/RxTCQ5E
rBlAYmZs2Rs+LpVxcqVazjHXGZkRFQE1mvVlnHL8ms7pT6ijX2LPTR3LMz9BAgwMemi9gJmI61uF
G8an7Qfu56bhWvjjfNDDM1C0PmuIcQAmyaVKNyzpoeATeMLv8I1CtbNlDYIy9goQhRf5jTh3jm9O
uFx32Vz747BRf/M9gu5xbnwXul15aeRP8vx+h+rIA6ddSZSy6AQ9dPBS6jPrHyc8d7y2dp+Tz0P7
3qu5+ZS9H25V+0yTmZcZCMTt9psDVHGSn+lUmJ5A4DAOvus8dcXz4I1bPCc9mcnUi9qmGmxL8RLU
DnjO0Yex0niuBTs6Yad5TLEMkzycD81nEN0yBKa78lQUxLIFDBeYOEgJmJ1v9XMp2U3D2UrIgKd2
ZqOg2OCt+N0jBeeZ6cA7LmNBnnXVa9bT+jlHcxsAHfEsUNmVbn8Cl51ibMvs9Ii9F3vpVl5wPKpn
xa/95oIfQYkAs3H6E8q2Gqb7cxUDGpNslfTeWzV1DM+vo4QVrXKLTcRtbssYglFWgOsSgzmjdRKs
znAsZ1Jl6PMw8l810RAY1930je41aMtgEDv1NYZskJwQH6he/DVmDtoG/h+poTrrpx0DcwZGA4xh
wwWypNxQGfqqK4anrzPIhccY69oxpjxJO0LFt9VHduBQx9BTXwouziw/DIwS+tHaVuYMHGKHvfgo
qttkMWz11uZ3Zb/3i3iZ6H0pvOfV53OG0sl9eaA6yhdgd3sD/y8XiPug7crL+vb0kPXP21N85OOo
7l1C3M6rR/MYggHbteZE63A7rp8zGR42oNJ7QkfOAA8NtV32UX+wNMcPHjI2PLnytaNyNdm4t2Nn
S3MCphR51RefIhDGWQeMQRc1ehhnZiMzWccgBQ3s5vepLFFHmGBCzMo4orn2lDs5Vu0B3GMCOsfU
n+6exvaCNUiKl+kiMedGuZZCNzLmXTmDAdkhUhmZZeDh7WGOpKc8/Ta+hcwfRnlmoneCNpleEPmA
KS57YSOtOVjqacHoi6tn/JvHYT6H200Kd5Mu6bP+jY/5Y3w6z18GwntenifmfRMWTWTDzS1olC7N
sv6tRR4RjnTbWGGPo9rmgcAGPp3S/5ssAW1VNiNAPDd6UL8P7g6f8W2GQhl2kZedi5ZqC03IEZfm
4S2WqD3jB0NL9w4OgYcxg0IImclSX/Zf03cqsQZtfGJnuBNt6tFuK9ins2E4I0WQFA8ZRpR6z314
7THjBNk11sZMZDYiUtuqDDpnr85F4065kTOza+lm7emBZk5hKjirsalgosPwxOsWGusUSs/DXJb4
ru/LEzr/2Bfm7A6iDxm7LlYWRp1DgJeO5LEMKrcisu1D3WEfckBT1HwjVm0daBGn7BcNATpjXlO+
8Pt6n88OZrVuLmKgnBgpCm5xFD71w/gZJoE0l7UZgUvfDSXKD6aYKJZs7SSE89axZswWT8Y0Y8to
jvUiGm31Eh7ZFHTxTUTTVAya3k3KxlwPAXOGUncsgmQlp/LjnTQbvtNdy/BN2HUk0sK6OymfKkOe
+JipbnkyHxPuvIA/y+6D4cmrel/PGgKyPX3wGu2+3osPdZluLT4rZuwMOP/xUcbz64YjR/getTYA
DeCiR4bMGtxrsmxsbIrd/Ig1BBDoUQRsdswtI59ycvPV19dbmQDCEBCQRg32awx2e6oAhZyIX8R7
jI8qG94xOb2OcAOeVLXs4JhOdXOhdyZW58PiZ6zVX8YFxQRmFuKz43ZwF5iNHvO7y1iZwS28KS/7
xa7fj/bN8l0hjxy8EAFsKCQnAMtlu8m3+kZAM830i7CAbhn79aHcW3Ntl7rVbpypD4WB4WBDC1nK
gbYzLa+9xheWbrSI3ec+2wwu00VsfskPg/cCLE/ZuXcJqkWi48g+sYWTEcDDA2YBmD8obB7l+0N0
l/bWb3Q+LePbnzdkG3KrmVK+3GgpaPbEdaZdj+znSQ2ygx56K+2vipasLz3AcAzvL+7zD1hMFHoC
dnKaDb0DohuPL8QbUAeGiMbitVfkub6lxEyrD2uBwpztk6OnWvFclovshDWh8aU/+FqHucIvWwQP
ivSJDDmjsr/Ua2xtqNhiKiK3kndD6yVMaiYsIuHTOWzZfEI1nCl0tpUD7DxE70dE/Kj38D4FRm50
1Dlo+RfVe6l89BRJL0+SZ/guWPjkfFcrXgmyrIlqs3Pq83DUYb6wEJ7vSbC5VJe4yWhf3Uf+kSx5
PhleF50tgGxDxDy2a2GRfnRzWFT6vyk/XeNBXkWTO8yp1Eu2Pt4iJyYNYhSYF0bYVeo819InuO7v
SFW1Cs/P1ZsiFrrmeLtPc2tbfUX4INsv8NQrnBDmNqXTE/G7Ejjuoc95pbUlFLOCD3eurw0t+ODi
H82+PV4rprugU4vwDKNDWOl7UAHsg+43TrqPlFTHPcSyPTTXfftZXTCFpo7O/PKLHRsXNFy+FR4f
ZcsJwkmjL2ANqZgQYuXzcig0pWodVg4E79w2dtKE1Ax/Mbur9xihHbXdsKxnWTqPsfSisj3XMzaY
baf6wtL6yMK5vhEhkHAyA3+8voV4FrqQYpbJiAjLFnw4j8AsVL1T5CjmbJrh5DkzrzW512dm3fU5
OVsnmtIWNQiHDVkYRB3aTy90u8U1u6+fkWtQ14IY81XLpj5hpDr9xZZjXZMPGoaWGxkSu23rXrWr
Nwk1B21N5dxxvsf1gwHRT/tFpxr3s2Rj3e7HmlJb5ljAmc6NxACj+bcjybB8lptEDPRv/TuVbTad
iIu4MgxXSwPG6PGVnqq7qhPjEE9ncCVuDYrd3El3ww+JucUxCZ4bhYWJo9OXsOOkwyYpDz8rOCwK
D5dKPzUE4rRqh8B6HuJsPygBaoeKUSuF6W/F/I/wRmyd32VGAYzlVmArp/B7TD35DszhsHzYqbFt
zItgwCUFs/x01tUXZFX06hxNFXCaBFs24CmrC9Bl5q6AV8yaQhsQTF6jsps52Y3Xmiir+DpbC+Hj
+sL4zCWvnA2P+InbGiiAvtR0J8J+gIzeJ6OE94b8Et4VTZh7pIZa0fsADo9T0P6i+17GrCBS4nJb
+2guKRTVMIiKlXlHa+ZGqlsoQZGt8TGERsXOh6M8DjlAcuSDSd/TIlqVYBmvdwlLdwNuGTpN5UWc
VRVEGfzgKHLHdmvMkYjC6lEUaKgrzmnG0j6aIwQew3QIXzjwLNC5x/pC7nwqEt5wnl2lO5TR0hYw
OEnQK2PayKHCMILaWn5ffgKy0i25Abmw7Md9Wxzit2BvneP4gUsqplb0QMJZGOZDv3tOC5NpFzPI
gsEExhVrJXtM+gKFdZkQegNc8wwoS6jLqIUoElRuL2AIJTtlt+yZsc9eye0gSG4YV5Ywu0OqI3Jk
Cu540CNZBjy8qgdrBz2pa+HGOi0D6yIQBJvC6Fn6UvFFhG0zrjTc3NIzG3Osz/uT/uh3/wb73Xva
/79z/n9/lRR2dT2XhP9wAf59X2SGb3Skhg/HDyAcxX4/r+/DTJOj+b+vTUgXfaM1dkQdID00RQ8p
Piy4hpWAswpTp/+bOWSUMOpxQUD+W69MQaVX/Pelf98mv54QNlug7X9fIw6Gf7beP/Hv71at+ljm
WbNWhWKfJ7gHiWOM2cmba//va/X7H8hU++9/SNeq/vPX//2Hf9/3nx8xSYNgN0fQ6vYq461/35Rn
psKO936hf9+Kyw2NSSKni17L6m3Yz8eSblydIKqQNK/wZiU9Nmf10BTIs9sZkmpHTlrcmwd9cvWn
F5/SblrX4bQf703rhiZ3rcBoaKs/422WRV8WnoiKKnzJYt/6GOCqjsV4A2PLeSwkXs167e7b8Tkq
s6ggiqHMrneUg7ZBDjJWhnjThP04e7UNYSdJQZMHgmDhEK1l0GInJRFdQ5BoaUyDNrmDJ5opCeZe
6TXvi2Hex9SnKE44+nTOTb2LGVw13RiQs+1n8fBViIW8VO/QopowmEzV467MkyfXSCPysSHLkmcQ
aHTY5a0sLS2N6QOKiR9TZBZvKn6JIHYikNmspxuqkAazBwqOrtdzvH9mCnpwN89iRpYx/E4NtgWx
xqE3ddAam4GDMG0AmwdxnGdFdO0TeVHATn0LSe6MBzqrLANRawHmks7ngjwdjZwHKN8VxEuLCGQt
huT1UhPIdH2/DnX5txGhM+soA5+N5L9ezMvLaBCJGzZ+klz7elrgGVms3Qk4SF3EavA0TLgvZLzP
ycN2SKikxVAkyZVIFkDuKJamrQvDk451m0eQ7SAETs8fc3wmHpLyeIwPWMe0DWyxGmcBhmEhorDX
4GrV+8ffhvhxdI7xrj7cixTCU4TBtsjBoSnatDKi4jl75pjjiATFLRrtgc2t9hQWL4E9cCqS2OWS
e80IxV3CeNeL8+6Km0c5L/M/MYH5gMcwTdOYDZhuaAuLWUCP6CGWwBzqNk4IHUIX2773muz5FVeo
LSRsotEtD4UJaeGFJb2RGrfIMFoCE/UHbv/rCUt1jDExGX+Kmj/F0GtTPlGogm3KkT5ucq2C1VLc
Ay0ifBgPrG5uKDgP9CO2SNMLNndkgQczU1T04lzxJHpoFsEhqzmKKMiRKZtZgsFkPUT1sjQxa3qB
iRAhyQb9ZH3ch0iEp6Ey5MmoXY0bW2D5p+bhT6LXQGsZZxteqgwLeGRbMDS5EvrVy5wWxkthlSRU
AwjCPwWTs4AQEadqGRDVqo69II6LNgbxXxp5Eh7K2KsRo6zEy4eWsTyKKS1BLzzBlfGGoEgQdyG+
scyLrGOnhsB+ZUqmEVtZUubaVqL7lweU6EmEcyVghByauB2FsHMz2N/Pv0FIuxVZQ8RvyQqC2IqK
PMYGTLcYdXeUNMk9RFb9wsm9gnRbyCo8QxFjoDbD0t25axyoRZ8V/qTpS50L0Fegh3nHY9YTBmGH
Q0SAmwzF/1Unqy6mUMkbqr5nme6H8Ctuxv9h7jyWHEe2bPsrz3rcfg1aDN6EClTBkBlqAguRCS0d
gAP4+rfAurey+ray7tEzq6IFg4xIBgk4/Jyz99pH3UL3pSEyYImNACd468liDJFk6rvARrzOkug1
rhgpV26ugx3KgsmUAOfbbA6M3ip30ps4TVCqRkNJ87+dLdKL++wF+t+zRSJTzWiK3IbVmE2In3uO
4Lj1VrmgiUXUFymmYlNkk3bvWkV3W0FiTLLxS3O1t3Hks65sf9qKKSPIo/mUFbX9MYSUt8LyfutZ
tByF9Vw6OtfqqwRoYuCSgmFURYkG124fxkJYbxntRsNkVknUsBHFww480FGxiTBGhwuO9DoADsk7
fMh0i4nuBKbTRRU5M7UeGJCOEbaEEJUIsJF78ghX8F3Ab8D72qYNO4dOJ8p4aKp2V0IWM7ppS+5y
tMkINF6FrfmY90RXGDY9Q3esXLYMCTbkucV+4xI7oEfGRTN6cKL9j6rlPOnnCh8w2AHDpT8RRzK+
FDUFqM3Qfra1FQFTNNup5lxV1/xe1jdDhA+gAJlTNCI7okVsOptME/YXKRwP1z+HLJGV96pltCnD
AmoC+cqBnk4dXA8FeiH/4YP9w2Tfv3fEOx40MOupcj5zp/g5dY4fYDcm4kijB18QMusamyxEWmIY
RQymU9dv+wqpOdEA2cazqJd6RUvLAPg9Rz2yCRlvyWd6tuC00WmmT8FphlIOqplnefMm4ihH6beW
Ef4eJs6qTJ1D7u1gAVdM8iR09UQ9a/3DpOSzrB6Wl3gM3ZiDCtRWYE4hSb+mzXGSPye+Ge/i0taP
RsKMpi0nxRgHjYcOzWHjdZyKORjEHTwQxhEMPgZHAIOItLXUgV/McRTuhsG+JZMDcbNtVVufDKle
B9zqyPy+KIppD0R9pTwZuBbcSC2eETbMKmdcMYUI7XN6jOSs7opMYhDhl4xUOKT06kV7W0Yc8m4q
h820tKklG3Er4TP1ta7AloB2RdT6ymlpLkNs8Ui2ovdlhBpDiM5+yTWaBgX4EgKvAQChnqiUBBzn
zfu6HtJjNeKktKN8WxHSAnIIa1+6ZDbXdgh1IQSlF1KFZSJJmKBRwiA8UUgWIo+uoTm1GUEt96Ze
i21MZDybZQr71KLrIR1qv4Er7Mpl8BST/IkDMWeGKdBioxxppoE8W6K7g4iklZXr2JdppGdcHX2i
wYg3YL4PcXUNlZfPpsUok4lKbiJoZnvyVhBT57skRCDfxsYLaGFzJTi+tx0NtSqdMGwn4oefS28T
egVDTgXNpLOKR6NMn0UDshBGHaMuSa5rSTGilcamjzC9lDLFt8TFhKCFF5nZxnNhXSaztbmQE8rS
08CctAzHVld9845Tsnv+i+PZ6nXqva8wLx5HA6d90Q/ypKKDOTIPMJxEnWwjQmnuU9QPBV2o1vfO
fll82GEYrweNKT7I6DH23COkiB9w9hUHK9sadne1kgHOVlqvTBrTUANQxN4LHdeM94b5E2FyrwWY
cF8gYksBz+66hB6WqeU5ajT928zs5wp/PnxEbTuq6ZyQtboZqF82YH/IZtNB/mZIF2L5MLvuIXEa
AMGIGgyScL0molUY4fkxI+fdlKqh+uq2eTLSxBLlpbZHDr0ZwxjDg7owIMbp4rbn9W86O2ov1dRe
QhG/TYTW7B3gKfNmSgvrHmDPPoJxDCbYnwNgmNuhRf+jSSbbADiDcZTpIUzmoyXVXZNXSQBbMYgT
uld6jIq/ShtsSAmQVhiwW0+0+TZmLwDTgJPDv0RKnw5uT/elTatNRsTdTqsZ0ucxydfWjSOKlGhy
xqu2g5FR03/ZqvvytI6nRXfIoKcT+zvesPpHSBLnoTlDRbMeZ8PBdwtTo8CSNrM5CWbyGhNrhwOc
SED9CGyDxkTIUQtq6Kxim2FKI0gQQivkGu0hsenSj9JoqHPu6qjAcDthJSX1xfU6aHl1AeBgdtFd
qZvR5yqhmP3IxtHX/oQaUvXPpmmmhzwv7hAijEaL4RJBfaPzUSfEC2w1AQIPt+9qcBv4025zskYr
eqhTQhiMeC3BSdHAspyd1XTvrl+rc+H7p8mnXPHtOhjG99K+MerkLLEKb4XrMQKaYPckABh1+7HL
SYEkVq/jbUpRExZhxgYye5oi7zOxB3tPMoG/k+Af9W6IzoXFUlZO2ZudiZ9Zxxtq0yf17eEQ2/Vb
2yAxFoV8JauMuQZBFknY2IiAx6PizN0UDsT7ruNdSGDquyLH0mQ+akTj1clwG9X09vSgiTxt58FV
8zt2Tk05n5Udf7uqCHE5foYZnZ0wm+wtm7EdKcnTxXT1SxELayU6VAo7iySsh6amqdZT9bL4+809
AHk6wUklg3pR9qZNf/DdRqwjE/0Xhk17JuTXjth7ShwijT09W2OBWdFLOszHUgfA3JwardhW0nur
DK7DKhdBptM7qsoMpZCk+TZN4q7FWvAERItukXwrxlSCOVPoJlXmBjbC/OzkDAYltDGcHJPrRxcb
mExIFAHigXZOi0ywxQn6NNsEM5wg1WgTEHjDlzbP6Vp0JX/pfdfggVZYymJ9iraOjTlUDQkyxYkY
+jCk1JvN7JEgJSKpe2a1fBrQd4j9HHKNiAVgaGuqaPr5XkYwaDscTOHc6W5Dv4tQIm06CnQTI2Q2
2pID2/OS9mlSzFsuWnAGiE4cpf8g63Ob7+KpXzpuaAU5edA41cXGj9XBrIwgDlvGyhD47ukp/BBQ
2IlQFHsz5AMUeksPZOzfs77M1o7lbdnNA8PstHM4Ma3V7AIVJO3GCbG07dw7VENH3b5XGgOxdHpO
o34PpIzWQayTeBQJ3jBOdsPbpurF1gVM0FBHVusvfln5jLl7PBk1eqtbC+ztibzEfZMDUnESqM2m
M94Pg07lDdR2FZoprdDGu5gOvddIRDdzuGyWdQ5O9qUIcuQNx3mx8SKf+a7/6cEspBuVkng33EH9
JzqiJS1IUrAJJfGwD82FeOH3zMwA+ZHbvOlJPQoqklMtN3swRtTjg9khLZl4f7Xlcw/Rk5pEixmh
n79oDsGXsehOabf4FIuBCeS05MI2Isg7m1mfxtxl9OlN81FaHYMNO2vzm3Hp80kAfG382Y/2sZ26
jPgyydHhWYx12giXD5JWj7IiIlAkHUhlV8p0D3H6UOXIGACJfMUamoqW5kDTUfT4zNVHq9toLt7+
UvHu1jRn4Eoi2OkSBt6iorggAw0v9zS2e64CGKBbE50uekSncRShKC7sTlstrQw83gaiuMQAQ+2M
UN/D2SgPfYu+rrdm0tR0srBM1OSEp3sBWbs0ohk9V5aDqar9NbH02j7cr6LPZw4LaKS9RH2kfDsk
TShUF5nF+2GYb2bNyE5A6+s1YMaT33dyU7ch2sEw2dppeJ+1iK/FbJzMZbxjWyxMViGfndxlBKdt
HPUyRxHxf679PFgmYq5BgmUOUQLxecZ7S8yoYojd2ZY20TFlj1EK2HIxTRzXhdiZNr6G6dnMHayo
2kygT42yiiyXVcRRr6A/EnkDrosq+AVpRq21xtfcPMYGkRnLqu/ygWIwXcvkAtgeb7CZ3FcIO2oD
hWE9NXuZ5ZtGF+Gj1uIQmZkL84flev4C5Hw3EH4q8VYIMzmxLbynYzIjtlAB4aC/WCi/47mBVlVS
3ZUQKTkDik0ogbm1ncl4zSAIq/SqrZP4FLSe/wSmiJPQ4UB1GRYqavhbsPsO5iz3a04SNCEI33sJ
Ot1w1BsOqo4PsW3Pk80fG6OoboCf70STMucApn0/OZ9e9IDFoaYnRXBA728hab5rHcMUtUyPpldX
Ubnkjnw3NMo6SLGh9RpWeEuxYB21Dp1H3scfnUZTKIUZkFbpJjEU26qUIaVsmldOORpMoY5fRLPe
WrMHImwiPNWc0kDmrn2ajnqEQAhKwrlkbYUUQBI67JNkmKvsO3aT8m5Gqm9UjMqqpY61KeF09nC1
is4C44SnaIGMuX4O58R7tFsGIorh1UTzKzIT/eJWgLxsbFRyQKqZ1WP5OJukr9V6/Elt822HnNK6
81T6Nl1NU35zfXsryPtmdxaxy7qtyIvZ0860R8jIUZO8WRpJCGC9FRfUBDrYQfa01VgazgDmVlOJ
b78zNolZNAGZ3St2u0ziTbXj0sVowqqOrsrJ2dSHz9BI67Wx0L5DdicTKGlc18M+tnKdaEKWt3LS
P3KyvUty7tZmfl2sGD6FkDfH/M3TpQpmp5DnZiSpscuFDmleqxDkNB+DsoKlzFhXrQ2L2LHmk+8P
SDnYt1RzW+7IXrthoUtPnuFbq6gGS655+lPtN9SGxSiQemKKs/tXLl7JfTZ2E7Rj/9FzI38LnRHV
fyN/eGW5cabG2pAQjy21Mh+tjvWv1K12A0Y/cIUmAjSqAMHgp3t5wXWOHg+cLQAxGmGO2eDsitY6
tlXp7F2UB2bu9kEo2IR6ODnNsGQVKjT8COyStKTCJ0+pN8SsKF5nHYTVww0kryYrUx8AcCOOUWV9
JYXwb5O0vps1TJ3gYUfif6j2Zg/HS1GykbecLZHBu7DRdsNEBJjll93F/FQIT+Ak2tDKigZtb7Yp
XMnUIXwxy3LrzST3TQPzjDj9aOvKvfNoR1M1TCtncJ99xHcFVj88L9a0tWvSlK0+UI4HU28Wt27f
fkc03rZVi1ZC1eYc+CgxZoBn6yZk27107SutqHaRa5KRG0ekeocTjK/RXIUuM1I7nNjINWwOiBuS
hP2iQZgMVgyd/lU0twZS1pEsor5/iyLxnAIr3OQOVXJcl6/EQBR7w85OYSi19aSwH5r9IrLs4ChP
+PiFYiGtdJrNprxrhQeKISroc0SxvZPvPTmtrZyYJs0KU4fTwiuQPYC5WBCkoOPl0cqZeNCkZLY/
044YucKtU90HlA0cbtsYvKti1L6c3n4wZWEDAUNj5aX1e+qMH1onLkbrnLnW3ik+2ecaBhpRD0RE
lRLFiuQcLIioS8tXEqTdfdjCkRGoGcpzpjDyp0jfwehDtMGWxYVkJB9o4PrsNF95VLIh1T3kxdVC
3vmPv4yn9l51i6HKtosjjO4qvb0+PWpcb2JQvRQRg5o2FP7l8Y8nLc/8fbdoHJgI1/t/fHn98f/w
8d8/Pg8tr+v3fddjwqgCXahf/JMxHgmTV7zcXL+63ohqKI/tgJv1993rV9fvXR/9/eR/+t4/3b0+
L4Q2Uw9fOlGuU4ZV2C/G4hhmJP7gb+JP/OPL63ev92dz5CFo7MXO8CtwcLyS6w1HF47b3/fFHP7j
Pjky9A7lJnklwMTeZ7OAwqiBe7VoZR7zrJv5K0VHKnuxyuvJ24ejCS3HY3paDIQlx1psH+c49Da+
x5bmerdr5r8/kC1PcR2LyYMw979/4Pq0611BUyhwVHy6fiuxLetIwiROtl7LLPzLcHuuz7s+cr2p
ipZ/nKLzIU1MjNtOiaErXV7G9eHOsO1DZXxNlmEjGPYH3K0OWoEEitiJjQOUrYVW5DYM8wFrd+um
Zvprpd1jlzKgGdqJMNfK6Y7XG2PsEETEFXB8159RiECdcavuGxQ5ugsPdnqy4FPBfLJbZmIWS8m4
EJpzBmxsnywUp3QBRZXXA3y5e/1e8UdarNtCGYy6TaUP2BuujwxRSbRTWJc/c0VX/vfP5TLmgjr1
zjEEjhZk199w/d11tOTexmI48ecQ5/Hnv/fHv3L9tX885/rQ2DFJ0VWJK/TPF5X9+cquz74+8Jff
/Z8+/Ps31F4qA78HQ/vnr/rLv1kl3j7J2lOuswGGmcXy5xWAFGw/3cSR/6gshIuGjs/OJQI8o/UM
Tgp6xuCVDMNEQuvyI7P0Zu82IVOBKj642VQenDhtz6IHAy8z5viEokM53KYdIOgI3UpTgfICsUJA
iPgYWu2XY8XFcWgYxLc5W/2WnQsVp02VDalAOA49MWaWRkjl6Zeg9CcFg2jwZRAy+xAOrQDZtTTe
/Cc2YNUlUyxpoAuRzmoauQgZwbXR0GBWYlhP8CrCT49axBqBGkgYHiUJAlEiti1ZoBl7AWCU0x0h
HMAVLBbm0qmeOocBQhNDBoHfS15wycA0d5l3d/gVk9yKlrDER8Mtb9neyvVI6iUb0ZTUyaTaD47e
rroSBo9OXaaFCXIqDz9X1d/lesXFLAn7y6gzWOqZYOomY7p+UYPnkQ+LcZw2BLaOGNfQEttzPXNq
AcVx0SrD/ZgQSnq1aO9I01iF6W0czjlhjj4SGr37tqPM286kPm3IXAC9rggDt0LE6DI8RmRErDTX
fyGNB4aGlZCUR7501KPoKSXNe/HR91m+a0v5qbm7LCfRls08E/0su5MNxXZq12ioY/y6IWpQg+Ha
ybLfXdv8MDJo7LakmWZN+t520I7HFcKA6nbIkBu6efOCywBeuAfnpO2iaNV49En1LLG5BMItHzLW
B2ERI9e41A4RM9gMavbJVeLCnKAduqdGY1+sU5l2JQyThXjOMPiiMv2sTM9GP9an286rbkRnNjtl
h7fCsD5Lko3Q78crwSFMc8QQK5H2IANLjDFZWP4iceqUhwrjeNSQS1XSQ+NyBlMoEbwnuXGJoIyY
2kCKtqQd0CCBmerIWJcLT7ozfzqZ2JcR5gp+9IZ2ACdMPN8VwnkcHODl9B6NiM1aZqMAc2zX37vw
aBqaIUdhaROuqSw76B5VUOmLkxs+ZtZgQ+42ftkGLv4k/xGxQcFRX6Lbtd4GqYFL6eaXeC8inTJh
NtK9lS26Xqf7Yhi4FH5KbL2GWq+rMPGZfb6tU1Y1s9BnhivsWZcQqwQJrCxdbcMYy9hWmfsVDW38
XNHeCkMgqbFKdo0C3BbS192FRXjUsuRAM/OH0VjhoeEdEr5JrnJd2T/IqDnnhY8GzmMRtQqFrc6y
94MZe3vSDm9knLRHyyIVeKiKIy2BGw0T1iiHtwZWukZS6raoEcEW4X1d6XcyHin9eL8HsR1stoJm
P33rmSNu2gSfgCFp4YlYR02DDitLkIEDfn6NE0TVc6nB1IkLNp14gLs4vKlmh14v5wf0CPFFuYai
QjuU5Kavov5kLclzGHtkC1KJ5XxnKmh8tSBWYkyL5rNwaBtICIkb0wG+Z6Fv02ntIX7J5M6dLfVY
dC0qwxShDO8tAuYuFhf29AD8dES3U3nq3CS6c3uuyRFjIctKot1o6u8e0e2oYUr0l0b2Y7KSPpBw
pVluXPsyxOFXRwut122QGAbyrrHndTV9epcQicL5buKeDXvO7nEYkMVMS2KrubMjRFODCnf2TPRl
7Xbqqa8UY0v1RHoqcU1D/NMwe3Pd0CzYdTaa35H0Jvbw/FKmxGhc+sWJqHx/3eKZzmXRwTtJDRJk
b3mJxsYgXBTFKK0PchiaoIRRyRgfJewIA72MFDHmDmpShBzBLIS9VSmmCmhAxHV0K0faxcEwAQvZ
Ir6FLKrQaC0kBKZ35DV53aGLtNtmRhfGsOpHP+eYmmBxSzmvDY/eB9ha7IVaZB2V13+lkFJptJXf
YwqSULVxyS5NexZaI3nXWzxINqTMpptOmu1hbOvd3ZD2tPDB1FP7ugsGtMRs0YyPY2egB7fI/F4y
VY16PnWIa3I7Km4WkRlHrlsNRD/UM+HNRXGmT3ortKsAPbG2Veo0lB1uG/Qd+n81ztlx4d3u/FmC
AU+A0xBNRRthfHMzNCD5ON5m9O2PqmawAoAYaEZqYhqu/IM2Zm8Kwas7jm85MW+B5qQ3/SzQR09Y
LRwDC5PWmuuIPOPdNEznHub/cQkOLu4JwWNNLf2PupQ08zssvk77nHlagmamfnQYapVzAkXU4cpc
CPfbWU5Vx2CEkxXnVnEC0bNjtzePn6HWXJQ21UBz+OtTHO+6hiXbK7AgNzEJQ9LWker6zQFdTtEg
RIACyq8DOe8At2PMjA1q+d71gdmDjde41lMlu+jkx/ZrkkM2TFutP/YLwUYtN7rKMFNE5Y9YxPEx
Llr/OFnjaywAVUhy7446uz3kJdy0wo62doGcIEUHdcqacgHiz+SU0z0MpRGMSw2gudQFDXWkJys9
0BbI5/XG+POr690/XuLyAzJJGMyRYcgLJ+GD7dy4vHJP6U8iy4H8uErbeHjL0UW+EN1yItmlDNg+
zjScpqw7eobHlwzSq1VFbtNG9wUAktYPSpiIRftmRmj/dR+d53VLf70h5HmGgMPN9W4sPDroFGwb
q2v7Yxa+RxaBwH+8KFNKNW+7Sd7HyxGeWVwPujSbVw5nC8UlRURjgC6plpvrV//0vcHzuW46GIxa
g+ikdKmchKjZ0kZmj/oysy9R31PQlctn+ftGLnvUPiFRUGPivCZACJSjvpBZr4jUKIuoWUotILUK
VsJyk7r2AjlfvkwWKOvc0I3xc3PviCFDV+8ONYoXyKxF+zB0nn5wXHhG3nIz5wh5SaUnhkdTC6kK
WOyxr3GdtZV9E7sVC4RDzOpCyD5ev2o1YRxr5VQ0M2jFRgsjtjHNZS9mU3Jw7/oarl85lLobx0LC
FSfn2m70Yyc9/YiOfYid8GA30EwM0lbo+ZBDSrvSmg6x+cBYpDqWutcEceoBZZNvs2KfR61XrBkb
NHyEBDqFkcCy40rzWBu6eZRkrm96rqGrzkF94BoslQs6Gdal75bQAiDe5CE0hRpBac20bpKWQaoi
tQxzzLs6DJOATDIOJ5+Sd9sl4pda6orrTb98pasQMf1s0hj6BybXLRNv0+Y0RNrWK8HW69iXBBc0
qF61jxA3JW1iuaG/eqi6mVC8JQN2Xm6u7//1rklLMS9o5vB2RwD0ls+Andvfb/wRhoqHVmA9+wIF
bk5BZMQmolIVVD2Kl4YNr7+AhH8fgNe7U4qnvJrmcNNL79E01Vtd46kb5kUrmc6p3MXa+Glij2fd
dw9qrE//WliDjC3iQi8GMMLZP9DcAb5JcBGpFynwySwATJ9tXdxh2vv8HVNApLQJt8ir4Tlu/afm
UzxVJ0ZTGiJVlNrLXhDmcsqGeI2jyT0DSn8DL/Y93jKxCH/ETwVaj4AsVVTmxS8gistJOQa0PZkg
1viSGAVMK9PaMgSBbp0CjmQa/kqaPeGO2LxY1OdHeNKtAvS667UAqmM87LWH+bb7qrg7IRtcWYgh
QBwxA3wzOH31DcKc7pV/ymEWh/yLnIYHzGgMCQvc4AhvnHPyqVPFYE/1+aEZOQN+Y3HCO9WlW3bO
7RjgCDGsXWx/IYYBb1sDGn3S3+4BWG2Tu55x3AqbMUKLJ0GnVOywnacLaMo7T1/RnXFGnQa4YIs/
FiJBzuj1u+Zylq+dR+fbvhiP4t08ho/049nrSexYJuzdVRif2TOwrBhv6ct0G36PeMNfFAzsLojO
ekJg5ApdlmLRdigkd1azEUyxkJOfgc/ONUX3qnrlOMABPzOdYGp0zk/pJ47Lel2GW93aRS2OAhyx
6C0w9gJ46MWqSRhhrZHHAYpSd+zEWDeQxPv3Z9QWwfgZNSv74aff7boJqfx5wuftNVwM91az991H
kQd/wbXf/cE6/z9lX9xVSdnJ//svhgfPnX3hFFXlwmtHeKLZGtsJ2/WQpuq27fD418dDgnQGnPu/
1s2o0px0xYulHWuBZGWb/RKnap999sfoAcppjm5hp4UkOBHqGdBWJHH3Zv7iCGFfi0YvX9guk7Mh
gStk20SU0sJJTaMg9g5heQezU9UwVDcmqSe+wYydfUNgIPl7hWiCMvCZWKFVsyt2xRsUjhs8oPv6
ebhPH4qn+pmIUKx/m/ZneoRY+5p/WBhcguFCWqIi0gXsDZ14zDRmMDGRCNx7FjO0BntkM9ipkU/j
2zcxNk2BodbWhrNjDeYNZels4Y7qnt0bMMwj3eyzM2z9fvezHb6dJ3JD5Db+hTEBQ4P7CwcUAX/O
iSptAzDtLf1EDKl907dG/qoeGSyQmAZmaWvAKuYRzmp4DST/7JGSHTDMhmf7nkO2Y/z4gNiseUFi
4V2q3QWjBF5desM5798RSdQbeQo61t1PtPo7cW8+Q8Hc+dvo5/zpYOw2g+QpXziNxqtnbpNzf9D2
cWBd8IVa77JeY58iEXzd3YMBRPBcvFSQRXC9oGzaInfGHMl56uIG+Ey36+RQ2uBaV5xh0+2CAHgi
o+EnYLLE3bI72HTrZLMHZgnskwl2jIHw1C/GixM+BXDqW/2BYaUes9M50yKHLr7QGzhskfFdpg27
jI1o9hAZDvyJ0c68078LUuz24wclOC+VC3hgH5u36eS/UVcG7Nx27M33AsfQZgEtXN7sd5SEKES3
xzTwtv/Nkb/A/f/dge8Ymm45ruP7hvVvD3xA9hJFl6Euhjdc8CyRF8Uaw+H1w/VfjUVhukqgdb1j
m0HZhNHoB44kuRC/F63yf/NiCEL4dy9GtywUz5pF9sE/n4V22o1OS0D7hUTk1fJ/px3ikkgnMATI
BdYz148NPrsUOgZzMCK8biMGuNgsf+AfSW6vL+d/lHdBQgX//XNIxf8i7SL4T4Iz/r/Mu/A8MiL+
i7yL8jv5KD/+beLF9Wf+nnjhWX8jtcK02Rf5fJSO5/3LPxIvPO9vS6yFZWkI+e0/HvpH5oX+N9f2
XU0jvITD0fI4Fv+eeWG6f3N5wPcd0/d8g2X6f5J5YfrWclj/5bBnb27qHr8OKbvheIbBC/zret8b
NDdmhkoHrG4z0ywG26xXaVLchlOMu9En4Dbu3YtMR9yQ6diurMnjvNYp15hhI2O0AisvFWYuJtQI
aRyAJWQd9g5j9fajkwW9hMz4dFzaDlap37eOYR2JiPxo3DjeKRI21pXldaeq6iPQUYRepgU9RuXE
2llCWp4rCMFNKeWhG1871DZnMmyCujeH06QihgoG7AyiVFeFy3TWLPD05kR5x9NwJows22kV+7Xc
025IEoH9b6CLaZr0EyFBsxY0AdZyRHIRStzvXf8guGi1Pq5LNxkc2k02rmB6RZ1pQuY32DHFyAkm
232viB3aTYW+iWpCNBpUUjyFHOdIBSIC7dAPAKF1OAbtwmEkctZ27Lc0B/teaDWc/vrX8OJr+s5G
IH7qiSwmUCDzN0Zsb/20cINJIJdxBGYBho28xSMwI6a9e9Xq29xXJvs2oBRVXRw0mH29/5PeyKox
3HORZ0AC9Fstyo2gQX5Pl6d5tptyU9cZsr4uvgn1sbvgyzm3PRL0JInvmNDmW6OyPiMr7m5jC6+i
mznNvoq0R/FYxEQBJRLgjYmg6hrd4cU6/IjSv/jhqN03/a+0u/WRJL8oLB2bgkJ4Y7rGV2+R4Usb
DkDvkqngJ/PFKvqgmN2HKakhMBNUcdvk9xkGdHeAq+AQOLuVsxvdybxziS8XD8KkydFU2bfTIIsY
yBbHZeo361SoKEjc4qEaiKuKdX3exyR4MdFhDKW75r30kGflzJU3Q51/hZUPqN0l65qUtJWuFAkV
rpAoZMWPhB2aX7bmfRxDge+HAubEFJWnweFFl6BF5HOFPPVg5NNDR3GzMVEGH0KX4AzDqc86jndf
hrQ4THwxo7xmg6vTpKnoUiJwImxt6tHbOo8qq+oXjL6TRMmdY9CpSffbhRpXvyEiQKDs8m4zM/ye
XdjcDJ+xifRq34nkOaurRwTNpGmOSMUMKXcidyXRj7azd5agUVLZ8IfHaLzwC5am6OlAWPkujeeL
wyWW0chTP6BbDgHvzZExHVI0n14vtM1E/qNEpIezsbl1PfKSxnLp6Reg8w3XJcM729EcZ2he5Iro
hiI+J5r8SGYH2PSkwe+GhuD370Y63KYTIC1vQfVlXf0gvMg+5809Yw7vQiY3XtIU9I09oL8fXGCq
SXpQxUCXdjAC3QLHIbrokzyuXSanOPDn4ktkhJeaArc8uieDzxsXScxKw9zMtNkxA3hJwFZnWU0S
BsoRBF6psx0ni2bTEmxo96AHS8h/lVUxhEGHslPEsHYuep6me02n5pT2KG5zCQ/dm79KLDVg350b
ak2IeAhbQSJ1973d/8y0iPGO0VlUT9PGtcVI3A7a7c5y2bG51kNzY/J2WcgJGNv0yHBMJjbd2TDk
JdK1TRlNl66BsV9mNmZNcLUu8864mqn8ahYgy468rY7cfOjSG2GiQjWdOt7iEzkyGCL2Q4d9IQpK
vl6ddY6OA961fRohXxORozZp2dzHpUs8KUKMhSA79rZ5Y+Us7ej2BRVWvBl080Gr3Te6r/BpiuKk
xEtu9BgjMZUIC3ypncRY8gm1W8+ZdS987E+dOUWvGRwif6wlZO6SNYIhU6z5r7Ea7S1aF7DgxuAF
Y9t8RI1xGRLS0Yesevam2t3LgbZkTPwqqvyfOiGp975fQuOZvadiEOHOEp33WOGNj5JCBRTud+Hc
P4xoI5mkaGD3204dfdZxvS/J2UEgQM4LOBvvV6QnIc2i/kfdIZW2k59eN3YBfcFVrWwY8GIkGczq
X2eEDnJ2Xv06vcEm8YBQ4aHTmm+ySDkdh6Lbuco7hzmXvGTqu+M03tIv3Hk6jseoHvGyiHrYet4I
G7IPolnLdimajFq7KJmAf9OJMIn1+QbJDqjhOsY2AcBEs2hU6OJsZtRMWTV/jE1aB7Me/zTnajyn
7i99jvBi+AesLc3GI7OWFvG2TPX+3jUBbTRk4ZBq+IBLcMmLCLc9jXTehXTatzOGbMQHVZAo+zb1
wSjaLk1LtOzMEVoqFmmvTFpv63F0HyM1HQwkd6BWMESPNlSFvGcz3gu6SNrcnKU3f4RWuSiosmfH
1dTFr+1DVBcAaeuxfijGZJ9lXh5YFqsBKaw4xiIbxWZ5r/ClrQtJjYWGAid6y7xIavXP2i+1c5sB
QTNRIqLt7z+c1mmPE2hPrzDSmyaEahx6xv9j7zzWG1ezLPsuNUd+8GZQE4Ig6EmJkihxgk8W3ns8
fS/wVmZE3ryd2TXviUJiSDQwvzln77VbV2vZIybIOKLGo22lKXj0PSvfKWL/MSnaUaRN/6LoldOq
1kdn+ET5labmGpFMHwGTwCLLs7Og6VvJZ74Nrekr7tqPCFOAW+NFQ2SZjTsGpW3kgwnBVoNoUbuM
kTUsBY/uCCojlLyT1CM4LZ/EmCWOkLIF1JTJKSSat0NglEs5m9jZxQKmvuRcpMyFwojhT85FD9r6
U0AjCPU5w1lTDNGhgqAU6YJOCgiGwCAKRruI57U7tsDlIP3IQ1WgY9cPxizwbw19OYLxCSZUZzGl
2SM7/Eka18Qd93ZWwCHWFdFwcapQHgziALIMAA4Bu6g0vtaVny7p+YI792MamQGS8EDcjQYOuhGY
ljx17Aq7BKV/J797JdtS3WiNg9+hKFVrQXIpx6MPU5svydeGfZn25G0lpGNofBKc/qVVoHeovgYD
gnEu5c+6Wt4aKprruGYa8VVFdxrK3STWXsKmguKkPppSby7pRV2DsMTK3AG6GpMCplMG7pc+wQKx
Hp5AYfoI6wCvd5QdKY+i6dFASEmh+iI3krxCYs/6bUXY+EtxFj3BzU1KW2GD3VbCj7EyGxqjZF05
rT/zZvLpM+gjGc8WG6Mkb3cYjP1lYaAmTQrqjkVcugW+FGJzAEYgWGURVzGwxWgBkZ6xxZd9SmAj
VB2C1DzwxJM0BzJT7SHgVTwlA0khuWLC+NDbTaeFPQBRmZFWhJImsAYhGvHFVErxFJGTJliXMG6E
jUJY3FKXRmxFOJmmepdG5rRtxrBbThN+2gGygjW+TAz0AyjPwcp7hHBYtCQJgLIQyasqj8iQyVkF
GgPgnKqUN42H6DctjhTRb3cA/sgqH6MvKtFI1cMRyoZWuoMAVMbILrIBS2rITLS9SkVN2xgpXVuy
iNMFrXHtDGnwlQpSvtUxeMJM855CNXgKPcRoY1dBKKRETvVJraji5XDeTC9st/r8RZtVLitBpNh/
//n+hTW2BHHjUbl7yH9ziedB5GBNoqOdh/jBNRQbDg4pOuoxY20WNuJKa+mitSpZqGGAzXz+7q9+
/KvHho6iixWjPLj/bYLvyC5oHtn/12e5/55XSuQ16QP8PlZEWEX+8ZpanGJl//Vzwxp+iXRxTgL7
x//89u2vN+XrcI5KEx3dr78WBBr4vp+jqjBZTP3xvP+vn1LyoVXSHtdtboHbWOogIf9xlP74BPen
igvIZ6kiWH+88P2xvMp0NIaxadcqzQRLY0/VgIXQ7pdCNSc43P8jn6+A+3c4/OEDekxnv/6jqhhu
qJ4AIETHRSsZM74uTVxSwd01UM1dm/sXL8p2OYt5V5rj+eah7rcv98csBTKan1FUw0w6uU2brOW5
A9DOup84GcBQ0BJnjS6jQRezEs1DmjzL8wmls5bbzdzQuWvWxFnDdv/uT4+pqrkWo651R4N1y04u
tcxFB7pVR1SgvVaMf0jZ9Lkx8oe0jc6kQWScDAsIlHMXAvJBmYzWflbM/fpyV8nlc4Pp12O5TjiL
MWmuNzfn7iI9f4Io7vXx/q7v+/V41w1zmDwy7Dl6sDUKdtwpr3n/IyvQHwMpy1eWpoLl9P2S3tb9
fxQD8JXcVev7Gy7mY33/7k8/yuPYriZ1xxW91yyAQPM7SGoUXQLB8NtYjqrt/TuTW/aPH4MCM5iJ
P2up10R2VEx220otyu39xz8e47pb4nN04815XE1bKsyLcwRwgVxtQV1dRWvhkmG8qINH8HKreI+b
8XAdtlSnNuOKpIKlBkbOqZG8tuDGVudpe+1XLv446vlAXaBajNHeolI+bbyL28XbdI+K2oUY42gP
lFZXe+r+NvIHuxkX7rQlG2ZROW/zi+0ZnNEGneNqeY1Mez+QaXDNjOXVFFb6afzkgXbJC2JwugCz
mvIvMteEGG79wk33VwJvE8oHwJlaOzBthIobVsEPvDfJZQnw4PLcuON+6D4v8PttJ5tiKGJ8GFPL
vFoW1gWIgB1wLEbF5tPBHS0PanbisEypC2Qh1z45PGMsOtO0sbRX0BvDbRhPmUWibdgAQkFl6jSe
k48rUVjRZ+hSxxpREpx14it9Z5g2oqyzyDny2t4haXwnYaXen/sVpwQ3V48kIton8bqrFt1Phsvc
AhCKGAMSP4kfV95HvG9Nl7dBI6MaZxJrv9KZFDYRIdkzgpSOO5Yj03f4hh8tdQXEm8gHeESggSAZ
qKeAbn6/A6cKcJWTwJJAtw4mG+ZPLCYynRhwtPpauqEV4FHMDEVPP3FZxZe+IVcR0wOWXQjN2ZHF
//xiwxGUKmchfwUpjesobm1ePa+xTC9R6/gAWWkLLsXTxLx2aH0HqiuXBcoXO4MDVDI+4SOrHfNi
nkoYKaeEvgQhYPxDcJMju4x38gPNWq1celg8Gzd+GUc7fFFOcDhBpEM8XKiP2UGGsnkItlh3F8Bk
Fv0TO0yJeBDzQ/wU2zWF1d508ROcgWhywLrvEtzxjaOTji/eI6PiwpLJHXlvnWkVPBHWEtvjx7p+
ElfOwMi6zzdhdWgElLffhD3IABJt5RF9ykdGoFuPQj5+wXVX+QNIr4P4SITDMlziW/5BR5MuNc7X
ZB+LQyDDN8vIGN8Lmx+VG6fs37rNANlcXhuEtG00RgzyQKAackV3IG9L5C6pohBGTZ92q/wMPwrv
nOZU9D73KzRaOcZGRVkVOe2lO6ZfBV6gFyki99Slm1WA0QOT8KIXDxYgg7h4koihLR/q7I0/p8AP
gZfjoZ6IcKO/xVnH98zFOww3AbvseOJ65JS19nXaip/ubIp+pVZyA5Lb2R2bd/jatcOFlEzr7Mci
xJzS9qMERjw78drRyAW5TH44/QX6vRlZg6/iQS0OXFzw4QLcxVxonFnzkk2H4IUPx1NyQwScWKN+
BBZQYlSBbov9Qlhx4U/TIVPBcOEdxJZTrep+pworBoNR/iG9ftG071zJdbVBVmQJe5i+XJSJsVQK
G5QwD7YjlqHZZbRN7kcpi1FpP5fFk1V8tspXUNquBUis2uTVRgRdTGGrWvGUYbQXqg90jCpPoNE5
rlYpeEkW9x0+iExypX5cS+274p07bGHc8mn5EI8g1YZbmb2J5GEl+VkuDuZlklAFITvijPQ0Ybm/
JWJjomjTsRcPJJenCPKvKw7N/KWuHb9iIQYKiYGLz1xxT8YrEKegJ2lb2+qnCUBxFVebdjpbN/PE
GUakw3Ht7HewzadmcQyJ1XHHT+5gnaiauWTIhgi2+rqh6rpOrVOvOu/KA02bBY1WhvJ4j9BIcvmO
02G43RbTMmMwY+wblxKv4RKR9sm4OrApGh3+aNpmPxo/OLyVffZCnWlc4ZDCL8Yn9ZEEBUQTCd9I
2Ll6OG3hYvwUVwX4b5wDasya/AgB+QIW74DglesEQRrgUAZ6ZctFyDsZtuNrQ1oCx4C6G1UMd1Jf
Wxw1vuOdxlUPz+OJkTPcc+LgFnC0jPaZtwBTkZ21DW2Vi9ccVuMK+vL4yejDUDpwrxE7ZzItemtp
C7aFmUOFD+KENn4CGtgvDJbtks09hDv2ZwGzljfjq8O9fjJjZlKueuFZbdzsR7jlTO7Cqttysijj
yCed5Bvo05hqWZeiCbi9qRfh8D14jvjJoWuXvIsRPDELMsyfPH10pZLCsKuFm8njzrf5X4bq+8sr
JJIYdr6n2/Zu3ByOvvBsPDSL/hU8yc14YPrjPBouByh47z/5xgU8U82zCC1rlLXgLpmHmdhFTvQ8
E85RG/RXhWdEcqB6aJZl50LmijxFxpLJbHqYOKNcWrzXbBHa6Z6NPZcDWgBOh8LhYilJ/hAf2RY/
37nymC5IBFg023LP/GWeOEsWxjp7YiYGsm2T2/uQ8nzMB+7VuLEN22PSsgM6segPCjKAxJNwEJ5J
1GTQHBfX6GWwPzkI+mWwOS8cJu3AEedbPj8fi4t/pjds5/tU2xUOkh+8mw9MLzT6tfwleZEvnMZ8
z/TsXYxDAyzaVhij8PYwZHGsjAOzn/bAXZbuedroPcgIJNzSGQbiOK55xcllKjMxFPKmkRTMyxM+
Jz73A0MlddYVo2j9+sYfs0YhPAO2xI6h0t9k0zrcc+IZfJIXhkGJQGs+LdICpObb8pXJXTu88SkU
Eh0oni2YQzmyoGqdWljxUsbtrar3IRPqjS9UPEebAdV/4rJPNwg0jQcQmyO3EeclQw2yCt4zbVcz
T24ah5AZ1goQEBEJFZw2jnAK3OCB8Z+/GuaLVB9WXGbJD2+LyZ+XYCs+rfHTFd65/uS29rBnM2ZP
G6ZsvCe8MV7aOgCihc++bIQ9fznqGMIv81WqIlYCewP5TxEJxNhQNB5YLKir/pz8UIs3We35j/hp
Jnechgv1g4DCa/vMvNkwppY3ZEzg0fszh4BUgHM02mi22s5ON4RN+E6281rE/gs4c4vGosHLmZz9
n6mBZKE9CI8E+IbrgUMM4KSw6j3Fj45aCW4Mfq8ix6zTCW8J15PCFn7T4LjFL0RIJ34qEjr0p4L2
QTK7pWHhH97NC5t08CALhoZhHuRkLP12Pxx945nM4lci3ecgplvPiRepBuCKVuCHEMBIqmbTbADU
7OeDL2X3JdoKnP01Saksrlg2FfDgbLPbEf8p7fX0xBBlUJboP4ctIhIrnIsAhU1H5I3ptOdp+jDC
ddotKma1Afw4DMBDQc7rQbe2BSeRhojkeh56miNJ8Go3XwbI0QuMCrzSs4/lejKPQbUaxzMrc7F3
ZfK7uVxZEas7dSkqxAiz2YZTjL4F2jwR1ekuSL/RFAgvTK3Gc8SOkgvYdxTuU39J64c1zXyB7UvG
Edb6n1yzTOess7l20/VgLVHFqKv6rUPqw8ofgQz0DW1VwhDZiBsPMxfZ4+tIXQ3qijkwy3aBeWz4
kTT1oyQSgILvYqkrjuu6DHJN9Sg8V9WKKy1/ZbziChiAXVHTHlatdUDYw9sKiwPmAoQgLgL0iVGA
YWW00fhI8oamIDsMViuDLX6ZoauIGJmf+m7HG2bHwbWF/xrnJPvWDVkJpJMTffMELYm6I4t0Zoy6
XUtHaCisDUDZBCyEeyYoWzlAH5P9ZbqvP4f6JwViKDzQ3UOTMT022lZ+km7lkpvScIFKxtjmqh1Y
BpOlMQOyCv96IoZJWCbicC6pSDeeujY+rEpiwx+8lbJOVthsVmUrE1qXJNpqzUsMYmfrs0Vdhenj
VO04FOYmvRX5ZjC2qraMSCDGigTVBMvIboIw/CA4rC0djYtrzcK2crgAG5CeabgXWZAoh/qNEDqu
ayZSVq3No464ix6c3Qo2oOIjZOFPbrk8criJIwMwD8+toc+doZMYXInRXGbZDCdCfXul3jRSj8ez
T3Xos/lhmjJ2FjB45roDgwknN1CJgD1gS/bRIEKEPvQHio80O+sHkXCC9EZzt9zSaaF7EqxECogs
XVJAROhyUJHpDlkGlaPTEusp1+obGPhYmAUY1jRqj6ZyFt9wVHAJDdzK6P/bLxP25hlEQKCuUoFy
7JcZ4JKAwvPS0+nWtpHwGnPZgMFWDkK545GRnfdLjv39SHYfvlqVkR9O6vA6aLKN8gnbTuvU1reu
Mwq9tZotFW6Ub2fvEt2jiJCNlYjqsn1ogpMlvtNQ56PooVtka5/Vs740MJFjYLPNp0fEsavgeF+Y
AOdlc3Szjtw4xqOluem3/zyemfCgx5jhThV3EZVdEu/RvnYUAph1sUgRvbGPFJYhLmadL58i/WML
NW6XMQ0usqvQ4rRdeE8Ic7Dotqs2IEwvBwckRkZJ/7+n2fOgPeJyxkkVlS657PCV4VSXN5L2KBp3
8Bsan51TsGR5j7rHqmzt0QNmsVC+CKRKX7ybKjBkINkEsHTxD9R3tUcL9m6Bq5vG2qYgZZhm5IWc
M6VbMoxJN29vPTYgWfPGJNrJ6Ygk7pkVOc1qtwldU957DePLsGX84VIw8CDNeQeoeUtjr8Ehp9Fe
7cbugTQnv3+aoIB2Th6MbhC8KbwBKrrgmRepWsLtQHSwlyCLnpLPiWDUh+ytv5UJW/klMzCj5A79
I5KlEXzwwtrWpEmj0iHGYVF98G9wSk7yc3OmEVMTWJsuKEbr3cnqjsgePFTT/RwA5UeOcEixmRMG
TaUN4cE7I0aNjg1FY48lzUa6kMlObWt74uvckdQAG63xwrtNxENo+4DRzWn2vsRI2IF2nXMS3IO/
np5QmgJSsdAT+RyRblMbyxlYZEI/JxPL2K6jgrUy+z1wXe+1YJ5Fg3uq2Kh2frNW0ooxk8ncKV/A
7SEkfqbI4siUhsWDqrHD2JK92FwbHBGEVdNpp3BHHxVcEPhL9ldrGLKsUbylDggBKC1it1W881nQ
WydhtxvTDW0M/cHfla7/LLdrokFjN46WGoW5E6MpvLkD8elzEDyhRMpaWaaPFuDKYB8wnEGXXQg7
7SQtqXgzKsT82rDPCXny3/FYilw+RB1km4zmz9J7K12RzDyM9NgEtoWroqDDi1SeL95RWwZ74yRQ
UlgYp9zJdwQ4Dpdw3cLvYhUq79Ofge3dqRyWwxNQiJXe2/70SozprX1ucEuTqbQsn6H+MfocOFnR
tBfRI2AUhbt3KK7SI4FL+WGMj5joSKyo6gsnGvovo8cCPBVYYeL3MJIL6ypHicFiy80P+HDmMTG3
Lcb8Y9GgKDSc+jW6MoqKb3TIfJcY8UbZhBHjNyFt6DAWZee05a0InyDXcBdLj6V6HgtgS/A78d39
zLCxCpn/Qqw26AUzVt0pilyqoeLija0T0x8rBKGbNzFpjuijAihHS3j+d/bxCSyKltHedLIt+dep
XW+wm8WMmWgDSQDZCrwXf5PqCtt5XLQg9dt9/2ogQWBNa17TfeimoBFbAvKqKxqF3CfqBNbXnDEr
7GhmsauipUOrzUQYRBTlon1QzeV4kC0bNgDGPJXoNGDwzSZr1zI4UMNF4Etj8JnlJjv08ZUgqlmX
2y4Kx7DOk/RAqR8f1bxnR0nihLwIaEcCIPulcBhX71wFhHWx7E1d2jZjdCPoDOy3ExyDNexGCHWv
DAuxQd9k4T8TzqVeDIcAax0+oLUIXzDrwDVUD+SEvs2jNxmjtIYWymp4jX/CKwkhVGEovy+lT43q
ydJaxyPYVhtauVjv4/FW/yQF6YYoJhjHrYPAx4GF9UCUGoJI6MSU6BbZXioxDi1oQMk1ICr6fOss
cOA7bGgzoQ+ifIACiBUCozyKjgL8xmtxwRlVuz0djLW5YZFP9NW2ttPHkCsDzlHxnj9UJEQUiHF2
6J8oDlnH4KRC9sjWydVkruptDIuWsfC+ooyklE1qtvta0YAnECzWLodt+NbCq3J9Zd69BC+d5Lby
EtFs9EhOWMf22SrfihdKqp9N9MBKS3BT9dyC8FWPVr6V4BQOBW2mac3QEW8tUrzhF3ab/ihdzTd0
027psr3fc0uCYbk0V/0tYBSlJb7KfQ2pbKsNaz86xy3qNQIj2Ll/cwTYBZIrJ+ffGsTKRt0rpKvt
rGcDfEV3iN9l9r2+M3GJEKG5ghaHM8yhSZDTXr4SOfmRf1oHeD/s7KlrnJALoBZQykvCDU3OJFE1
DkuV78ia6yN9eLaOyo6rI1wTTGS62mkoHtBHh9sGE88PgTcf4XNxLZx5VXbynjJl7aPiJAWQAPIh
XuredwkYarb/4Xvon8irzORnE3DWN9G66HjX/o7SgIHK2AFXwuC2YAXAALwO3e6DRJtFx+3Dswbw
lslFa8gRZlsyH8c1I4n/wPL2YB2BgTzBJznGxutEGW0lqmT6dWQhdpdH4HA3+lWBQV/1TbxQY3t5
pwGkz6PtS3BlCUXSM0ZX28gZ6cwzmYlgW0kmZNjvrsaRWFHq4ieFkTwmWZd1Q0QcmFO76UG7Dl/Y
DvKb8pg/e5sWbOM13A5PXInfZXTuMrKjohfV3xqPTypheovP0g6foYkecV5OqJmP8VY4tszIXAre
OVk2JIe6gCBz27+lSBYXpxlRJDuy+DrtdFvfsjijuhHLD01PzG6/aTBf58K+EfyzPzeA/HRg73//
FjQSWIMKkxISTXIgezwCYkN6dT93msZWwJ6sdbQ++tkudu8+leGuQMdDyDgtrGD2tSCRoCAjg5Fj
5O9HjPx//x9A2HOH6+8/qn6H7kF8akRQKM3cnbv//f3L/VcbNeKZxpj4XmXAifOnv4/lStpgawlF
GjuNoJd/fPHnH++PeUXPEj0wtXcLzZCjsx022uC3X/3TX96fQ8vpFf16trzy8lUS1xdNM7cYVwOH
Ru3aK+kW3b/45fwa9281GvaSc/8WJAeMN0PEolEPwe7Xr3f/eJu/HrN8ofyfp7g/eP+dNKnCNVMN
IJe/v9T98V8//vFdgHnV/tP/xGqAuL5mavr1H6aCK2tx/znH6LCQCoxL96f47eXvHxtFKAEJwsht
VfssILmn08LqHJRRFL/mGm5IIlVXYBuuynQTdeVa04wAUjjITVkpD34601IialcT/pVYYD3aX2rJ
WrcF27+Y1HahazQyTthH6doM3oTkFZiPoS98mHFzqFX5ZkGGHjN0lA2c+kogQ7BVroFSAQuiZWFh
YWYHRP1nFIDZoeUFz2lFE7Vm0+1SaU5S6lR4q9JarJAVxB7+bUVDJhsQJdQTEoGjddOMFRo88Qkb
E1qfuMMnpA7PCrRZstKiC2bOXeqxPBMJke3GJSF4cmQ50Mr2fhmfo/QVG/5KpcrRs3mDILQR6oGl
Im6toE+qlQV0rAjCU1CnIAQNxi7FP0/voqlujRavixYJWzWtnotQeBf16QFjO7T3j77DAQpu1Ecj
oFtkI1akE6BRAdqaa7Kjt83BaCUKoBNFHc+4DchFQQZlZ6RmUHaqQmNzhDqSHQDdV2YRzYKZg1iv
UCno5H2HWZ6kF88AwDvA2y3kL5QkB9E3Xv0YCavcTgQ3fUrS1u+Tz6yvQBNmE4uAgLy/tP0JMvOD
NnK2a0Wlc3NxmpGb4RzWNZVIEzWN7XQjI9NtsqsxQv5upG1FIjBiEghF9Fkmbz+E8mNddSR+ko3S
V6ijsu0Y0xGqyLYWm1VKHnDV66zFGO69ClWjKj+3ltuZT+CeCEMmfrvVJlfSQTNR82y0G4fpo0b0
B5bnJMnRh8pqK5lJzxM4ZRnqW0HVI+WYKZH0XUTtR+2LWL8mldUec3yFyIUjNurGvjEwBwqVBlFl
wnXSSDhkkM5CfVT0ZTE8lH6hfk4EjFSe9pg242taVNRBrZZqqpKgM8q+JR/rbdAKOwj+y0HNs3Vc
Gu6QUgbT4EeCLqdPzcIyigQcimX0lWPLljH1+2n/XJjMrmOjAarv6mED3Gs/oAda1toc2VcVxG0l
xTGsxbepAM1RyibxLwr7yVR+GVop39TpdIv1iSFFltDK1MAEjUFYog18Y69P98m3pQTlZViRs6qo
31xJjiQRb9mb782onzy60pOBVGMSh+dh6HYddu5KL1HudilJviLWav+Cf3ubSuSulpBpDtjvHwlp
SSnoJFYnA0yrnUJuZNsP1WelNQErafJ7+Skq1k8Zp2Ql5hyuATB5YABS1SRv1Zc8uTWOTF6dt2u0
kGzVEvssXBpwrsdJ9FYofL0j4tedFTXfUm/JS4/NAxjSZ9TkFUJM1LdjCWCx0971DPnCkLOOpiM2
Ae53hEqkazESygkEePSU9hSLuYlp+oj4+SSVOJKkarRWqu/9eEof7fv2VZMY5kpx2GqJrjuSQnc7
GCUTNTqBd0n6Uxme3Vg9s7hpPlRAc+fsdDHrftR6uqB2DtExsC3EDYrfMScKTK+vYcvuIpV7gN8o
eulY0+xIzDJ2ipdESknP0qZjIQgvAfcmRxfLtW4RwCFQkQnFjemP9CoBi7RtdBt76QpzAB86bA5X
FNgxh4GGOQHMZROTfePVsDNr/aCZ0k4PZTxWowjxM2Gl2vvn/Lurii+voc+j0YBMt0owictSDQ07
MHzbkD27xRJLfCB4SEOT5yUhHReImlvLbG/5RPdTEyh7Cow96yrxqJgN4TlIyptW1M9l1h855kf4
XdAxveXQRnRNBfHqmxS9gMDAZj6n0+QKRXEOVfhtIPDh3Btwgrw0/FGHi5IPINwAapLFE5xlVYmR
BidU5MUYNJEEOBmFqS1oHYounUBhleQSsUs+hdzEuTQ1P6pOeatMyo2vxh8xg7fdKAGITWJLkQYP
kDvY8jN+JyVW3QJ6GqJwUq6aS92GP00oj2ep4eqffNTqqtVTgmAWRPaQr1KzCykPAi+J6vI1Hooe
5352Us4KlRCBgCw//dZSWba/dJV2QRm8Jc2HHkzc6iLGx3wUCZUAgopQfyunD4JXHf2hrI+oq2dV
KQV1KR/Z2XjV2uth5HtN+iIE7YcmKwV+5LnVNdfq4NF1aYLhOs+wVY79c6hDKxPoTSL7lInWDtjC
xtTrEbCDg0iKrTAYhivmKm3gWCCSgYp50VAEMdH2DkV+VjJ6X0hxMzDF/VUc4JSGqrmpcm9m2xGR
ElraVaxEVuxixlXbNhRCqvgJpsln3gVOXrdbAF+DT7G2INmPQBKTcMgYBcGoa3uM1auxYfcZUBFz
cgJG7M5Luk2m5pLd17aibIV2byge7SaRNoPvWWhNhmQtxZp38Ck5WimiT0MZPzGllwuxpmSUppRo
Owr6sQlYOye3qGst3i19kiwbAPOUEoX2Intsa3KrO5VIeL2mBGDKW9GbGBDDYViGnrDQK/JQQsRh
Tt0Wn8BL1v/fUpY1YTM+jcX3f//X+1caZvS7oDh9Nr/bwxRNlP+tpezlu0rz7K/+5n8sZYb0N3wQ
CgYwUZKR2il4B/vvuvnv/xIM5W+qohoiIDRJFyVN55X+binT/iZKPGyq4MkUSdb+4ShT5b8ZwJRY
+rN0l5g6jP+No2y2B/9mJ5MtjanAMniDqjJ722a72W/2YVPq2inMTRZfuvVptrBHwgdk1Yxbfqks
fvPanf941t/Nysq/eNd0Zho+lWUqlsjx+JN3zWu7UsYs4K3HiqxY2UQab3QDqdelEjrzDk78ghqz
aeMZe3SwMvO1FEi7YeEwS/5vqZFu8wRTCAlDjApNj7OAaA819pEmZeEz7HwaetQ0dV3ZhYlmLQEc
9Mu2mkOlUBahq6dArSEY8JkJIRtRIRtzpwNu9e8/qGH881FVTT6opiMJtThTBqf3n49qoCfJoMSm
tR59dT00JvNXBGManEW9wDUEPwmWbCh/goP/SUJlXQzVWQzn7aSXFU5YNCvfI3VYTH9SFf1UgnbN
jBlY9Epz4kwmy08PS/xfDLM5JeYqla5xGyCKdOM2UTe4yGl8gQhi+Ae21CgHA5V5EhWIqJQZAsZQ
JYsoFo3oJdRh1iQTCll0lCnRhQEuYpU9WFJRrhcMi3eq8rYbPCp2j9UR6bXArOo3ryhaayow5Tow
pecsHCn/ZUFqmzTaI5NFu6UoMIiN8IdkjXVW9OdO5wQENQlheCLG6Zv57YxH50ePmeFZml6KdlzK
/QBPAL74clTjt7zEK+ZZ3TtAQfq+OjqT/3Cu5ovutzvgfq4MlfOkWaLGHfqni1JEN6mkzWStA0Ao
iMi8p0iJbxYRfR1EVOYaatFVBnzCV8HXdcBU4xxNzqRrBJPTf/baBtFswO4Fy6ERk5FXGTq4Yxl4
UdhviyDTHa00X4eaKHVZRRYoUlCLAvZbnu67VVFR/kQhuDLHB1ZFYoIbzQ9/tMgC8BuqdNIMVhhR
znVfAqiqelKpJ9X6SNj1bZWqfE2CbK/muUl+1xzpgQQ2ACqaysULsSPnNOfCMwbE+xgsQym+1Vp2
RiVMGP027/rNKOtLWUqOkUe2gdzsaUtDwt8qYk37tiO+ll+gXMZZnAOOqEpYD6JEO8IbJU5+FJ0s
C2uVmjwNdfxDoBeYPbYXsHv/w+DxV7eUiVRZMk1TNfB9//MtVatKC0O4t9ahglymEtkn4FUbVxId
0gbJhxq//vsLQ/rLVzRFRVNN+ArWbAX+fWjUOqlOC1bra2VQdoWunyczZBE03wx61l6LkABDIQ7Y
rrav8cgVHNJWo7Qmx06bse4I/R+KKT6JHF379u/f219ds3iRTa4WlSFGYd74/a3JUp1lqZAAd5P3
Vp3TSAl4a8xk7KY0g4JqTtEoA1nxv35Z3M+zPdpUTFlR/3QOIPhAxeoFc51qyc+gmU+YEUQwIdFP
XRIl7cPRAuH49O9fFGfcv96hmszDhj5PU/8yR0W+JFs9N+5abEgdC/2TP8sjKFbsvUKkV1rQAlI7
VtDqs1cbT3FEVl45yJ2dG+KPJFm7tJuQhDMtcdulBz3Kd2XEIOPhG8KMlewTQupHCyhEFrFy5Y3M
mjhA6MT9nNU6JJNzDK/YpB4yQgyzjkPNTpLQeOg/Ja/rJOTuoLDXV1HRN1ybZx2/6dLQUd7FCWIw
nQnAV3aZSGJKfvOJDCPqgLaLgq7DBkk0AyuRVZvVZyM+4+dC8df2J8vDJK15tO2n0iDUC4emxjsj
QSFexiWtZs/CAoQZnb6WtpM8NtVRyEa5IKrLxC22KMgVQuqP5Snhnp4QOzEZiLNbdOS0FeVK0Gnv
hAPFLCUZn5Qup/sy/+4M5mJH+2g0zDmlQF+nDa0n1Z/lwRYHVyuVVx0eTlzOs8NIc7wvaeHL9Awp
AqwrjBJ524qLQYUqkVTpf6AtSLL6J96CSnyiKDHHGrJhAn/Q5nv3t2WLJ3twzqeKpoElU/wG2p91
J/BE7Mm8Obgeuow40IOVioOieBQ1GuMw9RMN5NLfjINqIfhLOpNqnAiMzDPFtWQST5Gk4NXTiImI
tYqt9T3y8JRtotj6+1yWntsIdIScwpJNVi0DOiSSKCOws6O1U9LmELTPEPYkNukJsFJKRoKJVihN
6KeDfiapA8CIQnUmzn0c7+n4M9vvDTkUl6pmfeTipgr6R7xE+II7qVgAL3MBQ1VABdWvWKiJbffG
p6Fgvc+Y5eRcTviSw2K6KGKwT7Ts0SxpcukDTJUijxHhSvKr1Sb9SlYNfHcZttfWip0mEij8TR5s
EZZYvoQyapLYM0vjSsiIMQg64arrmOgqGupmqjzXU/7m5Sgdqlq7UmdHfZ+EF8pAqMTBi+oefSoP
rkwSIzGvhWM5tZsh9cJl1xgPvC6wQiqZfluhyTDRjQX9RYmKtdyFDrYaXAwxMpARVqLJETISDpX6
0vQJnNOye8xK7Wcs8U2mVbHKUHWxIQIfqxu8by8KHkhv0W1Da9BXx9IqtqjgJpPM3waI4T2Z2Wka
lhyrZTJCORfZ86PhmlqQ+ZQ+fRZfRUySR8qVzN/asj6+szRDeje3PxpEYKxO4QRLYAQ81FiYQemi
B+WWTKXu9H/YO7PduJW0yz4RC8GZvFXOmZpHWzeEbMuM4BycguTT92Ke+v9Cd6PR6PsGCglZqiNb
SjIYsb+91+46UHHjQo1MDndLZ+5qxcFwAqaQoWJDdXTRempvMkw0LmH8TZ5ngCBz59JWvjg168PZ
ZY4XFbLfRV4jt7ld/piZlmeTlu9LWrxkNK6gSp+yQMKMzGmyypQ8loOGge9u+4S4c+jjbuFimCtc
XSEKVeYzkKK3RYuY3VNUk0WdsWWm5KpKa3xJO83Z2W7fylWzG21y9Ca0TmOXX+zOWb6oGQ1WoYtH
SXBoEg8agQ97D6mnQ9JiGXKpTODpoifNKuikzkGAl4n8GQOmeqvydXA10jpXC5rZiuZtcgDELhTf
7OKpdinksw9hiWfZy3mWyrwkQmiFtC5h5ElXi2fFwNjMWK3GhVG+ai6LdB/mcUAUs77Kenpi03rD
0ya8Ue46PJ7o37CT8efoVM+MUfghWyEufjudu1CcHJR+6bNbqemo2FeD9eImrMxLxRLrMfPt4HEV
mXrKIiJXXWSeO2sckKnwtHiWc7u0QPADm7u6xwU/56BN9c0EWI+x/YQbpElQXkjU3+XZGqJnvqVr
ihWo9+wUElpQYlupkwbRtnC/4p6+vuGPZrU5tYb7OJ46ulCS+0LrFyKupydcoPKumV3yPVZ1J6YW
0H5PHlK+Iz9+6xAFfhTJkZXtvpsuQ6B/9np4jTvnM/fOjMHOesZIpGIsW/kc4uxoMbMtofkofGYX
PUPKoj9Aw75fJij7S4WTMhvx6oO2Q/Yv39piZLxaxF95xDzFz6eXIkZhLkO85C5BTriUFAay1FdW
5DzgJaP1apTOLs2pL88n+wAFF4hH0GHwLW7HKnmlGAM/Y71ASyJd3zjFz6zityO990YY0JYtjT1W
0Aikc/MROzxNrEzkT40VV6DgOg2JTmPRxnRcczoASnC0JkIWAw5Dzo240mZqx8E68ASGo8T3fIsg
uXH6GJ8BKt9kHjdzUzuEr73+LYyrJ6tvHnK3py4Lo01msET3EaTdzoXgvIRvIeebE/272I4mxRq5
dChn1EEdumggZiGLnR17ePWpHEjUa9vRImRIcEnpPlWpEBy6BpqeDv3kyYMts9dQs5JmbXDOYxL5
qkn6Y1NT49iTL+rpScQp40FRHVxGwqQPbwxa+poO75yh2sRETAf7pAxehHy2Dmrivcrj+ZelPrnL
O+o7DV6bOH4fuvhpslcPRpy/dU0LggRvTS9EevMk2jI9BR2hIg0cypV0WcsGWEQzDnANxK0AMblh
HwkReehgQLs/mtj7GXm4IcuBDR7PTTUOFzjL58ZNf7vOdizS36UHKpv2nQLC3/jWM47a9EWTbRvf
nJ2k+xBW/Bs99Bg0hmNEYr2j7sOPsxk+LzQL7eoJvonwfozt/FqyvJBFWI3oUwVdrTjGmPhywzEy
L85DHP5FFUQojRildbTDmJWPEJKoNJW8r135I0l/dPDHKtnjz/IoOnDjg91MGI3hsV//WzPDg1I8
3rol3s1TQdo+ZmtgbGIMkjm8zpHZU/MhA6IF1C3QbZuB2m5DUontsLxZA7V8ZpTHKqaTbOLrlWDN
7fO//hgo4lu5Odqz/VFTmojJ2N852rN3Ys1xsMahRTCGV1F0gc75d1r/siWCxeekxbtsSOZQhLoO
Ad6kw3ENv4CdmZ+9VQsenT+c1PZ/WO1TpsQzRZztzgp7quqtBXeyxxJftWX5M6+tg80z18wQv4Ix
wvbZFLirYvtbZiQHh/mr6oNHY3D3hKgIJ6sB0BPCxIMTPFbjPq4we9S+9TbPtneaRM/stMElwYYH
Ht7iUdOL13cIvce8uTh9dfJWCqXFybVDZQ58IIOW7NYDYPvPi7/gNfLqNWAf+E9sVxfofe60ifKZ
rrXFQteZgPcKB6orP+4Ay1GO5+tH/3lJV4GizPIB1+UIMBaT9XmMaJ8B/HEI/Kg5u2tkNdDsv/uF
VMlEf4HU9BdQ+Ztt4mLBErN+86h3wsNQTAftp0cvii9pVEbkMPp7accEK3X13kYlro22788qcXhy
QEpg0CNxXGY4YlznrvHFnQCzWhkHDgMQ38wheZaXb1ziPHY9ZjF9iql4SNmN+DgINa1AW+H0lyUa
97qDRJZa+ffQqkezlLBvourbt4u7UD41irPHMoPSSKY7tkkThh35aOrureryF52rCwLxd2umi6IV
2I6cr2gIPr1ztB4/R3jTVPt8g3R/dJCabceUHH9CfL828LgovxuHgOf68EZk+ps91GXU6zbFwwYm
YO1GiGGRgBU0RxKnWM5i2vO3LKr0d01cfnLum8++GOazcYdqN4ZMiOrALimwx6zUOxRhjxYg1aYB
7YmZ4hoKDhxyL/5Qv18Dr9cWipw3Ou/8S1pyi1qqVttujpLz9aUyAG+Fyu/ZdyeUKHHJwg46eIXx
D9dwayvymLaENf6v2/o1y/vfTC6Gfy6Y60fXa0Utvr1Vc8I+200H+U++95rcvSZ6mWIyMNMBxa0S
920bv8I4jrZ+ufxy6tLe5IEk/Cd+phnqjxmr9yRKDmsZEe6Z/G82Jq8cmI4eHCC6xf1bp0/fYndQ
B8L8/HuFf1QTT7dKUFxvD+k5mtF30t5wcB37YcNNcMpKNnGqxqet2bptPLenOrvyd76z/PFmc7pq
mH0WRTjCNnHaQSKsbQ5syqdYG+ziepw0whK7YAELC5GYL7ismzsTcDxh7nzT9tnf0UOQ833rexqz
GDArP0CPOQg4CPmsBVKExxbzTBsr5ruEG5Gh9k4Hf/P1sb5Kf9dDYkLYognwV9FGfIxq6I3XI/cy
8r1tFcx0gfQn2rcixsV8SiXum439Lo5wX6wS3lXmYqizwvQ/9cKALMvx4oki+90lOZMyMMOwoYOJ
ny9r76WwMMWmlMU4QlwtK8+ZE6GxGf5P4fxgjXjk4pqna0Dkmu4kJWA1YftTlOpNKT3CVYNvFwec
HcQSePVj0jPtMjNbuEw1X1FPoLitjtnshZvWzY9gZL/KYKbgmeFvgUR+66hbCoqjbUlfNAh/ZyMD
xxxD9NT+q6s5Qa1XzLTIYKtXHTNYYMlLuA+oB21fNjsmkluvndUmFZi7rm9llPDuZ5UoiEFxjw+r
rGho/ebHItgStn+SAEWgMvOlsVP26yNCRZB1H0lEX9OMwuGL+t0ecFGtFGR+g1RqeU6yLXqe2qYl
GuGyaUJzr8j7hM4mp8BtF1j9I17hursMNjf39e2hI/BOSQUDIMk+e96I3bhU747gUZahDBq/hkuD
jzUXC67KxDwv3mToomu4PXL33nKjJ+EjnCjNbjqKo2dL2YRzYlSJnt9KmKFiFIH6qQamWgla7/Wq
yye5K22BJ3Bid0JLH6x88XdZ2D9IipNWISRvuXiAL1VcXpIjFvoizTKvBZh7Lgu+xqlNc0GdImyl
6xvgyvVIvSoxYek/ta33GxY5Gk+CSVaIb2UJUkgvcsQKOMt4f/2VqkybnavwYed/4auyz6nooF+/
W51/sbelzmkZ8RCXq45r4XoPOlGuF/jO9PlLOU33GV2Fu7HmLFcyWbwZROFsiwW3YlradwW0tgqx
AauE6+wWLvibqed9vYrbFWIcyjYuNlhWIkfhsYKyogdhcI7lgoFAm2znTAjDdeOpow1WDNEpRzYq
/dOA0+hcY2lNPVQY8EQjjfVr+yvhM+85YQS/R77ncSzDiza23FVW3W6yMcL5r7otHLj+GCcvhKIU
ZZQLNy2zMI5f1VCTVc7AAxWGk8ISTydbzSdQ5z9SRg+cCpqdrhIgzPkvk+aYHwbM10W0/C3FG0wR
hugSYY1B+qeiF4voGcdjmmEOObqZ3Yon04SH0kWdExmy0oK5Cl0IyYILD/2CJuT8cp3JFFb2F3mF
t9lEr4oOjGLxn7qEy5YNVFeUPbgtwA4WmIzrNbZ4hNcg2O9tnGDcuq2zE4N+6jpcxdSA/BULK+3Q
3lHnSW5W4cpPqOq7GWzn4jietUWwF6U+OA4j5GkkJSewChurOc05LkEheeviuvudJAkNEOnfJL/t
9fwsx/RDlNzUU+CQ2yHkGI/dqqOxC07H6ERLmQRHxIGqyzFFNnm7mZXEkQtaumHGR+oJgTTOzNFi
TdlIudjoD4zaynTsgBhirDHqOad7q9UEcMNum0AM48B/GzMkx51BvEaE7BInjjmdNydQeK2HND7S
onmq9bEVjqb2bZ975pA2hIKYFHwor38SnTnWKFL4i3Bzr47UkGPHwa4k78d70Jdsxmh13JrgZ2sX
DDqK+S1YwiMc8K8xsn4zVcY1ZFMm6rCD0+4psNkWqkwhReEhbjnfNE720QDjAlY9fYY+yRra/U74
im5zzDY3CuDYTVyM8mYMuvskdo5+77zqttpEi7oXurh3Z/U01FQgF0STlhjaLh1NMOMFuYI6+GUP
xY8+5bCoomIXQ6PbZYzec5yK20QsI88i/4fNQHxvOn1vxZ4+INlml3LJ4q21IpN6+pi5UOvLNLNN
Cfon5aFnQpA40sJGQ73vftO5Sd2GSMAHojOvBaj1cr6+pEJjRPvPn9sYWVPX5mx1dXShf7o9uFb6
3PIvONtlQWTWYw0ZJ2u+dIt/w1qity7rEr4tIc61dGeCUkErztc/xzJ5sF1SuPlAn7dTutVtwkB2
MRH+piHcwSMlN6VIp1ZGHAJDH/hsuUDk89zlilg/bPwUQ8D60fUlz/EoKp7du6KfnfP1JaEgmjMu
LvZe5u4/n7t+YZHqFs0fLzRgc6etoz3MrZd0cEnqbrGJajJxVo6tykMWOVYJ80kkU47G3WngceRf
BIy2Xc1T+yapMnH+z4sfA7pz6RLYyVpXF8trz9fRwP/n3P7fTAmucDAE/J85t6/fVfXddd/f/5OV
4Z//6r9It/a/qP/Be+CsAx14tvF/2xJi8S9I4i5DNuRWBj0R6vu/bQlu8K8A00HA5El49mpZ+G9f
guv9i7k+YnwYMy+Dduv9v/gSHA55/+vYBwZvgJQibJdej/9t/kYxr2tJ41cnaYcEAFckEeDO5mzY
MJ968T6s58zadVCOFkEIx9LEWam95aT73y9WOY9wL2zz709O6wH1P1++fuH6uWrALs7ZiPAQltdr
hUC31uiJNMVlfv3zPx9GbgtWNCb+HyTBEawSGzdc5YjRlL2tH11fBiUITGJ1Q1HX7sO19cLuOmzh
1w8NcNNld/1QX2sDvWxdn12Mc5y/kfw0mC5prBOHWlCGWJJ4YObvflEhuJfNdONzxuyXC8Z38ixw
vGxmVjx8E8MB2SHiEQbVRQFCo9dM0+oUa86msbPPZfoFS7a6mafmrbVdOPY0MVkPjPp+lnMg72eH
oCl0YR4iCyKjRSK5HLxu3zTFQy/GR+PJfEePTg2nIKFblR4cRbKlGIjL8nxkN95mB8H8GgQLbvZ0
Upee1HVshoQ6SvmjaV16Jmjn9iLsZl694EygEMtyh6ep6A48rTgPHSZOCnvHvOVyxJ+9PrkNdjph
mr1Teh8iKF470y+7AGo//SkO8JGJEtqyBJsOyKUL8Y55VuPv13bU1B6p1IRpSHDpR7U4FDW3KCMJ
/TeziG/nkWXZLiN6HGYkU4Wgj6U2tvcYiIGWaiq+esKdAvlHPps++1lM1a5Sy0KVApjChER/7o42
zTsDE7/Y24Bv1TcmIv4zhObWSf2XMrS9o1DtjROphzwZQOvZBVQxYFk0E0OkjWiHyGR053XNdPQ8
+69VwdOplBOfddE8unmrn5z87I9tSCjd6nF/MEMAVb1HtgPpMnNSr2x72DTW8hzGXbuXFHVbc4Rc
WCBz9CHic8uUYXCnn45q0k1e08pDH6jeVknwy6zfJZgRsKcfVUL9CSX01J1HyycqiCL9R4Xkegct
L13BjnF2pkdRsamhnMWj3GKNSUvvd9pzHBxdhpNFyGWTMLKoVOUcwPUduoFBYu+Ae/TyA+NBqKyC
QZfgaDxB/8VDS7wT2uqu7AhcSaL+NDdSFTe6u6iHQClGtfdbc1rI7DVtMN0qK6Kb+Sl28pO/piWj
cVzNMS+OGn8VAwLXvNRPPQkN0lDTjUUJk8eytm9aMLrS5XiI9monjd64lqM2oeqeq9YM23kC1jDR
MW0hliP+cSP2xyqoOIUMhb2b6GjKG21fGFO8toJeM0VTgFiO2vP+KGfQG9pk/WNQi1u75zDTeWw9
JsWuPnLrX1wdwLUGo3ZCkazjCEL4SnP2tOIbxwUAxVW81tD/GP0hvXgF9lLaTGyOy0legQdbeZ2U
qe7tfrBv6nq6ifwFrpLjSa4sRjMWdGVsLAWauEUY5BAI8j1cQE81GJ1mBjoJ2u+m9TidzOs/TFdI
GINLqwaCZXcqvVdqlz9B3GLa3Suf/aAuP4MutkH4MJqJkxFBZW8YqIbfgx/2R3p0wYW0SQWYwavB
RnUfpD/KY+gy/EnJq/ULlFCrEpckhi7bEVdoyP56pJDYAMVjT2Ycwlsm6uYg4xj3J7VUh7glChca
+4+eT2nZ/sjTa8LazY4sIIfC49aQktmTrB6C9S+pdXlYRkPAOwx6doN3wmbg4E6t/4i4/KfgxFin
JMzUxHlY9fdzQUXw2LbpqYtfkilO37vQT/gFqem42NWp5RpD6Ar2S4FlVjrMOBGO58OYkb7E6A+y
CcrBKH47OX8qRfpFVUSLUWcz5QpjN3vasoCQLJ/nFPqlI1k5RxFgKQ0Jcxa7tGu4GtkDsnooXAnB
uzsJ7gOFq2pK02INRThgXFZ/y1BurCpMIXARGV+MPgU9ico5oRBC0Qh1YbwxVobWRjMHu9FE397E
8jIGc3GcY+7z5jTMY/5ZBGSwE55UUVv+8L2/NMX2Gxv3MXq9OiU1if26+RvVlUP703i0Wns4kqJ4
ZYQLk9hq20OVc0zKChk8+ji8sopTZW4lp8Vm3Rz+NDpdjsnivsdzOG6n3GZG2JlqW1c07XFVj+wr
KTfiMMfR4hSGzxkqY2sl8DBsArTGZ1dKHMCcqhnbVWmX4+2S/VoaJH7mNP4lWZ1fzuc46k+3hRju
2VRn6oGUq8iZRyJZ/Jpi8zUBRimRBAZreihHekJcEZ8zqTva7B8EcwcGpDk6kpP8bGth6PMbeMpI
+0ST3sH3SVt4fYX9yV2KowWE+dBi6zK+h3MXwezRavCH4cfEPuyA6gmRI+QcDFvZt3QMXjrqZddy
pmTbyuxpnrJx063JgnRvsQfZNguGbuPOB8Id0znx2VZ3Pt4i4Plcwrj53fahkggfdS5fdcmzaHFM
cihE2dGlzaJhmDOkY7UrDR3MczeHZNAG59R9jF7DsGS+a4aGhWamVXch9SnwQTZ62BZeuO5fqr9V
HFDx67ftrpI62lY8VNJufpjz5bUNup7Sz2y+Be6M/KLJ7uHkfAbWDJF58S+5XC6s0/eKesK97+p3
TqtE2EVwb2X7sUNTtzqBcZveeCZayw6Tp7XpVikAD/kzvXzH2Nc5PDxnv25fEDOIk6clY2JxH1b+
C3fOD7FKzLpppkObyzOaEt749QX/wznvsmgXOs+NH21JTumtL4kLe6NPPkPSMpeR/S21qU8Uk3LA
Wl9c6XzSop1tRRTdTUMV7vycRX3JiyfZNFx5Mv4cZQkOJa+PU8pIO0nFxFrnaSBFpf8qxopUTzL/
FNGY7RizbK1I+hRfipJpZ1R9NSpjNuex+xpzC+WLc/SzyLNxPxOnSLMgPSlCTToi2hnWep/Ef5K5
0zsyI1jFYhshyiDxsp84Gsv6xZrf0dSjH9J+9Km1Z+kPLOoiA+bBaNLQ0YkIobFoSry9OeMyBSfl
EMDO/O6pUnTdYgg7gSwQ/gh/c12/M1Oj6K/YSacaNdOH9tld+ZIGpOTa2c54IlEg3I3Lrjp3n+lf
T9GlQpeHRKPPQiYQjfg7O1GJc0m7Z0kxztAxdDEP8OS3oVvYx2thNYHBVwJKRJdadWdiNZ1DwJd0
s2VnpiH+3kzyYcITRb2e0wJHoMpBZoVzrHVDaSbwSm8oNPiw6Lnq+gX67sss39MWviUznxr3Lv+c
gDkr1wkNwKha+2JMmPmT5ZdTkp8z6jSrtaCtmqmngIrLnjB2ij2T3tfsSjqd1/HQMFl3S5z7AO4c
w7oHrH/dsVO7JkEdr1MuQlbat/odngR50gHQ1RCeQaDthPgI7KtejXorFAQGmQwQKdSgz9J19LkE
gtElb9nCZrnzEPS4SYQbEbRyW9rpxbvrBN2e+Aiz8vpsOmIlw4yokIdefwQfvlvGXu77NvgRpZ04
U5VKQ0cM+K4t0uVcCxHsQiCypWq7w1IQ26dv/sx4x+pLLqm0+tTjC0nGb6NYL6So7wlCgF52ijP5
r7cJqSPX+avSlrMZG3rtBly4mJKDr1hRsbT4jADjiHdezIneKgO2oeZ2shlOLvFa05d6m7SMf7AP
lPvYySA0BApCusAKMH6PeUJLWnVOUkgqs5B/+6m4XG3GDY5snISntKdN0VsPEV5NyVGAlamImhaj
4jyyG4WQX8VEkbmMqNBE6BDswUTThPD88ydLg0X2S9CekdBHiz7Ac1LUgBfGEWRl1c2nMn5uycCd
m/XFpL8LKnXhqdGk6DDVc117FUoWXH4SdIqi93JjpbLdRNrvDi4HN89Idx8WzU92FKiaJYsNaIq+
99axLJmLtlyibTpVb5rFdh+4TM/n8aKUfhmNLA71EI4XWhQ38xLZp3k4hgujrE71X+we3lGKFLdV
d/FjZnoD7KMSg4SR85m4AG7iuKEQWvoeA1r/oHQxHTsfzaQKKQRoysI5o76Ep7D+UFYAKpO1/J+b
2qOB09EASii4pbBrvQqdloFsAPD9MBUheIK0tuF4A3LRXO4NdLlSWO0mHbA8Tj1LRwBz2I6RnghT
c3dHGVmcnl9R0pP0iWfKu9sY/9pQqgMnqzuVGHWeH3F/Qp7r+Xahm77Wc8rgNevlZSiXACfZuuVb
daAgK/exDN/T0LXJZS0seOtoEDtTUC3ZWVebqlD83UNDGfcwZ6cU3vFN3cXvWhFlTG2Xyfl6mc+Y
9G5YePJdvBZsOZ8kzPD4zc1t5hAPc91h57bLpaCezze+jcViabfZAtmkFWypQx+3aGNudY5kKL3P
soo7fPNMpXX0t8Tnc76+MHBiB5b47pMpF67R9eyKf/HfL0UzvI91N+2N5f/7UzpgPODKERjb+pIE
KL8VHSG3QjjXTfpuce0nHqQdIdK0P7v5YO8omfwCUh/TVaqCzWRB6xZMybcljrEztqb/8uLjLT0a
JImg9Po9wbRpU1h63PcfisXonCzCOytd+v98lJtgk+Y4GyueQ4xv/A6sSEUBdGXh6nEnieSdUs3d
gdHqiQCetacfY1qkDyLQIQFYkEQ6js/j+rX/vFw/V2QA8VILvEO8/l90TTVzkGXPlR2Ee0p48zOJ
EcdDQ02rZP7tIa5s5iGCq1TnPEChLN9rK6VNLlilzzikHFwDn7kO2b0W3w0B+h+GlBXPhhh4So2I
bCvx3YCkc382A1oBXb4SNnwruZiJK3IU02ckqOafl2R9StqS3W52HfqvL0CkAWuAsCBDWLJsMAa6
+gauL9bypJkMnK6Ptf98GrBT43MPzaUvzmJ9WYbmteo9cBfRALZReV9JR4ksTltzWUIuqmxh8V24
Ro9pWZ+WhcFcFYxlzRgyq3bNtDpBA/r3qvGUWhY9BvGeNYBkeIlf2KXt5fH6UlrilxjqF78PO1KZ
9ptmoMyDkxaQNoYjQHFm3frArJy+ObSdg03CpychI09oaSiqXHkbj+zu1s1t7xauE2Wv2Xs+u+nP
qXq28KkMa9VAVadbGdrqyxsH+E6F312SJaGApA1fmoatgYhIfzTc6lXiPyYw9U8kLv/0LS308Rid
VQM0Q3tLvQ2mDCxBngP1ZhfxClLq4odpcpN7HAwmANyX1vlcRHmK8nj4WXXYJmv+12TuR9dkzg3D
S7RwV9GjKzS/LILfJgNSMmDaPZE2+QYuTllJGR8hy8/UV4cHaTieJbKenhcFKrOqvpKytH9Xmp7X
wHzMTuk+twXYRj/DBIklUVLZPIJ4S6f7Ruk/Io6WrVo4Wta0v6AVZuPFUH/MHAKqo+gJw5SUcZSR
iW9V88tGZb80D9M6YOMEQoNhXZp9q2AQSlZE6kQxZDqcfNPGLlfH17iDEn9NXIP+N+Fw4HS7bXWl
j3nStrcmmZJbAiTPvvmaJ5l/Oh7OJNFDeZvc1yAOvqKPIrXje56KAJh7n3YKfKplHzunaUXpEiOZ
b/tigalpxRRpzF18y6jLu8k6yhfa0t3GKS1UIITxYOB/GBu87aH7l5Lq5RT4mTksbEc4gETWruiS
13ph3J9iBsc/5013uuvmndsHdIZG5ldhqe7Br7oPWUfe5uqOudoxhjgNwenxML0+hK9Q8lnl5TGl
eoVgMuaD2DbYIlj+8zFYzlE79Pvayl6vn2IvNJ8fdUHz8vVlXvtfM0MWsnDI7w6rxnQ1D/WrfksU
dkvpMzdf3O3dGWJ3bXMBFjbBpQw8T76u3O0Ym2Pqyv0/KPa1Unl22kdO9eafT9G7hOjaOMFbP+l0
79Bqcb6+iPWjKND7GsAEABieOFo+dqqmd2X9ksuTfm3TxcteSfYKpZjwNjsdm+tgLREu1orh64sz
dViDuXyFYI43BBL0wNUqc930JB0/9PWjws4gZ1X2+/WkU3OsCSnqOkwTmJ6JCyWw7T+2juShUeWp
JBR6xBUZX5y029T1iGDIuJGCCwe5Za6yY5Py5o1TEbDLjYcjPx6iyHDghsEBnkjWD+txsuEoj7AA
cPJoc0Mp2fc4T/Zl9qJLFGWglhju4zgcdkX9LNPsLG0znvnueJmS/JWWX8bCIeqxcvBpuYmdbxsq
pzLN3zXibuMF/JqTJrsxCSCbzcDOuVqb1WrNElk7Wwm3nRxytMiHqN81poK94GqsV5TlRFBckI/M
Nm7WpSZ9HNzwMRs98jNUgBTaAZWVhc95mv1F1MoPvN/5NO0bKdpdseDanZvxLc/KI2e2dDdHjIcZ
a0Ap4y3AwDfnOwWLYxd1+Nrb7I2g3fcwVyA3FCxCk8ovzvEPQzod8jhH6aFpft+uDnDERZbHcT9p
HtHhWjfHu5Tb7jG2YKKhLo47l1wGhL+JliPbYS2PZuraFL/scKGFIexyPKWuGvaQZj0T3eYeNcDD
Ev6q8hiQTXFbknhmpMGPHy8fvgnPGZlHZ8ofSFSg0QW2v206fGei3jaIvJCtyV75ecB/TVvfTb0s
l2G24UEOy8tkUzjA5pWZqEK97oAv4gxvbp0cQ2ZoZfZDDU+3dCA6ikjduvxyApseY42xZc84Azt6
rO+ofmeLkX1PAIWkifXtxDxg47Yls/3YPzolA36qirZLv9zbnXWZXdITurdeEPpfdjph/tLYP8YO
2XfdxlbmS3C6vsG02T2Xi8JRIIBnEOdmRJOhnvclgjPbQVWkLxwEMveun8u1UEqurWnWxkt44i2r
SaApXwMnhR4y7caONrxpfaP17EEcziAlpAEwMed3qKNlH/bvmDPJ4pThG6Ofd/AKNkhM+vhwGd2Z
ECkkDhLgE1Fzr9MoYbBgrRYIiuxkEp46aTtMOPFyZDzNKisnEyH2UTt94DQKT5Y9v0ZRsbeDmWgp
axZPNUioo7+d5sFQ/DP1iPl2sx8gMEsrS46FHzw7DgMBNdKUIFLqA+wAzxYkwQ43aAGC41wS4KzK
InnKk7thtuCcO+B4BFMTgW9oOwdetZ0tuGDG+DsL3stG2ESdUkY9ZezGW8f9tuL+D+1j905Vg1m3
6oKN8c9UPkoqdqAGjxi/CPoItgc4NoA+JD48RT+A6djRS1a6dNF1ZhfSIUTVzKL5ZQkWleQcWe2n
35Iv+l0xJbwp0urOmoV/W6byo8p+c1IFKu73BErIti7QQEXgcGRrHmeFmXmJUa1gtU9l17x2UBKt
cHnRNBpzXgKqmXqwWNRnPUAenEyA0Tr4kVHzhzzg7vtuxhyZE+gfCkB/ebAVDXzq0SAJeFi/eHS5
9jZBZmk1P0qZbVvnR51l+LlzFzi380u5eHW0wcohl/q9KpHK7QF4IY6lSzu09b6fMBrnqInVbL8u
yOEt7cIJ91wzeK+JisEXhONtWeevuTfg9cuWahuMbH7KONrLbIZvrqqv1J5uxmZFT0ta6l0mJ+RF
nkOEEcOup+tdWhsqmO+KB5bHeEg1x6WqAfOF1rMQSf8iPeejnuOfFXBkVDcZH3qW9E4G906i/qaZ
l9HtlgLia2CzRFnGzKjiaSTZQWUpBLkuKjFR4Ua8oYDvvMKTqp2TW6fBoBvHc2bvCKOpFcIDUdjG
K8yDDROPsn51Vnfwk2Tb2F26xx0HaG+yvV1EYOUmHA/sP35zs29liyvDq4A7SOFwuJYWgI0HSMGj
zZ2mszfN+ewmaJsaqg7Dii6138OihxC4RKclam7Tyj95aloFvLzeenV7i42zP5hiz57moYO+3BZt
sBGuJFjZ3mGWBgZvY3lt3L9OuxyZrPHvD6HAhH1I8Xc8QNov7uRrDph0MJfAr5gA6YBfQ8y3GHG2
3yWWuaHn6hOrFZsV1X8wRPA32nUeMsRBMC/WRfs9aNFljDYukFBswA+TlDW+FUgXeVmHe5rEfKIJ
jYfbh7u+bf8He2eyHLeyZdl/yTmeoXUHzCpzwOiDQYqkRHUTmChR6HvA0Xx9Lgd1b6hk91Wa1Tg1
gABEywgE4H7O3mvHgBBl6eym0qEz2FR7lQff+7Dik1lqnT+4YKHhB9VRIwo18SYgbLupmQ54wPEy
rhOdoNRbcr0EjxihPZuYg85DxxzIlDtf+NuxDIcd03KOQuSNufxKdRPsPrkHblLfTONJWoH5Iakk
7aAcs74eJEbO92Tub7MZ/xjnmu0ygeQ06RHhaNz5PyRCnwKsXgk2z0h1yQgNZTGmWN9Ix7JTRJGM
gpIenjfVe2/rGun7tsrIn5DZk5o5xMyJhl3JTxpo21zuiOXCTVwiyBbd9MGV1bkoQPL4DSiKKaYD
GdfmtgC1wK8r5qQq/WoPWzjpiWqhb3SOWknwTqiDaSnkmAzXm6k4Mvr93OQeh6ZNyFyjrLuEBueY
l9/c76mXO/d2rcj/Ak4FGcs9eQR6LCNGayQJiL7Krtp5ky9uBr/7yTlGbhpT+oA0wB1HdBcmzhkH
S1F5jXF++QVmO0pUEgfhLh1bqj3+Pb1csbd06RAGV4W2vFcYOEKqphDT/lpIrUpObUhtf+y7bhoL
6r0bpmMY40r0uIkHIa7sdWLTupqYFYoCqggQ88awxitYcBNXtgohu88F8Xr/NrTpf5OiVK8PX+/z
2+rb0+m7V7qYIGx+HpZ+Ch9GkLVYcMX0jetifex18+1NXF/vt6f+4+5vr4cRwNxF1sKpGsMJdlFe
ZdTVnEi/wggTjLGX3mkhzEXRCPq2iOxnc3GSg4zMEjhR/52i2Hwc+jojoMevjiWj612diu9iJgdH
fUqaiqshAs14jqt7KdtzTo6GZvF9jdE8lTFRnZCHvKNhL1SstGY/GANGQ3+ulk3RnRufCU4/DF9D
XS9k/PRrkfoCRci6jeogsHbraowFgTaPvldnyvRcaFyQck9Vcfvn7evzyZKK9duzELvV/fb8wk7/
eqb1kYG7MLYUFSNnrsFvu/TLXN/W23Ndt//pPv+0zyWE8yS7Q6ML6J7OgRopNd5Id3a262asj9Pu
71vXtXXfeuu6uS7WJ7hu/tNj/+mpsCOMjNv4LlrdHKHRRl2JQn3EX8sBrrf/cadTt8w5rrdX+kHJ
9UHr9nqzaJj9DP5p1K2DduCQpl/NaljJ+dfqetO68JItJTLjdH34Hy+xbhJQ+Qtr8r8qtP9BhWZh
mMd3/e9VaKdq/CNqfX3ALwEaKjMLAZqFQd2RqNl+MXECFGauLSxGilYgbaEVZn8xcZx/eaawfK2e
DHTKOliVjvFh/J//4SJZEzKgAUBkO3gIHvVf/4ew++i1+gWm6f7Y/h1UYyG9+L/FZ2YAm4QMTCAH
gUnSouNw+28G87noe1XKxD+j8v8Exw4fZeztutLYDE1QoRJNP/r2TNiHAcc3ISAyrmmny9n+ZqTA
bIxmzg9hXelBgbrU/teYCd/J2aZdBqcG6yxMyZ/UP5LjPAeEdH6lymah+SCcZlbGUWaJ/cExl91U
+9ShzPaCiMS8H8bnEBPMqSizds888AMuCedxlsRLdeDAmF0juQJXIEpjJDY7BCs1+u/dGgFP29Po
w5xqR61/4Qp8E7aKWltNPdPRmbJeSJ05ap2dUcliU1syOZUZEuQ8F5/iIDXfVXZhg1/POWNHy70n
rW0qQLuGtes8NqV4lYJBQher18RD5LC03iUJ+unk+t0zNDwkDHlHLgqddjpLjnHrulwKxv7LmDjG
PRKyrcJrheM+PISlNT1nYG9rx72z3aF4ga10W3XJMaJo9TiFpXmyhv7kO5RXZZEt27Cy00M4+2cL
ocU+UkBZWk+e/KbOOSUwULbqd+OCaouxdBNMuNJJuHBm6vhtLRfi1mwkIvW83LaZg7HnNPfRFm5r
d5joW8dw5JwkJiSjTvB9zy/CyO3LPATmTo6ZzuYt7ymoUiFA4j615Ve37Z6x4A4YUyjS5jE86tD7
0ZRkcnS56M7IchGb27NEAQOseh4zcaqyh75r7fMgnJFAvaehsADrVowE8RZbnp8e8kTeOvHOthWX
KRrH2Gbgbteu+9NxgENikLktjfaSTkZwAYi4Fx+zvowOaPrv8okUoSWPX9yxUcyTzDOwDBtVv3fv
ehWOaI/SalK9Ek9F7kMETS0jceFgppRu5UhKzAJ3UEFbsqgLn2xaLmNjlozronyXOuhd4PCiIfKQ
biWgJJSSP8rKIzHCpYlkRuEPSyTj0dFRulnkJ9ssmRHCWNhQakM+MniPNkqD8L3Is/Zcnb8S/j2h
rOzvsmipgIVi1KzG/lQY1Ykyc3C72GI3I3WoqpCp07s66qJHkR4dDKNW3FbnjAPs0Fj4FWv/s2c4
y+2MwUsZdniCioNbRDl3CqLoJbV+uu3EVMKAXuKVMRZkIyQNBL1XLd32VlgjsFKaSNu0NW8Ltx5O
ddCWNAaTT4Mg4cqlMb+JZSEgxX83JkRXgSq+RDP8DEnk6FbThM+EBtiB9O6pNl1aqI5EqjQhR91M
UEHhH3J6qpAAjXdj4Up+2uAVdbRibELppiiq3Pdl7pZ3qGKiG1+IEfup2IsaZ4w3lxn8DyoFVhQS
okrwWT93Htr6Zj9JsuqEcg+YmaINkJMI50H2uc+Z/UsFsc8jEuBrkifBvmM4H8CxbUdOXNaMmxrz
yg1ixVuvw6HehBw1afnVwr/BpJbonphqc2Hb+c6sukfKID/d0IRPVdxGCdz6YPK3qA9efQQQojK8
jY35HQNGc5zS4jvvm05qJkEfJDOYBDpVPtMpT1YUDAGOV+MMrGHo4kOffJmQyWVhZyAdU3yBi7+b
zPi54KSNXLEniCQnpSPvUZm3VJY2T23FTG4Jh2zriSm7N56ihpzwskxONq1ntxsVUzHxXWG9oI6c
kiMmmpL0Wli4M06cE2NwpI45pk+RPrQdedIBRIudO0YHnLPNVjPvRwH/JnXfiaDtN2lGpUdVkbkZ
wizdzQbN8QauRl98pgeZ7blQoQlM6diaNPrcZrl0NtaVnPod+swfXgRkZsrwdNlRtC/c2afc034V
E8ePO/FXNj3ZX3jSPxWvCJzyQ1a2ywmb2ZboXSwB1XwJEgfCWVJ+r6bgYtJAvc8GcLa91RtbU5E8
Q4BSAtjqCOuJbI2WlkdZ2CQM2B51KuN1gT+5TybKHtVkEhY1vmZyDDbzRI+0S5zoI9dcSiXJw9IG
qDF6i87qPF9SjH2HvCxeXGE8G2Z4a43EO0ceeMII8E5vqE/NNOxoE2AcScMzMDG5Qw12G+dd9D4o
1FOjSuyMk9PuHNfLsL83WvkJe8An/XwOaSj4NA4opZr2O4IX1UcKjuF5SHsQKraccDkjgu1qaz6E
6C3uTdmXMJZryCGU1jaRJCG5cpeHMGv7XTA0F1Q3HD4eRIoFYsADmA1i6ueW3wY5Dz2jDLrlMjj7
LjrZrAX6OOFt2doB8bWyMayNGzT2Ibb7I+P5Y5UMJyDXxXZtKzUdAWllPLSboEv7s6JoIhQwVEfQ
2VcC+1FNrjXNc64J/lSj8smf/RmcmqGaZ9OkOKsraTsJV5YiDjWBwSQsVNhosfqFz61dsA17qsrv
3Wrm5EudeqRQkgz1pRCRe+u0hFlFdncRHT8Tb6rSdyOQBxE590sd4MU3kOvFCZEwSQFUODmqkEIo
BkEUrQGEYK7sDT1Fsnbh0HFFR6Hhk6w+EXTJFXnBLljFjwjaCemhFplR+riVfXEMmgS1eQJI1G8l
Zns8sAadI9o/oIebtO5PXswFOCGYdwK+tGl90LGx7d/R8LeP7XsjAb4cO46W0UQfQsoGW67wzUGE
tdqM8VQd24FCGYQSyqjWxQsb9Fhp6t25taLaVe+b2pguiBHMm1zhkssqbydGkq95l8W7LmEYgNZn
a0Czj3LjvZ/E0cnsfaoghiBOfVjyy9DNBzz3dA3z2STnoyFuTyuCVrcw6eLp8L4nGUhGtX2MFmmB
LchbCubR7G3DGsZFGPeoQ/QEZmj9H3Y/wzS2T1HG3Gfdu665em4mkaBLE/F43qn3a9fZH2g4NhVC
HzswKHLamMK8OM0o7tn9WdTO1zQDWw7ZCF1hjSiLk9jRhOK+NpfWxZIjKfBcYB3FSG6kp74bC/6l
t5hkk8LCzs6RAVA7okiDWvioE6cw29YUUVGayiQg72DISkLX8Zr2nY9fEUoGYrZMch3IPMyzhkbT
Rsa8s/r+pWcMTr+AjKj1TU5wtvk5in5ThYl7ngYPfqrKyHrpnttCwAVHyxQZ7XOY9dn+2ri3iGpL
EY4c1jZ+VPsXAu/J8tAallVTdVWzrGvXRYHhgiprcFy7heuiW90dejHbjnEiraxVYUKuGMK3Knhy
QjNFvBhiR+N8Ug4+UW9llm5KFHq7ykPD0TN+hSNXP6xvd8QSs+qE/mjzOaj/sbf+3fYTUSwJ5BGf
VlWLq4sfqo7y8hjqn/2UtGi3mMtwbW3VCUI4KnidlO2i4s+oTbLauXy8mZlPiOHIlTatT5ayiMXV
VhIY8AbZf3qVRj39jgXN5puF3neo8CAXRCC8LlcFHhi8h0UQdVja05dVPcjxSUiC1hFeF6v8b1UE
umaxFbqOslBf2Vw7np5ue66b7Zy9mrUWLP69K6vJTHaDgXFWWdZv3U9v/VjWz6qzvYtnJ+He/oC8
AwgDvQMEKpgy/QVM1pDYaIT0AjAOC/9ng07iJh7BumSmi0INpRCaYYQwkwISwWDnGNKmpVTy1yJo
s/FM4ROTY7A8Fyhy4SvGxjkf9TGX8PtsAIqvoqF14SvZ7kzRveY4mrEJjc1yiIm0XjvXa0t7XazB
2m9ra10HIrC7m4z+y6pNXBfSKjldrv3iUXHug8fLWZ1grlV0IpLhnjZ/dJjcRTsFUVoGcpz3641K
EyucZkIbC5WOzs1CTRUOBaASLUJazxPi7xjvdc2afUokrS7dqD76mEARe2tdr9/F2ppWmP9oLcj3
bz1qQFiUX4g0l4klDutR+sfx240jc6pOhwj83b+mGowYMDhhXSAnZD2Qp7Uc6c5Nh6GUhOD1A3nT
3K1lK70IppoaGqy0+MR04u0jWP/K9e91Exv2hpbhrPs4bZf00OITVqxtrVpababzgwIrDPWpJPSu
tx4tZsRgVmjF2S1jb4cAGXNxv3RRtPFtJXZ9n5JiWD0b5ZBsYGZYBOfg6wj8/tXkW/HB/Uz5OH9u
s4wTrA8PtkRbxnU8IEkZQsvddTEFrQXVObntqEkDsxugKEACb6sj5KyJno73pGIg3ENw1xjNPbX6
h1YwdzNiAkuQZ0UaqGHY4uR27lPVV+8bgrcr2na1u4CzzRi8487eL0F5N6m7tCy/W5KWPzakm9yA
LD2OyafC/JjGxAch9viMpPuzLUNBJY2fgFWk90g28mPlTo8mQWtVk6KeJXApIm2iMG2HoYXzCS0c
UFJG7zeMdvaDpJOBiizbR/lwxInN0EeqD2lt17dR29/RhPKPUR4/N9YsCRNOgdJkFtp5epqWyfU1
MvvT4Esq5LoVOE8PQeFDQaVrQCHi1n8xqBPsqFMfEXaNT95An2L21blz3bu8/T7Zj/7yVOcE3oRa
QtcU2SX2phcmJGDdDePeGCKCVVwUBBEy5tDHdpQVILtESIsqahGk+O37NPLelfnD7GfIpJMFP0a8
il+/dQODFdqOBDgO2cWnyr/BUXD00vrJb09ggA4NQpyN5YuKj6t/yGTBOGFy6DEXORzW4m6oGrqq
qYKm9TGU2PtAtNyhHQBa0PKTsIgMgcIfM2beyrp+RocOMZ+eOoEsaEQz5EY9tqdJZ7186zz1oRP+
V8WHsMRNQwcZ80YgvPdtnp39wnyCr0Xm3Ozs6nb5ntnMqeFvYPAau0c3lDepwLrX5oF9g/Ht4zA5
20nZz3MIxyMKOgwl3mvbOvQ9neY02LEE3zg8FLXCQ0v4wnTbB+kBUcpP1KUwqHooF3V3k9mTd2nS
fNd5Ffa12KUJCegp9UgCqnUDvjYgFZEDAjIcKvbLYmdPaTA7CKrFXT4TP+hn5QWm/NEp5zOt+Vt6
nnvM8OiVXbq/g3UfF+3z0sr3mRV8CcQQbuhSb5Zq8U70lemSNcQJ1eRImoR0ZPSmGZMeWjF8rqri
iXd5Y6lgplJP0ElJaFPo5jm6rhJ4GHEWVEp0Thkzd5ksW4OvIRofphxEzJTtQDMq2rMO8GDwS6Sr
umSLIhKTG6cIHpKp+7zM4RkLDzywrvvcRnF4M3bk4dooUgroOGQ7RvKmnzKyV5MmOZSL8aVFiLEN
rYpLwWlg0oOZQ+5DH9Jt3Ch0IQMnP2OAyEISR79wOhADyAuZ9w9D5/sbeIdxhkMnjhgrGxgYRWl9
6PxSISke822cFtsUqAzyCYIl+NQAxlGWwwwy3g4orbbkCBxnWlg3ndtPcM/M5uArKtpp+TNvvGSj
RP0ZCy7qZhXsKst67Yn328aVuq8ZYt2QKYHELwe+OdSB3ET0GzFmElmUPM1ZPCPEVQQ4qIOTTdSI
ijg4mpmA2SwN5FaNccGgeUFTG99Eo5k+1ENG/mzrwKGTT0Hc5jTAbIW6H4dFPsk99PufjCwIgYXf
jWb3QdK7PE/FR9yWj8yLF+zjMLWDgpG1GH7SVCEDvaEg0TrfJq81Dws0nTJJcTCROztgSEapadxM
ftxxlP9wc2yNS7oALY0getP8nfDJJY5/B66P3MGCH/Ii7L2bQoJLee7aRKUsw/I5SeaHDt04rjsi
Xczetc4MYD9y1UCGFVIInMtLh+71RPP4Ug3mEz38F4Ft7872PFR70hD3fe69MwPixegdYKqi79P2
6qgyFaFIoiyAypkUDB/6WI5rFF3OpjOSYZvKJN8UHuISr/7cUbHGsk/ZY+Lb9KL2J2UPJEdTvXXc
rD6aYfi+4Rx0LoPmZ5yPm56QAJBy7WtMFeWmGX/6KUQ2o7z4Zt7vIjd/TGIF5FUJrDvg2fp2eOc2
+Q8uMZeOE9m+wJkskv7zoPxXLukKuxt6hAANuVXQ3U5/ZJ6YdyOd84sYuTamjMkGZLJ253dUr/Zp
B8U155LGD6kTSLQmCl4pMbXVQkydMiL8DNvKDx7Awydbz+Asw6gWdYg52pwG/YTxqPEihxaZ0uwT
tiUgTLbJU5t5xb0oR5JZCxQdAyIEWOJ0BuVDzsR60/t1jYFndLbK3bXDXRVOG8t1v7aTLBlnDuOh
wj9pLq9aMIYRLNgH6C5vHAtbsM9bq3q8lDb1881IWENTxV8qEx35QmYpsuNYjeRYLN38GHqhQNOe
4ESaMCUvqA9uXOedC+seyRr5axkS5Mq08r2yxROaJYllN0uPjXd0nGa8wA15iQPvDgEeF1wXVUPp
figzJOxlmkmKpZzQokE9hIQeDW19HBMsanYx3SO2ce8cjmqkpoclHeeL64wQIGYbQOA5Ix1rO3X5
LWI8Zv8Cph9cSXzbVfQp8XZF35HLjOcvgnbietZTpF3G1t7JgbfK8XvmZB+q4a6DEwmaDvIrDNxg
owabOVMwbKZioQInbGx+/YFMiORhxoJjLeaZMlkJNRJiielBxU9a8Zgk9gMAWu0P+5RR30b3wDG1
LqQScEZLMrDL+oPLiQ3WPvEzN7JHIp1SHEKUXe2oBSeHlLRxBKBc/KOfxRTWt+HomgcZwuTtBqFP
htMRSfodl7lNFg/BPREcqLOm8n2qXpL+NrQbD0U6uiNZh9BtHee5heMqawKYepl9w3NKqBWJP0eo
HV8Wa3ph3LTDlYKwY7wZyWR7DNNq6yjGLW3y6OS8n06OP6bYPVGpvBiF7+LUw5IQut88byZZr6wF
E+XTYjK9Svr8dXDlE3QKNFJdv/Wc9KW23ZeFise27rFagwo+DoN28PrGHe5i/OBV2EAKIPuV74TT
cAa2X0bM941B8HXGLhDTCuQUoamUTJ+cpkk3bYMKvXDgigSnUFRwNvK02S+LLiWNxcfWsqvdIDtN
XYOu4qCby70Bo3wpzrFw30krbnaFnwISLQKxRaRKXnSOiUQ7UJkNaKBLzgilzZpLLAL4TUW9paDS
IQD4VipVbk3ze1P3ITlFaD/q2N4PgoTz2gy+jXVJnhOUec0PJ5uAnzg6I10wBwd8kc39uFC0COCt
FblsmV/NA4pgPA2gcRFX1VHdoxpl29QeBxg93flj3ome+oeuI4Dgw9Kgt6+LpI45XXic6TG3nqeZ
+GR0p6BiKfwjdeMZDJMnTNY5m8/xRij6udUvVE7lIz2Rac+Ah1fQu64LNY4LsEQ/3VT6RdPJy7uj
0v48M71Dqv/Fp5Sxq7X82NfGQkR7CmFGSXxL6S/eJk0Q2coqi6gIROTzra3mtbXMG7gsKDoO635T
fEltdz4lhRjPjtaAYg+g7jwjux4jNAyk4Qw03OiMrJvYkhHdVDUZmdoulugiR2zigzzWDGeiJklP
tLvwBJZQt6T2NXh6QeXm9wUM6WS72Aup3Xpi72oj3xQ6T4hNGKkl+QdvtNu9N4XjeV00dTmdFxwk
aSKMY6gnzmnaj5S2WKxr132YYR/6EZB+KwkuLvUMPApn/JfgOZA/6+3rzrKNt5WHwM3UUMV86Xdt
JuqjgXHrvEx1zNU9pFnUeoiIK41SzHU5q0FBSNwg+jUvTz1i0OhuGSmPE4bsznWzdNgdWXP1Yl3T
92hsvz86AV6srseL1ccPvoM6w4Pmw4E/pP7ZtC3+RNG6hIcY9hmbsH2u9ZpK8cNIOp+q8zHMZKOL
KnsMjL1ss3frvjTizLmuWZNr35iDoMBZDq+WAwyn9LDZ+EZsnd1QWaeseVk31t24hPtTxjcGX8A8
r4v277U/NhnwdrusRpO7vj+jmhwO2a3V8Qfj+XDeFuvuue/D01Q9DjCDihumCdkBfue95cZs4iuy
z+s7zhgkbKTAU1Xr9+jOi3UGxq4hQGyuC9EAt23ap6zmSlzkfE0Sz5j+VH57E3pT+J4ERaTfx3rL
zIGQhAyZ4zEDV+5/cJv2XYDTajNgsGHOhVXZ/FRETFYWSS5jErcCUjUTr1mSazE54RGRC3ZS934p
AoLrKkrahqKajbj6QsoNgl0//ZZN+QtjIJzW80i+RCG2VpW8QpJ8rnqOkmwmdLuyms2SoSMSM26V
JePjmsrqlmE+cwkUfRuVdAVY0rnBHODe9sxo+qn0Dpni6Voj3v40txPzzcMSugmDk+iWom/LHoIZ
rOfKUq9Gzl8glA9kLTX4FNDH0SnlyFVo1LRhRirzvWEA0W0EGbKrEuJ/RSP/k2hEWDY4oX8vGrn9
Vnbfut+5RdbbQ/6Sjbj/IpNSSnTCnguzxrpyiyzT/hf+e1vjiXyGjR6ijb+kI+a/TP0PphGaaG7h
PfySjoA0CrA2WT7FE9hGgqyBP6Qi/0/piLlGJv0WKIN0JHAQFzqW8IAnCfFHSgbtGR/9+CSIZAhP
Tpqbl9EdzIvsR07InJAi8B+Hcq7JqR4aXKTazuZ2E5qp9eQ/SD+2GLIiRSW94bTuI9WHDoK+Kih9
CbluosrYqL71juuNZQixxa1PqzJvleOta6tarx0G56Sa43X39bZ1X840+peIb72lrzpOQE52C1Iy
XzYxg7l94kZk2eS7wki+4HOz9nlwgxHbOCHUL86ZSavAEeQ9+F3Mcw1dAhMJyD850lW8W0RT4yc1
cwCQ5ocymqajBYxvjI34NreTaSeE+AkjFf05+DX30hbd0R9aKLSrGU8vupATGZ2zT0xzMFtBW6BK
w+d9wjS1fo5MC1GuA75ZSVHrJZTX+wWOum5ONFcWkjR33TK9kzlYci/uYfUvw906TLG68EzwJto6
fRVdF7nHrLTUxGDX7S95KD3kxh58XRuR3bp4E36uqzRn6mPO31wVEU0iRSbk9W2sb+2Ks1o3eR/9
vjPHR7gK1RknyO+LdV9f0VSgrXcs0yY8Ul19g1KlVDGR29E12AgPwptr0DZ2fJ8h73oVXRcmPWKi
YRVRVEyioJSSmt3nxh7c5ftJu/WryUvOi7nHBTUxsdR6QojdY0ztPdTgoqa2EPgj/plw3zE1UdkB
VxZWQy4tSQEURjpAFN5Fhgrwm5N06liYZEr8PEg3UFSYSKI1VRTParyxikTelJrR4IIN5IoSQFTS
7aPRQpQAXuclqPzLCscKtaFrXdhDYR4hMWzWrYS4o70/xHcpdWTql7p9si7C5K+1avbUycqf6D98
kjN9OYSpu2TNuWrIXz054sRIcO/HYXIsUWkfg3TYBWEF6kfk89swdKwDqHyV68AQZEAa+2m76+3g
Z9DgfU4TOmikQHLNfbt3XUTQXdd7ut3r1H3BIkTcqXNUqRvy6Q6PLoWuPXlhsIeU/d3QzjA7b9E7
WBLDlR6YNUhOzvio522NsZ2helpDom3h/+muj5h9nT6gZ2rrx+BlmE2wyT/98bevCDLc1IgowtbA
68RcpNcdJ+zhJSHRLNbfpleMlL7XVRqDjIBK7zjITaFbAm5i/GhVg7OuoK9MRo3dMxQfOzTtDbCe
bddMzKoIg9wtIQKW3CACMVbIeARedvJr6g/aJcohJkk4adVzboh5nw0BuSdlc8iy5NhW036yyTnr
+tE8j7pLQkRmZxK4a+v20qJteMJQGR3qCP6gjxZdH+Q2aQLkYfp4P3kDRL6HA6WqJI0J4FAerF5a
W61uB7oo99G9c6ZAYtOeycWxqGJH34q/Jw92GwCJmKKXaOYArRRQtrwXNMhxvmcqYaql3faG6kg3
BXJiaXu9oxfrIH5dW/f5o6V2AFS+r79+X8vFmyZDBs7MHu2UsKKbuFYUUdA3ckwweCVThM6U5Sqa
50BV395Shve/UWDB9Hxp3SUDkmpdA9WFyr9hf/w14aDLABgFv63GxpV1Vx1l4229peTrXI+Ft1VX
97MHoY6B7iNaWfU1QMa/y5ywJ4yAGOPIpsa8UINCXQLvwEOqTDDpxEBT3cc1ZwjbBPmdRfC0Hf8h
sCAXrR+lS2oIKI/bMdHhw170LOzHpTB2SUVXo6fguDVzoFPrCXc9v6Gtup1ckb6dl/2YmXVI5/5G
tkl5NK3aOGTR+GigvRhj5PpuXd8lFWigOsF6Q5BMBgxdztRT0VGbCxx/KkZQYNL2QisGrWOYDEwa
meqta6BIYHAa/bEYAk2y4OvANtEy6+JcvW6GNiEcZjXAAK+R4OuX6pOY0550XufMsXZVUuS3cDuy
23pfUe84exEX3inVY8Z1dV1IvfNtze5S5EScNtsIStjEnO8mnhO6eC4D3Yha9smxMc0sZl7cztZQ
3A6jqHeVAdm16L1xJ0rgIOXMaWZqhhQkEV0FdAZgZcIYWALNS8rdZ9PkDBtxFO3drACWMmyb3mGe
hC2eVvyxXXL7UFRMupy0q06r383W14J1H4oZexvkBC0AfJvOlC1nQLjeSZYmQcGNgvQFvQfPQ1DT
ihnlKRH5nQJOdRzHaTkPBgCjmSqsCt0QJSsBUKHjYTHJrJNvIzEM3ejQcK9bOk/qFlzATTPtMtKO
LSKL9oJauQl5mm+KeJZf39S6GTMQOjhyYlK7IYlvPHTR8DSRAZMK9x7iSnQcGhfkV09B4UwdHBrC
iDeARenX6d6py48DFIFzog0JuW7ErwvyAWiU10V68gARyNDEo/B2QwCopkSklb+20/iukMAhbCvh
/NWDxrNtwG2t9ZRWxEDQafpm0yFrB4iqdY5JIaq+AV+qD87Y4lo3Bo1MMen70oac5fuiDqwDtQxz
C6CJEAGwENP4MfdiwOliSDcZVvWMHBxvWLWACl83AjgEnefM4PwSO8ax9ZpPuH8/ZOGU3cRGtxy0
6tTL611HPXzkx0ipIbnrQy8HLgb2n0bBIa8J1fWS4GNhJZd+XOYjWIw9MTI/UWfcY1dHHxNCAVck
pSO9XD7C9QBb7aq9syDPkm3zUajEIxf4o+yn4p7OWeEQXFMmOdKjNCa0Z5H3XUZUSFKpfRLFXyXG
abpqwc5h/ARIPAPGWBbHVC4KiQluUkaMOqKowOzT91v8Ntuqq/R14FtddRF20YYse9LyaIvvrOOU
9fZDE4vngg4Uryzjon4XJlTYvF5ffQIuLYsSN2UIQNx30UAyXB12MlOAiEYCRia3+AAyEZ9FMi77
aZmsjx3XJF+ZP6ngLuCHDeLVHIFrq9nS+IMwvIgZuSCjv0n8sBT/I1n+YFGSxVemIiDKNH9KhdJ5
YZARTIvY4WQldqs/RKrjR2dFt1NNBhWG7zyiwZKYxdepcz7P82g9Apciwti+GSbYhgDeI+p5Xxuv
iokNp285JxjlZQd0XMp3dueA7x5nPt4g/OZX3tntKcdLmQJEKZJ86zzQg06fMug+sAJzpHuFPOE6
RnLskdMxYZkiCgMqb3o3CRqtiIzrPRBDtFXkE9hNQ/rRvIBHLely9H5KPHu+L12F2akUzj6fMP0u
MjkkcflF0dNKkpRLXgpKXLYWZSFyPwqw2JjD1Fd/6F3ALubH0dP6B/E00qg5upX/hViPgUmMe1/G
gXPT3QlbDcQb0HCWUzXeDUgo4azSZJ0t3Kh+v7eW4Evuj3cgDeobQBLRYyZQ7ogehb2p6MXErU0v
NX4GF7rJ687EPEmvO0mqh96h8FORhHPjjtx9mlL0vkn3FZbj1xHx2WZuyT+JJy33g2Yd1hDY0kvv
addcR85WjcLcGZ3lWNnqcY5ipIYY59PWJqzHC350UcuJ0EUy4VYyI04lNA+GOYltNR6nULxTaRXw
Kx7Qnxauj0gKrR7ZTAcYGTSfggyjvgeDmkgdRJnzNkZGEI1ENSDCHAv1njbHD8OoD7XFH252PjX+
dBcF1ScgQy9RPPC2R8owdFmCG3zjyY0t45dKEhwg1fDFMt38xeoFoahqNzJdRq83fG4DSrpCUmPp
S+QSkSe3lO/iuS5OFgr5m6Ag17NuBHOmWU/X1JTCYeWywRTLAw8IAYM7XBfrna6bOCx55CqPW3f+
cfP/5z6AVncB+Q26f9U7jI4irVVz9BXXmrSUbd1eF4m+5bo5OqRdvd0sGDPu0VjfwaIEFrcw2FvX
emHWp4gAJCqUdwZJqPt197oo9L2ud73uW9eE6Bi9/dubr0+T4qt9e7H5fQaX/219fXIyC8gaxBu7
3vt6x99e4Po8ILT0cNEVGbPjv/+AipHzIcz7E00/Ul/r5lOqr3HJOoIPO7T0rYv6cZ1trzvXxfU+
133VrGf31+0/7iNVqGlB/RdS3TEr6+e/Lq73RWbICPO6vd4n1m/puq8c6pSI4/We//jOhgCPX+aX
0687rQ/NfRME4Zg+1m7rLLtqlA8W/eB9aVEtVx3lj+tC6FHXutnMM7DdEMEtngLGWqrWZZTr7W/b
/3yb+/ezrPfPWsCW/X+zdx7LkWNZtv2Vtp4jDVoMegLhWtBJOknnBEZGkNBa4+t7wTNfRWZWWfXr
eU/cIlnBCtIFcO+5e68FPn9g2uyzJuen0zGa9CLnA/etcMrZ33C+/3FWDTYVYyUgk6C3qS2Bqvuf
fj1ES1Dw13+KhOip4NabX1+6/ykHJevQox3oRvzlG+7f/6++xicmYvL6j7/96+8A0b7A/Z9Xdwh8
mPXSLqzzL0wTk9eVgrn+vxEmd4//UQkvgw39t72309fwH5uPDEBHVP+FwP7Hd/4xyTTE30C6LBNH
sAi/CnCG/BvnO7piabJOp01avMP/b4qp/cYlUMLmRvhimW/+mmKq8m+45Q2T3ppBIUgWlf/NFHOZ
lP5Vio0aSmEcquJZxbX6dym2CmkuqExj3qAfWieRflSy0DPptV2rQ7oxdGeG5GnsWFIyluqeW0ra
wXP7whFSDq3Coo3FCowt2Gtb7jt/LXEymq9Ly9Hob4uMWtxMcKmdhFeC9tUCp31M1whSVvkHxBlF
8Ri6k0AIr1CA95ZrbC32ev+DzFj6J63w8jtaJk+bpiwW2b9JlClXT5KcmTN5A+Olk6THsJvXlak8
xIP6o6u7b0GAIlAm0U2LpMc/zbT/aBz+uWFIVfJfPMMqrxTLIdEQNeVv/zoYtbFCtDBvzKs17MXv
4rE+q6Ejvrer7JsIE9bx7tt4ImPou+qec/7kiVj+0Xoy2WmdK1opF6k+Sgegfx/Zad4mFwr5EFqh
PFw6SiNedJo+TIakta09GTFhBJcR3Y/iJTwoD+K6NL8CTSf6Yc0vyVfC/vOBvKXLEoUTYoaEGgoy
znhsDrPt7r26ZlfgQ4Ky5SgqMzzDcsnXSaUDNWmuoHDYzSE7DCvxJzQMZUMPfUGLGy47LtOtn6oT
azVp36zNHc2h9+IqiXb4I37m11mNr/k31l6wXqvo6G/0jjCb3X8E5mY4dGeiivgovqYNvkd3nrwI
yFhpf8v7aiGloUIVttzem88ZNjbxIzf7bDjFUV1hW7/ThYDUWl9NVueYDGWPXg+4QloBaKLXaXyZ
HmbCU8dAp5rwXFySL6RtI7iIY/GsredHTLr5azY8w90GI8vTERymt/xDXw2s7iJb+47pHx51fct1
NoFZCfQV1be5AmESxJw92Uw/AXTp01sPJ1A5zohwgIjn4kUVVxML5Uv9Dr3is3jwz21xkp84Aoep
0xcbeMzIwaxHChWnbDecgh04u+BB38NCnVx6ho3ilB8pHXe7Q1B3IQHxzfKRjM8qg5vJLvGzRf/Z
r9i5xqBJHP9NbryyeIie2/Bo7lWcuAPAVIc0g5fv57W6YnLcwDjxGHdpN+knGCfZ1o/zG/5Fy83O
nNW9h0f5qACI3TZkeAjdcLynsYey47VxGCU7j9fT3nyF4QfRgTgTm+sLIq/xhI5UPYs3GX7nI0ey
mLtZgsNZZ44nOdZzzzOBN7V1qPezx0PW+NFtIZyc5UcUyOY1+NRPXbPHdxi9+lfzQoSHt/ai+XI7
moFb/ZSdB4odbFgPxqVRPYGO6ib/ZO1QOkR6NukbeXWWvxtSB/HRerBeZmZ93Zpq1ei1Tsanw06/
+tNidNrL8XNcONW52OrnJl1hb+EIEnC5keyGN3l50VRSa70ts+xwU6/90Df0zkHRehZACg9XGyS5
i7YLOjs8QmPSl1PnreTBVNF/IARafkF9lXvGticOS9gRsuWwjo/Txi83qmHXTn1afDzbEBw/2Siu
gUpLSJJapedTM9PdPgB+Y0s/02vopRvlBimVQQDpzvGBSSlUZmq02/javk/uZtqwdRLZagPXd4Kz
0brs+rVn/6P5FvBgMNk/9v12eiVK4KkwKS/I1EZ4+eup3tIbGddjQL3DNs9Kd7Uu/bG9hTs2zsZt
ehRfgXygvrbFR+nMgPrfXx+5/f31/mNyGIyD0ZAkidscde6/1K85cDK1QZerTQOePrfmtZwZr2bU
uP/+n/mni/Dyz2iWbFhs/Dmr+9tRXQ0krBN9qdpo0vC8/BPWNAJMGr/mhlEkJXBHnCtu8f84zvwX
l34Zd9A//3acUnJ+qasGowqR2/ify+VKUKk6BbtmA6n+FfMR5dNxIbqNAT0yXRHeJY1gEaNpv3yJ
A2uxPX4UCkB1n0hrT2xxq5bTc+HDap9NmY8ahUKajah9IkU8JN14HindOJVZNyuJorMTiRFgn1Fm
AyRzZDDP9CaTqjm1I5eMdE5dq1D3InvQcz4r1YFJhOliFNwlVHhAA77IxE4d3YiY/YmdxfCsEDz8
EI8gr/0V73JDCEgXKz1nc8W11YzuKdAa+Wil+Z4iWO9miQGWDeHS1mqbA2E/dIkBNzJfLG9WX2zJ
fqfgC1ep9qMLBrgpqFbrhYIzdrgMslVRtTsxS6Q1nfit0eXzSl882iqlGkEHI88e1iktumfDQBtM
yvuHKOdX4GVvuRyYNsTXVYXBCpByVi3o71e5rAUX+FrpSnX03dVtcpIHugdRIT4luq8eAT2rnFLp
PRcqGRW7BnzOnDZaVV/0lHk0vOjVyHEWp2ELDqgwv+XnUFpy/Hk4urzlfALeLXJfOLYIlGZ1rVaZ
uWIwthLkhDxzLBrHtjGOsQpYyhAHbnyGep5qBYC7oH4O1qierNZTU6KKPhn4Td/LnNG0WrNNoJqN
Q/ygFMIPS+Yny7X5WZM/An5eZJ/ZT4qw/kYrsWSPM8ijvqXiTOK1LXRtJUf6Sxdps6cSM6MswLGn
ziKhb1ij1SosaF1/0ubgSVyobIl0Es1wI0zagzT+rEbtETabslaD6XXUyxcQpx/huYP05jVj8ziG
+VPsB89y1PyMTaIfjF1eZrVLHK15Xf6s0m4fIpPTbbjxBOJgKs+Sq4nEL/xE3TCOGnKL2PWsk1VV
ZVeVs87L4hjJWBxwIqFd6ZYcBUFkrMQg2zblXQHLid6hyuC0qL24Z+SnJCI+tW54AR3niCaymrEM
TM55vhiBuaKA2KCUfzKW2Q1TXnPhgxElJmsh6ThLDbqaG4X+wAk/RxvcGdpTzyswYbdOeXbS+ShN
zJLg4HfDU4nopMVYaMqMHTvGY1NIAp5QJd8h+qDP0i8rhX2gdg6oJuhOS5kTEwqTUfVBR6GSaRyg
G5zhwIUq4dqbNE0AxGNJpClQb8EdOVDZGCa9az3crRpcNAuvXPuKw495fJrhNSljfzXBTllKuDUN
caWWUP+S2W4Q/TUs0fox0veZUet7JQjUdZRl5ynE+mdzQAgc0VhuGnWnHHyhMzs7ME4zmIoCWoXW
qsSUwVq4U04tTdbzaRNnUIQTMga2Jo3dPidkJBSBv1YLSpRjEtf4g8lMBc1yLMqVjy4PiWOzl8m7
96h9u0al0T36DsebHkaWaDcV0cpoyCLdH+Ad4CuL8PAy8W3DddWai8ITVLSggfmXmoUapZTe/WRm
VIdkZ+gfceKzaL1/KTJf856zrl/HN1poJb8f5HDkyicipmaeayQ2JQYtFedvQC8I8pMDhxJlpf4u
7OSvKpA5+yK54D1EgPZt8Tw/AvhkucgSoNyYbnMsLlZmR+veIHdr+zf5Om/kW8yQ3q2P6XE8Sh9M
zpt9w+7ecq2HWbC5dic3pkSg5g6Uwcbvei15aGuyg3Iyb3ZxCdFL3ISR1VL40RzU1Xgk+eSfis9s
z5IdmSsHoW+8RjDi981TuFHdiKwsqCvzbGAKbRjrodZ0M5UnyhFbOgFu3TjGSXxgaCOxPE3cWt+x
nIUcEdIepP1zwacAGVC16xtHYJMBDdDm25hYGg4zZe3TfDB/mtvqK+pvFKCS2OXkVe34xv67Ujzt
hZMTHDQTDhtsjqx6nITjy5O1Nl6KZxbywYNpjy/G2lijh1iTH6VE7NNbuSjf6fscr5GlfM7v8CCN
dUVrCQ4Hwk7uTdzydLfdtxupYquyorlBSCHYLVBOKuVmfDLwzWhrHRZF4gXyamIqyxCV1RWKz2aP
vpox6MSnrd1bviMea/SDradh1yCKBlyt8iIi7+ayPhe8AauJ5Iz8epeKa9M+8wYvgvHHIcTABYH7
ibNQLip38TqUXvBKubpkZGqbJ5OfXGERWsZ2/SZzKiSt8sEpaG4urWVKY7Z2lncmAIKdecz59ZDb
A38jvED9yR3eeI4TPl/TGp1prWyAuZv6YVy0JIikbJD3nIS0rR150aXg2WJ1+aX5HIPu609w+bw8
NMZHT0zskcv42cIxX9FO3uj549BvR+smnLiEWSdN2+k3AXcp/WG23lueYny1WfBknNSfaCBEQtWi
3Za7Gu8hPOGZNaP5bJwQ/TXxCRKE/hP25GV+8c/sn5obBx5V/tg+j7XLvx28s/R9yw/ltv+5yMjx
1H7BAjnpx+yjY5KPE/t1uEbgDXXHOvGxARhZbMwBTo1TXMtV/QTee+Fe3PgEKJ8Zm7XYXeowFD5a
tptOdYXvypD6lFw1lqpwNcC+x57F6Zpbv8IMCIZNyc+/4+cVuyOzbj6TLKEEj5KlIdrPHNWR0DWq
dXVFWDsFW35N/q/7/qGQaCiR/yXffQg0N0o8Ctg8iQYbyRMGT+0gVZ6xh4XJDhQ8Q8ErteL/o0pw
G9sEq/2XLnkJ5nUGgC2BtrEXPlW8UI+BtOmoV1jrioXYyTrDUEEkkI3HcdsfELsWwYp3LjQOCBvr
et8lq3HHqfwxDlxWNunPiWjRm2gd0oOfE8qgLIeaBAnotvgEeemzm7ND1iaBbbzxvppob1JtIHZc
2MJG5prRfcaeCmONnTnG+hEeiZu8pesWhuFx2YAN3vgCUjA5t2sfyxDNG05scGSCtZRtAc6FyVvE
CXRvOCBXIUI+Hy3eNWxRmQt46XstsHHh9MkJL+zI812SPPfwyG3rmZhI98rBhzKuaUBtG0d6k1by
Wr+ma4Y5t4w0J7ePLSrilXLNmSt4xmFfEHl7GjJvfKhEu3pIL+xnbhRVtvSm1GPCZSxwS9fiwv0z
pNu0yU503N76N3VtvvM7XNjpmvkm3PXrfkY1xG9NIH72rG1RuASTGOHWjmis8mIlnvxHTi5bp1ta
Bw7JKM7YH5uzcKv22hNUt/bNvJD7eQ+3ANIZpLBMuPgjEAk227Tbn0i1mGsKq/6Weson+ucXbqHt
A3Uq6TCuilNwqn/M+L0MdlcJOISzgCCN5da1/Oxc7cgVVn1WTtE12aOhl3eBQobXg64rA2AUN2ly
gJxQig/6RT0aT8ULJ34sMDH25gHdTTfWNvVPtgbkqPb1VnojLj2f2dKduMMwCmGPGH2SPSBHawV0
Bm1UJUbnpKQoMrf0dzzvmau+VbAgaKx69ZukeLBak7N50lqnhrAvrPvF/LcZpRWvkx+u+F2K5CKO
B7CLMudhht0zUehW+ZGxylCwWDiwq5R+NtUnqwqrcov2oF7CZ4Ecmg3R5yKvrScpdElOFJzviFhk
IRI4UKE7u96GQPo7ezxEm4gVgXWq6L9yQzpVOpVO2/zugZJsedsFrwijT/fLnOrRT3pnujLEtvSe
BXT1bMubHrI1DcJLEO0U6RNKaWxeguEYvQ8svNL9XO9I+MXt3iw7VrxHLv5EW4KEyspzJ/FOF77t
nhqe4RXxA9cfa6Kfaz0nu/5p8sIf0iuqDHYEwzG9MYFQ3qQzA5Aek/w53SLFvUgtpAY7uwTv3Je4
GCjKhwVu5tifi8eIQ+wf4LXoI76KnF6jt4PixBMwkPo68ctRB5S4D+uSl17H8hqYrMKdRFtziqoU
K24qEle7G85uw0nOMuvSy/hGqUyg4swCdKvwjo1lV6M16s2d7b9jEQeOigey/KyuxXvhH9SXMnqM
H8xyD8xZ28S3ZeHJOe/HiNudg5OIyJSNSOc8K5uZG8WrtClX6hpIUIZS2ak24rrdsj3tjqiGwprO
7ar7MjWXEiqXzaCiLGt3N/NJnE/+U74xPP/WfbWlXbIKeF6AoymxcJcPSnASvexqiI7/UFyQyjwC
MeG46IOzxepbWXXvhBOD72mXfcjKBYB1w6Zu5mkH14+ShEX4E/e86AKi5qEX11q0bXeRN72rJGGu
XNWVjMskeZtddSK5+kSCjLuIsjFfdMaUSOfODJQ+lJX4xX9wQjsE25E5MyPWcY3rLK68FIj9MyLl
fK89lgxLyKull+wLZ6DZe9mXRnQxuczWPpFWAuiilWKc6Fj2D72+9bktTuI76km2Cp/9jO8iFm01
eJt1EmkQClpU7c2q4KMXsbGlKkX3D1079LOUJVBFhAOfPWkUbro+YzUJU8JxYoP+BrQcFTVhjvoH
7Yv6gd+Jgy+DNOQ2+GINk59rFgkXBX9JQBTPKXYGtYwaaJlT3sg18sKpXz4vI/oV8ha89a9DYvM+
Dp/7Q//T+DG8U5hLAmf+rL7YNRKywSDufzf6auRGM7BnhoxjaxxPExrhLuRIa2M3HycXJfM6Y3Xp
Dro9nBKWGXXp5eqaDIFE3X/f9nZ1irxZtCdppf4UtywRIxSQDobDY0WOFe27XXnBKb3l23gdjk7z
2UEiZqz5XEF9c1JO2I/R2VxXJ9Pck7T56r/ME+9KIXCyZ+wXx/yH9Ryc2yOxB/XT2kYv9aHnXeDb
1QtGuCn/luaHSUPNAgTNQTOTc8BZr8YfhrkuOabA9yPZAVa9DEzOSJrV6c0ATMM4iZDG6BfYY6UF
yEASJ9QMcT8EqbQf7/+DJLbHPmthpTWkDdqUuy1YDml/f7j/vfuf7t9mDAEX8iRpuCh30h4MnUR5
fPnbhTGXO396SIN2M2RxeGmQigYazXDF5AASTTiEkkZ1TbGWYSjzfFEnGdcZAWU3HqGChfjqtfgc
hPDq4qzpnayUaG0aySWyQvDIJj+bBdNOUDNxBQQFt7QhWrafV2T+kpJufp9kzI+w1nd6sYpkTIeB
YLQr4p3U6UxAvrXIMMrSmHP6tLex/dykRMcn3TXDkwTTL8rydFXJTNg5hIR/xcGWW/nxyE64fmoa
xXQL3yRJpXLjEuD8gCg1UnowaA5ll5P72htSyBBLHHSlgKN6iRB+VqrqQCxGRhm0tdMrfr2iHE1h
NudWWFRFS9ee3q0SupYVm0u5g83aqLJdawZ6lNzXy2RmkGIOe2xjF2GJE/Si5B/DRrlhVKN4yfUh
7pJwizdMJWcZP5bgRc3S2BvcnICB73uiXNKctqwfWSEPhX9JI1Rf0Ox2LUGxnlgTsDCuf5R2VlTy
7o0v2Si2SbBnf/3QlqRm6NUxEpcRjE1Rxk4EQAOzRXUbDNY1zIyQLDH1UBQrjREc/HJ805Nc3vYD
vJqs1R/8+CPtapCxlvSlUgmCBWXCwp9iVLt+xP1XWMedmt5UkGvMUXrLAbuNPGRua0/wMaYElyzP
tbese2uEQnRGsb3l3cx4Gbhf7D9X2rcklDTrg/SlDwnIDFUyMlOzvqsc0HQDFEoQfCYnhCv8bJK8
alS9AWHjUjl9JW7fb1psLnaF+WuG1ifV7IbMgB780Icbn1le1c3XCsDHpkOqSofQZPatE69Dt/U6
Lf+YLLM7JbQpWz6d7zEl+jNbnh62K1WyBBhdYEaaUN6IJePpSLHWcwIdIMnJv9XyvptfqbW/9nl4
0rmH9kAh7LovXtuWzdj9e7NY+xbNLXlpLtYD+3fmaZEBAH5MzXNKfsSuJ/G5FdU3hGPEDT0d4gew
K7HirjPN1gtX5ZCoXcBPYPyAJfZaaHTpMjbE+C4iRynaa14J4HdUhbX2YH0S65YiHz4aS+Oo7/ZG
wYK5XPJRWOcs9Wal0lvdMXFMVA6wWtJgCW3hou9WQcmWQQ45QokXiEOUpgSPs2D7CFQjIMbFjg6+
1LqQIjYzDaS+yrgg3nwR4oFtk1GznhZvSTl8xiN3GjP315PFPCiDxxXRl5Q7jGEx4So1vkIHWsxh
XFJSkd1yiN8Xoe/stYT/vGqCdmZGlW6TGtZ3vcQNwAieuxEstqEguGHF04KjlATxQpdy1TQY+oTo
mbzqh6ZKpCglI8Hf2+LLVpI1qSvuizi/HaVnbiEERN6wddPi5wSRS6SnTCRGa79zRYXztqArz4iR
LyAfrlKFHbc3JhMYhmSHUvtoDSBfKnG4oscitifDgksWYpXccGzhLzVliB2yaASbcmIEqwurUiou
Ck8t704539Q40i7gicDFJ90rLQLWIylnMVzDs4NVvSgmWzQpj29Ga3F8FfvTCaiYEwfmMw6Cw7yg
v2Q1WZm5uC4K9tIjXj9PE4QJAcEkn0vOAQWRpKRuRRSeDerPFlFpNRmfYrNipJBaH1XKzrUIsytl
YnImvFYUi2rU3O0MWLI6lYwZqAR+0QCm4dy9lvgNnGaC3q+nMeRsIKMslMnx9juzQYo2spAt25uo
7wOpPHGusSlJpNlm23xZIwf3WUMPo2KBnx+LSWE2kwVH57EwNXD61RMku9NY1ut+0Dlpa9GjZnX9
syRwO4kfQZBxO807waaAgLC4SRk2GektEVYYsfi0a+ExhRrBeJTAc8AWZ7p9YMkA1FGxsMdk4uQ9
c1JFkA9tx1SkFpa9KjCZyMxZeMQRsBsK1amWbZSKY9+xANtRWE9BjUQu7cgCd4AUmmbe4ijakbgU
UWIJBQrU9HHs21tfkkuuMphA2GjYLLMmyvL+UgjCx9h33hQqZ0A7e6IT5wE5EK9GBycqZisJ1sMU
jHFFVEl3KN3jIMhk3A+JiFCYPXEOTYJ1VGq4EC6uxTjwpZKxWj30+zQMrqIxuk2BxLDRpDW1/pSj
1YHpby+vG65mtm4mjDt65STN8kvaTzqS8wQcTUrLN58/gGrupWAWtrEoXTKTNSg8y+uwEPc7vX0a
FSa4/mBcOt6nzqRygZettaJS/je7lH0TZ62ByraqN7R1g7k5qRTXRzKhwMWJSgZ9SkqsO5LyLanR
fW9GTwK//0vE8DwpkrfESELuxCGrRW5kUq4knLYN4lbtxb1oUR2RlYwRcqxwnarVaBWWbOyNBi1Z
68OxifDLgZtg3zFHeHWCGAQQffNzQn+pj03D1Yeg5yWxSJcOgAw413EmBkAgotga6tOHmiDcgW8E
c6RMKOXDji/MrRq3QPoFNMJhlyQMx3VXn0E+ktigLgbnZJYbpxF5/XV/Xikh+zLqfTrOceFhUtsM
rrGKEcTM2bJjY4Oxh2V6kL/h3zLGTTEOP/cIdTwIY041xWwdGrAKchhxsktPTc03k9k+NZnJXLOt
t35nblJypczftctAG4EoKVTN0TolPEVO5BuHUgcJg4Iuijm0goT0VE0Nn5hGe5XhSIJaym6JL16H
OpzWmr54RK1XQ0RLLffjSlMG34msJtv2gf6mmgBEm1hwNUlJOKTJgfqrBm2ndFgVkvwGBE6jHcxM
wFxm1pqcPs6CAH96fqoTTiC4sGuqJ5V8jDN1eDZh8TqBKf3ssq4+qjH6VrqHdqiW1Qoz1GPQbIvU
+NTliMw6vIEgm77jIggXEq9JaF13ClX1upH5miSwYovUUCawNkFL5FNtVD+MCpiLpPOWwKCUue3Y
6G6ygoFVOXKf062XpasvdsGh79goqKQjCr/rnTSOnhIQYisOaDpIXqSCKo6yk54IBOICbKvuyInG
NDDXCFrjKMOOtrmwHYEoTiRsL77f4J+b5hnZUH/ulZVgypzLh50CcCZXd002qLv7n/72n2OK4yuk
dxFUyWfEyZAnKZW2G7D7/unh/jWzniwvEoP3e6nm/lD1fAK4YEleRjllhY/rJi796UbPf2gF2FJr
aTz0oiDadyKCFvZM+MLFnyqxkV1qbRCfBI9QFTPNlJ3bQjHog6DYqkydtLRbhrhIb+4P3VRehExB
RrIgIpt4Avgga4Wxk0NF//0hJ6G+a2+Ef42d8I8HSBVgc7RqG/+DvXAvFGkVRjbKtY/ZYDIVU7T8
Ac2QvO47LTmkVaL+X0jw6/8nJEiqzyRN8I9ggPvRfvzH7995+si+/us/9/xH9yOZ/tp0vn/TH/lA
U/rNMiwCChaYYP1PCUHT+k0zZIMgoKLpf8QA/0gIKtZvkipbElVnvCeyJNKO/tVzJoVG4k2TVEkX
l0zF/6LnfM+n/anlrBIxhNFvasQEwUDI8t+iE4quhEB6/GA3oFDJl1pUcm+J6iMKhtI/+lZAm4qp
W2qozxlrGXs283AjjpdISHexMIzbvF2OZWrgRKLht0zbipGBPZ0CneskvSkOstpyUdeMJrit+CkR
Ws1bbhZ4pjhl8kUmE1bkb4dq+Kplyqvd/PGnl+RfZTVUccnh/fX35JnSRNrhuqzSMF8iJH8SAYxg
ArVENpfpDvqJQms59cd4+LvvZVGLRCY+RLJoxiJpq3fB4iUJFm+iUTVun+CSzyXxJfeV3ayJJP5r
InTz4vSMl0smkk8ghd0OE8lVbw2G5YhAc4SgFJ7Uh/tDuthC9cUb6lv+iiUA2+RhGwlLsaaslrA/
Unh90Y4iSRz2QlpspxknKZikypsMdm/iYiy1FnfpiMQ0UeCT1glXNn7e5zvWQl9AFxbF0F02OXeC
xf3hXsycEuzDs3D59WW262gBswBwTKu4jSXPG2VhPt4fwogSlS9ZrHiX0vr94V5aV3z/MlLqW/mI
l0g9UVNZFb5yK1imyl9cVRPWN4AC78yQYKreCjGyvHiBh4Qdz1m+uGODxSJbLj7ZHLEsdUOaXWOH
bVbpAEAFWjr/kFTizm1xSZMx2c1DaK6o8j3qCMN35SKvVXXOj7HWADZZ/nNuRetPD/evCYinG3Uy
NmWWh+tIaR7G5W81vP0WnthGHjHqxrQ77AIxIYFFpj8Gmzt0twmHS0lNsqWzVCyXPYbe5U/cpqRd
85rcHb70OOmxQnEOmEkRbUflOJsw3+99awvuSsPHwR0WN7C5iH1UBV+wjzhYTsD93u8qd+LOhF5Y
bPnSjHA4W8zDlk68Tl5sxPeHUicLqCwO436xFneLvzgpu5f7l+4PwWI57jN8x5amXOa7AjldxJr3
h9L8lhZEaboYkwP1vVwMygVMscWoXIm4laMZyzJLj9pVF/NywtIEZdeeHXrn9ZWyJ5NxSInIOzra
ZlPnVonFeYQ9Z//i/JS0zm2Q/S+FQEWhHPR425as3+9yaDRYLJPB/zD/vfuGFo900ZtAfBFFWzrb
Az+PIQOw8WizWd9C4A73+eKkBnb7jB+O4hA3VWd8QKoQ7Wo01unis67QuIZjZW5kS2PgivTaWOzX
Qjouq/fFiQ03x3KTxZMttAizF3N2J1SKI9SEI0AtdIyYVrPPIjFaCvFUVurfy8GjuAyXFzN3Ac7l
juspiUJR5sPfrRevfL+xvQNdZjrSbJ4wG4aL97vFnNiGUNzixQme9bQGxaKiJF6x/IvVlYpAnAjY
Pqkwistl+1KjGNcX1/jYbcbFPe4jIc87o6ddipc8jKqnoMRUDskcZjaNsAGF+eIyLxerebMwdXTq
DirCc41hFBvL8qYMuNBlMhRUipu1v3jSw8WYHvAU8S621vJdpy4hVgf+RwgqSfGeBT+Kxb1eLQ+p
9Uije9om9IkdazG1+8uFknsfsRfOtP0KnzuWsktjdIabLa53dbG+Z/lznXI63zANIKu0mOEXRzyi
Ps3RJE4rlDI931vzxeKUt4JrWILTGeFX623ybQWLfZ5q+2KjT9DSx+jphxmBtImwHko0XfbUegsN
1cmJHa5Exl2IJYptOJRUKvHemyZnMZMWctobCTOn0PpH2yg05Eul34WVIAMuTJ4HjhfNiqNLOd3N
E6wJkBWnoiORzP7tixKoGuTvfsvFFyrF/W0+pVRSo5qlt5lhtxB1r0qDeUeyD8Qpjg14l3Cym1p/
E/SZn5KobGyoLe+HDs9qk/r44SmHkMWVZb3hHEl+8SOh3nCdeDSUl0ZiXd6nAmvPghIMb4jHPsEp
IBsaE+ypcvhhvBK4FvACzjcFDpGtutuAUhNdC7iyO1eddpLQX6iZxEw5xzo6pe7IizNoibaJwDM5
nYYkVlB0hzQmsLVJ3lRG3W5VfDX7XHlk7jq6uS4es1C5qbgmoBQ2UfmlTyHBWoGBdkMSuR6rrSXl
2lHXFvFZVzlN25VuYtK+L/kOZWqNk6QIIcoVnCJ+Ms+ge2ofVh8WliW6aI5gevxErtbiZH2OMeNq
uneXOWBeKwYihDOtP5dGsFfw5FSU2VfgHAiUUdBhaJZv8C9sED0ObbmEmTLocpZ/Tv00cYuoepWl
EK6GxURDYeJURyxfwr7+NGri2EqgsB0cSVFkQtwylusJ3Qv6Jg5KKPbD5JmI3RYNgLQp/Pk41pDy
ErY0rkZwRCEnpJRENSj0cT2akQO10UJ8JayVWhVV0E5d9XPGjzEJVwOzgz3ngnDROf5KrZgKbybv
5HJ2TCF1Bf2H7zNe5coCjlImGKHz96WW2abRRxMsgBKD7oKa19gnGxbXLWwkzoBNLRJZmQ2PIx9m
sCEKgzfTf1iCtk96mR5Vo+MUg9FDbaq1VysE2LiUEaspzqOsZ9cchY2cvOqWxWpPhy0VyZru9XX9
MBcT577JLpx7kVOO4DjjORkMKeNz3l1EsU7XQlcW+65/11qN8QMptkBNDCAmvC0lNcFW0UopIc55
XXBa1UTd4BUtL38ZxYoXtXq3qjhhV0WArOytk0PFiu01Lc5a+Oi37XAeAvOGb692m5nMIIHGBMwe
hqm31KIMqiLHgTmmqGt5AsFjmMZbLHNA7ncDA8VMlx6AS8gPWTgQZfPfwggxS1kOz9UAsQzC3ncK
tL2YouYAfmsVW6zIAPF05EGQ5KaSNjFRzvVtDAPEJVudtIBOc+oJrb9uTU3i1Evx8hzm8RypxUfR
MOcbWrZokR5bmxH8AHJfH1FBSl4so5MBv5QwThC0B+zL3EKeSUISHC+zgzRWRxP6NaOGikF/szUH
aSPBb2AgEgzvk3hEODy9mAX29bFTPcZtpL4a3qfajIxiOdqgRkkx9Gdjlghg5/wNnguFYUKQuloc
25Q5by40cD0is9iZCZNgywj1D7LpVWkbc0BjVgXrwwAW3uDodFhISsNnwBvJo93FwAY0HjhQyI4I
ev+bvfPakRxJs/SrDPqeDdJoFDbA3Lh2D+GhMyJviFBJTaNWTz8fo2YWVdG9ldj7BboD3ZWVme50
p/EX53ynamEA1/mbr/xo7VO7J80HH/q9tvvb1InQ4WT5jWQkmGV5sWtEgtRdySWC6rH5qvPC5JBl
FhG7RcutML3NWM1XVorQ0rF3FZxZIjBuPWSuc+ExPipMa52mGE/SUZ1DtDN6tkkXGQlODfwA/RmB
n/Tgn2O5tarQvZ1Jjdx0hbgy8CH7LsFauoXc20ZqJ4LuJ/sBaqn0ecrKleElr26LDjCSNmEC7a7l
JW+IAMJXkjc3lkbZJgbW4ZmPL9gszW4fGMeiC6qVjgVJCjXzRi8jnkbULCemj6noWIQU7jWTbyav
BeuzpKsehRifxhFdTxnca5Gh5Gj7txaSz86b8/qgxqeyQFI3sk+xpwDPtgGWFG0K9FZGVMe24w5e
4m9Xwso3NsLclY1Vln0zDnEKfcRkIGCdSSTbwRqhpDVIXKG7hXzKu8LPil06N6z01ZJgVa4dp7mw
5+ypqkqkCnIbhFikTWaWW+ILLmURIoopRIHmDkiU8j919zo04pHnzd5WsNhcp/sFD+JYzSPf15g9
cTPP9ZGa85e3zLTCnPyqAcqr4aorpcMLg/06ZfYdYWuUhbW7KeL5zhLIF2qm0K6JIyBy3ufipexI
wokDyiAornwPBxRc5V2EDMPIzMecES6E9eJo4r3n00h+VKaDAqUfWDv587FIeozQxJBGbV7vOpj/
KzRiUxTy2VrzBc/98jZIry3nWIVpcgkJ9m2w0rvatc19ntl0cg6GpcmfduRy34gWbfMwVJzDFbP1
iPoJfCU7MQQGCeHus6s6rKUGjRP7rn2FT5x4Dc2S0WKqz8gYuCEqwZQVyJRVaBB8u9rYpqU3cdhv
3V5VQHASLrVJIRn6rG4y9hnOMBxr62ZIqcdr3rNT295eFt61qpc1gXYuDJTOc4VQIAQKEjp9d1oW
+oEbs8NpkJeEtNyw0rFzkRRcRs2zp8PzmPDd18wvobRv64g3PeZyZ7J/2LTmnG1VpliBluIKjAP5
EQK8iJpxIZyLsXoSOeqT3jHgWocOJzmjAZ6Yn51xmOyFzkAs3b7re6boCA0VCww6O+OOPGN28tXk
7w1V57vZy8o1xvSHtFouKWeh66MFCUqY/aRsk+4D5TRFLG0U7lkb2ImY6jG+beprBqU1fFaMhiJe
JPH9uLUtgbGB08tPrYvKcB4z174ya/89ADrjQf9duxmnBFL7bJum74nlORtoGC+OXMSxbPkorCbm
d0y1C+pduPzo51HlEfYR2sS8lohfMsnqnN6MxZbsrzkc55DKMbT8jR+311lhUwriWjLGX90UE3sH
vzYU1pOqmYFMeHGi4b1ss5JYoYOyZbxXg4PXDdsO2/aYFLRhKUosiXx6yN7Jx7pUuXrXATuVjhZR
Z5qVeHfslpAHZVQNl0mdhWVfeMBkLP2Lqff0YBjUHBAzN3FztMOWijt3obRn+t0JQNCk7nRjwMdm
AuBsrYYkjcixKyAN7t4dZweV+wgrUjD+DvDb1R1bvDqAjR4nMXCbOFlHJlE1bKkZ8zo2CR4pJbyX
g2mynTTepnPKPitq9/04on5V9S05PI+FHfvrROltk6Z3ZVF+2m73KehFZI7cATm7N/3sR9acTeJx
0w8/s86/jxEr9QaWjaTnNWQLBVcjOzDcnx4VvDnYPMJGNEYqMJ6zZj6Auz4bmVesZV3d8wdTNpFi
uG389BmtwLZMyWiDUzRuTJ8ir9VptGtbCH66fYmzoThC9jpZk4FAwlUFrS41dHjpph6ZVsG0BFKF
1x29HGtHxGXEfW/KiG1fkrjrybSjNfYVsuI43Y2e5hK8GCu0cGBhQoXtqJKptetjzxxRJIIEfjBD
+A1sobaRlTiQN8m8yIL5evlvfsxUDBJiRN4VFWW6a3HrYXHaoPJnGM6GtaMgmbr5GJnRszYynq+G
vsh8rIKEHmZlliMY1ikVA7cDZUHHyhOeeZl73P7LhUxL8cO/7Ev2LdAU0U5BynFE0LDDKBOa7pEj
wHbRe4ufckbPFaSkUAy6JIvXrBa67q8sSu/LeFdG2afBLADTCMIqWyCzks6NYzLkLnokSC4uj5UA
V05t/5Rojyyg4FHZcMtH5T8UFJHonAM2FWgujIoH2RjgI6EtWnOHn6vZ/wBxDRbpTiF46BIYr5Om
3BiwNZoJ3o0iZQMTG+SayAxvW3swBfbJhsEjD8f3mOX8RgtEhNIjHaJJBb08zwmohCMJPly3YEAW
n2pg/00QwHPGNDmKio68HIm9qnDSzJ0d72Rie+vBiUJyyNS2tJG3Krd8U4I3bETxXbDckeBicuTK
yUUEq2w/BRHjE8EDKXkqQ8lW0Er3o6ouy8F4HwYsjEH7E93PJi69A8jzq9ohOnG64gzpO+PegWW1
MuP8YQrPGBq2Y84KPOgV/9pwEF1wXY8BA7thF5AM9DNNqV93czoNvygtIqO6A8xLkqCDPxtBjL2G
p4OaGU1iY9j0IRc19JzJ5gJS5T+O1hJTBIvd50HJU0+uEpfPrg7tbNNyiM5ELqxiOgFWB/Ha12SZ
DcEv6qr+ulDTXdUGIYrWID3lIOMqo8Zz2BwapS+FpJpnZTzCJpsfSce5B2dxbn1pbiI3+iyl3LsA
KAFOOXdOVj3JSN4mWHuc7kk78tyYRH3jXxqpKTySvKWX3rc2dwu5jrsoF3c5YsPAA1Oes0gi2Q3B
FV3rvM6LhAdDFrwEdDdGFzOqGi8chPVx1H5aNQqKwSSUyM6Pne4OymjP5nKv2fqzqosf2qOXmPEX
Oz1x1tqwVokFFJ2u/KbtGmST8IPqQjwG1r3houuQ2vjVtNOVT+7lsiyV60XAsslyUgXCenxPAYB7
MzrrHrESJLnX0TBRrDeYQERuv1GwrYe4JKKrCZ8rNz4SGOvRRHdICfv4BvqXm7i/RJ9ih1gyOKzw
NbLVTUDHuSDC3ULiYc/v9fKejaF9dNFV5B0HuY9KwvLQFzZ8UmsvQQEqMpCThX8l1Moao2EHVfzD
kuMR0qW+Ls0rxFUCmml5RJoUrYvaD3Z1odALm3hE6YN3IKiG3VgzOGO+TweSjQtDEhhUM8WMEBN/
Pk1UkqzIEdxNWxG3PVP91jiGhrqP6RXsyuQpnTwZgTUfwCJir0H6VlfB4pGZuuNYzxCOyH0jotQ8
h7h7ey+H4iQx2bUw2f14Wo8iXHsZJbMPTw4XQM2vd22Dx9F60RNehR6X1T4tcQh5eXSIRco03UTn
7c6IP1w+UJgv74iuZsT0iFc0G9ZyoDd3c79mRID5tTHp6a4HWT2x5QS7ReNtiR0GyyffoaIxehbR
Y5ldV6kikdCY37JyNLbk14Bf6ZHwW7QSO78voRgRHaTm9EeTQFs3mrsqyEgbyKPsfiQ1bRxdsuLA
ji3Tp0OlkfG2+SMgdr1DG/QhqXXXxm3mRldWiRUBJ1tMhk0/XvpR/dFGoVrLWFp7PaGZJsTYuwoo
8qm15tcxVyPUqkxey5kvQuUjnZ7lfKEGNIK5SK5KNIFtTbyhmHiGcILmrX+OopQWgzTmlQf+dg/P
PN5mNm7NYLamQ33I8rG9jmc0v7Nls7j3XGJOYHYOpPgi3thb2S87QpWjWgS62cSgkkjllPcNibNB
Jtot8KpgYtysZokRUJNu3AWbWWaEs5EViBsmuZkMFdCBjA9DBP8PCRTbbnAxAfuPLWecj0iF31cO
wyYsCAXCvlluxkSNm9x37pXIo4s4tIlbS05lW0wXVMkcX1NHUK9Xv8X5+FEyloGW7Zy8MrvJCnzj
PSLBXRmYzt5z3WEbJN4biLZFFxk8Fb59DQPwbWT2c1ERTwz+1m5244APoiEfJgCAxXEP0wIrbnIF
6n3tipFTUDe41qZg1YuxW9M4kuvh55/J5JBYZDOVEj4dgQx8LERldtsYlrxayECS8fUuTSwM33x7
2zEr74aam3t07SOG1eHaNKKnoDBiNIzja5tU1WUNI2/lh+RuyNHJN15Lfp5hmudomI7TuAwrMSea
1spuQQSYIkJuSzI09lQUYtNkn+MK8UQhkkUm642Hzqso9yO1lQPGrySR092kz0aPRjwxy+42Lswt
OtUjjwn4jOYxKqRzLOpfdWgQq6GCjwFD8D7RM8sMYOyxZVx6Zh9feP6zzU5k36SU+J5RzVdd4zwO
wtZnVV4XNl5QGmcQVXvTZJ2QhynkK82qiRQZLEF9zR16rvysPQUZIhoWp5eMZpud7SOuaszqw+um
u3BC4DlFV+3sPpOOiPSue06N0UG3wyfq0YMSWU1wZvxZtbm8LUX3SLscnMh/6WcWlDDGVk4Zk/xG
Sz8SQUG2YacXUee8MubuDhfkDaOjYc9RuHIQRt4XvRHsnNl/CFSBs0br4bYZ4s84LQ4tPRIuAx7x
Q6qfhjhi4MUtSTTia5ESQbhsCzfxMDoIENRz7OoHC+78ORjJewJSuursKXwOAzoOM5W3M1ZWlixR
zxJM4CqK4x8lW4IdRt1wTi/akCHqXHovnWXfNUm0AdCGPyObgu3QOfYVFUTnUxuGBZTNuKhuE3Ig
6IEgH1iEbQlfTuhRL72WOWbmJMa69Ae5ioLm5KVptK0F1AHPiq7GAYu0g6TCL5tqHes53WZe4G+s
HNBa6uzKtoLdmQ3Xg5i5J6tr52QQZbBKggr9KdEaKwEGorxKWUvcNVhNlMcI3F26ySgdN3NYyrUP
Bof4yeZTGrzOCNCd7pMAS4W8IkhDbnofpwhgvbTDuWwH+oLYnWcyZ3zczsxXiKXURupwJjZYKHH6
OsOkWS4RTSasxGWRZ+EdSanKIwg1cOdmgJ6ASifi14JfgbbyrcfOzurkxLwuvQ7m/J3mKtoDBN55
rnrFXExwbKkFo0SSgkLyHbz6Mxv6ZGPEMcBqgfXMNqR37ZAtl9vy0sRMly46unSyuT2THuVj9zMc
k3XfgH6YDP9HlfevOhqiy5Rt90YlbDuFTnc2V6vP0YtOBYYWozV75uX6nNI2b6smAB3pmhsbslhv
t9OxdHDv9YjC+PDGB8/5mUbzdZwjymb91p0sR+YrHiUiLZAJqkmsbdNxDxjzKbzImQOUOxzbuSw2
WanvOyN+KrvhoOQkVwwWs01fcgjkjGeSbpnbL9BEVHVylwas692xSDcvmlH1j6iX/O6m29YmVLO4
y8Pr3CyHi7bFuVoj2ooGlyf9UG2DVF/mS7QwOPTmSNyatRHxcDekoXtMH4hAmbcJFnx3gKwKwXjc
tWbUcVAZ4naCTIkC8THNZHMgjVNskCebJPHovRAmmxszfqdsmDetH+u18OzbtAqaDeBDzFYWFUhJ
rvMq8fK71CD/OXBIniJQaUkDxodb6/QjJBuHNDXjrs1aj+vihTeYqYctSV4MGxMkzBlQXOme57gU
62L27pycp4GK52tJQ8ih3a176Xkn6Yn3YqBQH0fwnIEQ4Y+0PQMgCqjNb2dRqOvGIL9+wfbOiB6m
FANGJzq+brcwAe/tnnDtNmAsN4R2gx3fesunKdvGqXFuOoSWVPyXSIMY82VtdFWV6cGt0DbLoXqq
3XlNno7YD4UF9DXd18K7zDDSxJ36TKPXwUuPucndVEr8vmGJP0XLQzhQA3bWIPeTwHPJSUvxn+Te
3oqcbYSob9PqxN9ISdaRb1o7JLZz+auocXb0bbbOavtFObr4sN385OTbbqr1VRJ5yWqw4bLMFo5I
g+OlrPFt4WgujREbmuPRFAWU3sO04kr53AAB7lDkjcZswkXRPhPp2FhlwwA0ieOnHWEwOCO+5gad
BGHWb96Eu7PtLRKZk/kqNRrG8Iijd/HUXzoEuu7wU1x2HfpMn8aB9QYG1yk0jlnZ9RdWOu+7RSbV
jc910TRHk9qIqOsY/GYEdiMnEijPmeuR9oxZUfrtxdDjp6wGYg69yfjJyBjIeT7fukM6bfphfqPa
QKleI+93oTYS8B20iwTPjBfdJkHhYpR7IM88/CYrv7WX+sZt0XM0dbwth8S7dhmXw8Cmwe7t7DwG
EJuMvt1XcitS98Bu7T2pW731auzfCVZTMPvo0gNiAJW/WO7lERcS2wY3aXZlkeFUm29m0s/OhIgj
IPP4OJMKU1AWXsEATT4xjhzp8XiYhYhqeRcUOM3dNEWXZtlsSsfx3pIGEUDnp0fX1OG1Izuefehy
aRktvLVYrxgVXfHUWLFra8+uW/PxWdzSaXVVx/ydgrOiMf0NQwJnlYtO34iI0YkXG/Y2q/wlvbo8
sHVnaSyYahckxDHnaTaGVbyopDg7OtebRhCc3CaX2Wil9555IgEsu/z6YRhJful4AZ1FLzZRyXeh
QcNBEQuv1ElhOCgmBMTVdada08zHuYjZHPnE03uEHmZev/NK92dMwiZ40tm+UWbFqcleEdUAm4im
Mi/a0XkO2+IC+maPTTg8F06S/8gzPuuW5XvhkgcQtg46kmXTabGvIuRUwEI72dO5ZkV4Uj4F16T8
lJO5GfmTdXHRuSjx4+rB7pDqN+BONkzqIFyfjIahl++IfeXAzRh63a7jwVh/6cttL4ULJMh1GlvU
2Ho8u36m92kD/V9hAq4oAyniPsdiZm/JHHPoun5rK7YHboljyXcdvS2tOdhGEwVKzYRIWsMFupR5
r4p8H4o+uQ4N/47MKabWc29QJisGd61k+AXIFapNT3DEsjnU5GyWKSxCVxxVE+CKXn6YHtQp0s96
x47h2mDf0XYEoIz4JjrRWqILS+ofERWVO/UFjhemOFVkr7rCD1C5NzZJkZ24RP5+Sm1GrnYf0Z8S
QQTgYCaYwlaXdk4rUBT1TdgjiB/dk3apncaWDcgUHvyiEGByQPKG8wUZz09h5TiXqIEhADew0eHe
vsLyIYErK8lc88NpE0xoPMWQ/NAsNqcsNbdVLy7HkYNJl9XReEok2o3SyPsdc+cBBTwPdxSs3GRk
Luwza2TzVoKEHam8wwGhraX6+c7OWn9tzfZl2KXevcrnd3+lOoF306asLY21WWAOnNwuv0xa/9S5
fD52qvaxm+cnGXs3IT1CLfxqq2w4N0aVGQdnLH/ZafzhVZDUKtOFA+bVcuvE+JO7HMZKNOtyj7yU
aZjzluUKoQ2y3FWB/Mw0vMumRopShN7RT11SHGOmS626IqIgvE9YPCa4IiiLORmzx8pqYJWtA0HU
o3DCM5sQOrrCP9L785Th4GcNCwAlLNY8SBgW6mmnPYHlLwd+JPjQG7oFwtxZqMU1v6WD2iJGd9fO
4U3Hgozx3dQY+6ZCHlhg9+Mpdl0PQJwjAGEhSMKAYeGqMyHt1xEzlLKtJUXdJiOnZW9gWICQNvJK
iacX+XRkDciymvLAYLO7q/VdGCMnV3EsDyaRpxtjKl5c/8FGub8y+/RSE8qGa47pBnN1BVbcLvKf
eSbotpkBqXa6o+UPjm3CNsZSCBxADK5LcqHvPN+kV2qOTFtCWGQD10wgNtaKUTzrCHpkIpdSczrP
EYkqeNV0U9ApjdEpQs63VxJnpz00PVtQml4XvZ8PIdi1fGTU5oSDvX1xU984mA71Qxcb58oZ2lXg
cO7OOWMz03e3Wpa4PV0SGf1yvpVjE2P8DlBhagTKndNQumFrzbs4OCwj77FMwEG38kNN9PaZKg79
oK19IWtCbLLplBTWU2olxCcsMRZq+fH1v+SSGNC6EV7Y2ezJngxYmFpjs/nilH79+FJjIE3o53Vm
jiyhIzRGtZ3gERaolE50HCx8YlTaZUQ/hTqsaKsl86piL8Qvff36149mrMJda/iPvHRWvl+ZIYpQ
emTZzc1XZMbXPwoZR4O3Hw7JIm0jxOYRl5veyWxmScWZsSQLtzuqzi2ekw2HMp765QeaQgQgiWPS
h9l0fEtg3Fd+3NePJ8L6ppO/qM8KI3nwapTVSe/Of/wjpcAjfKlR/39m1O8yo5TwQaj937XUhLfG
TfxaoO79Q2J9/Pivf1h//K7/FVP7/4S0irtM2r70Fj31P/5j+Gza//qHoeQ/TeTM/AfdtPWH0vp/
5dT2P1H8ClO5vgskDiPq/5FTC/5AhWRNeUIo1Nbq/zE26pvOGMGZLYUNEdRDn+3Ro/9VZxxP9dBp
vuvHwoFoH0eN2uM+eKhmBj7EvjA3co1tEXHaTzUhs2M+7AT54aTBbMyIcUmUQsHxeOool5RsFCn7
oroa2865rYP8kRuVom2wNhoxFvvbdomB9f19UFb4mcbomFvsciSVI2Pvkyvqlwxc2a6pRb+OSwPG
a82ytf7hn5uoSgH5gApp8pZS9zlz43lXJHaP8NA6Jj0Cp9FB/2Bgi5nV0AGCpWcvcZ+lFQQVvzP3
eFKADda8iCrHBie7gyvrh7pqcHMyKV9rk8TEXjK4kpaAte+QHMiI1CoMmAKksh07NFcZD+it12Fd
LI1pR/PR0rBnr2XOH1CXEzEaENoQVoDMHKvxwvLROupTiRv4XE8NoSOLE5YpyDbuORjcET3MS2TV
QEag2a1l4hrsM4S9SzXbSmIs3fVggb8MF3SMdOtdbjELKZgg45UGItuh5PZDj9AKX/6cUsc+/Okb
/W+k6Na/fkGkRIJOvhmBh4IB1l+/IMnkY2nty/JY2urBbK0exBM/Mr9hQec25SqcQPPNWXc2u4Ww
gcNrjr3/uZh//1owEfxZE893leQ127SlhAzsWeY3TbwwLIb+JDUfB6OmWy6LF9IIZX3QRncTivzR
UMVnLLPfXYHlFviTFH/5az1Efh5ZbQ6+CPvbFcCcbs249LJjY8TMTIia4Yu99DLRksvUino/GQl+
aDSfq3JJ1TGaodgHA+xA7u8j89mnv78OYgE1fn9FUnmm5XLDgkpeMJZ/MgckpmiGvGiyo4y4EOiH
5RoTLDieod2PWsMF7JDKu4ywt24ChqzIZjSoyOSSGUWy7eJ6HtRnP0JGdt3Z2iud7b/+KDdAJm3j
im6C5P7vX7T9ja35dRnx3wJ3tnzpegtf+s8vOuQOIKgj4UWrGqdVMx3axEcy3xtIvBKgAqbnxBt7
qF5ci3lSFXIfxgELN3humlHfR+VOBdoeiKydoW9dGmWExo9ZYG+rEYgN0bkBw911ViVvrYaMlYkG
jAqOCR6t0xvOy2tGKFwIEX+MxghmwAFH6UTijsq13aJeevjNO16+GN8+JuUxFUS+ayppyW/veEzD
DBGHGeM4GY42sEC2SjG9y/AY+bO4BBK9VQWCGVPI5ISOCfqVAYQvm10gOUv3XmLqrvs+Z77HuMms
HRoam7hvMazEqB56dnO019cd5vutW3IIqBJZa5EFr6q0GEh1VQp4wzJ3hdO9VnqcD7XBekCTnlUF
3joOJWKq4Hf3Cw+nb2/bMU3f86TpKX563+6XzGo8NLY2cvpaPWjVDVzy+VwH2ZvRBd2++lXgMcee
ByaLunrDmBPR59ZrQorgBkkxAoiWBSFMOUde/+Yj+XevDbSrwEHk+xIa6l+/hHWlMrutkfpX08Gs
U2AimX7WbEnwYroPpUFHOxvO9utxIHqEWy6WgCKk47Ez3INDvzXoClZlJ342RGPIecJli5yPr+XC
5638tW5BwFlz/cuRpr8qxMOsppNTXPi+c1OFVn0wxGAC+6nzDZPvmwYpCSy8GOFhmZ+QtPyMZeBe
/f3btv71CHNQTViWslxXeYyk//q2mfEOceiWyXF2icVjonIjm1mt8TPhpZzj2wL7riza/dDSYQT8
n3lCyGRV0V2Sy/xQxAgGf/OSvj1XJInbpqQaNSllHJJDvr0kct4IL4tUfIwCxb1qzmczciWIluJY
4N06Rq2fHkL8wEItvB+vvo49pgtNbv3ulSy34Z9u069X4ljsEiScSulY376vCWtXoza4Tds4IJj+
o4nwki2+ll2cYBsVnEMp+rzTzPCRBnKjdVQeSDMcT9OQQVxqvcfMF0wq0OLsHOFstSt+8xrt5Xv5
L68RVrByefJxmixX808nfudmyPT1yFHSOOBZLXWqDVy3Sj8Zwm9+ItqbQzO/8GJCGsvozetnWGeD
MK+dOL+moPwgNxhPfvmROiq5Hy3EKlCg8ErnN8LIIHzFbLDhQ8DCmnOStITx2HUYbfUkmqtspNrz
4aQYXvnbq//tsbBcfUv5PNMt14OE/P2O7CcrjSusWUdTAh2siGyKqn66iH0/3LRNAb+pRaon2CW0
VkVZkXUEntkTA9wGtIXwhtMA9ylNjN/cM863amN5YcIj0Mm1ffp00//2BcUT3es58OLjkMCVbJlL
NgkwROR0D46JuGZM8H3E6XznB7a1XEDYQfzcSQSFglHJjDdvVbPT3TQjelxHxRtd2t5Rwv8/zFmz
m5nju96QnU1WKTuvx2FHAKAFFwC4N+qoB3sZ0wBMMV51XtL2g8LPpvZjTCUY/tnq1oHsCHmFCa6d
/LardLQDa4qkU6eM4UB5rJUe6svIbz8CzFYXadddFyJl4N7zObbpoXLK9tWfCW8SJy41yvcoO6iM
3b8KFWBa4P2tRpPwFW8Z8EJu//4Q8P7NIYDyivbIo0NS5ncQNuVqMMyeYRwk5cdh6FGcVWB9Zhz5
q6xz3Bs7728DBYTQD/oC2bUPGz2vyp2LSV9bIbCDOrNXKh2Jk5P2xolylvW+uZl6XR5rXXxqW1Y7
NDE/gkw1B+5nfx2q2gHSgahoUEN89FvJ8CgNFGOqEoJGLV/K4AHTH7J9cUnkOEzoWT0nYeSyJgJ+
YRcE7E69rU9zA1QlghGTGRNMAIQKZHeBBjXXbKh+DY3XbpzBWQLPcDu5JvqpAe2F4F5+jRqmLtkw
4XmgX7A9TBmNCg9tSsMfGwx2wqBmjVi1B8vX8wpbfQ9OTv10QpZMhZ7OvGIyLGq9mw2dnOQ8snt3
1B+t//v4n+GnvvnjgPlzXoT17XnJTeCTiGWTU+xQq7rfPyBTFa1uMq4S0dcdns/mnAaFyXC1Y05s
TfvEabd6YAZS+exyzbF4cDNm7J4PVhaQAFtYYISGztZ2CvSE7UW7/fuv0Nfp/NeT0Td5jlNvCJ+f
35uC2ICDHhgNM9ylFq6G/j4PwnCrTZ7tCI5WA7cZmhe8NwG08qym/gkr/XOKKZM9cg9XGg26nD3W
/zMN2G9eHfOCb+e2b3qeL2gdHFzQizf7z+f25DdOI0eEqn4tgCCzUl+HHWLSxEt3gYDcgKpvujBk
O10UeWyzMjvkcyKgbSwPvYit9d+/IPuPjv7bBbNRypg4K02bl/atKs3qEqNXJYLDaAPBcuwmvctH
yi7LPxZ9YTzzSztE4cVlGKPWzktQ0qJ8tfULA0RAtrZdv3fMFQ0jyg/D7EcXUn9SznRwp0DFx4gY
d1Fs3wRQUeAlV/4OYxv3dc9dgcAdzBmT7g5fVA/9o0/H8Kb2Yloq7uojH+VVMjYfGubMFYlQoFfa
+SYQ7LSbECOtx5XcRSHUtFn19t6t47c6iaLL0UEdkuq636qEKtgBSGsn3k1HhXGKFK8TmuPUSP/d
BHdJCqqsy5O0R3WoivCiy/ijUAI3OwdN5ioxwzvlzv6RtfeA4GPRqAV5fCqTYIC3NI/7qG9+8XED
lGL7tcPY82HXYKWzrOZN5SzUFplbgSXpYNpQJ5EAXegwtjZeJJMH4b9wsaMruxjuAlMGO29AcRm2
8EZcGmgecr6F6B/Lb5CFw1PA8Lhr2Jepot7EezcUGx+G/AUP1J+Exs+39ogUyWMk4cyk8uVD5Jyy
ZXKB5iTeWzp78SxjvIgzAjuGmOAM2qbiNPfyJWfmTa1HlpfyNiVKuissKeNFjsoVJKDvH1Tn8sTq
yNJQURDtdR24z7NgLyj2ddRPxzYXv3B+i7suS169eRqYA03G3sfBzK5jeYa4/p4Vudw8cwhe55ah
rhAWH5uhDa4JWkDrVTCKTUDbYFDsd0IlAt1EXjJED1rWBQpWLGFXQEyN6KYUOcYEECnwjyzy6zqx
bwV39Qwd6DjLpNzYRoCIU3tPocVadiqL62YYkfq4NvJck3UsooIXvwXGl4SFPk2xQsc4+O/A4cod
bsj0khnQYqDNkJwyS3+gbc53LisRficZfRaw/V1AYNk6KnR7dOvhY/DQWYWGayEOKfEi4/8FylOe
GV5cSaeBWuIhPRzx7atpeJQzRg+KqhCqTLfpK6sFVWXBDcMwibTBvZCqYSw0ADKpG28vZH1lJhmB
HC4cbZGku84tjI1ltSliG5ZykmThgxvLW2H3wDWKkTq1Yxc0a7xXyYhGLQvy8DTm1c3cLX+F6116
mTZvzcq6iHraxpaF2VfRXRcB7rJu3lRWjojRxeyYFtaeFkeAaSlzksmsbWggRiprhxrR60i48SDt
YsDC6C6zH4EFZL5p0EoDgotvsowt6tzw+LL9J83667a2DHYkaYYRX5v9lbIm68kOuCEj8SiMcHwS
y9JLNmiaBAUTIuaIHNQeyLZ2yYIKwuAS6Qf9mI/m0yb+FqZVX0zuFTVQmeQBollnxjAgzyBLwisz
f+9NTD+zDJzNmCoWycuLjht1tjKEPJFG+togulm7dMk78PbRuo/CaqMizEclVpn/5urMliNFtiz6
RZgxD68xj5rHfMGkVCbgzOC4A1/fi6jb1rfrocJKqVAoRIBz/Jy913bS5M6efvsIASYUINdcgYRx
RV2uO5dxniEq72Li22czaCX7bFYvLl65FLfKRY0YlkyDW3lkopfrmZfgUb0oa7zGvpZbm1ziR2Mc
NtBXxzdsanpvKXCJrhjGt7CROXK/+TW37Av1o3HA1dPdhzZvLmdU9J7K+Q3pQYReLbKuc9gyxDHV
EYcEBFg9O29NgGPHqFMFRpBdLnfDLM2LNZfVrum96uI7QK+CLHffKzvxN44jqvNkI1Csjd78bGMX
whreoh5B5J6tO8cppD9hMbHKcgZ5lgUm3BrD37V2FDM6F/u6kKgE/eCpg0PxTI4ErY5J2GfLE79g
cDDR5HKllLybgmxLocHWv50/3I6lpyWZE6MdrYn4T6noGrBr/LHrluQMzxmOTm+oewyxHMIyelR5
73P2IS1lm80OpyKjNxqtTTW5eEqrgxekL6Ueu3uTtNSNixuN/TieqVxfg/iej7I4WhpjbYS1uzat
5oirA3GuASeLNsmHRSFTerI/6TRLr7Alz8AA9nPRPi44/1XdOQy/I29krQd32Ym+PxUaJWVGjnCn
v6rafZPouInQIfFYdUG7Q75yynKBRtqb7m6vOva4E80sjLf5qDtyppwU2OAvd+xYq7RHfm1h4haF
0Kcqs7nOPfLnG5IEexeh00Rp2tEJZwGnOP6UVWjpCs/DeQaH9YiPqV6FPcgPK7bwh6vnrvTFrkic
dl1GHdm1FmzMufaRI3bWfUo7PCB9Yc2UojjpWc4wDjvzaEW1eUgwD+A30VtDF5TfPj6Xwi/O5B3i
yabpGtfEJg9VO1113b2CBKGGdtRHMXzJkuYNOxZn1YU56GSUVaLjA85gqujS8zEkFt2O9QIzDzim
hSRyX3fepfJ9cdEpUVJZphmqOozyscRwV+Mm2Ja185wyUnatsxHhDTXb7iiMequrMrz0CtqJExzc
dpHyzcWxSO2POQqsSxqYABvTkxlI4n5LSkDcgQLDby3ZRg7yEFVkbYcvUcruIZrIPzdg/bkZt1vT
hJglRDgsW9BgqxpyQhxoVmcTgLyfdcY2Tm0CqKbGOWBbImE1BxoazeErHlCEn2l1jdz0NJc0uQbR
DFgFMXoQGnGedU+CjCJlLEc3poTns48Z1rWfjPeFW0W4sHD1KzT8pnjIZ+OpcLt0CxgMQTd28k2R
T+smUPmp6z1ksSNMzUDMRxeUzT5ghrNimgJJq6xRu5ia9BvRvYWZ/qWN97EkYg//Ly1iWFph7D3n
y8CDdfzIVRCusojK0Ovi10aD5SYnKggOPdKPtZ241sUutyEst2ygzcgl13PTzfAnI9lmrDMTTt3s
/Vx+EdZ8GrkTj1N5b9D/XrHzo+2Ex9Uo2t0Ee48uNAOS3n9L9EyOeB979Mzix6CNTnmJgN+XhoFF
BDDHNBJ5Ips7JxgY01A77TrLXQvXe6akRpbn68uAYzPBOr2b1Ey0+lB8Azavhu8mgYiCwgWjm/OZ
BPiIxrg4hG7+0tEaWZnG8DFoPDqK28BRo7BYKYlAjfk6fJSJ3AwjpmyzATqbTbYhiZpIQtAS5iwW
bmcVrcZ8iLdMBbyDY5vEn0BJGTGtKBME8btG88/9NMe3VnBrJjnzRc8fNubRbZ4M2cZ1aoWh2HXW
Y1DKrW6nn0Y70AwKHwcECUy6I1Jr7BGek1pjhJQTeAp2cHG2pJZ+ZuAy2hwXWdH1aEA91ne0GsSR
1OvUHgl0Ho31rI0PVy5IkemLvT2ajzbcpz3b7WI8hpWN1jRHeoQNuSNTvX9N2cBRVgRbnrdTyqg3
Sdp8Wz52Ph8e/MRNjgZMelUVLTvh74WDLapvieHpRHSqIh/wCoO7OQE4Nhr3ebWNEP9C+YcQEADV
zlGDrBh6E1Rf4v+PsUcpiUJMFuQAzMQbCDr/xLKl906yJ4omnjoiJtg4DSnqwKUZFDX2VzY013YC
eiqRaXZG8dtGUh+Rkue75DlMOOYtE6olldsd+mPo8m5nrtP4Ow/h8QTlc+N3BwT6r5J+A1FBNDna
iE26i6gjh2NRlTDhEha+iLbMKi64XBCP/yYnfFPqit4E6myJpoheorVxMKD3OEmOPgHpm199XVbg
FMl8YynY+DlGW7F0A01lq33XpM9NR/DRFHvdlREgl0Q7Gptp7n5RHHHLVl6+8dPo1c9Mbp1EVwJ+
wQi1PKg+I1Ue298a5jGlyvLl7Ru3p9y+/OfhFtQb0Dxdqdv/6lhtYQF83Z7n3+Jxb0+MGB/+5zm3
r6fWzJZV6Hz76p8n4vgia2A0L/98+V+/anlpnYfJjCYqjqHIY6Sotdg3bclH8f9f2ZaNPW//+2Wn
3t7QiIdjvPwZt/d5+79/fvKfX/Zfr5JE9jMOHeTCROMgz1mOh4mZn0Je4GFa3svtx//1/v7rJf/1
nH8duH8fmn9eZ3nZZKheI7jYZHdcMb4wn5UmmMe+V/dMhQ9KoA7QwfgVFYBwVDLsR2y4iNTT+WR0
AapbRWcf7SwSOFa0ncAQip9X6QcnpMAXpf4oUxDMefalcnINOtqgfeORECR3nZs7m06mb1qOhGeg
Kt+aMge33iZya43qPUmr6BpANoBHG2NlSYHCMyFGOYgwsMobQLKOejDnvKO0MspjF6enPmyqS83s
3Q+aix+W5YMTHUc/zFH5sgVjA0LcaopI0bfNv30aJU/C/O40kjg7z8JDBb8Wo6077sLjXFGfG+P8
RSzwYz6mW/Rka8sku95H2NzS7YMjzmoqivGKdF8fCwtaSKdNAGTOYzctc4gYRk84XiQ4hiYrzEOt
iDpqp4KtVCiHPVSpfer6CDkLfNPTuODGMey6SNlC4wElckuLhIAKRxUr3cBuj5xDAgz3Kdl27NjW
CXFk69bALtviQ9/2scF0c0DZ7uKxMZ8zWt2bbg5+h2qw19KBENwDdvb10efUWQX2T0HNZjscDYkz
jcj0Fj5OkTByk1eEE846sI1sP1ZDd6UxQd2j8HaWZGeObXRvhMe21Ff6Gl+mpfY18VxJjnyq7NkH
pdqbVoF8FU4cXtKo3GUdR8+Jps/Gih7QDsp9Jyw6uaWxU1oOG0rFDmqIyOjR5o8N9gJiUqKATPjp
wS1YUN0iOQPr2Sm/u9OVV0CK0syxnHdb4eXyFYVIG+Q175Z2uiP6S8eO+j7Etpi0dwE87wsBVzC0
OesRE4Yt6SwwfhOAr+M8CX42ghJA9zVrSNFyJvM1R8q2DmcjO8wg4NKqZZLju8MpJ7fKovcQWzrc
V12DGYpUx3Cg5ZEyyZwwMgcVfrZy4B44GQOwMRM8wa1e9A2fKJjJ6uG3kz9LHFx2gCn/A1Sm2pWm
8xNPIt2P04IekX54l6KhshTvGJ0JNoqAmNZpaB740/pryTShYq58ZwiMplnwpy8QuBgxPkA7G6y1
8LzhMKRii3S+atBVEkTGkWnbo5WNeDc4sSAmi+dg/HHN3jzyQ2QUjaByysV7U/u/FM6nc4fyeH5G
NVgc8AbTwHf66xSuG5V12xkxLmrhGSw1lWSV6fuiil/yxP1hiuR25K+lwYKrMk5xShBTWxbxQQXw
zVMX3DyEUAa6seeg4SdyiJvdxzjAhQsX5zp6bah0sr13BH4oOkegH/L8Elv1Nu2YCJgeKQ1ZF7Fy
td3ZdmtE0PN3aNI6I57DKRExdPgtdmYRvINUQRiIb5L7pvvS9/njMh6YBg1RPPAzwPj9S94nF8/7
xlUe0zU1HroZXUtaAuEIFuJHMS0hQeYInyhR99C0pjVZdBUfbWMd2tb7BRyMRcMF0WB5UMoCZP5r
W6NAdhr5AVXlLAMLiaQz/5hiEQ9Oz7jp9iQkxtBCsSSe1BD1W2Kr/3IC6jWgYmoI4b5ZAaI76nwU
7C6CfiOYdpFj4y6fSTZ1bE5ApChpASDdocHPNhlT4mTRnrOLclt8U2OMMsnOOKBOs0+CRSYR4i3D
58TunqKKYBkWjLfCc8pdnr1FZEo1dtWcMGOKfSasKz4Ikn9gJLkRXVRXHb0pezGAZK2ZKSaboEX8
Hhpuue+gz5B2XIcUoR6NlkrY9XpBrG6HUr0I2hZOK/6WRvgYYiYBc+yOMC5cEp36sm13RdtzjUzF
Y5mX18mzzS3DAiewfqTj2NteykuZtMSI4uETi0dt0OVLM2MZFSWGCPhrCLRi6W/HuVlwIMUuqGfq
GSLoOpdmgiW3vsWvyae+fkCxllwN8y4z8Yk3PdMJR3/FyCYw6xKoPA0To+s5eRO5+8duJ5I4l9bT
PPuIMykpABoFT45Md4GzNkfcNF4bOJeeKyDtjO8efuFKBx9GV7FhwbZ7BehOpJj3FljDyWwhCZnt
Gtu+YvGbjklvPJhtRkCOhZo+X9zgcwBZLGB2lsbdsDeq8C1daIKtWX76FHqthEpoE1yJhoV2mR79
F1ghByuGHtBzheYz/CLfEOs6q13IMZr9bMmctBbjwRRq4xcIhrMh/kpdfDu5IxXAjfqaDd6vgQbu
LpI5o49gT1P0Q1kyO8Pd/ePDFsQZRx4ZNHLIzNG6b4hpnvUSN5hxZqaRB6nLruDAW05zKO2dX7Hf
CLMJVtzQVzsVnDAToxdHS7yhzG9DoAp5lk8XvVAvLF1DjWrlk+3T02jd4qUfdoZvENTD6slWFaV7
obpjIcgo69Jli9f39knW8qWJ2NeHgLnWA6GKW8cnvyZzqfi5VZ3MHrCVyEDYG12GH24JzzZVcfBk
8jdGx45QJdhTirAsaybbcw8BI5GLdZNu4mrpUGmX7Iyo5sZpptN5FOWhTtSxqdTKxUrNwunjMiF0
HSEeNI5XVNqQte0RG002PtjuBHJB0RR2cHHXJt08lm+NORxiZU74loO6l8xANdaHzl+i9EqU2jlC
a7VcpGYUF1t+I04UiF9RktFvg/JNXEIu0pIDKzAsWZgdQqD1W+BB3hZI1LihWdExhoEFMxAzlvyp
ssLdzF0QboXdYLsI8yeBzn8/WGD8cTrNtVP90BcvWmB1yCwajB1F9g7N7H1w8USisaY4stqzsRjB
q+YYzx41ECJ9DxPKPe4nDDQGcW6G/ePV2BR1mjunqTJH7ID2naFJuY+TlqVB2R+Jle3CU4KF68Bu
h0Zd3/wq+3Hc2nVzl0WeuGsD/0gwqVpRzetdHwDW81tnF4qDbJQ4bdi4YYIuTegDuKqntIwOkzk9
jfEe9Zyx7btu74uOeFzIn+vsF9Y2DE3brJk4PNZA6KzBSEhGatM5Q7MuGvetjTR+2/6tTRlnt6n/
jmva3hnz/eDGgE9seTVTShK3lFckfGczcR4wOXEENKkeMr33ufzXDNzvhKeIyPPaGOgh/c6+f48H
f2RlC/AJu/jaAH5vWvZjC78bq/Y4b70e0VpgVcR4Jpd6lC/MCcQ6NCKC1lzxNFsPsisXySaKpxYg
7sqd4g3OzHo1YHKdje6CPtDdqlFRckV4pT2/vSMBOL16pX4aLEXvs6YfyeTdMu5xGTyXC7v6ZsWh
dUtTmhiKZCsauin//ONAJmrbIQ4icIXBEujOVWkYDbfYxnlNbGZUQ2IYq74XNhMZbGNyrqvN4NbA
X0HDiIOfBtt6jghqWh6CxBiR31E6CYmZZHmAL08iRgCtzhvM4RQsDxhZTsFsOgcAVRBfB/hmNbZN
mFz2SRcGxaJsrI3UfXbW/qvMUuYERjF/os7d5s4QHKw8Gk/N2KFAc2pyV01iVZYHY6Fk3v6P25XP
1sEN17d/gxXkja045bboThLn+4mMHp4qNUNUSydyX4OpcvupJdAsbU/69hf+39fOUAb42GDM4uV0
hrM3kC+lGunQ+ZH1yV/oiFXG/gGTAQaYlQyTdzsvYuTw20k0WBqW31k55IOAqfrfX5/RfevBa8BR
9PWJlrUgX6uaYWnNxrM74MfpPxk0o6Bfvn970jiieBttaG+zE7NAy56kQeQbWHzJZPUb9h9JYDaE
cHWM0StiITuXbkSnCGMzUg9zDzEDVSvchQlG7qipJM5XygrOAIwB5vKQ9yXuTpI5+aNKF8zBagY5
kzVxdozI/N3TDjr8881l/84HyaBw/J5DB7qigAt8aiVBONz0+EsYdhNtwv7z9iC4VWxG2lYruwOV
PGUDvGSYWKh974RfokFtpNhQxQEnSoDBjssDJkMkM4zL5aETeJ7lZJ8gDqiVhlf/CSJVHsMsP6Dl
hjmQJ1+t35KtXXH+Skko04Qp7PZAP3tjDQGlsm6D9QTMjo4GTK/bN2//VyxfdmHDJEUSRl8NDD1T
A/yns/TWAjW+9UXDKKeFSrV0cOy0obh8rX1nopUG6SifPlkBsaKuEEAholHE8DDtRy4AqBGuxd+k
5p9npR+L8EycwRtgHaaZsaLLa77N7GtXSFYf7NF5t2zrzVNEJkjoHVDgnuJM7aZ5BIFkD0dq4j+k
Bm/g6nvDB5QxD1UfL+1V1X1g6EcUmG89nDbkOq+jTwUSqC+swvxuq5Ubo/0OXPcL8eXj2BFCETXm
uEazdCzD6mzQ5F+Hmpa5bWMKhmqg2FFy/brQUkgGZt7Mjhf6x3TB/Mymbvmn/3vo6UcxdBhSEqHI
B12+WRBwsDcEe/ble/96alYsJ9/tJW/fNgcZbLvRff/X81Sk0Nff/vH2vLknA9Zs3Wudl0yFqhKS
2OQUa0YNf/HuXN0CtUsbZR9wfYjmo9tUNgsYlApgFZQRgQGduQmNcyni8NwNBrLTAkYLHIw1c8FH
ow/vY9gniCxgvLSOxBnMB0KUNAyS+Ml1lkmYZ+ySPGIPiwGUCArMeSGjDZUBXBtlEzxzyVnm3wE7
4X0DM6ka9daru6vF4nHxcS3rrNiExIdMkRJPQCsEFT3FTVXn4gTX+Dz25XjnAYded0vvLlni0YxG
frfIPPc1kk9MWAcaCTb+q/aFbX9ATdfuPQ++lkfKqo1GeVNm1bz1B+vZEu2IXT+h6CbjLgipMSZu
13vHv3M6GJpp2z+McFXb3gQYHttHMmmga4WAFYkiP6RsWSgVUVyniMz3dCLZ60vrbwAf/ZTDdupz
JknCER/NWNOiIbAz4J4/6XfTCtUJvs6XlRVyZ/v+774Ir4HfP2JKevBl8kMCPGkpIMGTBIRTqsjW
s/dm3nsY3/BjmhS/U7+XXqiObGdfyy60mQ0zqLPK6afuw7fWdpJduwwC+jq44+p4JbgNvYGVEH/r
hLtQpthq9QerPX8iQRGOzV4iTV8AQj8EHiIn5v1zAdGpJGtqJ3WzU3WrmbnMwx7J1x/jh32WvojQ
f7HI3NoiQl1iQZ0XHCfy5LnEx8K4TkFpBn9JQAPDMWPc65Gtdc6JOWYZGeiCO1AW+fzsslkpPdva
W+W747u/A+LYuHSZfTBXIzYKLbRkGjsGvB8nzhYtFZTbgSHSgHV3n3XlA61eqlw250661YZ9GPrh
Uo1zvfMMsFCGq9aumT0YjvUrcNIHnagHgRjAK9hQajcF6BTDiNVRS+s633iGucUtzk5z2+b+eWpw
3DsMr3KUJLY3sE+2x5fEYghcdemP4cw23QWD7HJcXuFwHcvx08W9ukod/QDr/rHz6VVI78nU6j0t
1EeVppifx4OgZ++JBn/eVP4KA/RnkGFWjsFl4er6UlfVF59+jjskeQQg9ptaiwDgKj3aU35hoTeZ
K/34fX0ZfP1ntNw/AyN5FuivsUDQ1nsAAbPhYa7KDq9kD3DYty9BOX2XffgX2ycFsYdppjO5Oq0H
p/9BA/OtLP+X/QJ7StDeYaGc2/r3ZPoc/fTPGOY0zwD7rSFJ3KWl85nPSyvAZmbRq7cpskf2RAKx
QJhwiUo6FODQELh/cl5mW2EGNNlr525KzDcZ+imp4uza48LctcvroBcBLGxhbJ3G/OyE3bMV4nro
mSbSOinXXgy0D63OIgMMqPWg8ZkkFTNkR1lvzxcncBjS88bzHtAJMIIX0cpmX80Vo/72nA7yUxZm
xej/PQvJUBq4rZYW8YyBiqGUgfPKu2YlDe8+HZ12b1VLbnFLjwINuVXpaKOt8c5RuEMRGIhpyPeq
ay/+yGCDzfV9mtjc1UFFYxty29eOJq+feBc50bsKljXL9mDex+nRJBnQZyZFa839rU1kOLZoN1NI
oq2dDNS+5vAS9uJJ93oFaNMaybkSA/EylUHrFycPqxUnIKAw2n9lezC68MBVuuiEj0L3j4NjfMVR
+MQRJnth5N6uHqaEpadstsYEmxYcuTHIe7DmRKB7h9qm86XtbV3qNxpMTmD+RfxcDRETgiB/quvp
Wcn5vdFwwyKrOAFxuYB4HAh1Br3ooX+0aGBZ2W+EIXnhPDo5FhVizr4tz+zXRNWl61Q7uz4zUdR4
ak2+Xb+vHAK54h4pyVeClm4VqfjXrE21tXgf5FDp1HjwgOLkJpDhlnnl4HzTmjjPHhYlN25+g1N8
d+nriKb32WX8aQZkaJ0fM7siucqQ/Vua+a9MLWiiDXSQwS7+kTWpIsoKH+Eh7If2MzZjvMKBeWeW
xlVYuKOz6G1MGIUyKUQQBzbPmykaqjej425bR83vJBW0Apt4wRGTdxTG1q6nsf9PCJXbfzBMctda
hM0BqwI2L6XQtdkm1cM4HW1b/cSS/Us+zA+dD5ktTktzg2yGZnn116Qtys1VPcLW4aJETTCJFjts
+jL3v40M29GQd5wtUp4tFXMSIejfFeVz2VkYx1pEbXVKMAHu77WA7jIlQXbNou49qZYQst4EX0w3
dcUs+dtiKHDA/QS6twTsnLKWuAaDCIQJ5cbA6baZDY6ngJyGGpQW6Gw7l3qmz2oGgLlVat5Fi4ze
JAE6Cb27cPTd53aCHJKj1KuRV1io8YikEMwp/C1/Jbqfpb0Exet3TFFzbueeQ6zxigyx3s9D0h4c
NmLbIM/g+DmJBUEa+Xrts78knMZi/Nz/zS19KCJkTySmsL7adrMJ0DKu5g5pVTWURPdC/NuNYdMC
+I9e4rBonqUg6Qxoi9pTbmbEbgMB82SenStvemyZ510iVwYXPyOCGG9JilDMqy9WGREratnXyC6+
ExXMlxgfBeG+8UFHQXsZloewzuR2tPh48e4Rn7T4TqaxOJPqFu7NZq6gAbJBzPOls7TEAHTFEO0W
G+ZUlNaB/tm9L1DP3R7CAeiTXW7KlpD33AumU9Y7aIJo6ye+Bp41cBO1XPBFOu/pj3Erubs9WBPK
PSNCae7ODyGDe7AOenElIvoEJhddFoLVrvBHnIUCzJdC9Wu3tXsZuRniJx8gX9QjrLuhN5+pVdVz
gFHanJ9DL68wcHj22R9qm8QQpl+q1N2LtMZyhyuCKlEIex8KTrlEesajU78mQw03YPnCT6xpZy0z
/JrgN+V6EJ5sLq+Na6Pozgnfu0vnlPuqTzXTmKAWIsnh8e3KvaSq+tO7Mts7dudfihlnldVlB58J
3dpv+3ltpoh/gti5i4IR2dxARIOfY4so6AQTKa7dLRxhubch8K+kgAyqFd79KTIYrpeSV1MMhuea
Kf9k0nOR0d0Y7rXTTM+8ysYWErpwy6RbgAhylVUjw1OkrGif19xDw7IuycQtDnw9YkabCNo8Hw2c
eQNbhhRMxDSYh1g5RyPCYpRSThTCEudhVNywYKdH7ZOcHYK/Mgv6Hj1zTHQMMWYDzr83bMKU2t0f
UN4hj5EbLjOXJTU+GKOYOUnbCcHoVrbcmbKeH3bMZOdzyPaNTyPeaOgr9r0MN1qhvkA8gInSPcUZ
gsre6akVg1NSuA9Qro4WjT8qKANmgf0Wmuw9bobeoSFQ3UwItpvZ+QHRwZ/HDXTrhmJruclEaEt3
TcY2uKZiLPaz7O6b2b3MPcj1Meg+c2X8RK520ZICm0wWeUsN1rUvORDoddi6xvm5qDAfUwSWq3Bk
hZmHb3ea7mZVAZhUoKgicDt1n5DVRA3n1Nw2K0wtWWBsvS7JtmE5kd4NSj+PdXeQdPOQOI13gYjP
y3+zx91XBOAE26h9TxGJMdZMO5Lbw9h+aaZsug+1we6T9d+BdTVO6SdshKe6N1ajlcQIWXIUXhPJ
BBllisvsDJgTS7VbA7lAALUG5wALVg4LISz5LgRclciZaA1M9XwV2e+i8iKSkyoaqH4Pv7mbGlja
yDCzGEux4XvXvGoXEhiW7CSiCdblJxqvAAQdAXEF7jErqMmMzH/HJSMeZKI/2pjyIx2GQ5WwYZuJ
Do0EKFhVuudpHBbLNGzCiJLJt0ClJLmTUM3I9OAQsroSpYkdskx2dqvjk+MXXJVmIZ/AWR+E+xPn
UUoNjuJ6ZLR6jkX6MHjKOMbMpGVika2RVfiUUuvci5EA5jBBgFWoclvSI1zOcXM7OLSG5yhvz5O0
dm3FDWMaw2M6NN3RxHwlPJdhj5ofC6t4SNvSP5AEBJsosLJL5ZExnI/BPffDV3NsPrmE4P0ZaD3D
uYuOgUUydU0nz7brN5sp1N4f5HclhD4NXvaEqnhxm4yXScA2HLKQXTD1RV/pt45AmNnXqE6YeYw+
zVmfyJUUEu7aF0xI5vlXqzqyHRvv0pvYB9yGHRXRJuiSgPRgpRQnzq+MXl7z4AF9Hck3IaChwX1e
ucdhRkqTPFaNcvGPe+cQsIqHaHmJcH4vUEQ4ngpxmCgM3ZX7bc2WsavykB46E4ltNjabOJLfN2v8
7YiVlVTE+d2nGJPiHlvo/Np4BxM84KoJg3PPod1UXU2kukuJWFhQOHMqKxTmuD+zgHl4R5MidMmo
ibxHRaDK+mahuJn9TC29s88Jvo69kfBgz5sPHor+u8Z9uj2rkx0KzQhPK5gCxN4VNYhKexRQaRvx
occZm2mECHa4D7Qf7bFhUBWIkJiVvt5ELSwUtxKkKjI3aX2EIznZShHiuGsd9Q4/C15AtrubNdNM
jO9kKl/Y6zMzm9MDs5dzbuUUm7hp6vw71Yl5sHyawf1sbXMv+65cRKxIWiDXL157S7k7rRngViUS
piUHEoIq+85ZVvt0u5Bf1uWCEsAAjkkTmZ7hengWfjmNxuaNbHRbTxD0YgacYYV5Lgk+SRg31uww
X6DQYId3GhCIbXwsHI44uqhTidFqRWLpy+Cjmc2KF7cd+dU5VmN6Jge3UQ+DQ8UFJ1wxykItGRNh
30fxsLo9M8jZ0N6W1Nxrya1340+h4pdETqx0zJCQr7HbHQjM0ZHx11HQqMsWKo6amdDkGKg7rCHo
rOAGG/SuoMW0OHR6kT9YDb04W5PkaYX8jrwVmzRFCqFtqP9CXTLP+Qos1iOI83d1SkVtAtlKbNb5
lPkxckauBe/e0C4fku09tZwkE+8q7I0X0KDRuhHTpxzYixEcwt0q48N2Ibilk6AwMlCZ9f1mOTIM
I2EPhhR3/QjJbUThQYNzHyAudMoi3AxW+n27n8ztElxVHSfxoGzvN4A2FLURP3Jr33UOmiCeOlJL
jpX6SAm3BW5qgBaqK+zQiFCAuizU9nvXcqq934zlWURghDoMBP0gx12ZsskNbcr5sNDGq5/K8aQt
99Ca5t3c+/21I7/yWjNzB6FcHIO8Go9LDewXun0AT83GYXI/h0S7D0tgrjnaHYa/Yms4tnrI5TLh
mTfM2qqN1qM4VIP/2ZNBf749kEn8K02N5DQZjbclT+BiJMQor+nMqY3FJuQMxO891QbyWeIzrtNo
Zod4xgnOOvrEsF3tZ9t8ajzp71hLvLMzxGfEKNRD8G8atviHNmx/kfxtr9veekzBwG7kZGy1z01y
OanMheiQDu6HQVLERsjl+NFeO3kTzjSXsDqXJih/5WWMiLWQ0X7Z80+jDFYInMyjDA9BW0R7mvwk
BqLvA1ZobgptdkeYgSDuF9mtNShnbdnQEQY+PQoDMhgpE/SyU7M7O9n2DGBkzeiPCzGBzp59CIUS
NA9wM1A/Pno5QSBjgqVs3nS4e/oyQG3aZZxL2rirqWSQOFA0FX7+7EqvQobzB4dduPEdBNgWu/UV
4Dmw020zresOUKX232QTdmyDKJcS1D1V3751VMbrdmQNui1EtFfAP0VOBAKa2zFp3R4X+/dcLbvR
IWDvn8EPb7n6A+YSzO4pbomEHkHKoYw4lgFTfzprCszrfWmCLNHx1B5MKBFLJMxG2aSaMwWm3otY
jYdevVsGhuuYsozATfrfbA+JWFrLojvhekFtq7ip3o6T738YGm2aay3RjDiGbm8Ygj4ZR1Rbpk5e
ZwrBDaUr93oYKBako4wh+i7lFECYYv2BoDduuCY3Ru3ixhoQS4Q6pmgdaWTiqqOjwLWawXcC0Sro
GbBg2RZLTY7cR0o1UPUwdEgJfgqDIymERPM16akL0u/F/C/74rusOJsQ0iL2tgzIzovtPFTPiSXf
Jk4rPEqQVP5zCpodQ2+B5xs48ItFiiUrVg7Le10B/W6JPSbmvAuPmZV+4KLvN5XGiAYVgrKEJ9Uy
2E+lx9Y37qBQ5+YfEwM73bJwY3Ys+fFdOU+syb6+0rqe1gE4GBI15MpLEJmgD+gXnD1HAKuLVT6x
j78jLZ5eCkCx20qu+p1CFIFmn5W8n9jw5Tzd7Sj5MIjQqrTFd9RP11tLHRuJsyrZxSOTqGnBiWlj
uP4lWPqULO3zLm4WykVePjTBcM1YZFZG+S2tocVGzF/TmOV2BlnduvOhjPt049E+JwuIz/GfNXHQ
5O7mehdp8U3eDMBHB7MMkUWZrZxzIRBQeDoixZSrPZzu2ZOkdy1TqFVJ3/ZdqbTFLVInuyIA1lvi
OTR1+D/sndly3MiWZX+lfwBpmAezsn6IeWBwpkTxBSZSFGbH4Ji/vpaDuslMVVZfa6vXehAMERQj
GAHA4X7O3murckb3nlDQOdSjo9/6pf4+jg9RUJovFCpQPIt5vkpsNz041twQ8OxZG40CVanDNi3r
8pg4Znexxv5Y9Cz+AlJjL7CIYfjP6KxLYoMCoixw80JIEcg30fZzOlcgD1a1R4BKNOQbEuugqmvi
1REGAI+c61GdIY3RvbXB9GSa4gJT4HoowYGEjUqz4r6rN/aR2jeLnM6grUedeVBnj6PXDFLMEnU1
EowByeohg4pFpByXFFecHfkvM+gwL8fn7NrZVzUecp2gOvAIpkleYy98LLP6Tsz2czvFP/LcPcSD
YFRLwbJR1SAigRI+5OCHmum1NVAhtBJV2c+Z7trqIqpH3kiWFPZmR1khi+omqoCao/gh94JpB75b
cmonim86I3KQg1TPvcNyww5Z2+rmGdMckU0EjW5SGh5deu7PZuO/Vrp/zOwAd6B5BBmNPaut3kLp
c85ycumd8zj69MnJtcLPLIJiWomaIRr2KDlv3HwJwGMaSyOFm1/66mKmXkVzcFDXrpnKeVfw54ya
/zi2DHeNnmYrTWuhHzJX7NR0YrRIhq1xK/vlTVhxMegCt7Sk1O1E9nWJDm+1/OVNj0s7dSdQ2dpD
19sa7Xjsb8wiqjm4NpU3eJq5EcAVlqs2YJCL8VqNHjR7Tv8FRLVcLhF4SgwSFw3tNLVFjm+ECaHr
yDJyKoYlwL1bDBtfXPU018O46hsL8CV3lRJ/7aYA/FEawXqa7GswhXwLttcwgEFYTuxZ7NXz+oTU
iqmrv8l7pEJIhpqw5kjadEwnUs7CbrO8l/q/kgEOPNKqjEDtLsudytPNtWlxJXXJBUeUqtJz04kF
oRK+1aKhohwiNLolLoNt1XFS+Hiacrfh4BXcw7oifzUL69RkPvYxxclKE3HIPSqKAOgR2Ll87DlI
p+1UnB0fPlWs1vaFBli2dN6cipVKWHB/jilBe3EV7HON5EdmPl96IPZaw+KOs5/cMywDizXXh83O
CaQqhYT3hUT01ZKleJEzRfAI6PCAH9HcwZChDdZDbTrJCnmby128UeUKQjoAntfqtsnJUeJJn/dY
NLTtXOM+g9zPOfdScuTAsAZPEmONkWh3EF+JrS8CuqY2kE50d+uwsfW9Aax+Q7rHgz10X1q1ysob
79z25OMkEbdpX6ddHg+3Kd7uTT4nr4PJRd/Y7r5TuFc3Y1pb4+LAgNQcIiT+aCxnJCVzQMlYnY/D
wkcqe5u/9ucyduOlo9BgoGAfy0MPn595I4dstKwHv67Sa2+y3/PiFYzZ+EwbVJ+gUzoCIX6Ophcn
8xHO5XSqjSbD/WwHG4dopzWyhuwmpfYAKrGiCON6KpYsoAde+g+0c9ZiiM0NL7HDKIw8CPedwRV0
tNN8OwTjU9ZN8SZoMkQ4k6TFr7fJmuIhDG7oofpghBdtZsQyvenRt9BEcfHj1iB0yq+D+dBLeWvw
N55TDyHb5DRHOxnqXTPdSCpeM7olPw2/BMJogHM3O3Q47r6PcA3OFTwNmBEGxHCspkGza62Oe2zE
BAhzQwn3Xsy7sW5vwR5hapmy/N6wUN6UDN8YaQintM0uvUhW8ERXFhsypcXtyGrxfkbA2aEn+UD6
/C+d8N/QCQndMrDu//d0woeya+P/s/mele3fAIW/fvEXoDBw/4B7A0jMDyxa3K7Ccv0CFKL2/UN3
bXX6BLDAXYV++wUotJ0/Aht+kQeu2fAItwKO8ivv3Tb/sIH+up4Lm9D9/817x6T3G/oGKga8Jkr3
hgtaUSft4e8IhUCXog1DOqepRnZSxVJ5K3xMi52JQ2uU2VFG3Gg1KZ9JckJSMoUnGALPc6HdkjPg
kZ2rTyRkUb3uXW9n9hi0jAPYpilnXuZHw23UcbdN5k0IAzRssPuhm11NlpiZsCGHKGFOk4jlE5WE
aL9jJUSe9710u2drlvuIuL1V04nreBR7+CS3hkUkjl7OztFqmFW6Hb5JI/imN5B1g/IpnWdCXMY3
jBiUJe1u1xXTGeP4yQ/HQ5CJK3hdHUkX3oXZLgJak9Zam7xaKcPlfBCVxkRJl/cU/rn4KeNsK1Sp
6xa5YcPIkZujc8VIVskkQQGIXanXxE+0InsC785JuaP6hIizu+3G3EPOK4+sJhpaSz8H5jR0v8g7
aW37CVvcZuiyLxoKzJWw+MxOiNyTtuFcRqoxVbvrIDLfZsPeTu1AA64277mfnnzXeUAyNK7QdcNS
6AK4QdpL6/SPVS2+t5u+JztRUggw0qbhPonBj/jIrTY2T7j2qScMm3ZGn+10PZklyQCL171QZmxh
Mn9BnntBYEBLcSgQ7/FxM74FqVUYAER/W+Vaua5M8leqJD5kKE/T6r4VI7IrE75xl13NqUM83BAS
E2om3+spVm6DZF4BI/hR5rfEiN84UYeIjDo5r7HLugrHfpI01Eao9lvMmKKerPhU065DcgBZPYyv
TZFdaTGSvDrPE+yf93lyX7lv+uhehiofTjQroBGU4/00slCZVOvrlRb5mdag4sSEj0Ri3cYcazNM
yv2QoCHXQaj4lM2PJNSCmc/SbWOwtIrz+KmzBv8QN+2FwLTqjAn0sfQpltLROxizk+16jzkG7Q8a
qVTSe5lxKqcGEPCRRrMlEWH52ZVb1unOaNaVPd5J6JUHR8b0rA1kBV7ormkRPBd+9ZzF2ASE/oWU
q68V1jis/SRHmx4EXiHepp5puLiYxBT6OEOo5zHtM1yvY769q9ryoRzc+7lQIA0b0Qw3libSN9Kl
1WpF4S09mmtTXAO9TJgQOPezV47rujw41IXRBTUddqeZej4hIuNgQNmyssvnRrqJvSkFH7HwI25N
GV7DKR+m58CXtNmMbei3710GPy+jYLfCwp2sp7p4qkDystB2gbZFOE7tb7UVsFAC6bESHpaPiphL
0Vt3edsTN6Bja0uwnVD2TfGYExHUxMfQaVmO6kI/kTw7nwYvnD/2Pp/TagN1NVMsnwButelsBH7L
nlR7ajDekqP6/OuHqQLo5AXyv87+3NfmysFsAtH442d/ebkCQTYltXZTmVhuxqE1QKUB/1ePsoav
aWskLDgts2zppYFkwVwC00E4TLNsGfcnv0vePJ1c+KrDSH1Q7D1zymNybNEm0lM4xKkCJAQlSljl
lUaPPP7ao/t1O02Zsft8avkfsJGukzHxdp//P1G/tPy3iXvJZnZo86BNLk+mn1Snypr3qPnBiSAr
RUqpntPVZvkvy0ZEoXOM9P3nM5//KwH6RT1DrQJ12/j4zY9XapfXW16qT9L7KCCmx284u52+fJCd
E+4ykdiPQ6Gdp2lfDVn6nc6OBy9Sob+tb0P5RHkNxwQclH1devWtATEeIfNon2nVowlo0zO8+8dh
mppLZ8YmTXJxvehZO5JmVuBgkiP8a9HTH4gjoq/i/p4JVWDO1EsqrdrBSV+0tddzEdJhnfrHIsHM
LvqS5DBARBtM7D51FLM+mFH5xHx8wGmjX2lVRVZ2ikU3R0IDAPzczagqAgqXkyQxaH4GLA1WW/s2
W8CPUD/P+3FM2+syk0dalpBoZ/mdKqB30IQlD8VUvtojQQStU8eHWPY+GrBwXbhUAAiJcLeV5hdH
zY++1VP3Tsq4vHf1kGwEFSzuU9XS2u4RBktyQuJ824WquTm25Ve6yNtiiu+LFOiEJt2GtbSL5sfT
n3v6w/sMh/EpC7jhSqPbxD/QkzfXZnzXcHbthoIkapK95ckQEzpXgdEPA19GF3/FZYwoqY+K6GiP
dbx3zfBsq0ts0dDGlA4E7mYe+0shEXcjNSIAQDSlPkyicxLe9D22IWYTxWlMdPzCLenK85aFCPae
3gm5RCRXpOf1BoYKRIUg8deEGgLOIfR044zkkDcmqazLJqw4odNAnYyfj6dKN/fUWfbxWJKCQKBH
dVo2wMB89Jycoc3JVcrpUeJ21zRxrOzql466+XNvee7zoTdXXzQxattFcWwJZKIfMuRJDMQ1meRr
EnsEP4xK7/JTG5DSOjEJRS3ahDK5S/2uElMC9yKvT8sGShfJ5MsuzMzq5FvOV9bLPvFS6IwdZgWm
3YsjodXtaVabhA7O6fOhEYOVJ+mwXxe+ixFz1Dp5+tiNWT+clsf0CnqWf9WbHc2IubHfLNB0zki+
hhy2vQ7ZzpsUT4oIbJTe5TT4qyClMb0c17lQgyNKbMbOqnD3tRvslqMM0XbDN1wdPh2+y6FeLLy/
2XzzKXt3JliyQTEWJ0QlvzbLifD5cNmba1SRbTVSpVHHXSv7X5tEPVyeI7uU2Qty12hXuCi51Alh
o5X5dRpQq2U30uQzikZn66EvP+rJq4wqssL00IblIkqEc+prVV/Zsmk9C8WZQNH8+dzyfUepNPbO
2B4+Zfu/afc/f6ApPf/sfqvLlJLFItZfvtPldFv2MhVQmIVk2Sy6/c/N5zm4PLeceV5OZY0La99r
OoWxKPcx9lPQX8TsyyaPsCY4mpIaL4+HpEJLn9Tvg5L5fxy7j2tUR3oEIprLM4GtfzBVHo3SuS/H
DB8E9rHPK/XzGFoUONIBEfpybKjBcs1+XLkf+6yn37yUILnlwHweouWw/facJwLKrogKkNpxxJar
103Iplc6J6Lz1NW8/AS7QLjF8PPFyPV/XbwNIn90fTyWOIG5+/Qe0bjMQhJB3jSABC6Z5VKKLfPX
3udzRmTsPQnNYBHoy9BiHg1D25PjXkKlOdlK3b/87OM/qOfKqC1ItSawF+CJPJGzJ0/en3u/Pac1
sKU05u5YoPxZ3RvbZOflpPqM8dycA7JTFr+CpdIOlj10wcZ2DpqX5RAaakD5PKIfLoblcZUI9yBT
7eMSXC7JUsaxvqVyzkjpZP62y/ro0Bg+h2Y5hPN1ADbh48harmcB4kvD9XJJupKGmUF9FMMmVv4P
v//yS5Vl3ImUXPTlQFOrdFH7qKt12aCH4NVJ5uTk7TJWIOqqDBybCeNypP/yWMIYIroPENsEZp4R
ZznCalOpo64vTxZ9q+2pEu/0P4dnKJ1MQtTDZW/ZLOP28lxIIlso6uDwOVySjgwzYhk5P3Z5/W8i
QACIwJScTXWTKdRQ4wLuKA7QU9S5a43qgy0/M6Nm3i7/YzSYHx2W3eVHzMN+/e7yMDIR1a3B8b/2
FY6V17DNcPKoj9QbfKRl73PzT88JTWMU/fw/UaG+mn96CVqxhH3M8c/lZfLl98JIPzuE5ez/8mv/
9Lu/PYfdwd3MEvF2ov7W5ae4jr97A9HfyyM8XWv0ydXGaMh+HdTtSBhcPnbE1bRsesnd6vO5IVUX
m6lrOyIfvf2IWKfQugJNvjoWy29EcIowbqmXWX75n15m+cFfficg38hJrSuhPjwwya9GbPpwK3jv
j5f7+L89Sn2OON8GfAXUverny8ZVf+/HT/sZO3TBiaLZFcOEHDihKkOndgnTcThKt5rotpWiOZDB
3J7wBspTEvtMC4TYz8pOZKjNuHiMKktFlLQlzZD5gTiV+oQtpD7VyywhdvljorB4bkAbb0N1RUxx
G+78CmcjdiAGOLNYNUUSiqtJwz/LICNO7Z+b5aG/jLzLk2kAYHmM4dkn6m77sVmG7WW3WkxK/tTe
2b7e7tAn/CjsqoFoxtChq42nDFDLQ3u5I6TiiSZRQX3fK5HIMfL0BI3ztSErVp9geWr5QMsmSg1K
kUW+b+FswX9Uk4FYzRISdWv0A1TOgTKtwRnDucaNgaWeut/paZ6tu5GybOwnjH1IJCQNdW6sy55s
i5jgIvSqDKBOrn9zBszVnQpakWqz7BlODzNMdodWDb1LHsuy17g2LKSQsAXlrErU0J4NJqcg0cl4
4tTjwc4pKpnIvlpHLw+Jml55ajpVmI7NKBk+t/08YHdQt5dZjS8fe7oTkbWzGgoL4Qq+xubk11jX
lr2aD7ZL5+6S1lDqt+YlVPfZ5YMvG5eI9o0I6UJValJRCJ3PrasJRclaHid0rCnjb1ig8mcZh1Z6
F1MBxLGBXIYkJq7GSYtukbGOMPnUUGoU4uTMgvF02YUPyA3ZDq/qIFKRVk5BokFHjW3Z7dSUWpg6
iR9dekCJARFG3cuXPY4R94XPJ5FbaoR5qIaX+hCfm8JPvf0svd3nU0tOTxuJCJ9eSInEpkI9aqhG
1Vv0akqx7H1uInWmtob8imjNB67EG+SLA2/ZdUegeGsb27HV9M6htVmMncM+6g4x2GxHzcGXTb2c
ak68sUCW0LigP0QhhZ9qJVG/flt/J0oA96M622iqYQdeHjvCZjemTM7Btb6bvQnJFdHnajn5lk1C
jRCmi4h+UuyrtyZlTl7aDOjB0UavKzGegmgYT7puZyz2/3yMpX84ZMjHwobM11QZQ0u/jxWjMoZU
uTybJAl/nCPehKj7UxhM/SkK2SwP/8tzKal3C1tsuOpNUd7U6HThQDY2CtUt8xoKRTCRggwu6Yxr
a9262kMPIPqU6KGHQt111z6ZcHuPmMJtBYl5N+mowxvdn29pmU+6gMGGIjqv6ocKt/05HctHEIzh
QSZOtGot95tpkNo31PG6KWf9tuuM8iqPDlXoX5hupxfwLNZ5NBA9pB4XRIRRx5joesH8yn3rNqCa
C8rMzo5ZTyCo7L37FJQgVZjWQqXoASWiUDnSxKWlM9+hJ0sONRzmczX0V73lIsuu1WxhIEoh0mHh
udoFVgBhpzKtD64XR6rJpa8CBCA4W/NrEdLY1wIp9lj9MmwqbndsEVZiNkeURWLbdYToO0U0Syl4
+jpYAdYrb5jW4O0QWGljuTMd3Ti25nBDZas+N6lVn5e9LqvfpUVWm1PL6oqmvprkYjTJtDEmFQGs
41wZQNq6BgGEUxsn4tAIZg5De+3kdnKd59hhDFbjO4B2M0jAlW7Z5QFkaASpp0Ei690wnA2PFjLH
3QTxYm14gLtsoQ9EyA7FDdoKYGGNKoNE2PNTyAsNnI7Jiror0xcAeyvojGCwAeaBS9hovg+4thE7
r6bJHlObsVPa2X51hyjzMQ+sdo9BaWu0FFILq3tzkvJsBeawpdRK/tksV3bHBoV4sQG/u7XD/kcJ
Qa+cIKgCS9jUofXoiAJMZpWkB9uZnkbdjLd1ihpt7LCqVvGMSb/rXkqAiagODbBnVNanVH91JUVc
0f+oIvhFsC+o8AeHeQQYZbndRUgEgSQPmrvG0qkE5+l97RrN3qJ7vUM+WVEcG/U7SRRtA/gVe42A
jzHJeudzp0DvQiu5jUxsEUQGUgRf435w9o5mbm2spRvPQSpa6hO5PYidEH1HHW32pNtBqh+O1Wzi
pMSMOA/JD+gKUM9WFlPYq1lL38ESxKuOad9ah4mI8KCCS1qUF8vSUkpNvHGFTBTEihFfj1o1MZcF
5mpaqE7ajmZG4tfvraPmmxYQBkAt5G5zq+0yUkbRVXE3p3lIBaLYJ1bbHrB5qFTZYGOV4J/DBBpM
LYGecIKuhfJvEiMAQTW7guh90GG/HonIfK1GJWIxrPaDR/2/3bt/070j8sCm0fXfd+8u3xPx/vdc
seU3frXtXPePwHK5W1um41KSCWjA/WrbecYfOiR0ONGea7pQvkkP+lfbzvvDdnzPpG+nk21m6uDK
/9W2I3LM8TxiQnQjAKhO5Nj//Y+/ceLlb4//xo3/LfqGJA2PpCZeiGiHwDVc/ry/cs9bL9W1dtSY
Mk0rZ6VUXQaOpA2cIvPNODUv3aN2jDYzAo4jcMC/fFH/BK3/LR6JN1cNTcc3yBWgebikofwlLKMU
Tlm7Om1wayTDFABbeyb6G0oVrgxWhCClffcdutb/8G1V0sVf3hYUhtM3CW/bPHfQaAvCbPfECq0n
PDHy7BBaUPybt/w9ueT3D/pbcglg6Cb0e94RpEI33xke1JdtRMcn2bTpl//3x8OO/F/ezjeIbsJ6
z0oTnMbvWXEy1yqoI7QL0FWEpxhJA5kLipiBoEr4NSI2MtkZl7CRBcRxT+guL0ExZKvYc4oVBkJw
ddiqUy0kX9MNgrWYuN0NNfndc1M4G8O3YK1KvSNvUf8aUn5dlRAhd1MB0RTnAXKc1ciBBxfhCawN
CpBnFe0+w9+JsJoElnS4CdE6o/MZEN8YSMNmmVKwlWLjLkjLvt+ApIHfqB/t0rxnQm/D5xtXZKgC
jZsRD1pucR1CzziFsD2InfyaBUh3tGR8snxUnsR5PoxeHj5cusREalglh2GY9W3o6YS0oRw3EMEf
3Oa7nEbOPAv1BbPyUkxPjk6Um+haUG3OCTe+t2aJcvEGUsAd50Rp/TiY7ZtVoocKZ2bgwnonuPuS
VPULKuKnYao2UsqL5gxfJ5M4Ta/lm51TTH0SXXJGO68b8M24cqRTDOgnd1+7RFboI+mCzb1dsxYY
nkaJ9qSqmhc9YiIEMY4sOW03TQRGF3Q6qN77I7eGQ529YW19Jy+exgfLCQUA3LhUkldmlFVr32cy
Iea70ihpoOTTtumGcMvXdtDq6VloJxfCAOForP1ByCA85S6fGNzKymRr2+WLhykkTfDxddN7No9P
sWttnAi7fzM+TUMSr3Ms270ADUOL9x0A8lNU/RCF/N7JOscFq7RRqdRgQa6nLC223lC9hMBLNc/d
mQJzn+X2T5SK3/Wh3CZtm2/U6xTW+KRPzs1U3ro1ujgqNOhBZ6IGHeTraJcww97DeaxWVcPcUGj8
l7Lc2qYkxJm+MrTFYdNpNIWh6JIybyHQLiTfmg/veXBBJgKtWR2JU4cjXdrvGvELexhRa7vQaXRr
RBkMBnzT5KdU6q5C4teKtfYqs1iusQSkWZc3z7gHYDKV8kdQ0lbVYm+kuJadioz/rc3Wu6669DlL
uNCcKYK5iJuNkkRGnz+ktslKmcVcrPUeZo2empccTCB0j2wd1/zNnhR3gdHcExiCNMkwrso0gKGp
IVa3dEoJuRYf8T9vwe9gmWBiikSVTOOYvmiJjngJZIuzuuGU4Rf6er8c6MBn0KnD7yRg3PJaRAm1
jPEhX8ZAPF6F54d3bzf0Ci4o5e6ggH+cvoL4WpZR5ZuRuqTM+vkduQUp7R05o0Mg3RmmLWg6Pl2o
0b8r54wgLmcGIOeyAuC8GSfxmLGGmUwnwg3Qvhi1G1Fl7Ldlid/W9gLg5EEzrXoTKO8I+IkotPdc
g0k9xfqh76BEDfPZM7302CkpR2W52z5rbuFOwL/v5AUc+5MmGkjQHV/fcubRnt8w7ooV/iBksVyG
FLuLfZqG26QJo62jrrgSLNPa2yNB3gU9RDeohbAtmUofetTUnVmxUAXhRCABVyfKAwoz+nthtA/k
O19nprFWoQZrQ20s8HNr2THG202zC9zhqff4jqXTvHgKVO0FHUBNN1qlwUTIZVSz9sTU3X8J+8ZE
cwWEqSCviuXKaK8ZP9dGBC4x7GjscTr5JdEyk8lgFrUJaKzkKbe+NLVp73S/orZbuHdOCbvU5YKM
Mwym5YRsniZcqHOJo1Umg4EhfxmOMANPUjHiAEF1TpetuhzAdRHyoYIafxtvkkb2O/wde9VPHBGi
RMv1OBAHF96TD8yPOagICd4bwOorK2AGb7n3sYWTkT8MJQBZUEF5l9gECvTDvmvEk2ZmzQ4nB+vW
hPR1dVLM7c7xyq+sPJ7qfnpqAmVDCW904ipBr+N1j9LxSTnc8D4/dHO9ZVAF7jTAsyv5O0HdMMY0
xUuTOE+12PZR5YFAsIg5QX7scDYylmFUs+4o+9wZenFXBPXPYPY2vWOuIlNdxzZHdB75uugk7uwe
H7yOE3GNlQe3DDggWyvo1spLp/NVUOGGQocRK+ZrBTDjrZnorypSdPhaYygXAOXJ63ZVNNDkrZtp
vDRK7DIHUQMUyHzH7cjYmSaPeXtDJEU9I67PINIyfrLex9Drp0Qia9NRUutXX8lEwKtq7CFo4Woq
gHYi7piXD2ho8HfqLj4tJzwJUS+wB4E747YI5q3kPdeTwX00KR3aGe037sjRumCV1qQc8CCcwq0u
izvPlhdu7S+xFT03GezpxLMhus7ZFeGoq84jR4Cy9j6gBL1pTWvbNfnrbLjVOlWjGo7GcjUYGc7k
Zq6JRGyhwg/JNlT29WHI7vyhmQ5lhc+3rUIQIJ68SyeBzDcgqcJv3L0ROzBOBZdQ3ExrYyjuGsFF
YY7DrV3GFD3kpRYOpTc0z7m688VtfsFReWdrZQdxJn7gHn3mEIabtKcllIFl8YenClj3znbMeZWl
pQCcEPykVLUvYI5u8K9TxCbcW/p8BDJ0YHg50BRmROIaV+zJh7gDJWl6Crx4nbqJvmWU1fZVVRDr
ksTkhUBTnOS5GR5n+AK0uW5aE4xk7tbzxh/956amkdKZgUUjBvmX1wNso+fqkda3biOZb3WHl+Km
+kM687YiSx3jtcENcLzK+Fe2AJimsCX1vDe/UhDc+E6xz3umNWHanYe07c6piym+dnY9FlTWp0hH
7I7CB+nkNfajb67HqVyXA281mi+DAW2rBOgXVxJPzdwde7cmECoKbuZmvMO3rTHGAk0K2x7qAwns
/SARxOUCwYLFh4qFz9eZuwXxI9kjC2ucaegoMIySFllmHXfkmXsFhWzC1jWdQRvoO5Vv8I2FBZUm
sk9w0WDoD+0xrYW1DjCCYs+7Ixf31Z6oCWet9qK1JNOCPOHbmPpD4q1L9OF44+gxM/Dda71/bAIc
N6mJCwxOAwyNceelTOD4KNWmaGC46d3sU85vrsy5vrEGV5zlnH2JNAafHmf31prTbYXhzun1g0/5
dOca1QYdCGgQhBtMy0Jgf0ZBqiL2tEPvD2+zVyFbsBpU+A4pMI6/ntr+EfCxjRpfUX0Inm9j3V/x
7zRZ3NMbe0BWLX8w2g1ntx+vIlU2bkcKkP7QwfroSiRp4XcIz+Pq449IqLT1k3OwpxtTm6+CMXmB
WZAoaDQ0aysnySOOmRuUJXpd4P9gMaNdqulftSjEXdxWB5cYusNcQcUMdJR29CQgkbSglFiErrLY
fpys5N6KvWLjtX1E79QWcKuRYFlBKDYGPcg1wJ0GGYp/bWMDEIl1arj3pjXS6STFO+R4x7H0XkPf
JqRGK8w9WTrGPP7oPS6qMDaqS0JsLAMwk4I2bOESgaqMo0o/tGZ5L3L6zlot3ySXJhrvH7AqwOH2
8ZsN4Vb1HSai7XWVcTBvAma8m3Rqwy1+2swZf8x6b2xHkaMExOmLOj/jamHIrbUgYYLHH7+cUQwU
ieejqXTCS4KZZxNQM/cozNEyzqPpyhgqFyuwwNpim+QRIlhXKwmDPgSxTGkUJlejFt7mzo8o52BL
t0y3YMcugI3yLdC6ZC1BHY6lk2wnP6y3VpK8Zm2fb8ciYQWSQrUMSE0JnBmnWA3swvZR9oWCqudc
kwrtRRRwOwMbsGbqTwn1oi4ys23O6msd5DXJBYPzvSj6DZOt4+w3/W2RTAwDDsCcKNyH3MJ3dAmY
XQ3tz7HhRjyM2SurIsgyJpL6qraZCxekVqhefFVF3NEpHnIaExFoUYklxXUndPOL4pmsWwP3ZhPh
lzPKa4JmtLUV4+5IFl9TnN2jXAPkg9EGQH68DwwknQ1oj5UpawjWKeNRa64DosXRsPbppnSsKzvB
5itwDdXzEdtdse6Ue2e07Wu3dH50LFgx9uFBxPWqPLrc9G3vRxGZP4U9k5PhMLVFC5OsapPj6toy
2I9ufUSEmK2ljn0Eo8LX3O3vvQoHilF6CiQUHyOfGNTcDNu7Jkaq4BnDNvZSbGHdT6cZw61TSRa2
U/pk6XlMzO0wHJmjXju4YMwceTJShHJnmH19lkwt8Lprek0lc0TRyZwSqVclIVHLjsUGGqzY7SCP
6dmOyiHKYi/cWc2It1j6z21mOJvG1h6Syrs3q54OuFbIfW4pZAVJwVjOmTWj7gH2wCR2quQ+TA9B
7yQXywkfwguUAedekpGG1xh4GjTNNLXBXZUOppme303JbCgpLEIGFEcevXpzG28Mzd0NAY71CEba
Bgcvo02/t+yvgChaCFLBg2tN7ZGZFTa+0Q3RCauYxMBjCB+cKybCxb4fua6DIbghIJsVOSWDuKNA
jttIULP0/R3E3kfMyiDTx1e7yUGuol/q8ug6hW96FPgqwtwdiKIbX1XMHoMi15mBBX87hIK1u487
jm+X070dtuQvuRvPjoJjO0BD9u0GR5E7soqT7dVI/NfWTpvh4KpmYNH7K1M5Elltcnqi4VqPUQMg
2dH2/aDOtNzWNwCKKBObdFmc3RCzYmyMAB8JoyUFerAziWadIHYcZ425PoF3045DFZfRhgrEQfg6
hEmPOA1JvUFkW400dfKSPBDe+nwI/OxcDtWlzcEiB+60N3EMegnJIbE9E0ET7yrglRtXWN+EUSED
7nHE4RDytPhlSLH/vzX6fLKZ1VAlrr+XNhGGcjQARNinWicyi8SW2R8Jm8EHF2bFnT7X79k0kRXD
dxg0sLvjFH18TKzHjnrhwZXimz7B9S6FcZzK6q5MtO8V/E4k0yy+CloE/WSjbDS4pzHNwU4Z3Cv9
7ObGKF38wk3zQx9oYwlST1amIMSCUNrdTPQHYXJjsC7LexSYNk2AMl4r835qRXKlC3tYTzYALN7m
QdhUDjOF8A63PTnOGxfn6VXowRwUOjCpL9ro0Sd3nXgXGsW16VMCSwAOkRuXbwuROFuIXGWHydKu
uvdCVvd9ET94IvyyeA7dvGbJHgsXMRODqqedLd3RNkVsN/gXy6+k75kbErvKXehvTepRq3rANBh4
aIYyfz5XpBjmEX8B3+7V2Fh3MrEvltvQi9BJiE0rY9fl1ni0bf6a3PUPtmNfBTMIBWxQFy2kkpJy
2JjVWrcViNYdqBRld6P1MGn23maFsvGyYlfk9ZMuqJ/Qj1+FiukCLNDeRFVxi4SGkZlq0hY5pEeM
igg2HRN70gsYBMMKzE3d37bW2FAdUm493f3iMknaEVuxLpquWXt254JP048A7zDkHlANEE6Qdj/d
2K03KS0+3LGiwqJpyog5kjKektoHhSMnBLcpsBfWRoh4b2xXoJLyIhMHtyy9NdXnp4p0PVqDPbfY
utlO9VeTCgYUDRhfguGNUKU90W9okRUtpq6uO4/LMUaAfJWnTH8mWzuVunmfD/LZEy2w/AnMX19M
15nXBAwo5DVYibufvGxWPW1IAYZYD1JOmylhCFOBk5mwiSeKadllY38Z2xFEZBLjVKAkeJgKFVdo
lONBs5o1OBbg03llfe1S76oDkbVDOEvHD/LPucxG8EW4Vy290o69k96jUyuOpencWbVlnQWToFAN
9RndR9WMA74jueZAx2MdNfAJU/m1oqhY11rkHCwdT/40W6+xbB4HWd2YHrxISzmWg/8k7Dx2I8m2
K/ovmgcQ3gw0iQyT3pCZTJKTAG147+PrtZJPgISWIA1eoV51NyvNjXvPPWfvtecZINbYeLJhqDzO
1gFqQLPpx2wzyPIpq0ttN0FtVxkL+1XO6ZqTZdEMEQ0nwHVA2v51Vuu9la1GrmlJxK3Jsjiw0fdT
6gaGRTtNjJxxqe/lkvt5T1CbGbGzTwtXeOnhkpZ1k0rOCM6WUgJ8a5XVn229kjNwbnQyiYM4TeN4
DxJynXRZhOg5R2jEsf+VhtJs6vFvX0xuJA43G0uiU6y3dF2bMvRhtnarQca50ai0WmvtTiar4qJQ
XzV6813lwltG0AlQzAmWbsqpkGmWOz4+QBkPG5IxTOykMFbYBsN0xqNixZZfGIy1B/ZeiYkkMHrr
xdRawSakjAUMP8rVzNTLsblA2d9mc7PTtfwSCXQNW4sTc5xKKpbUSei08ckU3h8WgVVjS3OKj/CB
I1FFAVtEMnvz0LeO+lhfXY8USlRNQDt5jWePlYNOquX69qUHKu06TX4BfnaIs8Jtwzhy0ibkavSm
N9K4Dx1u3JM/Nc2mzCHbdyPNR1CWPCtS9vvnV02jpPc0jbKc1CdgLRJrnsU97ej4fmt9TVMw45U1
gnrIFOE0JI2nT9O+KKQH8kNOz2olfBZYEsPUcGSx+rAaEIQj1Ik1R5G0Dd914Vde8IcSaQJyEF4M
rJvIgjVJQIMyMFQwgC3Gsp9BCThIDWD3BwGBt0KV1Y8XwvX2GKTGlbVI2qq20u9iYn+frTrxixtB
qS6AhmA1aGJj10YND/1hg0Z1yiQXG47ywAgw6NxrVkR7TmP9EXwNhfTheJUL4frHR4iVUVt1YhS5
S0D2jEE8vN3odILQ+rEBhSNdWlAyj58sdua1RZnkTqggUzn9GseJcNM5v8Tzx9JaiU8X5aALgMYQ
JrObZJ8xEPGVBXhYaBcoj71m4W55NAEXeuPlWJ9GGZMjl70Ojnd5GzuiDsOGcQA5G3doDI/aWtYJ
JNNPo0ADuhM3YPNW+ZBfhW8tgC61dMYK77uxmiPtUs+x11UKfjFB9bQh8uqq2vRq/VFrm7lJIc0g
2XFaLfjUg9gLgOVQXHmWSpKIhcrHiCX8o7p5VyZlRyA8dst5sYtO2pNAarckJuaMfK2Rd2GWzUfa
kEhOqKdq0xvt7dYtm+Hbkmkpx1J21Amr1pAgOyiLZ7d8mvS9os+QNmTk5Z2WUyIanHkd8NVKb/dh
FWCW66WrUBFpa5JFRtIJH6QgOaIWXUJwo1rDKJ8M8pJaWrkHMDfUuv4w5ZmhTS9cqFA/KvAfxEfc
k9DcMye4tBKb3Shsqxjz6CI3H1M6V6uxKtd6zFtrpvKDxuA9npTrImDYSMmf6caDwMzRThUL4VtF
8Csr/qPVAcQKxZva8AepgNi17UkBR5RMA6xydaF6yiqiBFsOy3TRAI3hP6eP9fpnsq9ia5+zFqAf
lF+KAFOja9jP/lAg80suSe8kK/KxqLLLVJNb4sOwjl8J6znOgLrGSE3QyL/c1E3MHTgzVhn3K2Te
nCJ1AoAhBzYeTtHh4cGWuNYSkTI5OeyFlaY+lbpqPSsB3gDEPNwT41URkJQ2tWbqNxU1t8aYRU8a
fTV0MlzmzcwjubKCYPBFsTHt0cwNqDvJeCFqdQ1b+F1O8PvHyqmlv+QmqkkolT6duUga9M/Bi+T0
mmT9kLYwyObWuC+a/irqQ+zIOaVTFJWjSx5a9PBP/+GehoSbuxj2FJ3oKv9c1tHDiP53yctCugg4
w1j/iRcJhDKn83RsNbb9GDC2nYcJrwGmxYKnw+kMoyJEqnyWBsWE6kJHb4YUi0t/JgFarohrDzrr
Mua+mP+Mg/VZoPsRoP2R61y/TQO7RQeBdTCvQjPx9yUY0TNrfrAAMO5TGJFXL2bmCtgw08Rkpqf8
uNh2yloL8FLh5DxmigQMJr+YWfeIZmSDnKJyaz6IS1ZPWWJIxnWQwieoPzRQhxHYNE6VR8FSY3+3
pXHIdppwaYukAa1knKekKPcYy6uLLm4GRXxBzRF7bSPqW22K70lfh7A6spZ8FcUTSjHalczqbLHR
b1o9qmsoe7QFYp+I5WCXU7sgjLTrupLXmAufcFXXR93sNyUQGLRyYeITgZyQvYTjX7lG8/SNrJrZ
EE3/HcVes9MANgpTbuG+ZgQTcJvvp4XTpC05dEO+CDnQ2an4zFCKAAgYmmuj3XIhDjeYgcO1cK/J
NQANt1kaEwUp/av6Uaf+nYXEAGOtkZ9QAHAaTPox1DiyTdL2FIEGMLwXwc20Q62YwDw10PVCZVz/
4CXNFGEkBRgbBy2z0YkxosiX97fRo1go7HYMLp2GyxJ92+ff0iWnhSu+mGlEsdSPCjSi7TcKvxlg
EUdVrL2Ym2d0M52DJe5I8iDYRiAKBpQGooKH9wdDwhxgYfw959xXfpWG7x3YRRMjMsvq6rdHY2YG
/FjCz8girErFCZAr/a2GIbOu1uM1lo9yq04XpzNpXdQlVws2rVWdlCU2RExb0UwjFHedXjHuRbix
nmLYBX/8hgj4LEiwBbC2qa9i3M5bObE+rJExKcAAt8rMeZ2kVACJkUe2KMHuLMnkxZBMvyMbgkuv
Pis0FsGBLzToMpftB0lcBgmU7nC0Ek3XWjiVl7Zn9E18iscnlAzjvJWQIDkFTmYSnXkGlXyhPuFF
ytw3ZNIh1x2+VetBDODuRSqcKLjmJP7GEmEWVmQZ28HYSp3+vZAFt1XaULRRBShOZHTT8e93AIsk
h4UqMdCfsFYGwNl7E2RSRimAdVKwu3AY1yoaMnukOl5VoDEcYa5usFXTjZSujekiCzyzSZeTWh61
CLGmGWWqyW4dSnc5DnbMK7OtNAg8yfh9HsA56QQIFEjUOIQreg1OlITcejgf140wnTXIzzQs8vjU
idlPpnLKTHqDY5zyUQ/k7LVOFL8RLV/J1DcSZqfLos1cJeNzRGcGX2PyXYgGY1LZZGojKY7aB+8g
DnFM8/JXVf4+j2FPKzujajQOReQsS2/Zgt4lR+tBw6uXAXFgXN+LlCRzk8sUSTsxJCV85K8IHEOe
SRguWsPdrgotB04tgZUmMG+NzoJcK2BA6ir2jVL/GhnAa3LGM1uRq6cBhC7Qv78ZZX0eHwcaDBUF
JzEHXgL4UEkGlzEYusB4/u27YZd04EPRRZwH7hG2FpONUdQ+rf9vJHYHoSskJ1NEWm8RWI8cgyKY
DcA+RhjcQzJY343BM1B9cQO6ljW8p8lofyzm8o5AdJ9Kv7fqIKgwoAcolQwUyIxWHTWJIYYYGtEy
OGTFh8PbirnuF7TOpbjeVwU6yzkfWsSv6TGvaoK6ZPSOWtp6aJd7XwqGD0KriuvU04q1Uvj6TXsj
abfcjDF8FSpW+Bwp/niL+WesiPgIa9gq1XA00vkBJwpnPIY0h0xrGvZqpeI1eeS8qcFN5noGg1Gz
idy8SmoTOBx8JmXgrG4C/lc2xZHp+DbQRZI/jcTahoV5AG+MiDSXPrIOoslEYrU/shoJqqOWg5my
uKUxNH4uMPxUi3SvpPOvzEDE6TE4bWV6S76aFq9FxLDTAm/L5kWMYjR5A4ngO9BKYAzKwNe1jupI
lv0pEVh8y9IyJyozJrYD410BWuw4xqgxw4d2QoItY9Aoxf33XIlz6egaRyiFDUAUZn2msdRPhkog
bg0dpbTOo0yjU18mLuEmSE1BSb0uGU6pOkrYQnNC0VPZLUhEXcfchxC3mh5+QljlocS1w4pabI78
8ufMVKQCTTpKg3b7n7+VRRaYhMwSyXal6mA92+O//lPmh/yjv3+37ppFef37CbF4TQIElYgVuFmg
Je9UtMcN3yP9eH5sgmXRU5LgJoaVtlmKw7WIzeaUjUrIkC1UfG42OA8H2UKBslgXiydgpaCYxb5Q
WWvJ8lIBDfmUhCeL5LGPJ30pG4C3VkAKOYulkD+LzvhJL3MoSJu4y3KvmoNT1Y67NLKWM+8h3ooV
OMYE+54ZI7MXB+skylUFhjd051COL+TB1G7WRykCmB/4GgsdMhWnM15HN+Xve5Y40BegRwHpJmlm
7XFCbrBhl15SVW8Y7Ds6CeNbkkvoQwMc9fB5/dEkMYyodwjXlnIIG5XU34zvUAHxOVVj7zHXLwBd
xekuzyffivlEcsISbDnXhgO2vwJFy7SuSu56MiVTnhRebCm7Jg5SKmvCnfKy8YS0vE04FqIEm9GC
7ou9eeIbzPt7VxK1kVbPMykyriR3Z70heXTURzQnbbOjJ0Wu1gLUrssGbSvglONKlaobBd3fShOn
xw2rZEPoSPwtf2ktUqRr2d0qwVZjEB+1oOLrhQcAH7Wp7RLksZg/nnQVeZ6lTPET4PfjMGJZj+gc
ulLYWlum+BtQHoE7EnMJoYqrzxg6SQ4pNxTRpeszpzAcI3uMR9ODWdIe+4UKKmy7oyLKBIRhdHu0
0aAJM1aj+6D1N1Q6CRfv2YtiudrQAISnKlrrkXBhbqTbUph/ZkLt7ggqbEAC24GsuU3Rov2II6bN
NV6h1azRyysGaKy6Jfd4y1nsqLUerv1617cRo68qDV2g87LdCzz/aVV9L5GCUz4yn6pqpDNRMcWt
Z0bTyUOGNERaslMnDWx7o29nUt8BOI+/cgIPA+49dzzg/kv5myjaizbOX30EcMCI1b1maDtmbwiX
RZqRZE88Okt3ZHnEs/bFlUWsHdVZCqigM2DI0aI+62dTiPtLH5OaIIc0LEUpcchmQVxfBrqjS6Ox
Kch3EYycxESmW2T9KBqPymAciIIdfc3IaJpxIV83XW7uoAeTBNoK1nYgMGFTk6m6HTXeBss/34QW
YdKlWLbcQSx5j5sEf3oqK4ckqEyPAHntWAZM2JPo0NZqcEQPJbuNnIhnQwoKt6iVYr0w7UHhAvmq
g/v8JNGHdDS8O090YHtnFDThCUgGKWiU8yZmtedOZbTeCF18rVUB7lNTi9feqmegqkZ+Q7JDUplR
UgBHOkNOBuUbKeBCpfKErfQiaF5GrjEAYtPmhSAMVjjemZeQIK/VJPbFS1czRKomPXuRTHjPuE3S
F7EBl0H7MnkBnpWt5LmJXuiFIpqT0vAlmJkvdRSpt6lARJAllnljY6Ih31bGDXlVuZIGtTmDWnbB
RMt0uJFHmQ2KxL//m0SLfCQ9V3Sn+LXPdN2uRmbrgSUwWqyFc5Ro2ibW2/EYhOpw7Lp4JBS2UvZ9
xBzz8eddPXZuZWE+kDNDO7RShzGBiLBeN1+61Lx1I7rIYvkk2yxGSv4YLwAbdIFtvCVLBwIzahgf
h63h6BOxbXqRTHg2yTxte8gG5sAXgfVBctC6fTGvnL24aUAPD7rq1iWz0UaU5oNMXUJjJFXctMs/
hHnZgwEqz4megPqvjuOolH5Wp8Z54RULib4vwmSLAyR7yjW2YybAOb1Xi/1sKNBF8fqDtDF2eLMC
DiImgmqFUkKFGP0QOXbkHjQ0wAW3iSMdXYAxHDR1YHoyBuYW0Q6guKZ/6sJk1+FN8et2ZFqjpWci
Y9Z9Mybb6aH5ChY2+WFgnjwp2T4ozXHVLdugNnTQaVhtA8opDoHuvQACtGbI1gJCaL7NIKHhBoT2
sWuHWQUnAbQH0esEKVSNxmz0ca9lSrIiZ1Fjc2cTgYu9rxuOBj2qmfrh3AoRYiEEQ+EvYx8yIwWo
WpzqYFIgL1vZILKqTDJONF0/JBSbXJoIElDmfieBWbcLWsAno0z2TL52bdMQTxWYpVeZMbjPrJnW
LD+NF3YShgk3TAOtdIhpnhsg1IsZ475qEH+mZZG27nWdO/1UOODQJBeGGTeHhMGimtxaXarP4TwR
EkJTjG178WGiQkhT0I7GL8syLE8hbQRYmGhbCkUMDm00RisFInNP4vgWSRxxTorK7D9jKwmbFcAh
kuQmegK8yYXcr245G4sk06k7mKKUHvH7evPYq/ssHqjzDMPEWKjHwHuwS2V41IZQeNzL5BNTQYSq
inIXkupnzppbhJCZlQUhExII+g1JeaDVcrB6w2C37FrrLNRoWpb0avsm2YtBS1MgmbEZWeMJocVk
sB1bpN9sOfsDd9ajAgrVcC8n5iOzaEGK6wvwU5M67rClKZiwT0Rolk4bMbDpKznfCtEgsuv3+wl5
GZhBQsgSs6z3VGbHcAkGr2e9MVrHwyZG5ZVrnYTaSN81kzVtwZI09O4H0hFUAnXnrve4mWRbzRAa
d5xR4pXhG1AAZO+0jP25r8/zlHM0NBCOOUNfZZlrUKSYj+bPujGaoyXDGsb9lHhFbWZ+AKnStYIH
YVUPt72Zc3hWzaVVuAEPFARAakZ6qEWkOMuEd0kOxD2VzcxiHPawmzziehtyufTT38WRT9Jucl3w
o3pZG2BvaBegIBg0H02qfhH0Bk5xr2Vuz/vxSJM9aAZy3KwA25OK3KNrUUYZLoTHJZerfbs8AFL4
bNxcV2nrkBZOtUPLdczRjQ9J8gJuKNumCymZoqzvLL0D/q51azVJzlo50yXJQn2l1Gq/gdbLXagL
M2kXlr20WwbmgySg0Qh9/NnfL8Pjd8FiIUvTmplmdd6C6cHhvm70lvxxA2OwXpHirDeJpwZ1vlGm
WdzFj3/w9zu5YMxfWI+E0KkjCPNgQuC7DJ2vyauFLBPW6TZebFSi5mV4HZG7X0On3oBJOhev5vvw
Ze0lxoURpGBPoPFLFI6jvnBdUC81C0F1xwugyuBDAWM5Xtrat9ASCvajrULSl+pFli29hYNX+cla
XGd+4epf/MGpfNb5T5HRY6qCypu/yFAaj8ubkdg8GIjstHNh4Y6ym5uxj73lIIiesH5pwF/CcaXA
P+FDs66MCMVPYyMfE2WlPKefQNfU0lkAlvuTU6dO8V1dUxpt9cGoTiS56pfwRc3XbY2v/cCG8AD9
c44wyix2UgvVyVZkByJXBvf0gDI6J9OtoGHnWKYfV9wYMi8hu8RHCgOD7LMEKL/Os4NpXAXhi7eO
OM9Tbmm3QtpDj2n8rsGOOB2jyA8SEqejikwLFNa28uv0mj9TdauQxgHZI1dk77jgIek3xUvyIrwj
JaCVhO3BLf1ec5UX9TOTd7JoA1hZop/uoNws4HNOtu5ztMfrkGGiPeyIf8pJcLaT9+EjH2zlEjnm
mTc3r9SvyR/v1bSFWn7tXyTMaSuktgf4KBWROs+cakiIfG6ckotcZDiqhk12bYYKwy5uYumgJhGu
cBkmWKyDO3RO0B2XUzs6JD4UzHMY+NCutEnLHpMVkJHncY39pfQY9giJy3RrR+gR3828Lfb5i3TS
rsW4UvVLL68zFL4HdUt81ABiijnEs3gxrvLsyCwcYSOyrmvntYc+QKqmTZylsM935oHGMRfJa7LJ
pscKCLlxzOvwzsBu8Iqf5lC/CZcJf66n+PlmcdXdDeGkGx1y3syd5EYENXSTv1pK3o/Gofd3lL4n
2v02wbPYHE5A07p37BB3NuBc2ZQVqCt/VH2UGB2H6tHaRIiv25WxmXMMkZvkZoqrnpvstDVoMvOo
Ov219ooj93C0BDNRp9voJXvoqh2+kZYRS+O0e9lOtuHzdBP85Kj58ca4NcVZizd6CIrIuUsX+Rxs
qE1T4t3uHb67n2aXr9gGW5ol9Fa9kCwXlKBv5C+8NjtgH9G991RHeHqkLKNjs7t1FHmoSXD1fWTb
5mCcKx9Q1KrdK37losqtHYjF9/QdQ8izAaeNH6TaJb3o0FVT7KtuBCznN/klfwLxBGg3RIhHUTl3
a2lH02d8ZytTPpnzPQT1KMB9ut8ZsrwjbnwRpea6eLY+tXQFnfUmrBiZkDty7XbmiNxhLX2271go
GbRarnCoNyL2ZtS9K/h5r/XGfJbIe/kiUstp/P6UPz8cPUhxF1tcp8/ZuBau9IqSjq+UdpB4Jabh
q31NPgi7qF3D1y6LYTf3iiDHZ+6Jy68E3yBb53vxWblYlyjZ0AYLNgsN5COfEJd1QmhNu/0UVKfz
KTcKlzGRvo225Ul/HT3jPdg3u9Av1tVv60XBKvnEaT73sEN2BtMTfrhdqXYv2kG5Zk63642n7ELI
VewNOCtv9O1fRYy3JxJetQeT2XmQsWggs4d7428oHgiISHqORNv4Rsc5zxhgjiPSGijS7EBXPAs1
Zw2LhqS5mWwCpHmORu2JS1vZ8Mnb1Uv0IRh4jVbtFzfWye1m+xGbtObiF7ntWjpHqI/9JHX0Xb+H
OFi+sphIOX8cTQ/tg22eqguYaLMkB4TZzk4YfezACKCR1+luuw1uakUe6UpsnhBEwhQUnmXmjk/J
DT23QCvYznIf/Kt0mNcY79Q1M9Nuxa77FR7NQ0VgmSO63V54ns7WfjkJDFGpGA7WPtQOwc9IWthe
8Lgl4sNQrpyIUOeLV+1qnI238Jkj4c3YKN/Cvl3z/CVc6mkY5PjRVtG6eQHyNNkxStGVeLJczAyr
6E3/DXfIxEOGr7b8JtHoH0EVEgTqsYDJDbNjn0GutW1DdAorBMCi4liWaz43udP8iqErbJN34kOC
J2kjner+I9nnd1KC6NrBZYI33624tSGTIdVi5OWcMrayOVjX7IcYoNVNWzvhJp+95NfqXh6oBEcb
OTLVw8RredhGnFBzeLJU1LVO/5Zv2mrNSAlNBdRJcSMcGMGisgazh1iGAch6uUSw6GS7cENymFeR
ayDNviizLXvdi3WQRL/aYYLUDLv2p73ugwe5SifhNXW7NaW7fI5/wkNSOua3OGx09tQzuHq0C9iL
gZtQNE2O+lWsux0zzpy3WN/wEc/jSi5W0w6Zb+SWx+LNeqVGl/a1AMCMaDZH+KDP/yAifmvHlDzH
c6raTQBaUbS7T0tEp4fA+NAEbAuOcNGfw+GiT9tllzmt365CDEB+fQjt4bO4y9f5NWdo9EnrJ9qa
OzIWVLd9i17AmbRfPHJk73Q75VN44tP1pG2Aj5259Xjig1jqFVEN8TWN1pZ1SUa7lzYyY7SOtibf
Es+0rdzFeKub7rTR0j1hxmvJXxBpvHbrDuWuacP+0L8DkpYmh3gvcReIjnEYfjsitOh9yfSC/OKl
RTC4Gm4A8PikB3fkMnYyCVhj3uQW8xOZc8UuWFvc/e16H63VT9W69ETeoWyZV7PXfgUbRVhZZHg/
JdpaIF/9JuDAyO2ORA48W3x4OwyKsyvHjJ/X40nr93oEoXBFbOZvydqGv0lc04GZvHYhcFkRnmfq
jXilvTSXEZn8J5nTgLhxepyJwkVSg7LWQJlMvJrLg0k8l2+u827dkBwPP/2cVxupcCJxxcAK+UO/
yzrHxIpUbOUn/n1DsAvcBoM7P03Dzki9h7YSbAeeSUD4kacUHsZ57uyxfqFSSMqbrh66zmnNKxdJ
oT9QsFU/zVNnkYG3DihD35N8I13YoJA/yfGNpmDx1J7iU4GncjvWbvjc39PaJ1eNJ4ZxjR06xobM
cK/6Eo1VxKH/op0mBZ+Kx60YZYC+DktQ7tBCbMo5VEjxMfww3+UDm0T2k1yGd4Pe3XpwlfdyX28g
tey6N/WpyvyZiTCa0mdyvWwyK/BARcsaekDl1sbaeu9y30RRlO9KMsWLU2E4WAAj4gVOIaic7+r9
EUaBexPNg0lp/hNqLnaP4hdvV67+4C2bX/EuYsPKdKJM0M5jYVxRM3aecWpIRNjSJr0Wftzv2mem
ncFdIArssPyWe/25fE3MVbA2ryHl17Z4wYO6UrrVhDfvALiz4svCOqKvah5WviUW26WWVg0KlFV2
o47rig+M/2CPisNEX+/O68QcinmA42tLTgEGHfOJiVtQ3bXhIpzzZ5wyE8FoPGbcOpCKfiL2XH44
2GqMETuc/vQog514R7fy3HLr2IJ515i1H811i2CavuKy0i7aAR198jJ7ATXqJwtfIGNhS92K4ceh
YV68x7XT/PR78kx5ZDieUNUhyH8BWCxsgzV1i5NfiF5tHM2DtOIRyHEw9xVeMJMqeGUcohOVQ/jO
M5PtBohbWGBUvxPt6llfttUDt2UTxqeaLjEDAdYYVpu21Y4G8bE7+ur0KVRC8ZDye+D8mXhWz4x/
w3eJDYuKKnEwlhS71PSzl0BylvL7TXivpnexvAyZU7/SdQ5JIwNgwgmCRAEhNeXZ1FwntfbNp75y
A8jLl45UIGofUB/ffBmcqillPBeaDZEuh/w63Uzwue+W4QBmi2y67N+zZmtXDC1MJyXVWc4NIz+v
votrvsbgKUBSNHLe7SIKP9mjEWzK6+jGA1qiHPcIhLqEPiJbk/1zm22yffkxmHa4y67hseIKZVEr
9Qh2fmgEPKmfzGe4iFKwmi42GWuPYpn8LsTi2/hcPPGypbP4TtjMlWYGfy3uKO4IwFXwkayoxcUd
sKXPUNhl7/TuuChkP22wQ0DymLJfw29241zYoqjqjuYdw+5n8tusIZaam8pVv4K9iVkz4M5HjWyX
B+sJLyN9vWo/bvN2RaiZG33nCTMs7kPr7gHlfAVa5HJGsV560sMf53X/SuujAymCscWRnfCkPglv
uSd+ibNHGBnBnsI5ZT9E+MlH3n0k9Je+GqKxsYRDgV6RWzJuIvgjbvAV7Np72OwSxLwbeS84xjbH
5hY5NdR+cyN69ZulsxPxhPJh/yKhFwgt3uIDMdBKOMHkab51aS7dDTHn3YTwj/8R4SfPKopQb95H
5KC6yS+7n5Q5OvEbnzMNvtD+GSpUlh5lE/psTvnu3l8iZZ99a6+szqf4I/DztRU4U+xYO+Mo4S/8
ZraA6MJaXiIamK6hIIW31XdhL65rjPKuRZKBw+6v7xidOBHB4gh93GQDqQoL/Fl6fmw2D5EYdzgI
0OfqcYk1mTD49PPC43yTXl+BwUidQ9uHoS2ecw7G+j1Dy76aPPXIwuFLii7yLvrB/mo+EeAX/ybX
4YtDQHiWvOKtuM65X3JOXAJ/2hjP7FE8FMY3U7e9sp+3BH0Yb8CfiYhYnvlh01sXOj1sf+B+ClXa
KtpQEQc/KMe5rqO9TX5UrhhURir5mnZ0wF4lPrHLh3AabXqReGCu5bH8QI5u7R/9TYGpjxs8hc8R
z5Md3LMf1vDwSgk9kyOzEi/xie1IZsvBcmYz7mrv7V17a+9sj9GTuMNIcK698c7dVT0Ue8kzdpv0
IrrGa8PTViMoLT02TzZL7Y3a+ja8j2umMffqhkBNcGZ0pNuBUtqbX7mwk1bX7it0krXTeiIjP4Z9
L9aW1fTZXGqBtsyKNDe2jPFqvs7TznKGY/A1Tvek9YTc10S/VLlb2qj618YxpfXPY4PDh0vciI3R
Ft8eD9BE/s6u+iXOXF4vqpdTAfSeWK9Dn3+x9LXdfKxO7IJoDq3tzItt/OZJ204+n4C4V1xIsdkN
j3Fkp/SDipdJwwu0iTkoGW4dH+UzXsLPgrIscidX/K5NP21dNvC7wEb+EC7Y1do4VB/tK3YKmYun
dBFusbYKtW7gUepV30AEPVoZ0c+MZrZ/vyNYcsCBWllOu4iJYzQ80oj3MTS9h/CVSuaa40KjIZbI
ynXJ/E138d+fp4iw8rSrWSpWumslmLJJwzmO5ykgaA7DlLJkr0KmtJ7RabxvvRXkragV/BZK+RbH
IRM/GKZiTO2FShmF6NifUzGp/azg9UTVgNV55mEYH78kyG5W8Jfh2GiLggyu3avSRLk0lf/5C6z7
Q69Wup/qUQY2u2BEqVJQZg24NuvH+ilba9hbRBwTLV2WNGHRJ7h5JXBT+ftFX24ZxHKf4QJNTATG
lds1MeVDZN4RWTbrqKIwR/eIBZHGs4r3FCUHLdp5+Ra15Cqk55COxViFJqIBCetzQxqA/C2nhAMX
ySO11rwEvN9tTP4SWqbeKWvuXMBd+5WFu7sO5x+lCg7kQ8uUsGGPeew10eWWR0XEf8wX0avyGr0y
pO1x4XicLkZLCPmC1YLODIOzoHpR2/usol59/D42J2BbcfstJMnVIgi5mdqnTlhS9kh1VU7Zx6hX
tFDn+1wJit+pZBcOugeP/pzOgLsE+ahw8SSZ+6mQ1GcDerVtyGR86zM3lkZZy1lwCRjuuGNnvlT9
ooF6Qw0UTMttXOQTXwcFTKkG9Imqb1MgDMUYeoeM1i9T1oStFUQ4+qJ1oDT7tpjaTY/Lin0myzaN
QelqTOtRnKNjI2A6wYwx+0Hd+4MYxqtHpA/MDONgZta0GwqKTGugGUi2D2OgRfUtS/6aaRq7pvzA
JiPOIMsZAH54X3rtVx0bBZEIT13aZ56WUS70Yr/FwH5M6ojbsGSu/u2/ED//G7nmH1kXYFkRLxma
bqm4M/lL/wF00adMLgbBbNajCh+itMAUDJwXJANs2ryz87z2GzWBnE4qXNXMt//7r/+ffJfH325J
imgS9qGr/4D2GBOAYa00GuB3428wqY7YhrQOEroYwkOgBOuYbpeIV/r//nslsENVmc1hWWy+//3f
tL+3LckKaSIawy1Vfryw/0bOEeFhTvIkNUxa8sBucIo1uh8b43nW8cIvImr6vDlgwzvoFnpOxsnc
bEsAbda4/X9eyuM9/s+XYsiKqloWr+gf34CUauKMPLRZB8D/naQWwEIIPxEptmvhFJHbxXzyAYRh
+U5Mz4Yb8fPLyqISHsL5/1kOj2STf74WWUKLqpj/Qdp5LcetJW32VTrOPXrggT3xn74ob0hKRRZJ
STeIkkjC+w379LPA7pmRihWsMRHdiiPRAAVskzvzy/WZli7O78UKPU1X8pBaOcaeLA9s8BNWIBmK
U0Avmqe45pU3YVwagDotHg4tJqpt2mdvIqZiNxaFUm3sjHSf06WPjmGhkyTSakac8qbH72jyR1F4
AGOydU0natkT2iMHoMskAc3oRUiMo5lKK+0s1on1wbgRD8Ur2m7puKoq+H1IHwaUqTLl9RZwUJFW
ktbNTojDlqErD5+/1EvvVDcMhxZZd6JenY3rwTfxKY/9euOmbIQ2eJiZXXZXJs/7ID1/W4bO3LFU
+FuOo/85iHs6nQcpdJCulXWETXNoU2ffATX3JTOmIAXrdNlhLFpwDIL/6NxtH1m39H+AluuSgx0w
opK6+NrhIe/e8O7XhWu+CjkxS4ofSVndjgMAjcIu12rtfVWb4C2vYCV//rD0D/Qs1iBDty1dFa4m
NHMaIr9NRnjK2P7qBscBQWjqOzm0AgzKGkotQ8o7HasQSrFjbHtoT+qUVnZXWZU8+RqOjEEMYcTu
X32hv7pxhd0XzAXDh1Ywdv5XL8Vt8/Pbvbh2GCaFu4k5ptvvX//tdo1a2LkTcruMrHmjQbWh4WoO
vTJGytQ+xpTUp57+H721jwxylz4COHIyswR+7bV7uTR7cD1yVRNFPcLQsyHgIyzRFHeoNrFF9cQp
wZtPtJEhICdU6uXat5hPsqXE7lPG6IL05fOHcXH6GsLSTRXOm81APHt39Jv8ewz2CIoWlaaTZG5D
RKLDo4tJ3gxq4KyeZh59WWCoJ0qM0eoPkUteacLJ9LTJ0cbev3oTEGVE7D+XkfYqnZiEq39bJAXs
noRTtpC09w/HNvB+wonY00ZJwjRqdxNlSU4Yqs8/mHb5ybq2w26sm+6HdQkNKgNIxakk31sNKXbb
oCsQ1dqqBzUjI7TEoya2CYnzCPLL51e/tC8ywibimQpwzzjbE8zeMxszZU8YJk6PQmqim5yL2y5a
a77zGFkZCZJOXvnMl1YtLLYABcL3gWR3hpOL+yZrsbSpNmPPu0Rw88N28x+ff7Jr1zj7ZJif6vSJ
MmAR+d2OdrU23fTK4ntxTDIZNEMwLyhyn49JEcFq0SWTotRWRkcJYGAVET0DzMqzQ/+OCTLDpVU2
t/TLHGhqohiPfjhJbhKv3IdVe9uq9IdiRbbohoQqlUPGIBiCH2Hhr+TkKNgajGQ8XR/hkJAZnYBR
vnNfhN7PCTjmeqg0Pn9w2jSV/1ztDVW1XAN3NFUg2T/bU0yraAwFWNDGR5w+k2zj+BqkSx0RFH7C
TDOnTh7p7qbkAO7GV0qqJgWhb4EH9Oe3Ii7dCT6MBKuWrjnni05pO6o7FEa5KbM3xafYHujkrx2p
UccdDn0lvb0BsCIw9p9f92N0gmrSRVjn2Dhju+9P6LeFV/iaHKs4KTfjGCwcnTlZ87DnedHSj8ai
WwGK/vyK04g/e+Z8PtdyaJy3DPM8OhaYmo0YjdMdZuKvGaHMJpT9VlTR0//DdUxd1XjBrObmmeMc
ruU0l1VOvnHJ3Yyevlbw0cVk9kqs6RqXPs9v1zkLthQjsT2EI/kGJIVUhLlA880p354pPbIALTep
K+Imlm/zOupZt4vvZrR1yujIxyfX0DbtShGT5spIlwZ6LM0I1FVEJDQbg5Q7zjBlN0lBmR0KttIE
cNP45IxM0dN+X6g4oeMmsOwtFUUvdJ9GuIgqPP/BxylV1z2O+ZGxBU7sr8Z2ladBetOZVOi01slx
fzMRwOdyGeTjL/rMlS1+ceByOH1bFrX8ovnVuirygjjwORBndO308alzFhxPKbX5OJmKxP2uOSgl
wD4WNDd1cpFvkSFpR/oYd64ffO9SG4uJBrqO1ZsHPHPfVJh4i9ijgg1dnRzmqDmryrK+qSs9Gr9y
aC7XHhnWXFAAb23abaIY8YDbB0/hOB798MvnI0W7sDERUDoWiwHWhIZ1Hi0lyagYHNPALqcAAfSg
e2iT7ABn+MGtxE+yEe1MHeID7TzPIo2+1iIwgTR1tPrf5KG1GzLzgeb1b5ZWLrWgeByV5IdmY5ag
G7KaQehdj0NAYqe0ceH2n6rWzni5XjOnKXHde+pLBUffduIDbW1UqczgKW8pnSoAQQ3xM+m6B0uK
u1E2Dzq+rnWLXW+UURBJxV1VBkuTNkJp8gNREs6NHiemjl7O6JDq5g29JAddtg+0zPnVSzRkW8PQ
XgZMTDwFY16TRIdR6ScYzGt8cpZ5yGP3cK4x8b0h1bTEBxZxBT0L8+k+dbOLF7XTPAS29vL+c619
U+f1AfUtGG8IFTpyPpmIHZ7CG4uyYFOppzpqN17PmqaZ3ww929JnsUvC7HYM9K++ZX7xY9gQQfWo
jPkt3S4wd4LgMeji71VQjDcygMnj+QomgPWt2TgvwrLJ5rvVc0474te4FfRu4U46Nvk9Z1DG1GRL
fWWEXNgodAEtleSThSrTOVtMvBRqqV4NqKPBkOV+Newk5NK5LchDphUY8lS8gCK3kWRUyFlUXntc
9xRBPaPbXLmXaTs/W0AN3THBTQhYHuL8iEKWpW27Is034ECQp+9iRQmnRrV06aKXa2wNbryRq4Ds
u1PvyF9arj7UFcqaIHDNZd4WVBNdxd92sr+yiWkfTx0GJzTVtnXNhYp5vrZX/tAqQWNnG5+WAfJd
hYtUlsIL4nJ/7/XVdy8doRM6erKpHThbgdJtm0b1rmxqExz5/BHBt2U/c12L/5+fFeUQ4w85NOBl
3UeIAOma/r9UWb5zQ2jqmPVRP+yzBHGikW+riaYhp55zsxXIihPcjFX7l5XuE9oJSMv3X+H9jbe5
pyB/orFEN+O5LlDOepWc2PNfjTbhs4RShzgHW8vEV8lr7BktG8mVzfPSSsX5yADJYJHb0PWzOKyO
ZZHE9FRBaG3upC4ovVcnGFSzNqmOZZcdk2ZA+oMpH4ia0+cj72MEbU67qeaAhHaEZZ3FmbD66W7S
ItpRXMpN9Cst+mE4kq1bhXZ50+np/aggHvr8ohfGFFE7uGvHITAyVPvsExd1njd+2ySbPEbyiZaw
iOvTaDdAP6IvlodOOqNHrj+lkXNARf3y+eXfQ8A/Z5upGnxsHade27bOAzM/TIrMxKlmM1rSpLaI
o6lr60jv1Dmp1S9RYh9amgMob1vUpBXQFh3ZibI1Z73qPleNcWymL7sYSQ81vfxF75IxyU/DcG80
t2D8dlFOi75TXXtbH5cJbpxDB0G7ZXH705L2W2RXWuSt7Sblxmm6Dwy6gUf3JaIJHwTlldPBpYFh
kPSzeUxEQtbZpQKkwjh1ingTx3ANHDo8fGedWs2tg86bljFOlFI8f/5iPgbMfDyI6QaQ82mxOQ+7
zAKwJlZjKIH49aI4YT9wBMmwUAvt8f2Rx166NHXnynj8GL6aKkdyQ52CdS58NgmsmiSG9DBWVJpm
NyTtxjTjL6Gt3nz+8SYX6LMlbLoO6S4DYx0e69nRhLCrD0N+N6h/62C3nOFzJhoJN7bK/HupGDex
qa8i1cIkKAKLxSpbGXRaNcM2RBQIpMqCAzc6z4p3bWRdWIS4N00lfnd11eZE+OfQ6hW9z6KItt+K
PqAxDB4Mq2cN8G5kiJVl+13zIkQ+EYwo7dpQs6ad9nw+TkufYwEJY6c5uzYbiBRQjuINPs50PtDo
RwYE1oLq5KzrebeVMN1mNGiCa4BEkhk+u7SLqjj1v+A6TQTbeuMc+ODtO/DW1WgEdJnUhkbvcZ/i
zhSzE/gYfGYmCTNNrxZ0xiEKKZoMi4nsPjFpIu8ngsw7dEwWJg30dJPQJ5ZMHW3Hd5aBUrpLqwNe
9P7tAPEE7CSgTzSRk2oFB9d1P2Rt7aoWJMOYq1NTvL8KXKOcwz4GyRH+JK+H8q0H7ocv2gYQl5jr
WnkC8LwqpmPAlQE3TdIPD9YVU2pGc4V5PuDGCIZrYLLQDZ3yw4vQywXW0h52aYUarQSIgkfRLs8g
kdA09UJ3ztIo6q+f38TFyYXlAOULocP/P1tIUrMkePDzZENPJ5IqPrYaa0fXkVcObRfyjYxgYXPu
ZVG3yfX9OYLpdjOyosQzuTMoOqFNdBuQHazTNf47hFBHmAfowXk30rAOQaPfVF5707njtRv5GKlM
GXqNMpFL8pOn/+eNjJFKGzFo1o1Ww71o+GPRV+vaP8Xp8M2aWjnrOvlZldbd1Aifuj//7x84T8Fk
Q8fqSz3PyDEN7DYOWM2G2HuZnneFviytvCuLtf7xkEwSjJWROgPpe/181mLwnmkj3mcbO6bEIOD8
z5IiQZ3lHOJBg/LAmhUZchO2tph1uDRhGY1lIhoTvYIiHtPwwMlhMwpC3ql8F5riOYWZo3uYDfTI
A2sNgdP1ZfjSaoMNhalRdriQlnHtygXh18YoO5ud0kkMv4oTj3Ke6frNoF5d9S8+J92AdQf2wv1Q
uUl4SI5N9msz9F8UrQGJHBenhrQpSEgXZU0S/mySnybgl04BV9URkdqYl+FbeWWbc6YZcL4c8KIo
8pqagTnJ2T4nGh3Ak1/GG5qM6dIB9O8CfoBAWUKtDNF+0SSVy/prQDRBSHDAsnutut8d1zymaGvy
196ndSVM201NuBSxQYKaxudm5I9WaCjbe+vWEt7tIPWj25PMKBgMqlGcTBk/YUL0kBb5SfTqTQGo
HkMdepmq75VrLUtfQV1LvESqmhSkOI5aeW9AaypEOIGHX8OcYnvgpsYy1+0beozvWwMETOFU+6Ax
wFuoKyr8C89xAJ7az1nIMZdhr6I47VWwlvpNwHCYxVYIa+fH+387drp8f8pFSUYlyH9G6rVd1bz4
7h0yrKx/9Padh/aVV08phZSdrax2GbAlN253HUXOxTQhqq5DHxQMG0trKg4wP22edCS0Y1Rlp8iv
fjVBvR1V86iERJmyY8Euq/IBFsfX0aw6wlIxj6vgV/RTEyBHJtc5SI9f6fDa5LDI4okz5SQ2ymjF
fmkZXG5h1fPWQPc4rcWGw5dUCPjgpQq6dVo6CXL/XtbUsxzlyjZwKcDQVJNjJA3eYjrG/bkqJk7T
RyEAkY0itZnWZ/d+7+3UaKn55WNeDSe1QKvjJQeRD1fOOPqFLUhjMZyCZoq1xnm8r2vMapP27c3o
aS/g2r4B+39yNOyrRPYQFT8azdgYm+HVnhrLLIQ7wTc1d25yzzi5rXzISoB6bkHVr5gyVeu6R0Ch
e9mKfA8tVUI+BFWy/XwRv7S6ktPSbOJ94rEPx+4W2mpf+Xm+6SIUbU62LRvyO2n3UMXZdizindo5
KyOgQwuV5pBxc+hIZp3aPCQSdYQT0DoTfEmc8VfUm99SV30ZYcFF7qOWDqe4Vq+cqS6+Xk2jLEkt
hjPd+e5rKiIKK7fGYdEiB2V3FaKhJ18We1UNDz7BVpb0yyHy14OL39znD+tSYM21p8yzrlmCtfrP
scWS18naLBlbmKfMdUaz1ps3zJq1lS8sJXqgs34XjOpLkagv5KlXENvWWefdWXrzQGv+LJYuMmbg
04aa3V65uQvhADfHccYgBuPkdrbqppj4AZznTY4y/wZubDWM1rfIYrn0A2fG+fRGzcgt+TjW2b7Y
mb3/dOUOLpyreDOqMFybA5Z7HgYWjhnKNCO7VA7tw/R+Olts/BqIufxmivZBVeOnPLVv+ti9C+kn
Q+eRR8a3qB5fpOMflMz8lgHZV0y6Zh3tyuy8sB1rBqoaYZjsSR+q8y18y2wkD40SuuFcnb9aVnlM
MGaFd1Me3Ca7Vgy+cApjQVZ13dJ0nePe2WBhZHi5Xo/ZhuzAqvJRw8MzmUFeXRR28BAFA//YX5nO
0zs+23mp16uWYVCBNnUxrVC/HdyLsesr1SN5Rcfy84iOsac33JG3CHGuJb6dS2/792udjTehRHFk
mlOiTMDHqkOPBlMNUhcnHC08lX0OgM1F1mga60At78Yid2jCcffuIJi09oKW9eNE9E1NZ+VTz6uK
Yavm5jOg+pRKPu4k4JaScV1gpA6GR93WSnGkJTYAoW9IkrVQJPbOvmiq4zv5GIlmSvkRNl/xamaY
sRrEhVYLdiUat3WgbcvMWWZ5+2UIX3zdWWLpiJLO2bn0YJNy0ft8I/NhrZZiX1TtnUiBvijDuhrr
O6UrjzEAn0ah1ZQG0KS9TdthazR0qZXNG8acx7bmLv3srs8gmKTe+GAlVEp0gaVRTpP2PHRA2CT9
OCt+utsg5niWmwLmi6d+w8rme1zb+FU2M2UwhjkgbdEvWhWTHAMizaqkH+2dcCn4KCsTlSTdeObO
RhPkRH65SnuU0mp6KpBmkVms8cGS+9EfElioGfuIXeLkkzMCwQusTWPUgSL54Y4ZTCcopZZ15HcI
N2UHmw5QVDdEGEQ08X2TEiQawgQMkqgJv2Ki7iNLhJVg3QW9E6whCyEZJ4M9w4Thm1eis46Esc6w
BXKV4gBGjx4dRv3oZgdQ5wujIB5z1H5bZ2yFFtS4mH7hFu8gEb8K2oOcsD66nru33Oq1DfODX2UH
pZZoKTw0TyYt7fmv2tWe9YS+xSzOn6J+C8tw5tjgbikcPDvAkbBw3wsgxSLYBBa/K/ZuVUytGsAB
RmCtpLKdhkRvlwccn/euPdBEyk1O6wCQ9DX61rURwz308CkNm2+54/eLrBnWny+XF+eP5jgai4OB
bOXswGqXdSkHmwVJr71FZbMiB93XocDxApWQOdjLZhR7PuKVdfBSkEL+g9MrYgq0SmeXtYIBhoo/
0EVG+UdTxV0Wp+Tzsysr0aXcK5Vhao1UbCkjirPrmIiDgNeLbNPhwtl0DT1RkOBTunXJpuTI6WZF
GBxEpd+G2OKU2vVI4dKKz6bq2DxjsrDnB0dRpGVadBYVBXo4khLFaYP+vVPsG/75DqEAhz535vnj
PYv/MghRvIJEvFErAMkuyccGQx4pq6+xjqWWa++9VKeCZQFL9jCi6SBnzlItYwrW3sZPspfcl/dN
gJ1zxvAbWmAKuE21VkWHQkY238coxKeBOO2axZDbR6MBAxezXDbDVCNMlLleQSsNhqnTSR1ORjZu
shHDncCZa8K5SwMVIf+LXscIc1oa8PH1mjlGeF8Wh8rN0bCbNA2ocjxNbzOHDEb/Vx8v3Mh+4igV
pzbQhgF8VnSo4C1B7iUS+eHhdvvvil3AumHA0Vtofkiipo1uXYJUvAoicApkoerUkQs9an2yDGAc
NRDCiReusfzAhQCBukyKVxqpAJOqsLn7Fiw/wojON7E0kOax6DvMgtH8O4X0wTsIOrQ1OBTUHp3W
3tUqTZRJ5c+anh7bNnoa4wL6RjqJxOn5DD0uMGEFP5+Dl/ZL2+CILtC7MVSnOfrbfhmqtZVmcZtB
P6TGpD+mdrIfOnUda9jV/H9d6vyI1hbwhnOQj5vAgaSYwRfOyLGDSZx3UrnysS5GyTbnKnQpyNE4
zv35udRSL/LSrPhcMQ7quOn5GNrjRDzF7ZE2fNd87MXoZAc3fOVjXop6yNKQkiLU4hx2FvXYFbKC
LGF56Sn7QkBPU1pepLxzArHXCt4vf//8wV6+okUmfzI2/ZBtAE6NugWO4aaKKhrAqiNUmZPmDc95
Ur1K9hCoTsvPL/m+dJzHWZM+llwnamXnXPwz1gVUfxwUNlGfBHMTk8MWjSPNlgKjUbWajdJ+qGEz
4QXXJQ+ueyxjKI7VQIxQdVOpL6fHXB6wgN/XNLvSZ5pKItJwXIsBaYOl5FAncB5xUmsfI3oj0eXR
FDdu7cKx52M1rn2vkHPHZb51dKXhNUBue9/C0V0wV/ZhCF+K4m0917yHKqExTsKES4WxyVP9sRfl
10zJhplHJhZB8yKQATRhocQLHf8EcrMdXcdT93lZA01CAIhJWD7n9JnN4fh/j1yoExZwvM+f6sVR
y5g1KAVRmkaD+ueo7XoPr7RApJuuLF6T4UlAG4m9cQu+7k43l7JZRPQ7jtcSmZcGEDwgEpkkdM0P
J4O6VYag0O10A6H6NRp5fWKsT0MiT+mkweir4gD35/j5h720+1N5QvGuTn+8R9e/rTx4yMcIkiEf
xmwhObiauUCnNW39VW7tIlf7kuTlcYpPPr/upRXvt+uen5+j0Uza3FJTGpv7tZswxiK3vut07bnK
27vPryUuHUlJgSIS41jKqnCWKpedi6EHpkwbI4vu+77tFiGydZ9srF4lEhuX4s3CzI3q07ge1IBe
dhdmBnlDjRftebUzs+qN4b8kOfQj2+6/RL5xgFXZpx6AUyNB5KdoL75NL1ZtAsvzrO8RGsmlriPL
67Hdq2EMBhHgHGt8lA1IkzF+YG2E3Qt5ahVkW2Ja2qLpNqnp1sa57fm9ucR2IxXbJ9ruxF2c041U
Kpw3NPDXM05eJIxzYn0lO2KzUdMSQt7Z09Z+a+FxJ2vc9DCGREq1zKzuezuaHSZwHHs0aa2Re915
tg/JuQN+iacJW7CEMRHPfR2GcGz0BzMJdlPcXFbGs0tE3NeMDSwVln7QP5v+iA2WPEZ5c4fdQ7F0
YmXfx9ayAz8bKsGbMlbD0grkDo9ZeWdVAW5RNL/i0Htli7k0acRkQE3hgdl6LupMkqJGd1mQVy84
XeXGcwuOQqrms1VYewq+zxKLsisrvX5p8Ao0GXRDOJSKz8cT50sf30IWCDtx7nSA98huPX2h1fMS
Em44uUNpUwmuDsXG9iIsDVPvrg+jaONH6UPVUNYsdMq+Ka4devSWecU39PaYW7XjhJaI97B44SU0
ANXBZi2TlhZgzYIG8fm8uNApYNJjgc5DZ7khV3k2L3xlSNBUJjCPvHSFfooOd5WMd19pd2bKp8J/
q5iFNPUpA/z1WAkw2xMCYfaQkyH3aURUhFy3DauwzB5w1UO/RavTGtcCOnHht2PpkTy1xsqzDeDx
BcRLqWBAkaiTNbSK72vYBpvPP9R7fulsTyTat7QpmHJJ/0wj5rcVTdiDm0rdSDa9Hi1Lkuqg1Nyj
zO12Xun9ShNeschT0OGprh0D+Aqc4TPae328QWQWr8OYYwDUSjdwr6xDl4QYiLYpHU1RgvMhMev3
1lh4LYtt4QY3TZiclKQ8BDmN0ZZJI7LE46SC411b/RH445egl7cWpa9Z63HylLXz1K3SIHuVMS8K
Sj0yt/R1wK3A6fgVTebuMa1B7WMqb1eeqXphBUUbgVQAgRuFnfOqphp5vk3aKEWfXWGkFNPv1wws
G566w/kZjQhPtx/zcNsFO9GBHsijeLwVKuyGLnhRh1L/QgGN6nYCMcjwJn/OpkT1pg0nf2S6DMlP
/CGzZZfJL9BR4Z7grCgKchyZzWyxwlZZRHBV8e1ksg1Qxy03vGexAlCZ5c4miYWJ227GWco1drmO
Q44RkBeeKl9wU4IdADUgfQkJiraduKbeK32K9891aQRoDYWyVMsC5ali3LtW+JwhQ5oZjanNuoJY
yVXcm1j8cjqWYDtqXnxLXXgW0UzWbhCyLUr7B8TSV9/zd70P+8mPrIVv5IdpP2mdR2wwf0xBoUyM
57qqjlrTvOjU+qibP7ehrlH95xcbqjwGxPxd125FISmQB3uo9e3CD7u3W0817gS7gW9G8ZpsIS3p
VYllinAO2CFzfIQIyBLbwvwq5GZMJu7ooP7I8uHXlbFwaSggSDNURCscas+ragPFhKSWRrrpozwB
C2nMwPvep37drznP8XxCcWhNBRPPaf2izyZOtSvKkgtBCw2CLjpza9rRzxO82F2XZToFaCLn9XVJ
8WQ7IIZbUfJskJNuxFAuR/pIZyGs5Wuz+MLqT6qEmg5pXCLE8+x7Ro296dIw28QNJpJFFm3MHIaZ
A+h+YZS0V+U0I9241oPFHFilXgA8tN54RY7vcyDdtZ5Fd15T6ltjmCwAWwGEEF8u1dq2Te/dQstc
YJh0DF2MQ4kt1kQ1xIRV9e9d7L/96v+7/5p//feSWP/rv/j7r7zAeNUP5Nlf/3WLLVte52/yv6Yf
+1/f9ucP/euYp/zv029Zv+Z3p/S1Pv+mP34tV//P3S1O8vTHX5YZuprh0LxWw/1r3STy/Rb4HNN3
/p9+8R+v77/lOBSvf/91euEVQCOm7fmX/Os/X5q6PCfZofHbmJ+u8J8vTx/h779uT3V9+hU09auU
9YWffD3V8u+/FFv8k9O6y3GPBgBqnSS4utf3rzjGPy1kPQY5H3qEkKKwBWV5JYO//zL1fzJ3iPKR
fHMmRhn11z/qvHn/kvZPyoQcVqmc2FO7m/3X/3wIf7zM//1y/5E16dc8zGT9918fk06TxpEirEZX
K+mzszOMMAYgr4VSbNSqu8sxD6QsQ5WsILXq5rQYu+q1qOjSFXUKi5R+6U36kEdMMpODYa9BIlrW
ntGSay0eqV13JqnvzguaK8HLx1lIztKeKs1UwWhzOysx+FLxxqqIi42W4NtL56biDE/FGJ+wKH76
7fX/59n+/iwvXIr+GnqupuVO/XDKbp1EE3gKF5uhjt/iJH7zlPAtpFk79n9+fqWPSVGNK1kumSDG
wIe3Jmm9rAOrLzakw8RSuGWJagBsc9yH157fBf0QmVeN5QsdLDql8zqdX6gp/tN8KoPCOVVy9cnF
bKUgwQhMGre6UiVmd7daJbGgGsqV0zp3Bs5ho36tZPhxOedOqE2RIzIQqpxniZw2dRUpumLD0X+l
kiW3m+GeFMKTpgxPfdHf16bz6oX+lRF0IVLkuvSj4HpJYhjN/Z+RoqJZueFoOUNIibeRKre604Kl
6u5L2d9XjQKa37+JsvGJRIMH5xUOpFmhX+yYPyb7Xu/ax8iOr5zIL9+WOfXavQfl51PXrvJGT4Ks
2EizLnGGtDbsbpOKi0Y11ZV4zN42Vck/RHCjVCzBZJ4chnjC4jTtg2sNWA1D3rX9Kxn7i6+JVDrL
E+cslpc/HxdGIc2ARL9ANlpWm6LFwLhqWqIxTs6dyYxwyATp8juV+WtSngtZfF7Vb9eegpLfgnqX
mLRVmqTY9JbxpVPZ2RsfNJXfYx9T9U+9itOgGkFgsO2fYfiYVXhGfz41Ly0Cv9/B2YLaxWmQtxl3
QMsHjvVO/2T30WnMFYgyLAmfX4wWr49PG/GU6zIuHcEp7VykS2jPtp8XWFKoxcopnb2dx2+dSsfi
oLbaCiTJuoRVnISP1PEt/Mjhiidud29BupACVRG5+73LzwzJsBceY8cAhd93YlXU6hO+HQDm2ztf
be5No7nPo1WP4Sgx+psIo5Ot1QZNOv3TmKwEllKFv27sFD+/nN8zfX9jDxOBZ653Ofge42EYvHmR
6+O8dm/8bNyXNgM0jvkmS0K7NJq7bMRgwbFgHmKkl3tt/T6hyMXcm6aNryS2hlqwSbQwnQUGhwlV
ZLdOEKIcNTWIrMOpq3v6qqDm+8bOy/vtuwdUhuHCGGdfpTPRpYLJUzQlKrODeJuW/mbwjFUdjZDx
gYXUL3ETnRLox7FBEbLF/snETaLo2qUuorfUSt5yTuPTeNIFQ1ijQAWL42BY9S93WoqnJwORQp8H
er0qOoy8e/2X4lA2VNsAu9IQoLZzW9e1N+v4XFpvb7q+PWLUsrSselHxPN8XD2lDSaS6N1OqQpn3
Q3rSuCYRHtIvVrxOVPwCxPVaiFem2oBN5MO5WLhgdz5rWhnMYJsgfpGCrKjWY3Xl8FryPlsOab5r
PBaw6fF7VvTWxTGtoMrRkvh+Knn6VqU1gofgDaHDLSAMuqSGVMGgE4hhC+CJ3JfZ81GVjqXHGtUn
sOt3kXjtXdITltuBkmKf0EeOo3ClokLsygAPJFzEZh6ltpnnjofewPWCTVi47b3A0SkleRzELT8v
arE8YPXG7lL4J0EJa4a/HAzRl7Lt96aanKZLZGN3H3TTQAub1XQ9HHV/TKZCQklOxqhiV8STIvi5
6wsbmx31SemShcKpN87jkxalp9ahkcHon0qcLDjrzdzcPxjYm8yGSruPMOA0VcmY8i059/zmEKeg
q4QBmm6gHX1mkg1ZJvlNCzh/Rv5sb+LTi9RueBq5o3kWSPwSQ2Vel9EJ0rwyZ3f8YvvtqzulmnSD
l1WBB1mX8V3+mmpL7avlwA2Smb1jXt28370T8/l6rb2f9t2oxLQ6POmFC5yyPHXwmLoBo15Ea2gY
SHabugH5Qn2ahjKlE6ayat8pjUaC30s3kca7CQlU12bp46jWPhmYD64wOq23cQSmK8yqG7Pn3pok
aPiDal/8ZntVscKZuWd8GDiX0InyPhxLy3+Lpok7poyDSknod/MPjsz0uedM5/ZpKXHD5K2z+yeR
MFfyDcstvp3d0/uRW1NYi5EY4reGnQleQpwJBYjrljjCxCeOv8XrYXioR2LC92WrnbZ6NIvzrmcI
Fb4573s4iJEcnrTpRdGtpv4CFNqGqCtH9MSN09zPmzh4QzCPCldl6ZOVT0UvfnSq+IQH3aYM5Q8r
3LUDc6BluGh+fEIKIBEAgrFq2LJERwjcuxqYZ1oR1u/fIJq1jyEFF2if3OmDSoXb6m1u3UAzMNO4
isc+hImHAeofIJc77PtB3gDJzuENVfS8rcaq36tVqCxipKFqw7MRo9KsO3VjiXbZV46O10DYrzry
xMBd/XCF3P/WhSaAs4D+ZCfT7LKBDk4rpi2bYW4VzHSqnem80iT6FqlhxwGxPS+9ZOHdjpZv3cQK
D6ZwXbxwWga82e0KvYb/H3Q7jstbR7KK1sW0Tea9N0M4Fq5wWTsyt8J1ZCv4ZSnuXJf1bTnAwcWU
GuOwwnwIJvMCpS/EMimix95vqQplJvC0hAeXaOoywmyewcmzsrvhSZ0SD+8D8j14wZnxbdoO1DR5
s3wbvRqPhiVOSthw9B+9lJ6KBCmbt6p26DyxH5polXQTD82Gp/nvVzTI50ak6z71d++DHzkI4tmd
0UCaVyZzuywC2ELCFV48zPp6gKNH/mZOIxRNFG2+zIfmtfFojLNy+6HMxLDtvGirCYCkYTqqE8eG
TrfGq1eGXz2WDU/Er8OVW6Y3UigU7Uvtp90A1/fGGN4hxixkCvUSG+lSX6gTnMnwlXVp5yEvEOdi
iz5h18HILywmaGRvT30t/s6hMZmSGvPQ9OQCer8xa6KRDmXQm/RhbKIRHoaq4h1daq6k50hsw4x+
5UCWOHQ6wZyJrONPnN9mKLfo+CBsd4fX0pV0KLJuDeyZM699tdU0W6YlD6mNwccleDA2bo91scXF
WhZzXOdAkYTt0oopoL2/uzxhDrWjfMvMp7pqvvRQZBYyrXCEFv+DujNbbhvJ1vUToTemxHBLEpxF
SdRgSzcIWbYwz0hMT3++ZFVHV1d1dO1zuS+KIalsiwSQmWv96x/MjyxGwJ2RL49xZ7MxoXGv45zb
DuHhg7/IUKxLdqVLvJ4N/HWriWxz+vRTQZPkp/5m1nC8yjAlrXPlQymQYouY/gJjwo1dMHeWqpYN
JbmH8tekFwyjPRX8jvGZXV3L3nktJ5YAeuOnpRwfTbWXC+ey6AI3244lGo2WCuju0d1yO4SEm5Ua
GIHWIWvZXCecbXUnXifX+5VPLFsInS/AeTqpvSm5Bgthsgy/lKaFr7gr+ab3pnNDe7C1a4Y3Nffc
siNznUXjtpfyHOEJtumj8rl36iRwQ4aCTlq0gc25uFlmB/pjdO7gb7LCKQwka3lTwlk6S8K/V+WT
2XsDTFuHvb3q7szF+5yL8dFwvfEHobQEoDnHKJqd9yggZGjb9drIsMU+D4NV72m+CW4fk+9eN+in
wk/Hs+YxoE3ykICTlBC3YdeoVL2omfSN7ySYp5iRvQEHxWYlrj4T8DGOGpDEEuAzMV593FcdotLX
5pS/JBylGz3ZutPSHOaGWAWiBOGjETDGA41DwKTIXIVXQejXdEwqG3xZTbJ7M+fQxtad3plP5ejg
efh+68kxeFuNJd7S0t15XWhsiUJq17l1LkHnVq0wH8TUlvggVveZ0yc7oXn7mqQuuCuwBQjaJHrI
eyVHsDr0ioGWYckZFfJBNwb+sIvJJMHwJwYWJ5Izmi3SF4Ir+nkIStLRcM7rf2qjc4H7AhPA7LeJ
RVT3VBcnlHkNiyK7+pBfRPHqjRG+hKpkaCdOVJzwtHUdYtkbV05QhAO6SMo84X72E8eHLkdj248Z
1InqvrWMc+jaxJ1pLYh0utHJe4KKb3+3NQy9Zwx5VlqEP3oa0ZgQq8jSd1j/s2/vhyLzUH3FO9fi
F/oNqclLLSQ57hwBgwnrH/4ixpboolNmaj7Q7zITOeHOCVEWxGpGbaZvZF+N9Hz4N7YI6rA+xy/e
nfH6NQgPmyPJiTRt5dwNO89v77NxyNYC1HBT9vbGgI8XdC4mS/owvDG0IqJiGTEThJW9sjwyQpB+
7nzGpa5XY3XtxvjCDWnQ6fjWdiOee1FL9IEU+0oLMbzkhCHWIpw3Tq2rNFjGkeSmBYYW/hi6jMeJ
i7q21W93+n7XC4L2hBMTiOoeWYP57nbSof+myUSY1judsQ6nyCYDdsl2ETgB2xlKt7K8mo2NMUER
HxMvsvbSJxGUU2E34RkfTWZ858P4t8LoBfuWYjsP3Y+80XDajEiVhkT1XuW9H1jEcGIyhk/YsM2M
jqKoT6Kdjde21zsIt7JkS/fmkMo53Dlzh5dKWqnMyGYFoaXauOG00U1qg0V6e2+KKBBLynQDh+jS
4CFYVEmJTGxgTobUmfYB1iMexmYWrryZMl2jTBbEi6/mOv9QB+Zv6BJ6GRQrWUL9k1Y8Pqx1e8Vc
cyC1lSSuiBKa+4TN0bAyFu1UaQ3nu0md5eh0ZtiS6GPGJqhC0m9lKzQ4OBbEbRjdt7wnozGkm0mH
vt62xfgw+Q5Gqa6/I6eXd2pxg0ZtlVHj4TfKNVks75l42Qf2pG9w5i63UrdX4hXPJAKkS9JX06N4
y+CeGau2Mn/1M5+71ZsP0hxUpVyF5muJG6lt1sgZS33YJTrxoIn2Jtg72ATD1RRCD1qIhVb/4VWA
I26bfi2tDCniU8zs8/Bew+Fyhc8FVdCIA0fRyK1JadeWFBqFyDZG4yV7bWN5bXuOPXwl4K3WSbtO
bRItBmKJFovqwpP0d0WoBSFeIqGrHIDxvcg1bmOqmi2psBaprkLsEe8mE/cl7NIfiBxfRdqiWLKy
D9Pm+o9LR8dJnwZcnB4b7lifkg+T05GA83Nxq/zBHabL4oqnwiMUBOSwVrO+tA8GryFjTi0xsbwK
zul1jeF1RUjvmmikJ6HaELxKnmEyNWjl83xreB0JujhPWQOR965dbKPGm4IwKd9mG3I//SXkfgPV
8A0NjRSjFXoz5V7Gy28lVY+xUco+V9J8zcQYruouXPsLB6pqS53efzf7vWbjQ5sw/ro9oZHEywgN
EpF6BGXU5E60EPpub1t6DrM+I1oPBt3CoCOst/R7B7/hDdPEfE18uo6eyX2CJbjPak5qvNCuVuGP
ELCMfWSNV2ucsVaiOJYuF57KngZtWyTJl8aoOUjlcM0a6p4ij45RUd05laQz7YbTYpqvt3sgE4K0
FEsRFjDvQe2rZaV6C9Uf6/H8zXbmD1lgO163yYwJk09GoYWm5dYlW/myn1ztgt2ryh0GrF5Yh8ZA
RO/tTZhdtfFVa1s6Bb5j2LmA0mJYTrNap8tJiheSWduVVpFcg6AO2XyGg9mMWW9J5NR8yrP+Honf
ltzWIwSfYp2V/An1TytAUUTDj7F6sR2Cf+Scb1KekdKKH3wgPbzx9pX03utBIOU1pjPKOo4MN/mw
VItO5mSmYwys4LfbmzfUmVPbPK9mAVCR8nMjMb96B7fgir+JLyk4ry8PIM+q3yXvpOOBzxLnEhbg
PcZ08grjEdY8HvjWdGelnJiaIIOt2HDlX9SGIUuoCkQ16Ow27mQ4KwzveEi5PFpDo+Pl3ZlCgyKY
Xk96VFbN0w1NbiJ2ula8a54DeGbSXmb2THKIczH7aNUvBPIMrGnV1A8VJbs0mFYQCX6G+MYJQEhS
H2Ls1ER4tauwuZ5OmCeYvxFZSVBEO0Of1rdVuyh0jPn9z7qHZXt75j2rOdW/LbSth0O+7N6ziQZE
bbQ12rnhZ9sMV7WVqLsaL3LvVOIDRt1HanziUrOOOidb53nJNqPdz5Z5h/vPvFkSPraCIIaO1RNN
01W4z5mMP7EXW0pQldYxI071A7NZnJvVNSFCG7vO7+pjOprClNkU6965CA8w01VabwVcyo7wFqpW
DpIXk9XREMa7HhHSBxM0xs1tNmD1jUvOPZa5YYjgWjOW10brvqY6vyJ03i7jRJADyx9FNM09DKOp
qbS1GmDAu4xItzWPqQ7oNZTfZzKVmZHTdyjAR0Tx12yDaqBp0tbkZx4Y9ewMikRXPdq3l4QpngFR
vcDXvCFPeoXvLVwY5zJNPIJdw4CJgUXgjNOD65BrcAMW4uecVGC4fh40mZEHL0powHsfV++aB9yY
t5WZY0JBJSClgUObAGfPQD2KnEQChXhYfvFBMuJlwNZ+ADtxhOqteSrNiUAZDafWDnBuusFn6Y6g
WQzAvfBuxLhy7tjVfS5OSm6U+ohTO/4APAyadgxySVqLNCj8CqP43g/G3W099KHNLSSbsEpoqGZ8
MZzC+SkWdOtZM/Obs34Lz5FMvm+QPvZeT/oUAwKWX+c+W+QBb26tdoiik4TGowHGOFT0bPOUE8TJ
A63ae877oYm+nIiNW+QL4dC0RY6XHdpRXnO4cXNtWgE2StQHhh2t4wEVqKqoBSjsrdOKFFSWT+wM
ZY0BHALrjafORwYu2E+xrguNUzcBdCvFedRoj9KY3cCJqN5KWBNDHQFOxdwQkfNINkTVxmy6fqG8
7ZKa9F5AytAYidGd4l0jB3pQv/fJcEuekHT4u/SAAr3cYsGmbQwaZB3mQ+xQTZY9oUZhdzFJ4RHK
eWtIX/qoIp+oY4vJRf6zbAfjcus9y8UJkhTfr7zjEvXEobb9fB7TkVMqlCRV9MRPMnD9cI2CiuES
WfbFnoqvG0qjaXzoNk82TY3+3dE9bycSfS2gkq9LoMnbYUepmAUNEU6JoDXGu5LIypTydHZ/urHX
cTu5jkWIs3ycer+8jJa3LXCvrmMCmRQgVteg0a3Ftct8xMo5NfKq9B+qtHCxwE2+ZjULqH1mSLFR
frMn50siCfY9n1AFUITEir/S+qGYOULSBURpqb53S39fa7TeYYVF55wLNlSON3QRGrzC5HTrmUtM
vNa3sy1zKKN71/nVdBpJQoDVi4KmTMHCLK3MpWK8B2VYMaxWJubQCSN/qxGfyB9JObNk8dHiwumR
Mqx5WJvczir8rlaY7d7fqrnbB1U2UZta2OzNNHkgs4WvbrrV84/aGgmW5E1HCJY7r/7hM2AkG/UO
zelbKCi3a4YAYZS/u0ntbazYCoEcCGZT18axqSTH5lCVUb5WT/2UXZuM8CnNy1mVDS6+5fyG0TXF
nZtcFv9xJPGbGxCS5ZPTh/aOWR7lHcahgIFha+6TsjimfDRUhAfdq2kK2vlnaOEYYpf1lvZ8hxk6
m5s/y3XjF9/rpj9GNRl4WPxPHo+WKPNtQX5y3HzWueZsY3EfDtVB0+u3JfJwTHXpdcO+O3d2VB/K
zNVWbJfDRsz5aSRU/m7SB/k068VLkQ24mYlpj+m+qDV/u4jpWvuxFrjAd+tER6UpZyysZKW1r92y
XRAwVWHnYW9uNWdYpOl9WNmEdOcbOZHaoQ/NZciwb9XygYgHc/C2jsSWr44kytYm77a5QdmQyum+
Syz9bOKgFA/xstU9JnN1GA6wDcfnVlrOoSD+Cj444T3yoxxVoKn3ImBiiQKRQ1dr7z0OkmCkUQqP
0vODWs++FXDFd6NUCUjhaO5sUT6UowdhH9/hq9PIfluaU08Mh9MfkY31R4FM45AOZEOYk3u8vYQG
X8m3qhyMI88C2cu3F7y9j306U/7rvgbQURJBPcz1Ix5FzvH2AsXGOQpWzhhFFYn0Nf98Xt7niUMu
y6AFmWfxYYwR/CAGLyasnAXTRD0IIbsdccXmxoF2vu3y/LPTNfMoC/2trBko5GliBLDoSLwZjeJ4
eyEm4M1vZz8wrYaYAy/+48vtZylG+UHcZD8S3LGw9UQi2Jb2Ed9o+3j76k/fWqj0cdltj0nVlCfk
iRgq+RgXa2WqH//1QloyQec+7jdDEwLhNFPSHVIyWquwDoQ2yL1FOjqrvxkbRHbsAlZyziLrqRhj
bzv6cjtZEwkLcXIu+tk83l4IgbeOLXYVZCrlcfCv/0G0dRrkGYiGoVnG8fYC3G/+9hXmLlD+cRE0
QCoVNomjD6s1aR58Qlg5BfRrlxn6tWrSiGxxoME4dA5xWbrnjHAmy2mJiUWnROMIT1DL9YioPOta
obIpJr1+0p1WyZimi2NIMnazPD2QoYvMLClJt/YInfbK1noUhkbcZ6zXgZPGSeD7JWEnhui22Gdg
TnidfWUy4vU8UOpbgPbmYeR33L6bRkFeJrnvm9EvvZ2UvJ2ICPTrYhX1dbbRInkVOMXtZ66iXPrS
ebC1+ykjtWdBHdqkZEUtyZutV/l9AusZDjUuiPEAur/Ymc1BxHXupCJi374UZfwTs2czcNzOogUw
LGwQ+WpQd+EPP9OdbjtE9ndvJJooG0MCwk33TdNJpZ38rDnZJf5yBREsfkIKp3q5fTUN8RPA2bLC
05Tqq9OnY+TkXymD9iBjbHi8/ej2omdk8N6+qtueoCfcSVD8F/nBZM5ggkkeRfzOG3zMBp5ys+pJ
8s3ty/wI45+wCfXizfMnxxG25O4Skha2q8b2SWg9jvvVvMcgODDVAnbV6uxnYiulnZ6boot4/MLA
08p+C+J+FrPBT8yI4OVGkOU3XVzZZieB5JNwZb9dJ2w1m7hR9WkbzL0RHVu1xLukhT2JHRFEc904
2MljkaTyOGSOp0PXZbfJ1UZThRUsXenvLLtJCSbMiHerTTwWdXrKXT6Zl9gj88QbTVLEtrWbkXFh
dSf+rENBB98uU/+Uo6MBSAvvXqZ9fMrwLVknC2rhYdF0iojys2n43fPOVmYtg93KI86Skn0to8a4
fQk/HGmYF6UBUARJ0WFiH138K463r24vod3+/m0ianNb+B4npzzMbj0THYJRT+zY/JIx/v2r289E
9DJG6E1Aj33OuQl4HFUgxth1UmHE4PWBqQkb+n/3Phtc1sTliJ6HhzpOvucxSlhraskkaee9EfUv
ZuZy5/GTmmc9yHiYAR7G6BwmZI1L8mKxAqvPtS8A6ZzoYNPylDnpj0mt/wg9e5e6py7V97CU3/2m
fsVC7ls2UTEas7UfqUvpfM30OJuU8NFsvYh0ZD6XQEZdNOK3SjCMTtPAPex33SSqfRg64mDCu77N
5S6PzDr4ssgETgzBmh09cYhnEwNZFxqZgWbQcSFrZyFSGLf7noriR+d4P2hMVsJwoQXL6MfUhB+z
3a4nt7uWEc4sFaJgUNNtpMUH9QF0c9xRl3ksiSm2dktGrZfOFLcS1zGqZPe5j8cNIMsaa3zSTHMQ
1Im9rfHXhuVelKdV1jrvSW69tQv/SLvEX97EMTdKNBsxUKMhim9RTdCUiL1npNY/LLf/YWFH2jXK
zg8z/YgKDt0pscpF+33UsvNiHZfGZBhnMu918M4XS0kzi5HMuaiS7+xCd5ketwfNYDzlNvXOlPLB
bGo8aidJbCZRqwVOcYFF7DX4MAcc5Os1s7hh1T5OCD4Cqtn2vDgg4IyivlJzmH5DeWyNcLVKP6mP
EatGICeQySWRFUIiFXV+m9eFfm8SbLHHzOHRIANSurRPN0Qv9aMvBQVNt4YKM5A1lu3r3iSoZ8iK
dSrG19Yn20uglEmhW+h9SANprQWNjqnRt9gpksPORc7ajIHlZB+JT9gqxSLYIT0z3H006uXKG8AF
IP9SNUIlkMBCOXx5s/G01d5u/L+RfN0Yw/8mGvB1ugJoTT5TQcuw/8Qv6pYlsmUHfGVVYl/O9Cq1
oaNLXtBdMSNx6+IHlV5IG5NznBXgEwpq8hmoSbNY+XEqgo6qG4AiMVaF6gxulzICZrTxRbPGQ2TS
zlLyKFi4u0ypw5RZ0FzKkH67FjBG5i/H4iGQKTWh7u7xGqrxG0g+qtQxtl3zhrDpYxKEVGIDAHSQ
bxe2a0r+lNhz7exAY/nvJCRDEbr+clHgkOIchQejebtofyBduZEZzR6QyL4tjFcJnajNaFnVW0om
7w5t0DLuI7/dTJP8Oys38z/8bqTSBL7baIohxf5JxdHZgyiA+vN9rSbeRUj/xS8y4lcBzKCZ4lKZ
89WBLTJPxiuCzIM/jkfVhTEWJQIvwscBvwDqCEbK/V2b+4fJBvL571fI+QspDK2e7gqlBcJn5y8u
MGU7lZntZDw2Hu8yRiCx9rpuXLEN00zOCl4rjWxdO8iiIh9eFZSxZsy+FJkjwcgbiRbTEZl724qO
GK7Bh6V6OS+H/elWmCK1xUcOVMgzsbVNirIojd+rLqG4fbhRECNd9e0KDuwb+9J8T2fXJS6OpvDG
06BN+GIQ7GzcPF6ZA428mcEoR790jJbplKl36Vmxue4GRnFTmxM5a6OUJ26tEMN1LuJfqJnuybTL
r6phA+f5cNrxmrcdsorpm6lAxsRpDoLsdkge1cLosbXmp3yK9//9WhvWX8ixXGw8TPCVcvHn/Qth
tcYfmKAZme0TJxNrRL8BHFW6X8U3adVOZneKFUVKKRjNQKjxXGzwNjUvxmBvnUmvOA5AlD03oTJG
N3aCTT7ukV3u0I/bHMLgOUuRu8UxjsBPWn+42iED4NqozkvnF9tBX76KBW28gJWydZp5ewOboxjE
Atntuog/ok6DCGeAVyfcOjVQLBNAsnRk72/pUXQ4KiuroOoyAUSt1NzXLugbMEPVArc5HKFB2j+M
MYOpzBix8Kjy72he2Hlo3gvk1NiPyXU9s/O0ofuek4hBCjD/P855uc1bpfYrT8d6C+agGX0dpGX/
iTOGmjIURGQAQAT5mGCGUn5IoozWhaXvEGox8tILbE8JAE4tV41Gkmg7lvoLhR54FYiPDTSXme1Z
A+SCw8CnFn5/vWHttVYRCZ8d4lr7VZk8PmUZGZsKIaQxUO6F9sJgJKPB0uGVdVEHkQXtcdmNO60w
MQRIm3rLuIQM0LQ+1B+mlc7HEdrUOsvFq+B/MiE4RtX4wx5jXFuwsbTlHa4ph1qRBJyEc6L1nb3V
au9RwTpXb7U5RFX8C33pVWbKbsUhmNCQOmQAOb1aoYCsQRhCNvaEQlfdy988rkra/qfNE9W7Y+BI
6AgfC+d/Z6xGEo6JrWGDZ6mPrE4Dl59Rw/k/tf5UuilNK8lsMHLIs6rU8E4NzDAK5uhQHIamz/+G
v/tXxrdv+RwSeI6yithb//SWcPkgQY10vH0uorcaE3jK54OCvvOR4Mt2PoSKcVaNw6uiXhVe/hHq
zTfLE39zbf7D5k6OCAgbEglU6+6fqecykUPolFWy72OkYpNkVeHMlnYEDNXwmWGKf7a0asMiPp2W
+QtK3btO4RuO4o/Bp1h3M4lqReg96zJ5Nu14DkDCwnVST3/DxPWtv9xHvJstxZDH6wvHLXUE/OEQ
pMC2GYOP8X7KVIY1U3SYFRt96DBRDk01zKatX3LHRe7aoufUT3gJj0dXt9sAdTGoc3Kes2QMJC5E
AfwJd20qNCopcFS27GQDzkp6aQcxr5L+66pjJBnoY0HzWFYaklC/O4zZ9FLMabXRF1ixZoF9QYjh
vK8J/9WnFzL1q9k+aVneBjdMPNISTp922ZuZtQHp84NhBFjLv9UC19m8KWVQyyQm1ZbkdZiVL05h
bh2s+J14RrWH50gyM7fQrHETEYt3TFuWjdXUyO4NY9kmvvatrbucTKEBcNXXv885ZF3N2ivM8UYV
LcHUPF97jhng6pwRsRk/DA4b8lKWT34MNyqyinlTWNrB18VDKSMU2LrcOdY+TPN2X3UegHY1pdvG
aeO1szTnxq/rK44ONKcZu1Ux9xNWnwkpP0m1uS3e/y9p1P9C9PS/U0/9X5JGYZvG8/0//9Qd/VUa
lXyy63+U/6aK+u0v/a6K8sx/2Ibys0aPrayVLSrp32VRvv4PHFQNX9hILRBhOVDe/ymL8v6BWRxi
OgctN57Yakf4lyzK8ZWLtBLFsH0RP/TPt/e7dOc3Udt/lkUZ6pf8cV9GvUC7YeNJgnjPxh7uT+u5
mbSpBzw1TlpoPPVtU92FywASa5GcN/o/JmNqj7qsSJLJez2ozGS5b5s5PvkLkwr1nTQq71jk/uOc
tzamHsV3/BLH0+07MeWA6UZcbI06+rQL/Vdpdo+VppFiAbi1Xow632QgA0dzxFiJcfApyhyBZS+N
gqaY67MojL3VlI3yKXjDKN85uc5w7douukd6a72EKWMmbdK7I+7DsODH4p5r/QBDbLoSLAmr0wkZ
sfh6C+tQFuGpRxYhYKzf2yaTxlDfAcxEj4a4STfIdUxEBwlwGans+mZfsKTxWRx0TkejfGoybLDn
0DODZCrtA6we5l6uZT9i6pas3dB5GEJTeypSQeXa6Y8TQMkpERpvuvl0qmh8cgt73C1pjmlGwSCk
Mef3SNfhDEn2KDcVw8ounJbqdjr1JjYwORAPxon68FRE9R5+g3/25BRDU8QfKhy0Zc/tY85FiMPF
mwcVD62y/4w0PgPH3NfMi9uynw9Grw2XChygtqPyFwa97lmOnf/kLc5amma1GwYGJl2W6veVGTqb
UdFrkwG+fJR0w9nBOcXR43Bn2kVKAW8Q6l4hxHKVb2A/s0El3hlJwrGMLTB9ATpf8ccvKdmnWtQ+
MHgvF0NDZZHaAvttq1vz6RhSRM6Ds3BbYhE9eqOe3RXucF1C3b2Ksd/NjtlfoHFPAaE8MKhHIR6h
2u4GkaZ3ca+95/OCkr73m1M4e8z9mtcIy5aTMSzLGtD0OjY+wTcuZgvzkHl4MrgCUh/90eCp3EFy
ub3UJPN81o2HjuyrNUQuuGRlyIFh8WzXfxtk+acD1KRDRJ6nvBkoPQSFx78foF4nITq3S3saHarK
IaQbgUx3tnpsebDUu+vIDzwIK3nqcRQ4lEn3ZocpAX52Cn+BGM6/6WpJDVC/8Q+lGe/I1rEHsAXS
SIfMQFW6/eFI14Byak1W0cmP4vGQZ0W6FYxs1nk9UioW9kEHymBNdtnak857YegarnHi1A7GqvEt
ldoCcTNsjKDPC++hyXHGgIMSvY/2eHZo4Qu7GN9c7tuqs9Lo2f8EXps3eIbOp0EyiMOU3l7ZRubs
yNIMg7QT+G8M2nrAKpasiPiOWfqmqfwZqil/MXJqVOA+LJPI7MaDBTtwZbs0jr2Qy707p3eDxFNg
nt1DM0BTLOt7I7edUzzAjdCNHoVSG00XWz/0Vlj80KirNjrZOTtHi+9ae0mfI6lyKWL3RGqut/b0
AXA5M8g1NZy7TDOiO+pcAkNqSLqyjvs7DNWfzFl7H2m0r15rBaLVXzMztc+V1R0dU7MfljbcxaER
r0EEva3vD5s+rc1nHefhDEVDOukHIxqvU22me7od3EHT3CaheToYqOH3w/hVhFa/A4N9MVqHxZ0o
ew2LLFSiiy6zEv5IF+dFZlZnJ03h8RVvRdFHQTKWIrBzv98wMv7A0xmlEdPlXSblN9cBGZ17QvoY
LG/qws8PGsZhK1d5geE+tNGKbgnmpTjZHVoiL4KD2GbW8Fi6MqACPfCWqj3WaG3AgJj5MXmKohmn
87RIMwgZFqLBa+Q+dY2VaQw/XX+s1kkK86KPl7VhRHaAG9u81jX3HIu0OlFa7j236xDIeKQPiexg
qEktcwtsqA19pzlg0XnkODubCfCm7xdtLbQMvJIxIqQ21kgrtP2iQzvo8Joa4gTFy5xueyT4UHVn
v4IV6xcMMswQFgTUNB8uf8/gnjbDtk/MBZ75TPeLGz7ZYONBasNz7Aznki9IOHI5GZfcBteQUOuV
ixA1ew/S6NvJ1gyhfRrm69DMkHRYHWt9Dt2tS6SkwwRibVZ+f4p1fV95FmHroQstICV+dYSYgeuI
u2pCH7mYSO5bw9dWvffSMJA4YH6XUhqHH8KfYeJjqNjWRryjG8aZJnzSJC12HrvNHR4RWMv52VWU
69iBKFn6lb/zp6FGYNEaaym9YTfZTVDV3XPXG9PVI4bd1TgBcHia72aQ+9KeyoNmM7ieavFkTYZ9
j3iyNhbr0Fmou3DpwdiCz5kl4TPtwWslsLvUrHIH/JoETVpV5xnZrDGtja6ZHshKgL6XlZcanuAm
NHU/CMvkFW8LFGdOzXJAPrhJ03kK3Bi4opsRRtVIcSol6ogxhV1pQ1LulORn9qi4e4/EWszh4nXH
KdVMrXiKWipk2D4oj/JHapIuKLGi3mAdznAUJ7sAX+KXaJh/2LVs97YVPaRgsqseqs5OUXcmJm67
xs7fQeUHnjV2nmZp32Mdy6Ih1hRU3b4Opf/SScFYtV4QX5TEkozqOlStOOmQJDdZhe1YvuA5HD67
8jtwSboWxkOvaz4l0AQZQUY9zBfoMr7TB2SDY7+oJ+cqRpwV55rYjbX9WSeMoKzPglhwaoZiI5tx
awvja8TMk40xhN5P7DZ8kcBXi7EMw4fYISayTHFfHYAx6GPWtz2uzmwWg02R0bnWuZ6G/jT39LoT
dP/CEM3RHtt3XJ7SvVasnRrFQquTH1xUzab1bMhwTemt0sHcZTMYK5Gz1iFVK9e0Z8YbzhLUIxo0
grmYml8FJIOt1Dt3xRj/0o8lQcJqRRZWsiYQsrq4bnusOwqqFqx7P8BaqpaqfhzaUCVttOd6rqGz
9fhUcHA4cBH7XwXMqEsh5dZwpbYPzfoStob3AFnPf/C8GYZgNHYrmzy+FWbw51luGt7bKlxUr4gF
STLjbELEZHZ1Zu1k13N3yiNK2CqJD71fz2tXmeA1GlwOyubnELfEfQkZAgakewaAgBtjbtxUSzdl
VJp34Qw7BpEWc5lYY0DmpYfCQ31XZqPYztL9GkfWHzEmy4Y4Ef00lNYvRzEIMpgVgY3v8BozVHdL
gOuyoSoJ12koymMeeWJtyegnRrblI0ZBmMhU1ZseEifeWvKxcjPgETaTS5sL85TIhUBXFE9nuodD
TpbIodfhuHYAZGUEwVZxCKvygjolPXQMHqwiP3Y5hnKjPVenHnviLTOvD22RM5a1CF/k4kYPbuTf
4UBEQZY73VkNcwCYew6je7LX503cmd5m1hECNdImMhh26bosZqRERn0Z9bi5w+UBw5lo/JC9bW6g
jHfB0Kv0rAheI8nRZ4c9besRzYpeKhvX+jCP2w4myabwYg4Im6xq5CV8No3FaGuNOLhtm5NTBy5Y
hgxRscB9JHTb3dy+GzMsvmy3TnYcNUzEOWKfcjPei2XR941ACYHd4WooIjKc2zADoGAvNzB2TsH4
HgHchK7vMEsKvxU11PR5gBDfExVAnCCM1xQy1CI8xLHMjHHvk0E705YMHVKLMrJf5va9ZiYUVGqD
TdRWK6OUCf0i8CdjKR0MOX+3iiU+m144IJkxtmNnQjxMu2wDV4QjvkV7EsfXvvd+4f9UnTJTM547
eCHSp2rKKWmpW9qfBilBDGqMS20Zz7yddF9mya8p0nvwA3Gwspg7ODnFLsJHv6sNSH92r7DosN+N
DfToQd32BG7OBQ7kazbKesNWpAPAwA/3Lz1B6kqvaVvZV6IjpoljvJZ5VkE/mZzFMWzOjMNgMT6Z
s8PX9zDhjc1AY5GxCDe8UXzd1cWdU6RqbqldObpgGBtwN/UHnW13by9gI8WE8KONc/cg/OLNJTX7
pBIalrgprzWme2RBSqLsCtlQd+KyJfzpmuhmFxigLRcrZ2KQaXgWeVG7ZaZovSAmCnxSEBK/6h9Q
0EBhwmtnGyuCye1FlvrPKk3541pMA0aS3SnuN1E2FKdU+oLTH06puTDN65t2reELrngNg7+f0CXt
iK8FDHJEdf6tgWwTd7nCjkoSgerp/1F2XjtyI9u2/SICNBE0r0mmz6zKcjL1QkgtKei9//ozmH1x
z+7SRgsHDSRK1d1KR0asWGvOMXv25SpeINAt+JBjqsGA2W5Lk8kSq4h+OkRLuDL8THWAVvWYNSgC
q7HrAhre1casgJflsw2ZKM9+hqHt+RrgJP5TVFO2isQReAADCLOjXdZXX+9XZY7Z4DaM0SXV5aNX
1dUtqld56SSrnSmn7xEnJD/pmnJXNrqJGobKuxJzxcS//mxyukNFkDDrbWV1cuPS8IfCFt94Zby8
rqK1RU0f9Haa75NhRjeazRE+B1p369LfgWkn8XMd4JgpXvPR5hhaBYQyhexbVnkuC2sJnKLq9gB+
1it9OXha/j3UvfYBvWMPYPKhcY+zntZbK6U0Z8TybGlxgkwiOyvN+2vqTf0kmvgn4szvHHEFQ9Xa
ORgm54bBdbdJxaR0apIsGDFi7LzISt/HJfGzWbpw+nSHTY5bmd/bsKJxdNhhb6ADRN9TS3p+CsLQ
MBiXoTe/G6Rmakp4vjWb5ravcD0y2FmYTuCZcWJM2EMkcDHo1FbSjWKCNWy60YOJhCRyn0LhKHYe
XJgt0Z0X+Y7PdHwYC+OZ7vZJM5DSZWGhdjrAkAyq6CdZxpMfFiuCtHEs7IS4CiB6PpWd7R7mvF/2
JTINlCBMxTX4G6JB3prXtPkpP9grrNNfjjHpD9mgiJX1SB0tCBy1zH45xjrFNfDCrzUh7i9pZ74Q
fIjUp84uah6di8WHBXmxNLHLKyLuVzmVoxKm8UL84luJT3WVGkG+oqNUcxSLMe7Knomv2bblUUb5
U18nn8K4tH1zQEKe2Otd4NnICA0WAC+vv4dpa11kj4WgFc7ZwGT90B2GonCv2ZgxyokAnOqN1l6Y
EFzLPkyB+TrfwmlxnmRo5rgB15mmKfWrTs29S2tqayVuXZlCT2ybaCtrbm8rj8UnqtyXDDC8YzbH
qegeqAFS2FLAkuP2cSZoF8liOt90GjmGQ5ImXhfLjwpkMVybnP+zq8yb6jxKLw1ybzrLWsirQbDa
39VcYYaoyhJ1zUJH30mbkwMOtm7TUbtvc92K987cehcd69oIDBSoFw9LvG1Qoz+GEf7fJjFRLXel
7zqlfrALDrWJOf5ITe4knNcwEaitJhlpzyPptGfIZcPK6CqvcbU2vhYvo1ageUPOMd71xjjipBjO
TUlAUeimJeuUHZ1jslTO959qg9SbIc5Onujs1TqrofEu6wsVmnuwDOMxjvXkmf5k8cjEjBMaC4Gv
ErwDJr/Ds9B/s8IkvXGvpLcJiUVg9RwewTHumHdXjzXSrEtodrAQB2OiFgV6eKbUT88Fuke/cRNY
tvoSnhqgQP6IYdqlRE/+WuxEVMj78mcaoMbBmHtja3aaYpxCYjMKYVGEXwF/YymO1jursL1A9Il7
6iXHiMGpJ180pvY6puTzqrJfMYSo0nPUslySfuaV4RbqwPxo5EuzOqFihEp1fk7pPSgLIa1WljOm
ypRYc4/0uMIzzm5k5o/j2vTSJuthAOYPJNBW+7hX8atCJXLCWYu+NNajV1bp5TKX6gfApth50WvH
eYkIbKKUL1D5zbLxG6cz92zjCcS51I9NazjrZcZJpWFtnJNgVeC9I2YlIUnKgZ7ZUO6RApq33g1f
Bk7sCPi85ACDACPCVGrHNHWP9zedWOmuVCgA58a8Yt0yrvdrpTMMmMQ5xnCzulVYhzf3JmRl2ul5
oZURiND8EdoDMGPDzQ51ODwu4XbWi/HG6QtWcNqejGQiWWN0Z+plJwloBlIGt/o1qt8Wp1kuDd2A
a6PZz+Qhjn4NbBGYm74zak9c6mvXAeKNyks8siwBYsa2rZlsvE2e7BtKr0BCOD6XMmxARxx76akr
QIcNXcL04pgJ5jk3Df2pn6pAuUhqKsVbMuJp2ngl31Trtq+YlpljTGQYtc3ygGAQm3MWjldGYqEv
zDp+0FpMZhkq8KulJ1Wgwx0IYGTkYhMj612G8DlntkSWomgOGQs6uy2Mg2gxfha5V53bMcuCKOaY
lA2Gtg97KygSj2TYqSOE2ZyJsWKKfL4/iNLs9ss4vsjBdM7DqKPZz6f+cC9AXK05LarJg7adUF8a
HU++GEfGvcpvCz0Dg1iyXph0YhIjQAPzs/KK58mpz2OhWT4r6jdlMc2L6Y1vTXaonde5PY7qQ0vT
YyMGyz1qkt4PIB+Hq3uId8KSNQOhBwxoLbCJ+q2pgB+RA/VW5FcT1S86sEQ95IVhXKWGUXPSnANb
homsnxW0Tlv3tnSk4c6D+9Q7WLM9yCkXb4nQFsUWcNvqsYlkeZ7q9otVGdzf3ni9j5PvjlMplpOQ
5WuYp7v7QbJsc86NPS4Rl4ZO23K41QiacUVXoEPk7bczndTSLr/F7fKzxD2489rPGnkbCxiqo2XF
11DpAOhxi2xycjj8JLGX/VJqtj9nfXRYytPdLHuHS1jTcKw0nSgybXjqiii+SlV8iWJtpPL0vsn1
iJdnfraW0lMxYHeKcyYKybaxwyBklz8V55ZALgQInNVFbdJvCrloc2X7HHlp5jGq2bHQoCVnGYdq
1WGkjhnfO9Ks95zjTKI5sXWMmbbtqZTfEoR9yChBjJeW/qokEtq2KhjnV6W+vX//lG4zFqXFQ+5f
fdaGrtjDi+EolA3JDsE6dbP1CWFJ9zjn2cNAF/TiOS6ne2VelozxwjzHYltlrXWdC3dn9KPYa14h
OFTQyGxSSc8ERyoiBGxo7JWPzH7HFCQTnyOx1Y0+3dqCG11rKtwAdhfk9vxrNO362rIytT1pSAad
TlwMKPcifZSnHHCOcPPkQC8pAQbKQtj0Dkul5ZL9XTQBQYp4QdzB9oeQRmUVW6/2yHFmqpwiIJsZ
rH3v1D5IAFw30Z5jAvHFeEd8mSbNIZ55cXOJntobTm1Y8CkouphUOvFpawFzPo6D9cVN9eWhEfZz
kacN/Tz1SUZS8tV6OJg1unsdQmoYRuGPFPsB5+FVpJ83hGbX2DdlPW3CgjbXhma75qeJw75r015y
6Qz/cgqjvmiZ0l56hjt2idD93kzpw/oLY4/nakqH7TIQBItybQPFAI+SXSSn/BNOR3FUfEobq6G0
Enb5w2ri0zzjle4tTheFpjknWXd5QGj8wUP8unZBkYuqEFlaadzm2ovwTbmU/7FAm0sSomPTtrEF
/R367z2kiqgN+orkF81+T0ek023JuoM6ungayGpQlTxReQmw2smw1Yd8xG9OKygxBLzYmryf8lvU
DeO718nXkpVjKRhEJeHVgh8AL0YFuCYw2aa1xzHTqL665oi50CvGbQFuCh6sopgyX7vK8I5KdPF5
6lFshONin7hOv0y0s2K6oPfOvcV17Yi6frC6+Lm1OWh7C4zGjmOuV5qRH8Wh92nw3IcmXTg7rGGt
QzNq575soWevR9PeYg13EqotN0EmaGYjZnrmX0p9TmLSdxw9QRiA1erigrRGMOTFh0FY4Qmm18Vl
+aLHRW4T8hp3Y5GgwjFGASW3+uilnQVhR8TmbSWRsGdnfUAcfEWK32GQpGiJzOnJKVtt561p5iaX
Tme4OMjdsMNLbLQJr9utzwlIi7UngOXLs9Oj5I+aZ+YXb30obO2TXRKi1DWRIhFk1B/K2tv1EUt1
16EuN9IoaK1fMP2sQ+EM70BVXLoZgtNT7SzbsTPnTdYq50yb9BaOojhNaVVfWnRA+lwpgML2u66p
el+WVUL3YAqf2jH+zP7/vaw77yVl5WJeUjuBoKI8pItogTJN2SsqAV/DxuQvSbG2jzxS4pibbipy
46heButztHR/pWtwCVWRcTIToicEXub9lPbj1puKDSGq7ibvjJZ9nLxE0cx1kEzwURc9P9Wmmx87
DT9fN/XMf0NGrGlVyjdKoMOAj2Y7DkO4XcBbX5O+oT9jxif+ZsvvPXd5bV2K/sRjbIBH7IC6yb11
Sf7eVCOhubr5WosfLantgaMc/bYk9cUb42xXm3GOUMMqfTHSBbOW7s2WRbizmopmhzFaZ8Ms33SX
y9mzFiaafehiRl2+ZLXdbi35hRhSmy11rBjXkiVFtjdm6pkCxRvyfc4w8KQjvEnoa5LMh7CwYxzJ
lPayeOKmbD7qLNOnz0hOf4XpwnGQrtvFHaadzlL6pajMZ5XQu0mLKtouIxsLX5G2j6u4vQ3I42kf
XLg7jGsSIzwOwy4Fd09Vu8Ruv8lWcksRuc+T8mzfG3S1Q55d7Yi2nzdJEn3RuhkHLcrDwMgydJSt
pZ2GzGloxrFKeh0Vpl3E7m4K6+prhY4S0t0yBvd/y57JXFT3aWMWF1sr06Bk+OhXC+cJ0W9G15of
+5xDWtKX+1rON/AzwxHVuHkdUEsm9jzeuA/jPbc66CscCEBI+7cw+lZrMyIlIxQICmmacCZCbk+H
9SokcUmeRy3fFxHOKpgBn2X5Y45UwqytpAkeipE1oo7Oqo9q9v58Ok8jJ0aylp84vtGEZQS4ENCx
tfNFXAu7A4cEQR5VsMbd6OgOUPb8MiNLYmSDcCheEgqSumkfyd20Lrrxy/RgIK1j7TShwvfS/jXs
4ubFHT+jt73ZuOU3LctIMMfuX0NGilATL+4G7VL3QhSVd6aZc9Pm5cfYF92zsrY08L1AihoB+GLS
YjSSX7iU7KCprW+Fqb/ayvZQRHrpLpgEgsfZA/w+q1n53WQ9Qgbadchd93GiHhPZvwhzOCYcPrb4
vZH1c5nbtvYjVK0IIs1IGQlzlKglZ3KtvXacbfks252hHRDaOaep5faJdOPM+SbmY8MuUuJjc4u8
3cMfIuH4yUmTDgkAjIN5yH8YuqGYPfjrKMU2lnFnFERwGbn+3mmU5gzfXX9KyHvI44HxgQYMv6iA
qHMgibPqXatik1uG0kWkflJJb2OP9UXPgZRGke1d7z8ppV3SdvSOEBR6PbAyEt/Qd3wZlYuRgy6B
tEJGYnWkGO3zcP/p/qAtrX4aTO1QEH75oIocmVkX/agtCx9tm9XRQxWOxBoMMwKV9Xf9+ruxHcCm
CPYJpq3oCEmHxoHiVHAWqcAf7g9o2tSuR4/z9+/CZSb8r2NC4ogpedCVmzxQ+i9HpfIbZvjk4X9/
f//J0IHeLENjYx/YQX6indJXbnKSdnkRxD5ex7L+yUbOEls781pDpn6nFVDah0nf8fc7vhp6hNE0
hIMaHjA9llQ/YRd9N+c1BdxIa19HWz5oKdnvRCoF5lI3W2NlBOrxvGzhFOPlQkv3ktKavAxxFRi6
92zbBOzNIk4OJitC2NHvoxd/I3c78jUWwdbNHuKCDpkV2u8jJ69NVcZvQDR/FWP8yULIx8n/RD+5
Yygxc3iuaeV0s4VsOab93oizMTFaIXIFq1h3csqc8fT4oyi+2vbwzWD416vGIBpmbxq4LzPnc2ZI
xmpRS46ifSHY3YSEZFG12YTcRoV6bpmjptLpUYDXib/QOdsYnOIcD8UfLoBZ83AMy8gvU/0bmKt2
E733xneHeREnKYFDcSIvsNaZ2gwK8FqSPlhm4fpiALFU9BkE1ISAdS8xAckPByHK6VE0+EaE/XUx
MiIsST9cjBxJhes8ZXbGiLdqHuQy7Di2osSE0kJvTYQ542hPO4ZhtQZ/0YmOZP8U0hInaj7EIpv1
D9phQtn92ZKVg26F+iChaMQvRh+vyy5OxF+IhuFrgetEn4uWZbfesmn4tI4lBBv+Tj1bT4XtISV7
AkzH92yQQL4kvJBhKbpAC21IR1tehwwsI502zgyb5ns6eTlOh2gtpMknIWrK8EcvpW2zY2pFPZw7
WWD2LUff9V001o9lDGEniAXVu3zxKuzXS/xjMjC2rfcF0Wo+aJx4IyrnrwWqKHaKNNtHLtL2Cmxj
Hj4xOyZatTPxs6dTvbOb8GxaoPt65W1b4c4+8psZP7l8dRkTeU5HiwdDqu9E8qeXghp1mJq2am3o
WdhZekSj4OcOubLmwAqLvY0p3Z9Jb9vqfXfiv34ZB6xbsHXPZjITZFi0Decu8RJhM94Ydqtvq2Sg
BQpSaZLNZ+Jv95McyW/U6p/S0Q+U7Tsz1cEZdumRFZ5mfLRDNMs3UJCskC81IlFJSuMidy6i1b2l
OU+eMzJRULisBtCfalDVlnMmhkbr1jd0H0VYBBbEy60uO4RX8U9nhcK0UKcYVoL5nJKABDUVdKGO
id1p9qYsHnFH+pY92Uzpc3fXpfo7Q8mvfK5x9WhNGhc40mfynGAV6h0D+l7bMrVmjylpo1StWP1S
VPUa30+IJGLbk7IzmWl7BHB/4MxZMGWTDGEqmvbpYELKGyFPYYghMfLWghZl/5OGX9WeF9BBY8Mx
V26t1TYvtknZ3A67IhEAeOKSuaFog6KFvbjkCJMAfTajahjQ28mmmtgqlFNfwFuBDoBchws7JiLP
z2vbCNDUbWPkTdvErXwQ0k+lmwg/hOLgLxr+jZixztxrgoWwYFZW0N/yDOuBcShWPmPBSYMaezN6
+vcuS3HA1ZT2aZMxEMaLplU/EPxafl7RtF/gxRPR+VZ65iHL6aU0gCgDBu4v+JCKDbicUvyVq4zp
yvwNZdO3lBVt48habSIENSAV7N0Y6u/1TMuHDsamnqxP8MuIy37NewPbA4J6+E0Hx+muZc6oNrRp
xIGGxaxEovBab4pRdsfYHnCSUsTr7pjuh+q9QfLijx2kpXppX+YxVhurQElZAmuUMV+qrds70aZH
DnafkyT9bkSAJCSLcdHMWy8eo73ueq/zdK6t8KvJShTANJnAtIhnnXZ95NJcFi4n3zj9grskgmFl
/lWV6tNKaUxIiNgk6UShXi7vuZf/dIa22lclMFv3qKrma273KgD5xKhhuZQNsBqaQzQjGmI4807u
Bm24GS1QlUQLY7Au+vc8TLogE8zNq6SE1mf/QB3wrsphPNqd+2tYvJ9wDoxtnWm7sXH1P1iK7tr3
f4rTHMfin7vtycJZ9E9xWl3mlptkVXjCjx0Avvtc2SSsoRmFRTUqa2/C2qAtYQrW/nCbZhjzUu2a
ctAPsAnHWwEkArGkHe0V1dF/iH3/n5r2P0H4xgfGv0nUgSPJ3DBtRL4EyH+AYItwiZyIWcIJj5p1
bNb2l+3F3c6JxJYWPf38zLt6Vh+vHS0YD27k7JbYz20Gs5pBXTYuBCi2BIJ0PUpUc37+wwtcfXof
Pz3b4eXhLmAp1D9I+wZQfX3rqfAkOOYpTDVUEwVC9yUG0MkLB2gzToDGmDjeUaWZ7eMH/FNEyG8a
Yz4mR9exhyI2Bk3+4Ts0sBJqCunhCTUNQ4olBS5pEzok30ubojNbv8wKBmZYZtkf5I3rX/3PDwAr
mss341o6GUMfmfa18pwKdTCkhXUk3TIuTOLY3coRD889FUbZyPFbB3bav3/05vrdf3hmQ7J+cuXq
tpAfE90Mt0zKIsslI6i4fkT2depGLfDC1jh0Kt7P40qvbafXYnF/wcptAlfcMPNT7eXYB1frXj5l
aTBjP7g0BTwbhA4EGjXDVcryW25TxKN1+JM89aOrjEuaT8rVXce0BJfMR3nqnNPyIcpMwJNt6K9o
y2lc2zQlQ4cgtcRws4ioRJpxQKAnIHX4oblkcGEZoYf1MO9QJSajWV6gO54dDQJp07fzAZvUU9VV
3bkHZNA36PccS9szN0ZEvvzIRxcecJswcGA0sckRXFwwsKOVc2yfVnSCeiIx94ymrxTexuu/f1O/
X52utDmQuToZgwwZP3D8y0LUOp+0ferpG29abuCNbtXbeui/tBaVYNzQADac5HNjp/ru35/7d+kt
z+0Y0uNMIk0kwf9c3bLQHFG/t/bJgL1ULFO7Q6SJG8UJA2dtm/77s/2+XLnSIfJcShu70W8eLLuz
zBq1pH2KTe3nWFZvaLz/NoulRg4rK/z5789nrsvLh3sAaqil44nisqIn8M+3l9Z5TeeD4MQ0DJ1t
rCUga5u90QqyFfu12bGOCOKStr/SnquKYNTQtNhtS5cm4DoerSFIHy1VPd9Fo3nlJX5hcaoasR4R
pbtLWbCWTslH1dYnamjvD8uH+fsC6hKmR7IKJ7E1Vu/DFwQMLZzHzBanKNEciPG075O2uRm9S7aV
400Hw9C+WAzCbI+Xi6Cq33j5RI9tlSOOLgqRCoxPSGhWJghcXkr7Cnb7kxlX6nUp3kJZL/t//9D/
y+XsEdJpGHzs7PcfP3PPhBWxVNI80WqgwS+ZdkiXOGsUgEcjLI2gWDMqaIWrXP9DiKXxX9Y8rmRn
je51CdD7uB86NG957tw83ZGldbHMG8NFuTNAuzAspvlhM8xXo3MrfO8ds65VU9tM+rRB4/enZN+P
fu11KcMgI1yygySmQ2t9tf+hax/0GHSgZ5OHbBPQcVcPLavm58b1F+2X6o1TOTcc9aHmaOUf7uy7
Ee6f176HS4cgRkHoGLPwD9f+Outy9SLST5Wuf6UnWKEcseYv0t3nVva8xIygLZnTAg3XEY6egBzO
Vsd/ZL87MaSOTDO+N4ZzWPpSPg7Wic49nJCmChoS5nwFdWkXM7h8nIRxAx0f76tQnJTXG2d4JsNJ
Srz05qDvO1nYG4yFRNyjqX1Qsdpa9Fk2GEbkLof3hubWhp9eZl6QiPx5sLpDX3vFmaHE6iOVswml
jhXsILC2waXD2WtHYOOyljLdawz2MqN4T3T1DLa5JWheieNohAcFC4ELJYjJab+oxLT342owVZUG
3WmY36fROmhgfEctT5+bFTNKUXtph3FhLkYOoWg5USW9voAMGNxL4WQvnUpvfRsZnM4K4w+L43/Z
sPFIc2Qld8fkAHFfzP7jcingoMWzFsqTGoV7XlK5R2nwPYla92no9LOrkGGkM5oBeO542WW3gtZf
iSiTR31pGC7TglU1umKzz/ZQbukToGVkWFI1x76WbyAt4HT0i/mHFy5/v+MJyWKVxc7quRahhP+8
zlU2IFuhBjzdZaISjcmizb96peT3PG/eXW0+ZZl0rumyhFifMmbSRX/rPAGaqmI7RUIDKJNBHsqH
Swj8me6zhXqwmeCTa9YxVRgv7eSTYlq1HZjy7TE7YzmqmDW0jLUM74uVQDnaGFouIJMxybeRqZ+M
qbrdK6uOc/8lv+GYYmH0JnObmTE9ZGbLYKqtp0ljFpI1f5EZWp6DKSNLAthrf6jp4DXE1O+0d9eq
MKXksRWgw+L9Ud1bfMKPeThBeMYNdig7dF7SHL/++2r60STMIgJsQeKOY0HlJr57d//jqtDrNloG
ly0scw8ezZ6H1unqLXI2/EXeSiDo8G0aq2o0LUUJrcsx/ClCFJF6pMQ06R9Wd+O3LZWMr3V9xULE
2iY+vp46bhlcNvMCDl2OR6dFUuE426nUmwfi4ZH9P6UdeexOhe4RzNQuWlCqFw6DN+jMLSmbRvSH
Svf3VZ+XhKvJwtntsVt+XOncxUSTTfPwZEaxhcwUliH9ipDYAogKBu0ZE3mdY+vzlX7/fLSJGM71
wTwD2rD+kEpk/Fbvr68FrbGhEyfKhv1hzc9x5wDw1eeTVMbK4pHFse3qfcwYEEANX1pomkhfmXsG
na0ZgdPz2rSxelRpBsmszm/M9UP+n14ENaddDpNxcl6m5f0P19Xvu5NNQbEeSjA3cUD4eDSDnBtP
duWMJ62BTIl3Uj/mSr+gjoVTydjxQAMWoCKa/8cw9A6at69Lbm0vzqOLFj9bCyaU0ZFvkWqaIxjD
ftM0bn7J5vEa7SaEvs9VPeWrefwB8G/1wgqRn5lYYjgaq63ZswyXaVsFs0ib7VJ6X8Oi+0meUr4G
GIU7Te9ydFZV4QVRgSBcJoLm4iqsjmrScQdXoiy0272FUl+0jjzK2gKEPOfOtjNrAn0xC51lRGsb
ZdoO+K2z71vYq4PhFAeaBRbyIBsqYFnEAQED8yP3NPmFy3iiNxoibyR+owSyd54sxsL3h6qbu90w
l2J/P4CUDPRQv1rdZcEtiTuksB8XAIXBsM17x3wzZsr5JFVvYCK+Zi1HXBVnW010xhEH569GRw8y
WIsLm6G5qgimrN333uN9EU1oGp51d3iZ6/6rXi54I7TtiNLqEhvac2uC5VcTWgpHqKuqPjPwT/Ac
eN7JhjJ1P0nHYfNrKlCwJx7ZThU7gV8syngwspg9Lg8PrZDTH2qO3y9+aXDSx2/sSQsOy4eNIC5w
yKDmak9xanFaAz231tDVuHXxAO8gojMXmf/vd780uO2FQ7IjN+zHerNTutkNU9Sc3BRgiFaKa9YP
3jnRigz6oR0Hi2vtuw7IyKrKyjHz/K1XkL3t/iEH1fxwwIFGQKllshNiBpP6b/dUgfXDqBspGE1r
r7XjFhduIrZgScMW2e8e+4Y42lF41UQ/B6tfY8Gmf4S/6H1KUm0XNSOjMne8xnHxnUKExrFJ6AFC
x0nLqZ08RvlL9GQx/gtKlNkEgIGqStttOU3mn1Z692N7SfBebMu2Ld4LyAUq2H9u7CJjUikQbZ+i
qY4DV4uM05JL/ZRDIMtJ4eXPWBaN0/2ntMj8tprj4+iEyykh/4DW9/qjGyJ52mRunu1mS/sEnHo5
3R9iqngk7hOFZyOhFvF7SSYW06eSyqDulpNJWHtddx0YKKTovV5bQZpioHjsZ0AZC8OUxLZOsUwA
tkTV9P9/1FGmaCDASIUorVMSufNW2u2v3Js1CJDLxP7e9j7ZW6EEhlhGhBIMyJYyi2BXmR4SrWKu
nYjwlCHXDt2Ktz2B8O/WH2fMQgwkTsX6cP/JA80OOrPQecSdTLFq6U+F7DDLNMkL2GLc0iHpZ5xF
ScG2xd50dWQ2U/RS92xarGIo5urXvMsRGmvsApG57J3oLcqV3Ds1djZmCejFNTvemE30endm/m2/
Qi+I5Y6QAznhB+pnxjJVJuobKHMDjkpo5TAUBSg+YlmnnYVNC7RFqQCJgUWd0JKYDDeeE2MwXouo
D1q0LNspTBkVEAwNU040Z0J8433GKu3PuetenJyImFFC8RegeNZ1dB6rm0jgtFUKsl8muujQYRS7
v0pm4NeC2fsRBF3s604hX0jLjgMv5Wrg+MJkHolQYJNac9Gssr8kiJ84XFRI7k0gNU1Hr6krhlsY
1vpronRvr9AON8ILX/D8+2nNPaRrtcW+1FZaEIHfQe0nrmSfZ491gmC2hIPsQ1qxj3e7DtuWtlEj
oyutGRBTEAOGSQ+7PG6tA9egAjAWIV61tGIfTQ3nhZbjtCdVuWvbv/DOHmA/G6+jgBCe1krDA0pL
fi5lTjSlsaqd5EWmKM+g90V7UJHJHucWkRsd5yevhiWWhvYrgjFzm6Cu2Zc5fsgUGH7nxhrzH/WJ
HtEjVivaUIY4uFlkHM1cHBSHfTTqi7kFVH2a49Fn9JEWtfGlyOUnUeRf3FYhLO0jfKW44o9m3+w0
ktcOljKw8oFttXUs/lWEq68ZzM8IZ6mdi0xsx0bEhzbajjxp0jfTjZe56Wzs8X93KPUU2aHbQBpF
pY6R7PluTJ1XWe5Ue68m+i6GMARNSUq/SzH1j6UBFKnQyIhwR+RVpCJ+Rglb7weXy+juLg5R2N4E
/G1fi21SkaNvulrsvdca2X6M0PfNegZxHTQ2tlaO67gMuF4X82lBGfM6ohEHlL/miK9/zOr+ipHH
YLXVbXQjdBecHrDxAjb/FjdU/dYAsYtciOTQ1vrFk1pxsAZ8z/Co0Oxh+NsKwgBwYYfWM3oBnn5p
4G1mTqADzEzIa/CF7WabhJ3Xd1NGnuVRzHb1AplB+VVT9wxPROZbCxPWIlv1R1hvSV0hDQ3LKQKC
7CBU6SEaUuvWOyvEtjoSyCa60CyJ4DyyCrU6N0Rh9dqusdI26FCNBAMDrKttwguGG3j2IP5euRQG
XoCFQg9nwXncz+lPApHUGW1fddHjeFWmYDjJEFZePAITjbG70OrNtjQgPb92EmtHIpnjZ1qpju7Q
UmXaqn6lrvVLtxBPVExYVrz2WnS98eBZWoIn4hnjTr7BDMUa07ZQkYfOo6EipvHM+4/A4wDZ0t3p
lshivqGgirgC4EKPTr2TInJvmmqNx4qbqeY46yvEmKcYH/zawB1PQ61dEpiDoWJI1utfymqiJ1eM
r6npheyU8xx0lXpEQOy+pOlfbAxMWFvLBfnLqYeTZK1MbJuIecW+w2QxhANCqJs3GS2ZMdLY6fUM
NzwqstOUqXM+nYAAOVhLum8wbJp9nFvKV1UKoxtZ0rks3WfYrhCAvW9Rr44ePplT6iGCmxG/72LG
2hs7M0AiNsPKmn7rW8ufcFudY9Tkh2GoTkwZk7Mm2eIaT4Z4QCp0jY6grKxYUp61VO0qqOEE3nqP
ZUeo1NTozT5MkydR0OrrKm78sipEoOl40noU5ke49/pRzfkbWz4LFRpVPu01FslrewxJ6Nt8amIP
C9I0BBnD4L3qSVKD03WfpiYVKiLhtucKD268Adiq1aT50r0iyt76lSo7mC3iXNAF4JKWk9zGqKYK
xbwb4Wx5nnPK5ToM7EK8h/VsbqAhmLvOldTNWfqI6p6vISGRqIX0wAR4xPml7VWGUQC32PLASJJG
G8ykgFRRbxf9D3tnshw3k2XpV2mrPX7DPCxqg5gHBocIUSI3MFED5sHdATiAp68vqMzOrLSuaqt9
mcxoIilFkBGAu997z/kOtuUNrph6lywCr0QEO1WaD/ZgOhfKFrRq8GketXRw8iNrRZsEeZ/cy3Y3
9XJNIEN4RkA3bFqvzbZIt0xS4njp+4rkAlFOB88ReM7vD81QOF9Zd1oL0h1QacF0/SS6BSyhIWvQ
VdhpATJumBBPPLme410FS2VNEM3TMrfNTo+9Xi3Sx3Ayllh8kiEkUtG0NrySkG0DDy8lkQZYRvIz
EDtUeQtkQTN69csLGZXBmw9vQwGrxK/VunEx6fGKSm31qf1ty5wxS+Z9rwMfVWFRZYfI6DciMdyH
unHnjRzlEyXlTzsX+xDI5cEy1y5HKQqj6SdyDtyHtXqG60XwQ2t5e3cAk1qmF5se96OtZsJoumRd
pdXZVma0t2VtrhYHqS2sSgLeUm3tOKJthnzx9wrzRBzQuqQXR9WREfjkz7QZejUC1DP9Q10KQHLC
vX6OZYbeKQ++IclNK5p3x0TB0Y/+mTjBk3sXW0+pA8ymPLeFKw92OTBOTlKM1mPvIszT097hWay6
0yfoWrs8zayzN/qnJax+ir6ILgmyIIcGz65f5JOYnJJfI5nJq12GY24l62w5NXPUXdCXISl2O+PA
5BnIiynh9fFy5EAaaAVBEJiLl5bw0AcP+4Q1W+FZSH8dkmwEt09//3SW9zkaI1FnG7moMzF+IQmp
EGSinhzl+zCk7xwjHsZyLYRlrSekrZsJLC8HjsjeMM9H02pqIj67bB3W1nNHd6QYfpjeViBGcGVC
fiCakjhLYA56JoZ7t8F673dY3/XdwohDFJ+wdBjUZR9Ii6d91ztPKFqb9VzIDhHAkBwp8tDJY41e
WSKUYIOHbpfb3vc8cZwHb1F3o1JxsM3qWzJpd8s81IqzGs99gNcnN5v+JAP/GlXdqnQL45jcU0X9
lgq07PS1cZR5Gtx0zRB1XvWz29AsVnsL26/N0fyF3t6tnm3zVC3oVXRSHqDAeoy3x3EDoSy7ICfZ
6gV7M4CS4GwNPcYTPeZH+o8WWXysvrQFawpm78k38leWcXnUNI8eCQ3mBvTbgxNmLCB9eRkWL3qk
deLnCChzJoIILBn7CTW+0/3rnv3nT8BJWgbT0+c5FNH0toqc7Mx532EZR9JtiF5uDO58QHELyOog
RVM4cHEupO+5/XBA5KHWqROOz0akDya+5od+MBRKeA/KkOeTyJcFj4Xpyp1RkwiVLAjvYBYgVFH5
RzCWy2HSA47VqH6RVsmGVhtXE0jbrnBUxHIPTHLxNGbwPDlEk+heGhL7HIv8RXbOdJ90PNc0ll9H
R11FTYi1pZMXukXoobrSfhwxWdMeAjAzFwoxXxnWe1VSteBtwpo3LqdcmcujPQAeIDfMeJ+d6hEn
0uAbwe8kg46Mtuo79bCxlnZ/ziXTUbHQBe1L6yDLhvONy7VR3U1VOMBUh/No9JU+O/hD974IP6AD
2DjHTqJnSrYkc30sW9FtXC9yMG5Ad/ojAlbACRCPMk7FXBTD4tRHOD5fhGdvsqgj4wpe+iHPwolR
wPAcOnXwXXODRQu2oKFSzTFFHPnS3QMIWU0OeRpiP56GAoN6ct8zKLWmOjsW7jdfGJwHG4UkuVOd
te6RrB1VJ/JDVs9PqVjaresuyTc/Q20z+bFui/EpHckR8QrlXIKFXVki/Z7zzH5KHPcx8sDaWdqp
zuS0Q+2oohsM1lOOvO9hEC79i1k+e6pTz+OIInLsFnjo1A+f161GE77SEoaLGlD+DoEzvUxaWpdi
cKJXdp9o483o4TH6bOcOIMGIPnYtg0GuIz0fFoM6jwr71Y20ezJqE4OlaTc73pmvhDB6zOju2M4C
4H+EOrSRdfp8R8p0kG7juZxcAE3OdK17oAW6HAn9wdhN2zC8VuFbsngAUKzoqsGv/OGKcFvLlVqI
CPocFww2tieuNsyLbcIYsQHcotw7orSUMY0zNFfNdKjNnn1SuiBqRrDV90zbduA8UAkyq8KqXHbR
HZBL2qt7ZquZ4UPYCJC65jetjGjDVAWgrawJr7InghosXBHJ5DnbApHeA/ktW8Q85alm2HTog/5s
T5k4TgxZQk8+8XCIf4sZCXNZdrs+Qqoxmb2xk/Pc79rEvDbMAE4zDenP9taish/NyAw3wvka10NS
nLFYszTb/o0R/E0380UauLpcTnBzowocj3CdDZUBOZR4Pa0dUQmKxBuYCKrwwALjwRGqUpvk7mrC
qq8eOzGqXZNG+KyskDSJftzhrw63Ns2vdT6o73Y/OCDJxoVpAsqdeEzva1gzG19M5MupR2Xgz+a6
Cu0Lw7LprfKwoMzbuqp8jrZkUyQaeXvakRTmNuqi+748wl0+1n3VnkJiL9JegMlNJxwdLlOw1mEe
9olI6tHPbpBtEYtWknJCC+oCE2fbeEo+OwUHyaSQH3MWzRy10WWROgvhssb7aTN38fOJKGUGDKcx
7Z1jnXs0zFoP0n4b5mevJrVrSR8mkektJoAoloxKkICDOfEZsnoZr2EDPHpF3wK72aQPQyD9fZ5M
lxTB5X6y7d+BnL2H2gzPc4gvQrl4UsRc6H2GLHNtGs67i+J441NRUDSNy2rk9dsH8lWHLA22w7Y+
aP3yCYLibGRy40exBZntEzOB1Ny6JHMejyKTD4Y33AjZAtTTS0ifoU98lSAGa0ytikSpbaLb6ay9
6RhSQxw7EGADyroNit8SqpYvT0FhP1o6VC/U51yed4NsnV/GsD6GZeQ+4ss9tUM1Ibp10yf69/cw
X7EJ0tRc9wGyytnIxFmKjkhSKR4tAuW+Dls05XFnpvJRIUQHlLoKxkWRx+Cd0jHjnQcPsU289l1L
/uGn9dDTsFWnoXkssQqtrRT1pcBVEZdh/yoG5zZiQ8ZmNAM7cVdBkYAJg0G0YuX/qI0MD1pliwfN
c8Lk9l6NNnrnrBILN6x22Go55tLU2FWywUBTFQ9CwU+/V5mymf80SqvOdw4N4GVlMXpdPPYu8961
JBr0IuyMA+9QXRPnlwWMC3s46bPh4u1JpLO/hsl3KIof6YRnxg10sslssrYqi7J/sp1wg83SWieq
T7c42/Yp7phycdTGHWHHZFH2gHPwJ4RprBs0BmLfEh4ZaziCEEzjVrNvpUNLzLIG/+dChuW7sTjp
Q5s1VDuhdYvILFep/+aM3vho59VBmkF1KkT9kkoKL9dx4b4k0zPZ7gYKLINEXIItVirvwkPe2yc1
pPNGacf7Plq5tzFm7+CXjfNILXrmkm99NR1Qo9hrg7if+PME17K6WjnTixzVMb9StK58IIzB2KAp
6dPdYga/M4t+FK5MjN4DsgA9c6+S3LTKAurXVrPsRMr5prjW4yyd+4OzjBPOKqPZROa8YZnIt3mv
T/bMCHS0xOUPCPIuIAP+NK2LxCRw2aErMRVutQ48Ou8JSYbjOKAzblrsLCTRmHVxjYjIhKyDcBC1
7y4UpAyjf+tWjpEQy54nPoaZ4gHXGGF6ydKA3sEitCzTr8AHzreYRURHcMruXsH7gq5+dkUu97BE
sJ6Py4exg8uD4ye6aHvQR1/bejU52bj+xHdBFYCdNCHbT+2+O2qbZu2naJJBcXn0aV7GpQfQxUun
nRtIurCUdWHTqZ2rOXZHFeUUW5A/oudtMJbH/Vhu7LRtjmNffh96P3/gKC9i6TvsXZybDlnbP+s+
cg6OCthSZvOzaUon7/41U85nq7bSteM14zbV45t2Zb/VfdUQNkbaIBx3uYlCTaE33S0qvUZokylz
/7njDz0kibYdt5JqSzj4wrgmsaECtZuqWn/zlX3IXVzPgXnBRGt6E+FVRPKxRIAXw6oB3HR6QuIZ
xIFkUmrKzTTYJBWyyBLpqU6LaT4vYWldtAQQQn4hjm2tuXcoRMN7sVP1yYfUUBNCOXA1CyAboafa
2Ix0cXRBf62W0N9V92GiiTePMkojp2/FjvmJc+iwB8ULxIx9smCsshLxzvcwv9jDps9z66y0uNh6
8g/GjAGcXvpTdGwfVxBbfLpFJKRqnC6HojTVWlkdkXu+unaVrV4qWbiH2u1pJRr1k7z42nOfvTI9
y7D9YYZVuOlGV+xCxAk0KsJhS8fXugm2qkPD1KOV7VPlwXLTOW6+hA0Bg/kBSfP8klfgLUiFu+s3
8ofipRIENvlDZa1ZPp4CfwYXoEW6sguW6CWb/TMn0XF+pIe8diQMjwLa6TOaVYZ0wp8JOtSKu7Gc
Hx1cbhiHSe/DB+k8GyGLrWurcJ8AmSEXFEcjtbLHKOJ+5QqoMFh9hx3wUwBdXpMyCFfuqmXLxYet
SXya7IAo44F9zbBpV0e5/6bnn2GGO8sgGOxSEPN9MQHUJ1HzPng0Tebqpmrb/mKPC25T9I9gPbqT
7Y0/qfmzNaapmpnFkj2yW61dYtjOClDJ1sG1HdPWhqmQui/S8zYLC+e1ZTGas/DocWgiEMj96AgL
fEVv8C20OsJdIvnLo9+Zll/CJnTOw2BmDy4LsoWm7GwPjA9C2i17r1l+AXfOsDYQYYeK231Nkjcq
oltNx+ilTaFb51n52A+VySQjn7dLlmEw1TkZASl41oZ2ulEk81V2JrdPP3t4vMVAZKYmQm2hJ5X5
qXrG4/VqcwR6cLqzYefmziIBhFSerByYBonX0hsUseNSvIV3K0Kiu+lRiNZ81lbzDT9d9zS36ncz
QCOzdVHtSm0EX5fZvhPqFuPSzng/Sr24W5vSa6+GqOAAZahLOj0NUJDaXVAlayco7ik1Ja52nbBW
kcBUYkwS5Vminj4m+UIDkOipBYsMfh5ksuTouTS6IkKVM7u56mL6mrTGtM1A6J4JbDw599aIP48j
p22KubqV8wUd3XyxWcrWxjTR1R3mL+WQuk/jzAPHLj+aEJrTbtUzhB7EeM2wbO790eTmuH86d8lw
NaOD61fmY0VqeRu01pc005vANus3yXRlV4Gp2MrW6r8Eoj5w8F+PPm73eJPgVeZ6hFADKtL4bnXz
mwZ68ppF2MDDKNyQNOtVfXmuF2RkUe0dgh76FFV86PcnMn2BD/PcOECIfWAkXeB3AF83+JvdC39+
/XoaY1L4ViV/2K83aC13cKtOBAI9hbfqq/+TbrDdxSR0aALOGkgujI3WPSeIfJ2vgLF7m4hVGDrA
vAdvLM86fMz1FR17B6tYrlHN7tz1ZnPZXN4uOMvi70QKrEix2kwbe+sdxSF/yp/G1/Cb8xvsDafe
zgcsSDtnhUeUT4sX0W8Gj9HHpqy34cfEuGpvHqrT/KSf7Jt6A+3OMLLEE0WOh1zRuE7Ie29JAN0O
ekcvH/cqShAcJOYlm+uZrMHslg3dVgFEwy3FoHLowm4PCHHcJcXgYsWXEYkOs3EIdXPBdtdewiF7
0209caP6G+bWzkfJQSDmOGuABi2Dfdq056oc9fe2AwYwTEb7MCO5exq0+bqkzVbpsfrKXwqUSW3K
GTOvvtJJXnkSCULpZQJvuet+dUafjlnBcbNoTg6Gj4Yf4voVSn2Mx2bePvV6jSPz+FQCrkquT8Ez
vkrRaX/tqVkcPz8ItxNHAe7zz6dBVtBH7HD9FHYhjwHUtmMilDx+fvr5t1JxaQx1fbYYpx2ZfJ2N
7FzTud0Ke2qPUee3zMv52798KpmO7BdvXBeECx7bOoDkkaWCjxbzsu1UhS+f31kS31vlnqRDbNXN
MSmcc8CAcPv5zaQdm6MY05bEwfqstW3809e7JqAJhwen0UQPfn5Ii6Tm5ubDP772+TewNvdlnz27
wrVs3Z9TNezXyZKIZfX5o3t5R13JTHeVWh02nKE7Jiptd3NPPsvJ7Oxh14J3Wzzvb4+uVN78eZ5/
+VohADhZspIr5qRflkZkWxnYGJlUlvdrNjSIUIZojlQ+DeF3FZyZYtmhY7RZeuwMhxCDarsy//nD
59fSQFa09NqTcX/VPz8wj6V3mkclHyd/AndjIJFwTFZ9gq6hbMm+PZb3J9KM9/9oB/+X7H+bu1//
/m/ff9Y5ww8KzPxH/58g/azriEf+a7L/5Zf+P8dfUv2a/x//7W9s/8D5C0a/H0Su64BqQi/7f9n+
gfeXh/IdkR6qGOZb/yD7W385vhWg7PAijpOOi77vb2R/J/wr4tFMk++YCNiwQv1PyP74j5CH/JMC
GeGihwgoRJ0T8k3rX5U5tpBN7Qye3KtpWgGqMh4WqIbYbie6mxKpi0qRDMLhZ9hRZzf6fqjqIeYc
Vd2vhzIRt5Q8mwFN67roi/JMPE23ymmGxNjyVDyFioW0aoutmtAL3NHgbj0lpyQ3L+x73taaF+fI
YZV5CY43EfndzvlG9A+aBoWIoK1dXI2wmtZWT9HtMthc00cpQB6SmCS+J1bxwSm1eFb3pGI0Zpem
XjSutfKVwzFkDwPqewV/b61U1K2qwkDAow13N1TdUwhH6hKO1S3slofZo18kp1QdUhRohmm+Ypcy
NlkZ5ZQT8+8cqM2YriBV37fDKV35BlmmLtQTMSQKpVf9OOZRchsa94ehi3fhkDLSIg97EiQDdiwW
B7qgdzZYDFa1PAaUqbFp58XqQdLmaonveSjY8dfKlGoNjXiJSyAaW/hixkG6za1YrGAr3BIBCmVn
4grATGlR72Sqv8yDxIOvdyQ7NzvsIuCRfWJU0vuVP8O4XbUtnnkj/ZYCJo6VjG7SBzWaBTeSSee4
1vm5Jvj5yJzBAJm0o7ezrQemzyKH2Na1CxiGMbl9BgiSpNZtGvJ0C8tWCDTMfpPNgCKjiC/zIiJc
YCBVpVgIhLLfXQToeGWaFYyCfU+rjJeQREDVI+0PK7VqC4Y2wVRvg450wgruH4zdNzJGm53jrFrd
ty+tmfO61SPwLwllfYRQSEzEzFSG/6F9CPlFQsMjLNBcRwVfQy7EZN5TT32P0s7m5ZARecJqIltg
ZHKyyFcTGnMnssOMcGXtOFTmU+Sio19em3tR4UHtCIvA4dAYyGtPUKPOkwdrCcC2lT17lEUHe7b1
evYSlAvWiMyl1OiECCGYgoY6g5eXqbMdTC+RxEqKjoSasTzOIV1GZ7R6wB/cGh0XXW45Z9K9842T
IJbG7DAQrZEtDF641KRbgXLC3WnD5+XUZPbLfZ5e9Jt0EQcn06tiisJdGtWkI9OAbayK2SlzQ5s4
GJSrzC+1YzzOWEGb5RFCYEBLGM5k0FdYCz5VVgFdcsaSJU77WJCLuMlG/eH73zokR9fB+OpZS3F/
U8F6DUCYhG/sQFqF56nnRSqX7NugGFI5mh6snFMkPE5bbGrSIrLCbl9FcKcEKn83AZnfg7CjhSka
79BaFDNcCucwIdnC7MFW0fZ8thnR0WUed37dP7cSPV5iJ2M8uWDYg7pfHmCaQN7wzbWUxp1WZcQR
gZxWXpZ0mls0RsQMaPw0Dhq1eyfcsK2FMD6qFNAZZD2HAP+me1dE5pueWWfXRnsHpQQhUO9W7z0z
yi43uaww5i4EstLwXqVPc20QIBY26ho6kO9nTodWMFYbZCwtspuoWhNG9MtvE+wRIQNW7fHPehvo
M44SEraDbrVM+sZ4l37hNI5xUmVqFeURy6Jy4tYam13ndnShcPpOjY5WY1195GPmg50pflK1FbSa
xa1U8GcRm/S0dnh7C8kJlHdhWAe4t2McgMbWg5luWMPe/Z2GbU4Dlfc5jJY90SRHhnNW7DGrO889
WoguyOhFBOO1uqskCHhAuS9dZ1214avhay7R0FqeS4hR2vhVmuWXdCHg3TLGg1OPfZwp/PVNsEtF
+ysEbN4ljXey0cDCQv0wpproKURafdnZB18B4MZ9/yGVQdgAGWkjMn06lCMXtDVyIOcGknaJyEJQ
U2R3UuNU46Iewm2ZT6dKBjUNZ/4R/YeaV6jZp+g4mQRX0Q7f+hpd77z2dOFuij1S2uYd/4ZagcrC
EjmLuzu+voXoM7bamc+Rw6XQUB8cGgDNrHFQXGWAPqmkERbWiFs0/Ji123bJdmgCmCm5BiHbKqRV
efoL5eF+GO6Lav4zzUa0vWJcGYY5YtdtYWnMPWd2BP/a5yCqJrQu5ApsyvQe5Gk0yappUyz0DrVp
Q5qun4e/88Cwz35rj7ul8d9UZ/pnYSl7WxHngqw5MS8gy3aOW6uNrAkCIJbNYqpMKPLgjISx2714
smcSvprK2Keyey4Dt3sMRiM/N1W6y1RN89NWPeCt4Bncyoj+czTOYSqOtSXLZ6k60AfsKgZghJ2b
GglulhlRUSFOXpCXW3hBPyfDOaaGnTzMGIVoNNq/FyAad3mHt21smg1IHxSt6QbiYcnS1HN7NjZy
S3iPzkaEw0m10xtgdsgnNKi5DPYQ7SiRC/xNY0O+yn3fGsJmG1H9uPPUbzDagDmg+kuDo2GgesGq
fMn8oYidySSyPPtgtx9Xxf3hpnq8TvL7SIsmZuSL8gaoSryYogRdMYF2bfOXaGFGkw4Pw5zKHUcz
fuE8+6KEzLYIO4dVahp69XkzLkMWj4wCIRskGCeyae2F6QZc/rJ3xwlwHoNWf7LeKjuNdn4VXYJk
mreRfLUVuiD4BEwW4C63kqXG5GG5issYP9cF4PSyt/zkR0jgSowYO185mklno+npW26wp4L3ULUU
JuK3/KU3cIs7wzWgRUD7wF6R3NWv0Hd/X2wGZdoa1829+TuHGon8wFgqdBvmt+U4rksBPUo02ibb
wPrNxuze+xjFMCNd84cLwMn9rKC85X0PLKOWb47T34XBxECSbqysEvh7KCGDzRYO//Jri4P6nHAs
vG9lOOr7o51PNMc4IHkastjEbh7AnFoHpr1rHD85WhkFve6bdYL+g9ByY5sXbyo3kd8Vk4WrLrtF
rro4jHlBUQOIcnlxV2UykyzQGrjHOvdrZ9xJ85g04hzP6mEKH0kUlg9oaLZocI8mVAzFIsfZBNgT
CwMNRBqiVXewiLN3yZPIZvPEXkj+hp8GcUdNdTZmnzd00NPK9BnFYRHUBzZFGVdt3j5KYj8Id5qj
F4iTP8LFvfpdAvKAVrdURfhSN9e2pynsM8E5lVauTxpjVDR455a9uWZvREDg8BKVfbSXZkWofb+F
sBvBSwryp47q85iWCytqClESs969j3aTIXkfpXB+FkmzXEsSMiZlXocJbEA63j4/oEX/Mk9zcdGB
Gm/u1BDNPafjHj1etfFNe9mmhCLBbysIUMm6tefzSL3LZN8wkFO3QPdbH5mddnJeCNHQu+56DzwM
kiGXRAq2RBIpk8TcMuYSoGym4GamdnAoXTx+NOhBWyw9RM7E9h56sbz5k8dImZEpg3VtvXBWxtha
ezfTm71bUpZbk9ze5z9fIu+Xi9xsGAOToZ717q1MuTlI8Rr3jIPQk2hh72bDmDd0p2zYeP30xTK4
fS0ghvi6+BVoi/7waDECnOTNtXui/sQPpouERU1289CYHZLezs8vEfZSCeZiDBYoU7hFdMntWlLv
A2EfUloR470jbB4AMENN4n2LERMBVSOqjz6yP36pqiqg4yjnlQOYf7Ld5zkoH1GsJitjMY6dlriM
UwsOq+fPq0X3NwdcfCSUevUn8golkqsmGjd6SCIO/Gi77pEmFWSrvWsDVqmNe+ue3Oqt1rDLQa1/
1ZC/3YxpC9JUxdSg/Qb4ADMK8Buyzu39nSS8zEwsQBUzJd610QkqHBw+GIxW1HxhWDXtEInyEmR7
nBO72ucVsjgu7BtpDxcKjucmHba1RUaogBy3Htjs4r6KTcyToNOHYJvlQCMLd8K5NwY3KJ8AYnIo
00vPGMKr063M8XAJ2/qoWCjWDA2IbgZQG2N/PiH6j3tQYXHaLESTrgx41JGwoOgvS/Etx8ETS9LF
7gurIDHMNOhlhGCNB9olNPVjcxp/Fu+KqK9nziJkWXIxhyRye7BDUbqegsCj8Xg/oYxGd5Z2cAPW
Kx4Fcy8v8z44nPcbd4nAhk0DQlD9ocrOeWa5OUnBpKe0oQr6Yd/Qg0rlmWpqssBBVY7t7EEUYziD
XxMF5e860wohM7eAL8qrCVXA9uZDyNkkDiOP4tgJf+HYv5km1WStJnutRLcPjXBr1Pp5ys2aoQy3
LvKPPHPm2P2Weu6DQ0babvT9dt0rebDSecGlyyzGa4qrl1nfwo53pGaQRUc3iJ0wdSH5pA8Y/jku
jkxv2/FsyOQ99ClW8kldxyaRazX3P1P23UXTL+3rpluBPf8WCgrUsvPTzTLRD1JZRnd/DN7nbqSK
ZWJ0IMFpYRadIvHqEdQwAINYhacg96kizCo0zzYHCX67VMXCLoZzvpCnRZP+gOG2SlPnRXA2YRu0
45nxO1Po/Ddx7ltbLeMOwGgX38l8XfYzCDRBCVXbrlBSTPvCd8d9wE+8tny27oQ4ZdiRjRmvJhSM
konGBqdNsNER7ItoSL6UGLBXYwnJffECKigdnST6mWigvWyzSdzGJdwxT63QwwXWPqEdrjsQzlHa
nX2r7h9164IvdWAYZPbFBcK5L9v0ca4qpFSqf0jMYVz5/gwZ0yW3qI8C+N+L/0i+Q86F0n7nePCj
DJCVWNQPOJyDqV32wdKdzEDdUlJKkWTQqNau0aGiHHpU0xa3vGu8eo1n7DQ3VzwJlovcztjxydui
XedzaiELrQD8uTWxvK0RXpckueblziprSIbkIa4+tTeLbT8gBmKuIT/8YOhPbkaKrwiPeUFrvwHo
fGmY3W44HYpDlLM+DGIJDwMYtzWtJeBaCUfqUBj71uaUV/YPAMYeMvYjmAmAYPPMeiDXjEQDyz8M
FoIP0oFHhp4d9+gQfbFcR6w5YP1qiu5jMabywAIM5p87do2wnqF6n9PuLvBp1JF588QPVEj4a0hc
2aNbXPsLinSj44dDubRrlS934zCsfAoZd8FIky7mm91Y0XGKSDf2tGNvy4ytPB04NbqJSzysq55S
e7BWQlZvsCC6GQkuxH3ipFOQWi/zAALWNYN2U0mm3102xZmJ9mtoE0iyi6IP63LOBsN9nMZNJ5Dh
zcT8MDJacQqzTNqEKUnfcg3NEMAdToSgUtFuibKUc0rDcEFZD6WorOeLmqcdhSsu5+g35oEqjsro
WTg+pgOGZYXi5k7SgRYVsQ9r3EhIdSNn02vEvIbpXmuZgFJ3OZIvZmat7OkrlEdzN/TTzrLooMm+
4cCw/HJtgtSwXLwnHMBRFUQ7jiPfx74lksZhY38u2uSd0HOksA3zScwQS+ypkFVjcX+Qaoj9fJAb
B9Xqysw+XIbmMaQqYz0YHNHCFpOBA2Jy6TkaUvptAE9h1hwe4e1diQY53QVqe4ujEPpi1W8Ignpa
pp67vYQEnxH0kCtqmYGjAfOgMjl6ZY28KXhfAlO+lY9IfqBqtzJDWDHAyTJ+AAMEcJG+Ww4PQHRN
s2uMdm1pmObwV5+ChgC+EQ3AMlK9+rZPcUA2yBYiBWUJ7ayNBNrRTLA8qCjJElg4NKGCXenJMOD6
Fx9LRslsm7Ri5rY4QQBF3zQQBUB/jTZal9xmD0HgnNdfP6u4ApnE2nAuCZvZbklBF3p3fhWv82cp
EaqER+XECPC+B469nfD+bXQ6HbPlWTNGhfEBrk2RjQ29Kyb+jiiKQjQrThOSWYV/l/7R2ykWriIB
A68X3jbpuX3JKcLQjOZ5QUFQ06qp0dbvW5M865Stf6OERkJT+yPmYvejMEbKe03gSUaN3Ngtfr76
AOLAsLxvksQszFqUxI1gUO7bpNZwEp9Hon8nM033sNmuUV8ajFGZ/KSVsPapK25zCMWYQMWnZBZs
25mAiKnqbp13yWNF4fQwtnPD0Cz9oWGrMxyprvggKwB7xTPJB+dhzOwzhOBh1VN4b+iSkIgy0XTB
9zi/kOX1dRAg9+6lRqUg6aO5OwGYylZzS0zZYA1HYIlwuWpIam43XQGpbjTXiCqihjASyGzYNv8w
R/53gvH/m2BYCBf/uwnGQ940v1Tbk4r+q0E6Px9+/vu/2X/+19/DiaO/wPIwt/BcgDF40DEM/z2c
OPgLARjkqtA3CaoAZPWPEUb0lxOSNEBgqH0nzATYkP8eTuz85UYRsxDLAZrwORH5H4wweJr/PMEw
IwtmELm92KIgv9ufHvp/gi84VB1175Ih3phGmwn6dAH6/FPrQgDfzAoO5wkanPMLKid9zC4MqpCD
BuDi4CYKu05/B5ajvZ/M0lrji5v4InzVnezV73R2q/b7Ejij8XMkc1TGxcLQdHEWgOxTN1LRizD0
LREzwCcBrqXnrq7SC2YbRxqFQG43CJ4K1WUDeVHIEu5zZRrHUViNyQ8vGzikVb6d2qcuG6vH0gid
bp1oAwDc2Bp9HbsmEUfnAToy2u4GjU9shtkMh2CADkvbIfQ4mkIjxaxR2CkJ60PVvJthCMSuDwhJ
XssK9uyK1OnIjYFQu+g0cHFav+x5wi2nCHScAFGkdRdnYurvrH4wbJxn2FHPRCuUY/bIPMOe8LX3
VaQUz1bMJlDJ1APqWv8Ha2e227iSRdlf6R9ggWRwBBr9IFGz5HlKvxB2DkEG53n4+l5UVpXzXhS6
uoEGEk5LliVZooJxztl7bZXasfHhRnUiDwQZKBr9TaqTUTkkiToMUTZgloqsB2sAkaXEzILD/sto
l0Slki5EESafpLPSpNMsP40urewzUMuUFpjzdMtKgW3P0TiuBBiA8BvAYk5betjMyBFskRHJFhvT
EYuKUEFP42Tht7qTf9eB3Bue6atU4pEb+uUPJxqjZ+kP6XcdTkOza5IK/DwDrhLUso2baD3Zon13
kK+EG0GY0k3mM941zVA85Qag2dhANLSpFLhAtNt6QWUDFPyYWFSGuZOyyzdQU1br0ihoZTVV6D53
LiDibU61M977HQlVTG2VUoFpTrpxrGv+VGx0ArN0QLMPRbc1t07Jqbax403sTAgW6qopF8OX2cHF
b0jk2eIdnZtpFWt9fke4h+b9st1BMIfxqXFpFqIohshewJdauRRu7A76WMbaifgK6sjMdGg6WGU5
e+R9Oj2FYOc3A6UWw0Fvp7wB9WbJ1tjehHqTgVdGEGvugewvYfemg4CiLHvjERquqRCz0/e5pJBb
5EUb5ei+sOH1zf1UMW1kqGcj38S65HQzHXW95F0ZVghFBwRmHdqPCVuWY2I8oVunvZVWNj32rhAP
BmcXWn8xw/vEGu50d5JnPgF4PVrbRqKrI7od2zT+kTLzYyLZDLshJ0MCsEv8WfWE9YyaaZ8QMHNq
bawQSWDGVKykoehCkaGr7RQlncG83kRpK05WbVSXmAkmvmCko1oyg+CLtfEpZUi2G2KvOGVu5Z7H
SE92fjhkgTRcBwWFlR1qWw6PTiVD9m4YzOipqb3shHlgL2K/6FMVRhQNsQ1VUPy0smH6AHBR31ha
b90XNBPuh35GrGMY+X2Z95LXo4kwLvTNvVfI7rNPjfLQ6bF4jJDt4SXu3OjipSM3BFW/a8bBeMvy
Jt4LhowHZ+Kjwkk72Qo/BvLvqYxZmJdjZo1lAh0ENQmxPfIsi5CJGqgHFHmskHTUMIblo6U2VedT
Ejo1II5ahRvXdmld0f3dzNPIjLg2G5xrNJR8PIwB+XP1RXAo7nrydrYWOKS73gq1DzMmqrXqivIF
AnV757Ed3da5NpHAosgbwod+cJSesjY4LWlmsXUHKtckXyayspsEIlIQKaX/ynSVP9Zd1twYoxeB
EQfi5bDvzMyD1czaK3AOcOc9u/X1ME1gVtn1E3gnUhi9PeJxcl0pELCx4B6iFZP1OEBUgWUdPScK
ZqEzxDCBIKzBuY4Ps1N1WycEXeggJmPjNZUTrTXTW5s4J3ZJ5uFsbGw6KhnSx1XcuTR6kUR+7wxT
cYSAYa11EiXwKjo39Wg3RDxExSbk/dmDcrMPBOKMB7NsNbjoStuWkRBH5qvjPkkHGzeaOV40Zaac
rdiAeS2BkmHmL1GWtvu9prxk1lbFZ10sJoS6xJZpinI3eIUTiNiv2Hw69Y1X07MepjJ6ZuM2XaIO
qoJp6mqL2XHctQSVbnxoqUfbowxVmAdInGHrCEnA3HWRRe5FNnkveDEVSTbKPtHqR6KZgAjDADze
hxkIIV4DlyU5VwrVXlHsfH1xIpaGgzIT67sfevTx6gpCjUkbCBVzHOQU9ltNGvmhMgtQSE7Y3rhT
CXUunbojKfUh6bbw61vWzc0oqUb1ojf2s9OHRBfJHigFTDZOCB58aAuwLo3OXVWWaJot4uBbMrB+
oJatb7APYcNxbaA4XpHtMDjH6zJRGHQzAqE8bxgPWkJWjpo7PDgKhKNwqSydaeoPER6ufZ51hDoI
gQBKd6HtYGJ/dbHqPye1Z95qodsFnDDd3eArBi8tDMxQAzrLx5tFtJ3CTdpytsAtPjGrF96vyNLl
yYj1ZEvbsH4g5wZlvk3QmRqg9xuIwwOZzSAzZk8y63Pww5Coc+xmYJ+q74Zbkg/LjdZl/Y3ByrGb
CWLbpK4TMlDs5U5ZIt3ksQurWieD2dbIpaNtGY+IOUW/jnOpjj22qEvpp3GQGaJbYq1Sht2hCEQx
czh0fc1oIh3mkywchEdzRCoRIANCgPolFcWZD51iCuLM5DUzNlaB6yu0zwafjMzKpy3hN00w5nRh
vbiut61SxAbkdFxLiuJdNGTLCWTAmsz5DmsExSFSEI7STMkgHUMc3xRKy8wUr6bqdc6hNM3P8dR1
D5pGrLCdzfl+Ngrn0E5wczV75G2vZugVNctMI3xtj/XA3mAEHTdx7nS7OXF6f2VNSfNR1CVpJHpv
7fJiFAwCx26A0ViV0X3vMCVIPS+CQ+U19SthxPOWMXZ5Y6VqSLeEg5luoOQwmNsmaZrwMsb0OwM9
lmm3jQzHs/cjeXfz2eNFwvJUzU77NFpziRIs7Oo2oLk/oKdx0mItjEVo71gTtRp47S6my+oblYm0
pkdDUK5q2WmTfu5cz/qUc2+ZGEquW/v/31XQ7mdx85H9bP7ncsffi3KqsfS2/+uvF5vfl+XPIvho
P/5yYXMtJO67n/X08BNdG7/KHf3zlv+3P/xnOfJf6xugN//n+oYdIf/KMv5rhXP9vX9VON4/iPo2
DECD9LhcLBVfFY7xD8di92eYX+osYf8D54cA92lzL2A00Yj9S52l/8MA5GhAyGIW5qCr+n9RZ5mo
wP5a2zDHs31/eWaOED5tE/7YP+mUjIsqOykRRqV9Ee/9oX3vLIfpBv0Nxnzh0eNz5OMw3WUjMDAV
5wc5kjNot5G+r02anlbJptyd7hIEXIC95ls/RIjkaOVHOhZAXIzu55gxoSgkdjvaOOCA5PCrLxax
OoUG52swcQyrtrh8iMogFE5OOyQx3SbS+huh3nQEEAnJoQHbVi/Qa3dBg1iMD8SvGjHkdrTlyRoy
UoHvsOoAQS+bdybsV6G0u50UyXpMXKLuu4xEtG49hm352K/rGAemkIx6wpkRhB7OeyQHu7Er2YLp
ZAhhdtP2zsJlUAkzQzqJ+VbRM/W1ML1JNDu54wzcra15EdjgAGeFA/hmZPK7VtNstLJWPLWtiPec
cr5FQjEzKvqIMS5lVGtwQnPHcDqz3R+w9tOGYbN+gENI7mTelCYJnnSeUJQJBgZSJ767AUoRuzw5
WIAItKK9R2TGKp7S9mKCJJ58kv/spL9MLOL7Iil3WRgPd2k0P3oImNiGJMmjp3+OfXGAW9n/rHH9
z02IxaVDEOMj1NGMEP8CXeOgGoIKy+N2KMhSp7+SBYljvuShZwWmMT0ZZT7t/KbmjgrUadrk4sVH
Aafs/uQNw3g3u7yhpYimXTEmxWGhL9izlp5Zj6DKccfC0wSwz/pD0GO63pqZ/41dzP5pjB+yMD15
6M+QpmreSucOVVbZWFyISx0AFQeTr4qVKDV/P9XJMfTNegf4V0MFZhynFDG260kkIG38vY9sxR6D
L3o0/PML8lmwav++eP3p9XbX6/7TxesPQkvphDtY5+slzUH7m/WcKWrVLeCevz7G9f7K60+u384Z
WuRKOg9fj3t9GpbyWmbR3Wslmuz49Sy+norNUY3fDejV13Vft/t62Ot114tAiYwNIqGI7Sp/89cP
rhelkvjWrt/+8fx+31KbX2wHAqGUyUTD8d83/OPb6w2vDzMTrYV+osTElxVr8l718/VLY5j0OmcP
kt3A+WYg6xrLMC64fkrao+3bVA8S4nh2xuaY/PFFAy91RuDMdVDi1jK1FnU+14EwMLYi3LnV8O36
O9drOw+wryDGEL2edbSH5pWzerGpTOZKAcKSZj/154hRRDwWy9CeQ8nQM+0ctgPs1+U7QRLGhoF2
jZJqbE+wUo5MheYDNpth0wJRzRM6orqxJ/ZJnCk5xVlbvvh2bJ5xnEn2xwEnqFeSPtCFLT8yW5MB
TtOfQ1eb6KzbvNQ0YLZ9OVhnKR3rfP0OR1m4wrz+sDB8Gmr7UOPAuspdZK4xtQJnB339X9e5JPKJ
DlH9uAhipjr8XvsRVr9E7PFtO6cyy51TNCArNKIE3eDyus9jRH6LKsFDRITX+2qL+o0s7sbGwb+M
3663un7RF7XP9Tu4C2pXDskbSLiCxTP9GMIqQ+qGQzT0pxyBF7mjzChPDQVwM+kVEhsmvIbEX2jl
3yFsE+lRqWyb60ZJGk3yQhg3SdjVkG0beL60zzOTcBWMj2LGees67nieYDXs/Kx4yvJpPBfLl1Eh
/SwNPG3MQcezWd9Rx4pTxkp/HOzoJrqLB8shmYbxsN4XyDbigkDcHO7D8qUfFYmFSbTWR1rIKZQU
rxGkhrvcYR+zHXXipLiI/B02Znpmq68PTGVq3IRbyAUz+g1jPush8RSNypLDTPJDNHPV9fp5wNTB
0I1U5uVmajnyr999VgDrfQ9lRXoYNIJeqPlZpxZCR+4PHYrl0lyGF+SHtpmz1skhNZDgrfu+Ts+h
zzORs4a8jD2b3T72qIcS1g10GgS6TtmwtwjqRnThJ2KTlwMHvybtXSnsl+uBVQtsRowvQNF6YXqp
rCK7zA1aNUBTNbUCFy2tabYT3NxVr0/ZBcR+EQxu0SGypSnXMN0gEOweKdtdzbZrU7jERBUofVaJ
JAGXjMT00CWADIiLWXKSpHHr2pA64Vq9xjhW9oQ43zIvNPbm4hQYIfJh1rCT4jhOc36kuMqPUwhg
X9ZDv51xI2+qVsCMU8tthgaLwfW731d+Xb7+otKL6J+3/NvNrxdN3p4tIRe314d2zRYBShyTW7Tc
9dcv/HHXv7/NsVY0oRlti69ncn2868PPGQEuKyRa5Vo6MdlwX0/ij9vXecOsDdgc+i4DtYNW0cW9
fvEWJ8zXRUwWNZzEv1x3/WnXW9HOsjCJeTtTM8x1HRLRkkv3RnQVpuN03MB/4APnfNJl/QSfUwU6
mefO7L5jqOkvnSIgJSGCmwHTm01QysjrekhHmNo2iu5F0GUGeIF3OAV6EtkSNyhHh98wmXS2VroZ
5xi7UppOh6w0XunkHBz6JeTlkq9AOo8ZGXJtu+VD7+T7KJ8eWoPIDui6/M1adKthIOwSK0hsESN4
NQja6hnKEmuxcWRmrIE5xqwSszpkKWS8OGz3KYF4bsiQzjgix4NNRTP1gDUVFgkGpabl7tESrRhp
lSQLmW9DrrDHRcrdAnfNoBddXLOCY9Y2T4YFAy98jXqkH5yX271TLJIWqxrpaHg3CjxmggyAkZD2
npVZDwMUNIEcvX0VJWgrbCMLiAIFbtnH3bmDbaizEK50nfGvgVqPt/0ALaRb5X3jY/DrUSMsbVq7
CA8JMTtsUWiohtV4AD2M1zSOyL2qqKAFwHE2kuIQ2T0qDV0fN0bVaCsyc4gTbdpxVYGDwToykFfG
DixcXK6JcO813oc6btSe3Fbmf4nU+Yw00EaiiBdhSD/Kvjkkk73rJHCuRPyIF/xVpj86BuFPkGcu
kyZoqWTNG15KYF2h1W9iFDDJBB42TLP6UNawCmJNY9bYJ08lOvL1OGMRbGfnnfJQkntRN9uBw5O9
mHM3Edx+Bgjynr+4XeoEc0prSGNenOkkVFwzV0f3c2BAuzHHMkgww+xKhy6OzywDj9sQmIPGpmIk
OlJP0Lk05TttoyjwL6433JW0shE7++nBmEzUTskeGship4Bm4LWvMMN/Rp2/d4umClwqephOzsGf
xZ5XTEApkONKPxlzn15aDsc29nUAPT5FA61Mag/mkHZ5tAq9fiYSLvLpi7fFL5fGLHkvnX6C+jcM
+UdBDAb2iGJf20SrTVl79pVzprEcIf0Cp17zCgpnXIOLBDpPxFkPi+Ik4h7YAmSKyhDv4zxN9w79
8jpK6ks8cCzBnKB/gD7ZbjlAvVK/rbX+MeuOkMcMoJIO2+fZJpAwBHKHopA12X/2I63bVNaICwL5
qheKdBcjgcUCVNPe8YpVpDItyFl0AmRu52TASqBQgkc2//to3U35bFTui6VqPlKh3Pe1LvbdYO6j
zolJ0KPtkbsX5qFV4OvHGtLPpjCKW8yK48rGEJvbcmWgId1mUnX7Tgx7g9AvEbLLTi0vEPq+x8SL
h6V9xl3/MTqQzwkwkXR1TLEjlq4SlrPSWpYVGxIw7bJIwk0ntxrQprvRNf8ZZTrAW1TDfZn6G1lX
yQ5PvqN4beecGD9z2Nk5Ho0wowZkBmCdVHLrGCBdqgiZPRyreV0iZBhBSFIcqUUk9BbiOz4Mzfg2
MC2BPNneRABQzmQOfkOZdWsTO7Np0xb79NCae2f0tY8xqlMUyC2aEmUG2cTzVgCN1naVxZvMH+i6
R/rWlsmLneIFMaMiXptlpC1UaWvbTdNmEkrb+WnN8EhHPhF70tzkIaIptji0DdeOnaY7sgPaFanE
JJ8gFiukXCA2iLS6Ek+UHcQhy36i9VujLQCKDvIBigKj7Q5JSepyPGpo2WjlEAdruAVEPmCK7OTz
0U3W44cnc+TwmufvbdYQ2rwxGylysQ2drXxuYrkMa//g6b/M0A33sZth9ZQSVC26k23eqVujb1OK
cF5a09jlTUp32wU9o/FuKHuQaxGXP6R9Vu2nJ8ifteDGBnk8vlOxMgkigBTpJmuVFwGXYGsX7udF
t2uFBUew6C+1q5D0QMbRLId7bXRxMToEyT5ShJaI6tWQDA/R7H4DkoR60vJI4FlWvGZxbbaVejPy
ut2kIa5j9k+zrBAzoWhYSNoZC3u6Dkkl2Ng1wZi9Zv2Q3dGbw/ARdybSibvMybGETRI9hbR+4ba6
WpW7PYQBhiHOkZVqQGH7TSwU8zSiTNeIxNRqdZwgluGEZ2muvtU5JyWrbX+VMeoEZNScAa3eDKKl
HI1MkOcaZIs5jZ9qt6WyyLI70Q908vXse4jcBSMJ0RV13sHVJNl8IKa28DxoHva9JONR4Jy3CC/B
29MFxRKl2k11vs4a1E5GzmAsdc/Cy24xKz3Q/bxI/UEO3UVHF03enAbpStbtKU9ZTnTrmzTTFwi9
tLgNRIcjDfRUvpAv6exyZ2Cgkj+UVJ6VHcbsNkuUdNBiFnSvMgzIVkA/NlO+eOnQmy1+VWU0C+vi
u6mKIuisoUV4GZ9CF1GK3vgEdhfrKhHYXZ27psEjq5HrjofHpUlqlNu70isYblTOY+7pGD74+JHQ
PhBQ3PxIc7mHn4WLYbS/OzSHHyztp5f1+47AhoexQiU3Uw0hBQbzbuxLu3+rFRsLD3e2Kdn5Z/Ij
h7C71hJ0IVkk2SLPBBmi3itB3xXAjSazzoK5jH8OlfXNaembsIiMwNXChEhtbh6Gp7Sgr5VKkzdR
QyTvYbznxJgHTs+yWy4A4swb1whNCHdU0Tc3hhYMzw2jAI0tU+RPESoiJZ/LbP4RzWWySayp24IX
f5sBGaNA1ogVwiBV8L5GkuwUygYMy+N7ixefIRrmtUVIFo0PcdWuDZl/R1wd1AomS8m9avtJz98B
PiVIiQgbDPsCgV4NiEjFYHKATGWIqFdoz+abPqxJj0qKd9IqAWgkD9MAFseG3xe3oPb7qd4x0LDp
xMlnRnjT+rrlMsHKrSwMijtDUZ2mS+072361jX3v6FZyh7kTj7R9YdTFlL8irMa3+23lONUWcebW
T4gxzPV67cOy3NTN/Fqg0l31DiXQCEwrbUv/dvIQi6a2OPUuglFmfJgy/HBV1f68G3vcTU0dMnYe
b6fhly3aejtmWk6WYWJtvZlxbpZFrx1oBDrf1mPe6S9TVIudF1HCq+4CfEycpDjaQh8O70kygyZw
al7mGkQdcSrmOIDyN9ELTlb15rucVDPb/am1xU9psmwSsOivyihmkN5gMYvwmBFwf1OgKLudMlod
mh+C67SoPiMvPljewSo9b+9JOKwhyfHgnof2XN+rZtaDOFZGkHrFjFrAummrAYBR5U2oOGbnxHjg
eS/04r108Nml4oCj8y62JOG6mT9iUFtKdtdGgj1ZAMwWUGPThuyvwz2DdHk7CCY6Zb9ustp5jDvr
l0mYxWqMpb0y2wnUSR73pM/qzZl9XZEYnxGbpg7eMqletb1VleutUorS7Sq2xvnSSQE7N0HzSfBm
yAwvmtS4Gzr3NQlRdiRm1gcd4NZNIs4GeXAZToljMdfjJsfaefAMcdE1+ZwX6M/s2auxQ6ZR4DrZ
N82eHlvMh5xpK3ggfv2NZriDX2utCGRIzO8dnZnANuf40ArzZZjQUuOMCIxaeGsbmgVaohXRPpx1
u5OvOk6KmkTHUd70TQ83ixSSlYXzYCPK6mwyMOlUiLYTvOw0olQfiokZIDTOVV/d9Wb0oPtWFnjK
5HQ1tpgPkPDm/ZFpb7duxhlXITOozNRsSJmkRsuMjE9rXJLw/HFFq/S1CZuN0ZL8ldhUOPiKb9yG
TiDOiVsnQ5kyMytOpH2H2OlkZ+3FiHg6bKouvE4WLKVbMyLCwmm9V+wX8O6L5qX0h4ektF4q0bHj
bX0cN1rykBodoplysjfpBgsI88v3lLk9NLcU541CnY9ihdbGbhoHgslCb19q0UX3Kvc0d8oJVugd
1LHx4EKbW100ORw2c9gKgzrGqe1DZfTqputyRHSYepbVoiyJB5ciFHssyiOGmd588yXpyCgSok0p
zJsxJySrjxLBVlp6G18zf5QwJk8UQUQV0/wvAQv4s12QkHqoR+7OjcoT40sP1jzQDYhwLygwo1cn
asvjKLwZmMIK/Wn+Q6SPXZWQwiult2u95CE2y3gz1a63gWNhBaX8mZXdcK5kx+i1Y7Rajvj7Mnvj
lR7FFxS6DeSXnHcxz7bkeeB94KToqJhd0dLCavceffINVY+zTtgTW5llryrHh/wxFvuwobngsHQQ
H5isUSD2bF1upWtdEuX1W45kxusYLE0wkrXXeOtwIkcu9bUn15dN4OgMyZPmUCCH8eeO3RFGJ5Xt
IQ6dvIIQX1QLGadW8zynjgto0OrWU4NXMhxMm20+LVJYl+6OsvJgtfJXqPfpPgbMyUoOsCYH4Ky7
bDcwHxyrbsbGAfxl13MuZLyajJgtQDh2RYuNpzGPTUTRkxE9fcp6jADUSmtLRz8mAbaBa97C2nsy
HBzTftU+jC5ZXLJf8ic7h14cHN4Vz7UHGhg0Iaf3zj32XZNv3XhiE5x7GDk5oAxR7klwqlbStwGS
xVaGUpMQ4LpUmIRBXYMoRrXN2bJKYeEgufyJayuGoym/xWqPFcDnZGcp9Eb2O+p91g9Sq40kBEXp
uh+TRMLp4TttB3fYdzVeQfrNawlhFJ2n4owF959XjNJGOKtpHvb96DzVIal8RoeXqGx10C8s/Yh5
vknQc6cw915kWHe8xjndGl+r1qKjeNZzRFZdCYKsie5LY4ZRBVoT91+1nqt3LFZHo3mpU4zrKNeK
yxxrE2/RWzJFVLO19lnTpDD0UeBnq7CdzYQeya2XVe6DltoJnxb72OZjSRtwCmlDWD/9Wb5MTZsF
WUTKAZ8h8hzEAnVpsoWG/TJXNwS1yUsd5cUdSO1qO7M33+T1S46XjvMJjRxXS7etBVI9JbFRjsSQ
wVn1gmrWw10/ZE9Cht1mbNmWmnr+2gh6wDOJV3My/6AUnG0TXy1Do3JK7yPeMXrcivP8nRjYQrc6
PYhxJG7cd+6tSv0CMHrbZ/0TvDx34zqMPIy2nKF9W7gkZL8RHw0BWGDEHSxrCAKCWTj12prip5TK
7GBY/gN5Y8fcHXexZ15qPVQ75n8lO3lq1RiSk8i2DCdf6IoCrbfah3b5kNKPDPChapCGrONAWukJ
GVnyOfdwHKfBAvk3TIzpROhvY3iCqsP4jcIEbda89xC0rVrNxTHZcmT6jFR3ujts8e++DA72rMlu
qMqi+deMtm3TQloIK5hn1fdQ9jtM748egfCdHH/YczfuoFYca68CpoxmBsyXv44ELvsm9H8R8jNu
y8p+n0Vq7DltAgFKm2nN8OSWwwJx+wQQCnYN6QUZ5MRmOTt6k4YgCXC+X32mzYJBK58EuO1tHAJH
7+BY1E1yr+vW05COHF5Nk9Gzd18rM2EIiSQCaffG1SU18PxpWCTq4P84RbUP+sGmVJS1Za4IrN6k
lqPOQIIAzI9UOkNxW3KI8Ln24f4PRFOUIn2rhSg3UWkImIxWszJMurb0WLR1lfv+PutKgh1IOZHu
dBC1y9YaEoe0fiDSearT7jZFC0e+xviRe2W+MiYPV5MAQdk2F9qTi+8k3WvZY998KpihJ1IQ3vHj
AE1n9mrE2GCF3ugHZ/zBHlM9ug7TRrvroX8XB5QjdAFLn6J82PSR2iS2TdEWI6iRdMFwli00iNj9
OffzyiX/9sZ02ZHjkaPzkt8RGuCvIjIdgqgeeGqs2KXXe9iOC2NvK/78VBc/8E3nWzA7P1pyQPfo
e0k9hW0XTB1GVYvt5cpl8VyNGtmQKQtaoLUafUmZ464qMqzG8qI7U31ACMIIdfB2pSd3fIBWhhq6
I6qY+EBCw9aLyddIUiidqpqesceHiD8N0nBq79DGFXy+XgV+ZjGDKrxqF3U848Ke7VWfG/HZ0i4N
WYtsr7NbSzXnKad5WLsJmDJax0cUxByO4rWAobYZAYofBrRaMdtXm5wDq4OP2GrDnRYb7p5PDF2D
NkEyqjhnDnW96QYsWk2mbStlLExMH6iu4d+1qf7NsfV+bRDA0feFfxbOc4qlYZU2S3mkvBGLYxew
Pu0yPf+gsrrM+sGcNe92qPybES5Z4I/ae1vSC+vpFOwmD1GtSJuLBpl5PQKL3ky202+LCAKfnd/0
+Y8YMhs2nQNCxZa/yV+7PSGtvW99jx2cL1HxKNK7oZvA+aKM2pShbDelhqNLy61wXdkTvkC6DJr2
4Ik9GijqUIRNbAKzgCYQfXP9zqNbikPEzzmgBjb1qbjElvME3XFne223q6e0Dsp+XvAkAAYJY6OC
Pjsh7c6+s4sAx+Z97k0nWyG2KSF7HuJ0vJjYSYISIE5gxzgn9JJuNJi3ZgS8Eef3c2J+MJsyV+4B
idqIxA7vspHEdKEHCPCx/llHvnxgbf7lRiFNFJ9Bv1Jmv00plDa1cYiRlt/FGZBugzCGVhKz0slj
E2rZwZiTem+K/o7Jf8MUB/G0Uga7Brh02ymlUY0flc9i7l8wQb5GFS8aXnVe4KSD8NaODp306IWd
iAhMDmoTtBzOjfgwN7RUJ+09JKQ0bKz+zZ2cHSiC4S5uiDqxcIBuJ72Y1ojFSFOEab0rvIi8Zk3S
Ruhlt+Msvsinxg+XI4GBxL7Vo57jo0HvgFMJOw7+S1wpciqeu2VOdIVadQsVy84GBo9fl6/f1Qvz
6uu66694UvMwDC2/c718/e5vt8HxA//SjnU+CtxDjjB4XmczKjvNw0y5PPLvu/n9qP/xLr1UgE2d
GjP4faPr43A2ZAj99eC/f3OhqxF/pdilQeqOwnDfJ55kw7s80Nfz+30/OTw0cu59XMjLX3z9cV13
J2qmmMS6f/1Zfzyn3ze8/iWNZ39EYDE317uOaD1xD/9+lK+Hur5w14tRlkdrNydD4fcj/fsV1W0j
38XCOMW19hz2Ns0Gn15lrMp3PMNY3XUMaIhrapp3PQCDVKNy6TljjtBoUNRw0jVJRch6imL2zPc3
JIvpgTea/kEJtXN0klhlSycMyPpzygqnUJNahvxOyQ+ovVAV/E+8hsqZWOazdDX4jO9J/dLCTgXj
hELZyfNnv6v2k0DPYqMv7hExQwm1ZwSndpfc6PoyMsFMjcXQzVeePGMgP/WV+r6MMOpJW/YK5aUU
80cCz2LVVfZ5MK2dj5ZkxRaDQFot125Ehi02nTERCRR6QdO3CvcC+Y1ZeKcLFlTlohAQsCeoj4BB
zKULmI0NoH9L7ig9134JZiM7RvlHknGyTSysFs/drmMWv8oxI4w4XteOg4SasOLT0GafhIsUQcGI
S5TuRurYe33RPLc5QZ4yYVzjctBixhsPnNj2WuntaKQR7OBMH4Je3jRob+h0tLU0xzPSnLWgZ7vq
PZ343LjelQjjN1EkthD8viHLoXJot+gSJQIvtbVGPGnxgLdLt8qXLHV+FIMYg76afgxuRnJdYrFw
i6JfKYyTbLLJKevnt0iaT0XK9rZkJQMvXCZB8Qr/A7XWHKGnXrTB8brWYns/LM6H3IBS4NUM0FU8
l+iOvF2lQ+Ik9SUMYyOoJzoDliBFrmtZTfuUcqNzDeMA2AnPq9a9VYMJFNFKnoaQfYVTYnv19W8z
SC0aaS7jKMjmgezSz4mTGtlImbdtCSMwYqxlbm0GsUWuCy3OaqwlrHam8qg/b1jGiGBAvGC3moZu
2ebJVz5xx+E9SZ42MzJwj2PjvAyiWOO7dIg1SqttO235KWMmv54BNBS37ey/4B45EoL1kY3x3Twx
tcRQ+00fAWLaRornunXd7VXz5Cx4qT/Uh3e/uWr/I++yuyLO2wYr1SLY+wtuzXZMWwgLbxRbJXR9
fxX0RSEC0LijOUW6Ng7AXvOPbsJkITbSu1RH3RFbYLYg2m60LAdD1kbhllBhvPxdYaw1cUCCv2OG
QmiOlN3JyDT/3hqn1RhhW044EAq3eWQpkP/liV9dVH9/4iAkTEarNnA6/29PfAZ/5kz0aA8MgpOD
5tjINWjnrUaykbCbtrQGlcdMP41ubRXFxwn82X97Dv/hxaP/4QhjkUJ67PL++uLFVaycMcpIL+za
6RZ08SExVHRg52esIdvgcCbgDOLRo0fY3CXu9CNhn2Q6/Ze4X/E3xxnDeAepqOVjrtOR9jqLavMP
x1lSTJNVJ66EGhriyMHv/L/ZO5PdxrGtS79LzZk4POwHNZFENZTlLiIctieEozvs+/7p6yMz/4x7
E1X4cYGaFFATQpI7WezO3nutb116OLat4CI4tsnrsACULDP7sw5h5wYRGjU2zZahgqsattpt8Lr6
jgU9wCZiJBWCGe5XGXd0HQuoqbhMowjFlY1RMzQt0Pcj+m2tlQjbmYc34NsPBYBLv8R8ZbvDAFWr
PqVe6dxtm3h91GXL63987K4WOxMwoe4KAoPX3fMv/3YPoyvqhkhdbF0SK0tYiJ946ezryjlWIGcj
c4EBXo/UlhCRLVld4Ecw388Wlu3TXZGDKsnFaJ51Kx8uJC6SAaCwdTTQVTA4R/Lcy/FTD8TruL3z
/9vC5xsRdmVb/ur+Xeq8yZd/66D/35JH/3f2T6Ks+uaf2uj1h/5LG+39ITzcgY601yvXb2G09Yfj
oH22OQ1/mz7FH7auw8zAjWlwpVh/z38po21E06YUDt8gINm45n+mjJaCg+1frkektzr4VAVAVKSj
BmPhfz8YG93GxF2rKCDGA4qOojdUdKdUSeK1I9mRHJeRzZ6Gp+3ZtkH55DdCJGcxp9Vl0H9sLNht
40K6B1u+smEF1T44uuU+jfMDBykNry6zz8jI3jsB/chTBewQBsKRkf+0W4SQXBpvomZZP9Cwn9f5
QINmkR9P7uhIHBR8kMHu9QdinGKwIqq+E0WE7h9QZkGR5886Nza3Xz4Ns86IfVmufU/1bKe2dwk1
QRvUzUeULuAUEfO1tk4cFsCOXUMy00Oa+vboBOuE5quYgoJQHyx9GbHN/HARfsM/aJMhFt4tHtVa
jMOppbUH5ANNDXP/vXTn4oCM3N4Z/QTA0AqZmobV4IP7Snad8oxzdBkaPdyNNXotFw+31GKPrkC6
j9stzQnb4aAgGBD5OqnoAxQfd4QGE8hUiZ+G/AzdHJPIXEgfv2nqtzbjIG6S2m5xGfWVZq38bG3G
VsMX2oGIwEOr8V05H9dcYgPBd6KSX3biPKeIRy8dGoZ4MAmCMBz00+rRreZLpye0m20C/UA1701E
Mbrsh5O7gGMDwK7oPsc+hIhVPrBZaauDPY/hbQxZz0RShT4jl0dHc3RKb4y3XtqiAmGEHhOrBU6M
d+wsfB5pmJL2k/S7WB+HgJIlyEuSWfvlA1rbVI8/J48MqTwUlI52dxjJfzjgiGVIUGafrNHDfozN
sCyw/tTQr3aeAgnCRXvyF4dABxfPHaaihlg9DadSpGXBMj0RWh2dswp1QuqYn728gd7cEaI2uLfV
B4aVzrk6mPmuyjJ+DktOZwzd5WHU2b2apT3GA2+TyoE5zWkS/HdNRi/XaVriCHuH1nY6oGQyCcVW
FYNAENXzhcFM7KeN/rRAHWWiKqPPrub4MN7bvawNlFGZYGnWddqDkHyYKQ5gWhFvU28xJMAxDu2F
7oNuAw+c0Ra1w4ElEdJlLStPQz1FQdHSS8ie5ijzeAeCbG/mN6gorC90Mnj30goEHNh9SUwGyJru
Ashx3xlG82yrxGCn1XvocTTrkP9dGPbPzxVmwt41f2Shnr9H7aWtLXLS8sCcmanoaJlNfaG8dz+r
pXjTi55khjiG9R2H2BvKZ0Uu8rE027NngKOBnTZfpG3S/J1PLGjyo8Vg5YSXkIAJ9l6kQVkTAwKp
qKTXMsujzgRsiPFix1l1XxIxTAwRCT9zCwOm3A/NqV/UozHZR2nZR9vsqW7pDbEsXgcdoGFOUD3P
lSMZF6w+32qlpJFlQnCVOlZZTmuDrF1pgHLPovQm9fgBJVfpm3vweuN9Pn/pWm05WVWT7zX3LHNN
fTL49lviJhRd7pszuBe81jUAR+cOru7jlHMg4zYbrpW0vgnmfPFSVie7ZR/fxdXA0p3HO9cCH6/i
L/GIxKBPYeUpkgxDnea/vezVirFHUNLtRUGCSgZi5ITRkWPDemQZsDwMbfuqDdHXxEzRVJvl7C8w
vy5N6B4RIh4Y3X9DL0CP3s6OCJ/JB1lmX+HiwtIsPhQNL0YBYR7j7aaQ8+nM/4qyIegxdYfpHN5L
hCS7kZEQLSTKgmZy7H01L9FBCiTlIWohuDFr6EO5G0iVw0TIqKVDd73PnBE5Wny2Fko6M9OvC9gf
A3QRs7uq8tO+/WbmjNFLz/sZ1+ZrT1TxRRYI9xl+PeizsYKBl/oQSQG0eGzW5nhyKLi0wdy1LxEt
byyo88dMDiRjhwU2kdOeRV4OPup/eFDGlQ6MwZ0IVXVMEw1WX3d00zyQDQqvLJaPDU4TqLAJQVen
iqkqonSqIpJA7qnQuuXFmShaw5aQS3dxf4wzihXJLQKnyF001o81oKVzUpLTOMTfk8JNruFAt7nU
yE+J5q9Ol7qgVVwkFu7EA1LcTGv5aOKG86WhTdHqSNYq2km7Sq580Tgbz6kYf81TWfp6at5A2M4k
3ZCSlUz1figWDUxLU1+4tTzBu6nL0vrhjC92nL12Dg6XMfYsJHXcNU3UDftMjD87Lx+eimR4Zljr
wnCimCkM79ouVMrAed7jNVAgvaF5CEQ5HSYq6WbKkWWFeqDbat9VGdylUHkAjNDveBWfUjcM33Pr
q8qV+iSiAhd4y1Ulv589tG8CniGtTfFitE89ISO+DUketnpf4TydqRO/6eTa6R62GeUixZlxX4sy
T+9lFHFhhuLQ0VM8QjpkjqhaTj9ATqqs3zUCzmDXSVAoAASOgmp7zzLd8CN7+sIw4zXGeA9cgXJ6
RCbI8fFeusSllqJ7I7rW3S+2IgRcd8Z9lwHMhhThGFPByW+3OyC8ikYvkMg5RuyN/OjVcPAdW7b2
g6YoehZLQAcFsnCA8QtR1auJHWIKiowkjG+jl/nWOFyw/RqPpT7mF1WwW52aIWCxdtMTJz3YGJvs
tB0Cy8QY6gwMS9LKovZksZHV6xC0ZYDFvfbBIkvYBZJBcnIZBUJmFGHGeJiUV92hYKh3sdWe60YR
zIMa9eiU4oWuw6sRM9ia28IH1yV2Uwq+vkyN79E8HJh532ttxSxGkudY6RmJhlzPof9fnF57psx5
hKdKqwRIf9NyGset9t0jENYctc+eSB6wuyoE9d29wN7SLV3gxfHsRzFszXZeXtOKk9eUSKWUgnhd
Fe0rdx3Ipdg1DpPLzcyxcD1AX4KdsdChM8B9cdlUD6WKdy1WZVqsRaBh7N6JUg+KLhuPQiva42Cv
w/T2ndhJWimzE0Me1H/GHesMEpnIqa+Tk+WoI0F8OlNlV1wsHL++lZcIJQl7Agil64/EJ6JMt7Iv
ExPetf8AsRSg0T2TkcXvPMzBzhpugnEceQdrhX30qunGK+9y3rfewrVa19RLa2Hxd7yTiYX61IPk
spuyoGwUEdEZVhJweq2t7DHfYea6CGwue8Q46LlzRvCja9yZ2NLILI65C1ZKY/wPVrkaZfpUVpKu
CR0vYXvHNNeP+UISU+PZCNaY0bdE2raDoVPbEavoxfIqpjA7jJb5o3G98mwjI10sViy99ZnjU/rl
KBI4tuAYcT4E2pBjJh57/cLNmyPDgMMl6YG7nluwNDszfYuuoKJgjvQ1CxhN/iTIpgVNhQaOSeth
2izIKRhPNR1Aj8N+JPv2WGG34Z4TEQSrLN9A4IhBePGJnmF6uF46M8eD9d4+GJX5PkmOldhsrouX
k7qeWu+Fi81iXmGbNMXFQUI0wPzI05qpz4648pybvOAO4nmPSc/idIZQ2nFyHCAerMHl5ScBuh1J
fLzcjWK9fmce2dJmNZwcu4HEMZbPtWHRlk3xGxNd+ZKrNpjsCjdz3YG/B3t9pWN6SzoW7JYFNHqu
D3X9pImxOmSFEx0t0tiAuC0UBnVCQq/zqFNj7EMNvrXBLs8Trtx5FYcchOXLUOf2bQnjByNfQKua
LTdhzbzq40HJQw11/uyOuKsc2yKMNklPbYgK1MPcgPsp/TYluK6zCM2pPYHByDx5NfXOJg2yevCA
Vvi6l9sH2wOa2WeM1Pr6Zseo6tr6Tk127aetcaKtQv3hoKMFJ/IVATirauyhM8SKSyPKT7i0Q1+P
DMR2qME6bN93Y7rg805Bazn8cqb20pXPQAzf2ti7yMh5m8uSxmgaoaEqEViXUu0ThAn7CXi98khS
H4j7XYw44p3eSJakC63zj7hLvrcUbHu3bf1FvSPnmYMGLkJIBUPh8Nq4ZnJqJbdV2UEkT9vvZMea
T5meXxtc+jvWSxejm/J9UxV2YFrVWQURtolTpIbvluO6N/SN/X7NeE3w9XzSkuEHGJ0aVywRIbH2
PCAJfYksOz/F0Y9Wm8SRuLnpDlzmlbntVc7BYk412I83j54JzawHgVX+htMO1Sf5eKxdgcQ0hJ3V
y+vAXvuYE6RiU1r8Ur5Ihhv7fN7bQkdXUaP/6RzO6citdxI+/THDVUJv9EhHn0OJ4CABfTxrpLo0
dnyu3F7BSSBijkn2d2kzUhw1SYPU5spYD+0XVeGAsCpoKJykUdF4BzlzHC3esxP1d4UivYgcW+4D
jnspTX0+EWv+rAkcxR6s/Y88sfwyKf040YofMgELP+ic2lVds8KFpbbknMnUwL4aU2aVE/68+KHp
ZPaZ4Dgu0Bb/f6VrTWBMhGkBpsaeYlh+UwjWynwue8nZfVhoX6P60stT6iBYm9uHyqbJFCPVotxX
JyEwA6ZkdLY5t9W57B4w9L8ZVf44CdnfDQiIj7EkzgKdLwjwYl1YtSQFmgWno74wBkBfHbXzkxyM
cY8N4SV3Gjh1FPcTroNjY604cEaQ01DZR7rb06nPFb4bW37Ffpz6UTiOFy2TI7DJ761L4KPl5L8S
dCVRk8Q3fRgeJMU2q8yUYGt8d5chHD57qW5fG7NbDlG6Tr8NGCesC+4KObIYy+uMYUDI0rJUt6pq
fyIDs32ETj4KefSIfNiJoQHvd3VxAHNSHLyiqm91AjpubF7ABsW+x3XgOJk2CcJi0G/IIpqOqSOR
oiUGC1T9mUM8OAzruI2/NnYT48FGCU0y7qeow3/RDk7AhAfnkOOw1tFYYq15m4r3xm4bfrax/qWd
lHlxyE9o1FWEpEZ0FSWM8NWu1aAHDlxMKq/HRiPTZ3M2r9Kca3i0be7Tg8DAGqIw0aeivAogv6j4
UEKkguK81GvkxkyaK8jWtlV8kWX8c5H8utwgIxybxD6bGEG4yYeUhEh3YXenGDIBhedsQ+Kpo7St
zHsPjwWXozN0UHtXsHirnU3qxb9QKMb0VS2+wowdooqU6GGusCQ0D5r7OYaMRCaFi4pM7x8LojaC
Wmgy4Drl5Lvt+dKXRrA92jYVYsWe/DTXblf25lPdlMgNtAj31bqprVoPynWzPeXiTRiYHLM9/jgZ
VOsmykaT21ET3du2nZykGaGjzbxHvD/hZftr7foWtk2FBiMYoPr+/SZEJxQwFtn6kxMufI3N9uh/
97QdCcEstPbirO9NwN0KWuejBPZ82Z5sL09rRm46ND9FozN3R12GznJh4bS+2e0RfPMH4jC1Yw8E
JP/zqxpDXw57dYGLJoNc9QiT1kdGUph7XepQ4vvEDZAyDOv0zYGUEj12HV5Mp5PmYdZEhxyt8Gsu
PEG5brZHHv25Px9B24Dez3d0LACkLxssRfaIHofVbBfQM+kCA7ghDsxyPDBZQAq+rEIRY/25aWop
QNlNqCkBLAzqUBb1ECwIP//cTOjm4Cn+/eLAHYWjhBEJte6j1hAREgpnYBnJI2/d/H6tYLVOUnCy
t6dwDDpb/2uTaQMGOTf+PEHNgaCkPytYa1iCSOMaIibzVT8Q9zGR2/V7o6+5UiyyqwDt4XhwhSIp
pbRjQNE1oX5aWp1nbs9B1md14LBG54BGN2U2Ws0eQqfJwgtZ4vpUS4V+YKS7KuzoECa5TWw4Z+JF
t98YQo2BQA1/qqP4bjLKMRjWzfa6W6boLdN4wFHnLhaaf5JN9/PcD4GHSjYguwEBjpZ22ADzNz25
EecJt3mysvZcQbcNNMdNUEWNRGqpqgt+bzL84EEK7upYTsXT9jp/PwmINU7EMhJQpxstqX99G1SF
iOjijcZuxulwUqUTGCA1MBdEeERauwt+b4r1j65xx3A51688Gutv0BFjBPH6CyEedwgYMsEaen3e
aHOP/M1pEFaUn0uLowqoC8ZK7BzK4TLpQAc1BGVSUQCuctVUHqPuxUONzFQUalCkm+8DZEDIqiN9
kYVg6ZrurJMYlzHVbiEuQrdxIsbrq2Y8hVxtQSfbj2WN0sUK3+CNPqkIoK4YrGOf6J9qw/s658UI
OepIjChJgzW69RlAhqnX3Q3qOjAJ2/6RaJ8AmNSEJkSEQFvuy2ypOyMxs2PPah0jyegd85ngrCk7
uZzH+UCXDjbVfaaB0gUxJFZ7DA4jioZzYobQ2N1Ak3nil0b2olxG42ZHFxWbUtd7q3hJIdZqsk9l
5RrItrtfLOn6S2+xKtXSlzglt9xOuF6ims1m62BaHIL22i5nIkkWQDgATXT6h6Tk1wLahkqhMIhP
mA9yYIPHpCnsXTYOpInYu6k3fqyZCGi1qSdsBBuJ1N5MwXFRzrbDqUV0WjiFh2FED2979oeWvbS5
sxysxiZOJqPgkm616+1UO5YjxGsvYQqXoAdOQcLdnKK5pMnw4hXDbWhKcOgl5RlWAwPhVd0/tsBO
W834UmPdKHsWy/mofS2xoGgAhgB7rVVmMZx06AyQF3C1EWhdvsEv7HZQZ45ZkBfN19jKenxPNr0N
TV4Ysb/1BndVx5aOXxaTvKjxJenG5jOdrJ0tR+Z/aOS9DM5SHWZPkyK/HGbL0YKZjv5Yn3xH718H
y2W5V9OA6uwPBjbZN3vo35B+Ynxyom/d4sS7atE8xArsDE31aKTG4hsf+FcSPnw3c1BsSnIdjfKk
BvkD3ekn4lwQUiHqV+HjEjozMdj0PT0d6rdHA4S2xG4CiX9q0P6luelyBUcj3iel59N+fyjGcyjw
Olsr7d0oHRAqpAfvG9Wg/5vUT0woFlEKZDuoaO2uDU9LjYRUlykC4J7KTkC11ksibcykhgrsfaFC
mHaQociOYo0Qt0RQte/jBARMregoXEkUSwa3kiguH1HqgdWrWnE2XKYhc/RlaBi8t9gwEJUBGGuL
6Jrrj80zIG7sjwxsWYK/LYbbHQG1Qb/vBxqhcK6nkjBUI018S6ItaW6cWhxdlnmfzHmPtt56M4HI
nIv+ucxxo07G9CL03DyqoXsPtT47aJbIqO05zNokonORsPApiSuLijfFjqEOtw6liuDzo57e91SM
rZtcmqJGoz/Dn0LgzBAqDz8To4pIHBfqUXfA/+hWdOPk2q2jjAxFhW+6c7YfcoIcjKxCvobExQF0
9mw+Voj5DwbAn7W1FdGLMQJRux+rGepuTWmkPLceKllhlk1CbGS0+mYMH6ho3mfT1YKwsio0psCs
YmRJEchsPRSvWEbfaWyTAqswLY3VpXJ1deXaili3O7GI86OmswnOorSLcGMdIrR5Pffek4X0crWH
fY4YrFCa/MAQHZP7ApJjmJB5cvfCEGzYRzfTvltmjsx0EL8a8P3jMukv5PYsx0iuXBoz/2yPmAgB
lAArC9Ped0zPPubhJGAm039GbM81a7Uk0egmuSivHiYNE84cVJH9ZUw7+SjObe23JUdeiKT4UpYt
kH3N/ija8ktBXnPqdLj8a+TSyq3PtUXWWZGSjRnPxRkGpreTmUp8nKG+obid4hohHDcajm4330nD
uueCRURnTHEjjZ6/TWuS4vI+yl6sYSX1NfWLXJIw0Ax8XZ5CHajHy8s4uEQKhDha58W6NNImPNeg
RStB/DTzOVvlqbH3klYx0aiuKU86wk36IflpnuPbkCrkzCw/TTBzTjR/U6AcT0Sup7tssD+z8Pwq
IkOjjTWdgMKNJJM1CBI7xFe5usVx0/rC+9qHM0GmHUEWfMtLFFZ0k51AjAbFSOXpJ2d2PkGJgSIp
Tqac0ZUzj6HgsypK5fKjzIavNZODlY+Cxmv4iMuRjORGf8b0U9Ad0WCmhc0+L9V4N4j+oc2znzQD
zcHGB45gbzBXlkVIH7cFbXlJ1te2L2ybeBXQ5SveAvLkC31NbA0Lq5RtA6K+YgEU5G4e0RabsTvG
tnk/EicsvOY5z8GLokgHkRJkA/4Eu2RlsG0g0/R/PprDjtiySI+x2IU66Aa8lN4uriSjlV4brnNo
qhOKuz15Wpc+FsqP6UkypjPDA+NP2K6M/JRZLoFjttOZELxbnnHjIVLvIZq4jXuJ7ur7YmymoMrM
SyrEzAo/noDmj2jyaNwespL1KzfJlhUKi1gbY61M2vKyvV4jwDpB46Wod59q2vf+0jOejNPnMexs
/Ee5FxjYmQNyCSbS7oJK9nQKiVKk+ZMnF8dlIWS3JGOBNxyJtyqLHRrUyp9Fll+Nxc2uC37hq6lG
OiKUV2qOwd2MgNgxruExBkHMuSfbBH0Ly0573WyPtg0B0JRU20Mks2WAnBnW6rVAYnidVlxSlug/
q96sAnKOsCqaLOBmxOk+3bIfSkDt6DSbsNsSsMf2lFKv2pFscW5m0uC3veWE8V97yxmW8YTx/q6e
nPrg4jXZLw0ZjUheZhr2Ma4Pir99vP4pQnbonatit/BxIDR8EnmsnQzTzs9JaOEeYBn4e2MULBVb
mPNE/K0Pt6/MGDBDSb0A5CK/Rh0i06GI74kZfNsSW2cBOHCfxs1NK0YyyDcMy/ZaZ7e3ASoHJyqV
n710iiAaImXWo3tLld0eMY/uLn3xMia2EXDlNIJ8UJwJ6U7bsm69GLTCuoFEUgXLYqbZjoDqg2fk
9GbWKuIf6b5WMpEHNZbAk8Y2vsqBvL+CPjV+VvD19PMCrT1hn1dB7DX08ozJwW9fu3Sb12W9Cf5k
J52GY2xd6m8bJ+69o4SXAn1ABl3s/ixnuqTc1i8Oo/neiFiGs4QrYo6dcl2GO6p1KFsm2garpoOB
XQzAoIVB01eAV3UbjqYscKn83nhIKc+6ooQtILXs+FxzHz/QL0DgVaAlEaXMuvH+fmTUnrU3HI5R
gHnucYrJyDHC7k8BiQ3Zhejq6nyY8b2TNYDs5dzZ5n5Ya8R8rRY9vJIA8ejjbjtCrSwbghpQc7SN
Y2NjpM8esUhjiM+SvCox7bgNGXk1Ct6OERANynzSTotF1rBKFvqpXnX+UyCsqnI49bOJyxp1cV6F
z6HnFcft74wb9Wbc8D1QKc1jaIxPnbswznHgKucowwzL7Hizg4mrDmPJVghpYB2GtHzdLPtIT5G6
xBbrVkxt+3/EMG9PTRz9J7wGl24t8gY8MofQEJAAFpMLpbHWgl5Ug+s2eyqQFkpTFzF4cgeawkb/
zZbzc0KONcGVVKGgEqsA/ARogu35BOn7FDcxn8VQ9lcnq+MLmUpkxfG+pmKKcASsD8v1+GxwSOGK
GlD5cnGI6ld8R81lC4xG8UdBZMju5rTswgGED2OULa0ayOlSe0fFHynFDOTFPm+/ciYg+q/fvj0X
KRaQ9W8zqqrxmrGR7cQb/f18ABe8L8zlSevT90iBXh9BYrUDITJ0Ujm6OEL0ZR8tmMin9eKyvtaY
dr1zmEIctv/YdHrUzNvnkGjt64Jd+5BMcFHWjye6KxDjBA6x7EHXEoo6wg7bzs3tLQ5zjSt0JjQH
LQhry9z9Rkbal2xtj7T1rE4EXz9sz8I5/jFM+eA7S1gGIePDNU2RyAxn4FRZ39Z2vmxPt82yfmHs
ox6AOj337Z1Ps1bDwJV3UFXvlZmhLmHvJo617hUCZiqDODuKwGHsL0Oep4FtcMoT0rung/7KHUyD
dZJnSJobUDnHrK4+GT1uDy/t7/WCkFZHkVxDTXOY6LXs4Fzdhlg8soKgGcmVS2ZdRuAomuG4hq6H
HLU/1XrEOagFsuRTldXwvaKvuYNz/uxW8jXp7Ddw+Pd1pXsHKkrk4hW+LkIN7rJkWU5QMLmdiy4A
pXBtnerNgtF9qC3xDMQNRjZa8f1MJs6uzd+VJ7EBDDL3MwLCC+iwdErEbjDclGAj80s/X406vJUI
NktpjYdY9vfgYt/LNuM6a976EWcr1p/vtOPb54Fe5ZBhBppIx8hCce5YjyELRWs+Fxen1roD8Qbg
wzP7Rpv+0U1CHE1POnmCfmUCB5ns+GFarYpxhS3LnbFSSwpjFqksVLoRUFD5nTNygVHHokzGBPhI
gU2tTWSzd1vkD0wLSF2rLXs3GsUFokz/rRSPlhOa36MQfzb1CXd5Ajz7AUCvO4oXZWoPHo0LP9FT
sOJj90v3WNfX0fA01ZBX2lIjuXQ9GWk69+cVaj8VjTiNNlFMa5i718hkIQOGh+mk5KWeL8gQUBTM
nf6gZ4t29KKCyJ8cxPL/13puQN3/FoXruHBr/89h5bey6D6KfwR9bD/zl9RTF+YfQhq2YwpdZ6Rg
wrX9K+gDTecfeEt0OIlAiaUu+EtF2XTR//wfJgJRgfdFSHDHlolM4W/Np2kSY25anoMW1LJs29T/
I80nQTj/0HxatrB1znYoSq50TTSk/yZArpYylSHl4oM9rwIkViP44otzAdt8l2vishSlc0wy45r3
buJnQ/yOFZx+7mTr6AwiuvPRtaf1ckRLkRz64pe7VsSkCrxJt3s2KzK6nMFkxDpYyLkworA04KwA
09Ra5VM+Wgw5pdpxl3fF53Tuvi0EIJdOskAAiGYCz423KJ2+F7I42QBmH7J0Fk8rPwG93y7VUpgO
Ye/uLJv2RWZOlFGmQTmssw56rJflRbPyr8asxafyF+to1nnNqXHXEUfPDJmQjeVUg6/eqzA7KX6M
aonWCM3yV/R8PeSB+cdkMmrk09ujSVfnhbhxYWKum8nsU8PHtIj0Ke9Kv/caRiwseuF5OlfUWawz
llDin5yxB48Y32Iv/kFI0rUYspUjIoiROBD3LU7CRdo+0WhFMOPnJqFlfMd0kiQvgiq2yePs4lPk
cSkydRNdEf+5OfX9HUb/Sq3CNw0tpqpyUq7H1Jc4/Q6JnB8jKEd4aR/qIj/IKrUOnbnaZw3vkxbH
rL4b8dgN0Gx7rSD7OI3KnV19otZqfLKQlp00s1diIwgdkNmH3iMeY9irQKNYzEgrZGqh6x6NpH2D
2s5EaDFKEsxFIL1yvKvq6AhJi2sdk6g8a8pjbFPnKT4BYpmYjU7Ou54Nz/YCTQpGkmAlwF2JdQ7z
woUM3tKdH+oxaq6xmzG404g1zEHx0iGPOjLFwQWNWLubF3hN6BccUKtRJj+oiqazASGA+m64ZGlU
HOCjhufMqtcdO91rBrHCyYKqJl6pncUqVplc/QQc6siZcssXlErAv5hLO+/kchb7kliW3TB3CFfu
sRDSOzeqD7JxEjyxhY/MIbmviftF57PYRyzxhrQDTeF/85pk3LmswfaZ/OWByLpEef8qYjqhzUTR
hyXEn0o4/kaD2auz1bWziTb7nhJSEySFRA8QlcXJNKz5Tghnbf3IJzgz5Dg0kIyi6CWMvOyKLhcJ
Z8w9E18L6CpiyRCOoCUlz3KKnyfSymxcxDUhn/WpiDC9iubBoQF5VHrlooyCJMX57egHZuvIBkD/
RY1JIB3tSaqZaFfhiCPTINw3XoGd0nQ+SFz7wdhS7MWia6hzGOZSnBHjFu/MGeZBMd0MUfC7kzWT
s+57IC0jhzpoof3Q6kwQKUaOugUiwquqM+Dbw8zSUBUQ5HTKLT15rRHPXRz8ao8oumk+Fx1rFzTN
JvRa0jKBSERl4y8ECxz67Mxey1dPKpPnuml3rovCDS1AiRVudo0jV+B96Fg/+MQLam0YEenIfAtp
hO6ybzt0E5pirVKYJOGafqOAetoASUUpr0QRfjA2O5ZtP52tPk52i40z3RYGeuw4pxc7lOMFKe9r
5UX3RNg0h2iVisFnpRmVVgK8FThuF66RV5oRdL/SxwitjsIsplPloSvtCbTxNI+FV/aqiA/Zj8Vk
nPBkP2C2I93G75t2vky4YzOTeR0BG0dpah+ukT+nWfRhFfFDkRvWg+asZr4QURALvKekJ6niSxz7
hNHNBz2hbTsxxKfDdQLLUx4FAYsniZWuw/R9bswZnsvEcI75QdY8RIlM6elTxRX90DOZZd6RYQ0c
myBmJhNkXtQCpV3RJ0pcf7+0fUeLD18y8tp+5s+vrT/4L89R/cFiW+hIJq42kFVD42h7xEzpcdHs
HwYmgyQy9NO2zN+KbFwLLLTXhf22SRubVEvIZh2dh4Uhcjud5tZ7wN+AST4tWXbCwSX6elQP7dKC
9kRrN4RE2tUR2GEu1Ac7Iv/ClY52H9G9Ewuu75j6CB1gji+WcQVQvvXhtmmBR+4X/iX8tJSW26YY
9TyAlA8j+O/XSD3RDwVg4r02Law5uY2O1N2MpbgSJkvzbMQlw2WGL0oun0u3WPvw7v1iYehp4+w8
m/2D0IB6b5sKDCg9nejStzmisEZPGVtfOa7SAIXLo63U1y7Mn5j5d0hGqBHQJrid610MdCdQXCuV
n5tU+p2+7jlLr49Npz5Ndol7dHsNPTd7k47OZey+5MwGAhgobtrOZ5UDMJIF7ZHJ/eio7jqSPa6k
qvzCqmX5mstAPHHaB0hiVJdrE2Ezigjnng4CSBdDK8rzVhg58rs3rEBIkIbKVgsy/cjaKd2jsbRu
vJUO29MTJPpxfah3XB4bVXZ+bczOWUNOWnc2DkjSLP0xJci1MkuuuL8N0JsnmNCnNDCfYMZ8MkU+
4CIIItuZdpAHkU/r4g7hC2JNZ3gXuiiPeWdf4rHOjwKIRV4MEq1ci4/XVBnHSYr6dzsCDNEDvzSH
eL91h7a/9Hvzj9ek6kmPHQFx5GOXCxIXabPkbQJLv4Lgsn1KTYwOOo/rn7+bLNujrWj8x2vcGZsj
GsrnYZ3ibpsF8TtSaHqbyUJSK74MetbrGK0yR3sCge+Nu2HdG/HaOdk2BrFPTKrka5FO2XY4LBqn
rzJhYNRC/pIz6J9Z9dAzwtPoEhz+Lcqi79oUufO+Xg/vaT28XSS9we+neToUZPKuX5mcqVn87Us5
bDSSTwY4Df+LvfNYklRb2/OtKDRHgTcDTSBJX1neToiuNnjvufr/YdU5O1utPgpprtgduReeApb7
vtcAPkBP7WsPsa2R9K0+tFHitQRhrmcaCvxlUdCcXHE2ba1zovR1mq9LiOusP79dRmzp8/7ZHmu+
0392ESVxmq/buV7quo9YVxJu1GcJ8Yo8sT7+2PgfF8WGP875datflxPbv1aIZ/bbn/FbUewFnGVh
BDKlaGY2Uvnbw/rtJKL417/kt9P9tv23ojj0+vPHTVu5jkyK3QPUZ2Bea210mvQkOpWzMoGtlZUd
cuDNXmwIyPSD+l/3ycOVjVSuRbFs5M9UEqp8ZDxaLRThEGfTo401MZ36X4ttxRAPDO/q0gVFRyHF
utGmFSNgrZkASc0IDopDxbL4UXBwQMWZ+IYyKATdM7vbVO2E8BR2rmRWt7qO9F7VqvJGphv19WEA
lpGhBWGuQa9ZxL90OiJAXdWtldfHKOGDLtc23F4/ObE4xTJf7nVZrJTWL1+U/jikHLNuP3QMi9ZZ
ufgBwFJ+ldQU/pSeMA7AOA447nqSEhe52RPFIYgQIxCXz8VaUfxtLdDht8JgQGK2c31ExBg1ybJ+
N5WFxjgixtMnUobnNJaoxBodyZ9S9Rlt9W+hajIPWuut+OnWUsJgeFXbTXx1zj6LWSVkS04N475T
qlfkZp1+L2TLlYlYMgaolV11CI+EPsSf4qh1P0i45wdxQiam+DasZw3aDdkv62DG449ldO7qnEiJ
+DuC1HwMVhRBIRoEsU48Btpe68Bx1/tT1x5zAMblXp9iBRwb5Wbio2sOydgERi64ecTVJedtUGTN
rxZgLl+76OsLbpD1qSbF8OUmg3eI3BTBWGi96K9YhznQHiaEJRkSTJsOzh02i9N+WoP+2ACiYBUr
q2Ay9MiNuEsn7S4N4qRghLgFcV+BGU+HTr1dtKJj9Kbdf+34z6sVi0Xff0+0OXYhcxCYKRMCqeIq
/ZouG9brSW3EnyaWUxHXVvJ9VaYzTt3tKPtKDpJiNrpivOllS98LMJG9jn3GFVvEt/CrinKECNbn
L95EK079z6LYENvaz2xAJnB2mg0kK4daYmkAeVZBeXsIINjQl65KSOLNiM86lAf0f5leBKX+9cmK
beIHDPa/qsr1TX590Gv1EX/6H4tiP7FObP2Pp+qKYWLscSOqnPjWxM2IxVyEt67LovS1EvPuGQyt
lX29r1Dqzb2McpDYRVyWuSY1WRQnUdW+iqJ+i7th5PfvCpiKC11vOawKGw9P/Sw5/ZOQxhdy+pEU
SIsvqglhkxKi1qx/lE1R7QBqpzBiImy+xO5fRdwa8yNaGfiZMHxaGwbxpYrS9ee6bsb6YDsrql8p
uIv/0yaJv0n8dINCly+KQEYYn4ri191Xy4RKwM1Uomk8UG7Ledmi9ZwzOM7IWZr6py1uRG+OYL3l
g3jYGPRQjddLXZ/9dR0+CczMQ0NyrzuLS14Xr8eK0vU1Xjdcz/fHsXHx3KdAHsWzEA1nb0VNsRfL
oubxxNPuJJa/bn7BC3Qlcsq4GdKeind6/bac5VsoScRjxYOHOT1TlXgHUd8zlBEf4t+L4hRfTdUE
bXlvV9kGYVxsFNYf0ZaIRVES666LYp25joL/n/YTO4/B9xF15IO4vrg/gvZ8ttc6E9jrZ/z1MYu1
jlr0Czicf9c7UfraSxT/XP7trL/t9ecF/jxKUgAfd6gtLDLKg+szFN2IKIlj/7buuovYqopRoChe
f8T7uC6KkjjuP561UmyewPUQseMfl/rbuj/O+seVwrXBn2S/WdM0os52RBK0oQao8Y9/higttlaB
D1z7kz+2XNehe00VF8t194+9x1dzK05+3fXrHFdTDWAMg6uQf/j6os2lAFx3rSi/LX8VRb36ba1Y
FvuLevavIxG7mwBz9OmiENJjcFx/h8pmqrJ+l+Hkx+SpQ9iycnZwYGRsd5/TqcBioO3lZ5qTaYVp
WffEhRFyXfr6GSGdg15DBVxIEr8XerE3a016VpXAucNPo96owfCI5CxkX1zaYUmk0QGVoEk2jYdi
Skh9a9D8yeZU52WOi40Vdvhi6PkZDBbhRuIkYE5A/thDXu9Gi2gd2pZbSbRxf/7BX83JgiJgv06q
VkoDXH4emuheRcd6/UFQ7N+97W9drij+bfc/1omuW6z7usLfjvu6wpg6Z7OF+RAx9aNqih9b1N3r
Mjx2JkuEzlf44lp/1+VxrVxfK/+6/Y/DTaObURm2KnRs1kZNHJ7bVpHcij0HTJi36lTfiw2zqIJ/
L+K4iL9JVn5X4sb0INWQ30LoIENDiG5TX+k+0XerOPdSxYsuwULoFgKtbzCL9G3cNnsCdtZxhHaI
FZpBMrvTX9oqvlMa82xPzkUrwBzZyGitxmdqmxskCI0HsGHfKxV5oZjm2Y8Z+u9HBexpu4DJ1eNi
RMd5aTc9qUm026QWgQbcsxGPB8aXrO4hxBl3ndSfmg8zjAwAEIwMsWzuuMRdmMmQBpDO9rO5bKAS
gR0bIxwoY+DPDpxeTzHSk0I/u6eLX5Wj0PQsLWMjScGL2ffvYTShJZXliJ2Ry5yIsxHlw/ayIBDu
1vYagQ/mBn86FL6tadKIFMwX5FuIUphaSsgwL7dBGno4D2T+XFEiKQoIZ1x2Ydsmrt4GWIvq5Q9J
cW51fAGYKnc7s5J+5dI0+znKqH4VceeZ8ZJhbInqE1PwqrTukIL8Bqcz3KOZ4BEmADMXvPZmfW/D
q0MQvcb1nKc6ZPg0fGpO0V36uVuQu0XANjG2VhOYfpYXP2a7OhjSULllNE1II+e9P6fFXV3Kzi3z
vu8WLhxHGRskjEdABK9pUWUEHpVByPCs1cGmqLY1FJV2MZOtGhQ5jN6sJXKT+UzbiJy3ES7IhbnP
Gh1wyAAecJLxmMIZMZFJImDUnm+VCssIhMeKwZYQGCFsoeB8pkH8c6VCewSMbZ+MudaR/0Jzsm6f
nQVvVcsKHYCWzmMydbO3mjffJ0b/FiHxlAL6eCrh5yKAoTwBpUJDEasKlwYqOfVKcFMsTbHFN5uA
NpyiNS99Khpj8YtBMbx+1He2U39D8BxXAFQLgZvpGCcgVHa2FMBqplS89/YFnu2Mc3HXAi7HsoyY
3nM+K9+YfTKrhO2+LVqEg4Im4M+dCDoXhJl6CWloZfg0xwx/cx1+QSaZ51pDl9qCzLy2/qie0OoR
byLj62V4JXRzVpybPtxFutKjA4awv3Yguyj5UhW/AyOdtikB1rpv9mhjdjg/Zia5CkdpANG2P3LY
4H6mmE86TLYFTQirUqLPWZM/k2rC/XlIk2NhlBgMlMqGT065dDOxcvItsBPGk7PE9uOIP5o10nYG
egVgOzxPWD7tR4N+pSTD1qtluJv7n6EVF3fpmP6wlXEft3blJw1WHkVnXmaE1VR4YWovfy5mod7Q
UqREEAAq0w29pxMy5QheN35T12+r640P9AkbWYSqhzY5GCsQJO2jb0sH7szRsqNTApduAv2t3Kol
OLLUbD/MkVRCMr+FozW7S6eezVH9kOze8UsJzCcO1XL7MFffi9qI7hM5b9yqKqZt2DYEm7AzGbC/
OFs2BEXFHN9Vy+QjIUY8x3HIJ219V4LIxF0jx4RlFaw0tca3SqXyNNl6wlcjX13mEY0KJthyuPg4
LS0G+sOYGCDuOay5xKzKcd+tnB85obZ8GnfoWy3nLCrurTo9EY4FRW4dUjhhqZK9OjG94eDaRcPn
JzXSox1yDQd7S5W4Z2EYO11L71UbckkTX+j+TCMFq15bh5D36M/1I4Y/6nfAddVQvo4gLaCu4+Qy
ZoHXZjxISclOYwJ5oeFym3B+UY3h1RkRQs0wdUF3kJdS9He5kZ9GmDe+Ji1oMFR5tLd1eABKTa3t
dU3jpo2XwSjlYx3gVUT6KLN80G8vCFyClnCsERC+erIbuNV6EtyrQeyXTZBs7b5rNxgCn5psDZLL
Eg+hVG7sPt7DD5su+iQFKNa19BAz/VIeAuQjATCfGc9AkWx+6aVu7mukGDt8qJcAScBBw+4rRuCu
05fi0DVYQcB7xhdbZ0ZoqjqaeAq1PETgFSHveQRUZW7nehxvgqrDl4kk87YiaRM7VbOPeyBlCXzC
teWnBva4mWQEdrewx2hdLJ2k7KR3qCq8Vx05U7UhFRTK4S8p7L7jIrUgqHI/jBpI8HLAhaxBxEZP
AcYDuyuMKLzRFvXZkCu03uY0PeEactTmb3VbSZdMXfhcouxmlCSIQnkyHEjKuaUBJBeo/WpAsSNQ
ABImH1AbH3IMxpr2ZIcWqG3i/a+0jycTpydM2fhQi1mHlkdjpSqYlWlW+kBkfoPgdLyTeWKbVHOS
nZZGH4lSXtBigorRjmiPNuWC+516o0rD3dIlJ6eheesD85MZ866tCdY68Q1JcdUzEhPQeEpvJAXh
jWqqldfX9iWQ0aXWGtQQUZEjW2VO90ZsoLycoUYDInevFYVzOioVueCJ6niSpecMOW43XInqTgAg
UItf5Xa0/exbEJDVlxa4zxNIY5CLPcJvLwPCRN4Apy9LYwSWzPtp1nYk5lKQZFuCRxo4+/nsjFTx
2nb8FqFLzL37D7LbVNCAE5XokOwDRP+MXHlG2ry7RyodEaVSxVtjPPQZTwhVom3jTMlJkcEeS4Hf
VOdxap2HMA7HQ6O7ZYzqgGqivmkhnTnmGMUEzrhPsMVNyShnsB4SnBFmE7+sbtTSDT3UUc2dzhsz
xuOojfqFinJu1eWTjxgkTd8SP/bqDEI/NxlN1xI5zMKZUXJuQxia2Iu1df0cKHfWgifviKCM9aE5
S+rN2kBoC/6Rhu65L5vTGvgxDHJROEEY8bx+ttKatOxPxqCiEp+edOltHlNrF2ojtT6TGji+7Ttc
L8xJtOUJyBqKt3DkiyIdQZej9ETftStUkO2jbbzDj4DsVJ1GKQNNPEFE1aYcDf9hfLHbaK9YRX3o
kmbyTLxx6eQOWOdIZPaj/uCYMzKrIQPmOLIAzt9FPZB0xk2VE240pVoeIJgTGc4iSXeXUMacKJgu
wYjtChZwvopGntsgATrjRjMY0Y+qWGDKWYFPvpYnESvb6FBacFKwwrldcnlTaY+gJGy3jQ0JvRM6
1MxcFUaROKir5UivRCa4r6mCMc6kefs2gL6A21K928ZwQNJJcWW8mB0n+pXP6TtIE3ixxCXOTdE9
AL53tpExGPsptD+jPH0y8tVmJ0xkt7MgtbQZfPZQMR4j6zVn/kM6Gn5Bk+GEolTxOTduLOnDCqN6
F/fMHWbpJI3LeAa1/yHPkomSEuOWsGMoRmtaFmn0EA/tySoXhDyCkKw9LOR4plGu1TrbzIpF1ndE
w7qHXJXfqZqWHMaxf7Fn+1dTm4pX5ciVO0NNDzXfDMAAUuRaPRPOxA4nqjFaIeoYBBxi6c5RTcwN
TPpiW0Wpx1odOhDhwdXOPKitg46sYTBnwGHQCI4Tr2qP/4u+ld6KUWWgXjrlSY1Jpuc2YFFDf4xp
HSz7QIv+nC/2BrG3+SQ3d+mEEnCWj98XjF3QWEMUBggQ6OjEy/WbDn2EDVpmMCYGZ1ujL2quzIbS
cFDVCoKL3A6qG9ZwZxl2x+Q7l7gfd0VSNxsZDzE3jOXYz7W1BaLx09rxrp+mo8M4iFFVtlvaGcRg
EPLdOyOD8FTeSRPS51on76ck1++RxgH0QiI02sMVfkff5NIaYXPpCsj5U9RIAEWVLYIFmJFW1aVj
Ao3cY4Hc3bTVu3VqMmKkOdsfea6SIMRhwatMFM+xtXqO4DnNjACmoHpILOyjFR2sK2DNXsNUEJxp
ssnQcc2Q2AhJS24SbKmBrv+wljBD6SlhsmAF2bYytNzL8mTHtOGtLiFg9WAO8EpoYW2PlmfjN+Uq
S713igbLb5AEjgWoe0aeDl1ioLfWsUjuellbR+joH9tF/g1x2bMVEwBC+AYA/wzKoleMAU8hZFYG
+MQ9X+GoouuHdN7j1NvfDdsY30rbea2brIEQlv2IE8ncBL0C2saC7KvxfWX6pUkN9SVrrNcWZA8J
UsXvQhNhtgJnsQKXDqlrUYKZwCUFdbhXigSjBD1/xCLT2KCc400LYKcklp6LBIGxFqWZoJxzX0as
mrna8oocXu3LU4aQKO/SNBK+nLLdhA1qQsHUR1uT8UAzA8e3AaZ5JbE7JdoMknYZNWxBajhcu2oe
Bqzm8NvB6GtUM2UXWs68N5cEihRkzMZExiPWGejAyh69ED3FjYWHuT+E9yr9zRaiPnmYjC4X2gXT
DFcmvAlYBceCBX/k0gig1YcIRIH/tNEBGhhyRFbqjwSKs9XJphnn/ZhWHVUfwYW5I/ic2edUrlHL
6jvjNWe6lKA5hJciahVG02AJB4RtGeCs2XKX77XYkN2GtNjUwJo1ExTjYHfosPGb2y6BXpcx+aAl
y6D6G9ZsbHGVw2Ann8HOLmPmLtFiuqbOLHmw212OtHKW5/N+bpP73LRKHKanA5UazdIAnG/SWbdF
kCOuO+GkYJqyZ1XNcJ/gcGGsPuqRpZM5aUCnIY+ZIIzWUeH4AnEEpvUPC0M5Qu+LtsGcvcgJshMq
nRZWddgMWvg5t3YUHJvyYRrbFzt+iPQOsiZKPH2Ylh4ubkORmAfeRhO2phvgjeaEvDzdXnCpmQBY
9TUVGstIrUQd2o6cl6hCvJq89z3GkeYORFmxs+DMGgq8lb5BRk5ZFJC1ag6cLmAwozSqukEubbai
XxnP0sMGHimvOP0Zj+Yn+fvdeouHxOw/DKJciHpkz800Eg2bu73Rhfg9Jzm+lkWzGfs3NUDmyHLO
MXB6Q+vhuHXG6VeN29kxCNCsoot4UJmCuDiqVls9zBkdYVllLLzSChMy5hXQQ9vo0pfW4hoTVgoE
hsHgNT3dQP+8qP1broQqVl4W9qBLc5FR3yYjUML0MIoWLbas2DqN9pjYaw7WtMKN0q0xiPm2r/GP
bZH+2sQ1QteFpoS+1SfZyVY69/9ji/9vsMXQmVS0lv8ztvi5+xYhGSvOdfjxP//7vw74B1gMRpgW
BSwbTZWq6eB2/wEWgzmGOOMYoI/h56yY438Di9X/ISMBZNqm7KA3rYAe/m//FpO1VsyxrAFJtphU
KOjSCpHe8Gf5Lw3u9o/l/0WT27C1P4DFtu5oGthmGV1nNG3/VOUu6zKOSrzvbkxFimhhVprKb4wV
UTQFfwMHYhKbVyrHb/vq2W5Vsei3Y4uegceXjg2dwTDOgeRaWKgNmKPzMpTGiLCpfg7nOt4VDFsj
i3BE09vnBgcflCV0myng8msiKHAHpbPxFHiau3ZKEwLWkulJ+irdPoUW0xYVbUorvMDT649jlLxH
EprvSmIBNB5R8NHXrPM47dS8r5lpOHSkutIyN0PZNO9TAmPxiBmj+Pvs3Cnwl12zt5KCXsOjKEKp
zYaTDehtMwRMzyK4Nf86IF6ZMl+P4rfTiKN+e0piL7FShhyAYbWy6wG8yl8EFSWtTTwrBFcFzVtw
EdGTAGmJVeLnC6m1Mr3+tk4fOwg/YkumB/8u6lhDEpBZ82Fik7wefl0U666XwZeEA8Xy/1b8P19d
nOh6XsAaxgG8E7n3EaqdbEO6E6VhXRSl64Y2BR54XRQlxvAMXkXxesj1NOIQsQi/DcErzE+8v+2s
gDBnar9e9Lczfq0VhxskozNXFGPLHRbU/MTCH/d0vZ441x+XEosQCVsXVSi4Wf/8PcQjefpiOQps
cDPVELgIoRCgK8RvvGILRkHZFUVs1YujCcolC5tyJ1Z97VisG667fJ1D7P2107r5uvjb5vQrlaID
K/sqir3+OJ1Y/M+bxSV+u0tGP3hgIFPGhCPDWQ1hP9gt658i9qwFxM8ZpWrTdMoA7VUi6V2uWAex
k9hdLIJoS47jg1grVlzPtJirO4hYztbTi9L1SNwcmUxej7GBErh9ribYWUto2KHW0mHEy8d8Lfb0
4cdcAeQqtmO/lzIUd+DxSShwGogEb4be0jfEcTAuZP5goGGnFHl7BPDVgoQlrDwP0tbqpHm/xJNX
iayfQIt9FZU1JW/wNMl8rin6r6JYG3XWSV+dnMSS+BEHiv2ui7+dUqwUm8WO1+PEugBkLGrERbSt
Q0jH7pCXn8PKJF0CZPt6JJVk7MhQXUDHIsi6DwFGET+aoPShSEPTbq6NnIJ2MoNpoqlC1mZ0YFPr
VmDuC8xB07m+LHqNpksGfU8kpkTa1jTOTQ7CWWQu/4Z6EOsKU6s2pQohU6BxlkYDtZPXCQ17o70i
U4GepqWYewb+2g793OkYhPxkJpjXeFGeYkKvDL5Q2zwGQ/AEd/q+jYPeqxpIp10M7wUwaLwRizli
m3rHX4HoROLNU7ocExVApxvbCkPNAQdlgSmrmAgdUeZ0IDb0W2QVxoPSvxja8E2ze9Qc27A+xUVf
nZyW8JPjABTLZS3YTsryGJANMKte3l+1lHAXa49CVam1Gx2rwd4jUFYBvGwi3zAxgrkCDNpq5e5e
QQiiFA/yrcbsfSvyluJHgFWui6KEH4yy1XIdO1EqkvhBjLvdWWhNISIEcy0yZRkWAwD0TtqZjVlt
JMiccF5yyAYmmSzitlh2Nj1+Y8P49SEKvOX18xMlsa4GXoyEhA6iwpJPUlkif7PWgmrleRuNwzzj
uixKDF+nlWCD0oKtoeFhDdMxraz1DSNd7haEtPxYLEc2m6Y64K2MgFgL3ep0H31FptQ4pa/obwlR
L/T+jl/Fjvlv36qHaFnwtCBBFTYI9yHRTYwgBPe3EujSUrG/fur+oOPOejRXeSwirfax1RYdq/MC
rS6R5p9It5DM3hKWiSZfoyKvrER3iPfKfN8m2/lRBuAdHdrH6cOOdj229sBXCm95yfbSLxy5Qm1T
58iOoVTmpUyW3RRp8V0VvvU559o08n7u3/zvWnWpyT22e5XJU+QPk+r51hATWAADH3mgpAEsxcsl
lO+UGbLHjz74RpyWUyeNh58YZrIZ0cGXMdo0ki9H33LtvNqQZkd7OvX2Pgu3cGUSh4zQWzQf8uWn
qvoJMY8qOsYjPvAHQtCyxDTLHWEnYQ866s+mvtcNlAlOQ/hq/USxdTaeDRIvvd8o+ya5Kc2XCCJD
dg4ipOfxJzrp6bmIcEM8VPIepkSLtQqmo9FuWdwF7YSKEC6PU5XclgZH57biG1Tneucg2Z62eNKv
CX7qKnrC/KmZNkgFcsYAPQc4QLC5ZMgU5xmn8Awf39ecgGQf3lXdD3PYNUf7hBpvXYF+26HFkOCj
O+H4gR684eFnrPdHaDdh+mDhjqR7gXwJh6Npo2AIzWmvfRuJJRblTkY/KD2o6TlHMrD2SjhBjoe6
HEbYmfYUay8QYfI7yMPzCqncIVnf/VIzT35rXlBymRDE+bXqcjNeu1VuVmf4bA8E2Yx84pilg2GH
N7wkJxAU422IpPFzdwM/yPbDzsNputTctEMb5gA9pIoOqKEbzc8OxbnshHCTnXpKvC+DrbmcbfUz
WRhHHhdUp9sFn617knKlubObHUZljXWX9qckPg4L9QK/Gey+k/RXGb7o7U3Id3RCtoznjbuzHKJT
4JNtkn4VIeN3YhkbRLDwxjlWq3Ouj7iFPuxI5xi/qLO6gRG4H00ozW5gCSq/yua+SA/gZzR5fWA8
J2C/+AEd+TpVa1/bBwImee5ptWcOLifrPqCu40tN5KwstnMHTNg1HK9I8J7xyeqOumfZJxTpAHLK
5+rBkHxFf3KIHcl7Pdq0h7zbB81mahFIPsG1Au/bdGQykSfC3w5Bq9aF/gF40J8+pmdS7clecfzM
uO/UA9kCdxjORredky3OnQnm1quC377H2nZBB9ZVfiYfJrGNAVZHuwNqPKoPY362kPt4UqWNLr2j
Kxtbt/EbzrXaAof8qJiMwL383dGOLVUBqLlyByvSleOHhZTQAjGQWtskBznG7DXaKIDkQWWjmpFv
xvGkItRvAL9zm/RIWQHRhiLr6vR5TprPLid7rhObf+rt25XgnexzPKOQ5/hBeMB5tvEH87UL0eMg
ci36ZgdZlGMUQIPeju9E9U1rh3IzbpBVvmNaVL4hwe/QcJJwNjcyMi6ovyBVgUVHtuGZX/iYrRuw
Had8t0qA+1K3BZxl9y7Re+jRbqh5KFdwJ7FEoAU25jMTJy10q1P/Zmhvdb+3Mr/b9w/qj0DDDGHP
rRG+qALdhWreVDvuKWh3do54DyoYLlqzz9UryUCMFFEwz05y7wfytlQfkVnuQC7RFCvo14xnU95G
n318wQa77w8SrC0y2kSYZmnXxpcBPh5iiWjEPRev+Q3g71v9SfK75SGKUYZ2VXxvtVuypX2JKkDB
GI6wDVZgOy27QUpe0m+a4BTWiP4+w2Kpbd+STk52TxYSQ9v8Ps5dRd9LBNsqd8723Z3zCizF+V6+
WKdM3097aGWPGJRU+iG8X4BcuwsGpq9O69nzjnQxtE14pXh5LdImeZM1hEkQVVYhyKFZT1/nBbHn
RBvSKBKjYGrfuZKekBPulyd9Oc7zPXm7tP3myOeOBDXIhJWxykvGxAtVKfQaYFW6evn41EdP83K0
4b1BCEPdr8/QJd4V/SN2IOP8jgcI2qPYs0SvedvCjbtRw9shmkCGod641QaPcHlmP8gkKut9GpzN
aT/QssRHmG5x/W2szop0aiH12z6CYSSxV00mTCug6UZkrpBJBKDhomk0/LC/cZe3EQruJ86enpjQ
EOXTBjc13egJrsFufEBTWlE3C2qvJGF7t2CevdFqH3Jj96lYbrlDqC/tN08yUneeeVQ9VBK2mNI1
m+9ItFWv1bwx7zCSPOj3WrpdtsTITvOd2fjaR7DH3a7E9NznS7P8dPTkHxXNwUv4hJSr/GhdxsRf
7Ta8NeXxOjkb/Axh6YXP+p39A1Xim/DmZ/NKKsS4JMTPoCwFcAg98EPPLADV8DrXeEAYywv2eNm6
sRt5ONdtjYfv7s/K77+3W3NziGRXvdMuxV69m2kUGAA86+NaY4rX5BWz4FW+99V4IN+rWW6ub6bK
D57I4/N/EsXsOqLGPRwwRklRetsEdwGKJCqWpVs72XWtB3ETzVLDImHjYazBEAphK8hno38gHUZa
P+q88qPdVbexD5lClgEqPTBdwi81AODcbGc/PuqbwSN7oBIz14mzXpajhu2csvlEichb9onq95C7
Xw96vxk/gtDTzthNACBy24v0XX4Bsjug9/4tpBoAI7839vm9/Bwe0xvE5qPCzU0vSC5D55bP5S7h
rnbxvf2O3xrblNc89fGfWT6haYZ+yq0VuCYe8AgKvYiwOXJhfLMu8eT7dvWyQ7TUNV5lahhhImZP
z8oT0tXDo/rSXopNsR3ujDMZ/uEuPZmetuFj3/aIdPLQPOOsndvLcNccgt0HudLlvJzri7a1ay/c
Y61zdiL/huqNJFraskjKt3kifk+eYLswQJiLR/aAx+Ay0zkTTX/vDsbAHz779jE4frTfpnN+mTZG
6do7Rh9nhFjPmGxglcJzTD3JB87ukmRxk5vAy1122ZQ32RaZHy+56w44wFRP6aV6kt5g9m76b8kT
CpJPliv/ql8QwzkY7mob43bv4StqeMbGecJfB/N1ou38ooXYbEhTfXavtGR8Ojxh1IVxDWCAGKIF
uLbh493y0JxtBEkO6UXaGxvrbDxVG2zZvWLn3BVevLXeUYlGYyO6wfN6ee891UPS0KOFwpIydM13
SduXJJwokZD3duGOQckhO/E5vCRP3Xn8lV4AbZzrbxmjHiJfb/Kvt/wSP8x+8Ivs2o98L/MkaGOM
E24zN6uWFOmWx+KxvylUb9t/yM/xvVkiZsmLR4eF3yf5J4LLkoeR9/yM2N/kPjmf/Uen8mbTU32f
7+1v+nPzPl9oCGkg9W/Ne/Idu9ZLEm6mx/SUntRn0xvu6nv9OfVJXbjyTr3h11s2Ehf4BKtF67NF
s2ZDrNA4W3vTg2H4tn50e+mVhBDNG95LtHD1B2mE/ibGi269k/xe2Re3dInH+iffKhozhXtYTrhR
PC+nkDamey1Tv7yhd0p/iu++e01uMeDl30Qt2kynnPeFw8rKEz+i5rQiBmQXOW7qc/wTwerulW1U
prjfmMqJXAsSf7EO+drNeUzQQukzPpfP5FEKvASpvRGALRrU8EN2pBM6JA2epU/5hnbZ9IztdECX
nNpyZx7D/XSYeCHzZfrRvINKIMmPL7JbPI0Myb+Tp4DD9CLdLltlG+5LeqRE2QOuknGNfEt38iE8
xIfJpy8eMHX3taN0o93ghupbD/lPUA4GzFjnRwrIEZ0AlS5zuktfbcvFECG6nx/knXW7nPv5Pr1B
CoCmdkqpK/I7JF1/2Ad3P+P7kUc9eXlKtmYDYCQ8Jrfx/fI6iQZQtBIBo1s6IuxqnsufqK3RqMiu
8Uk+iH/ov5a0H3SDn+ONSUPw0h2KzXTAnAva6y3SVp955mOQOT6gvGl/o9S8R2/Gebg1cRUKaQYQ
BUCTBp8kHOBJqT9ar/Jzc4ucGuIS+f06PvhQPusPbjGpNrGxqX8O83l5pUMcPhdeIwLfiEDaa8PG
EGG8aWmWZh+YSuPOx9n/HPaM8BDqetAu9iZ0Q9qKyAv95pa2lG7yY8lvxnnXPme3NHnZ7XjDc033
OLv70qlHbfsWIWtqKEMgT/mQDyRmzbPj2wcqvg6yzoMFuin2sC835s65RY7iUu4BzhpP4WuzrTYz
8So3ohl7Cfef0abyjd0U0adN9+Z5cEs6vOSW+55qX6GRlD1snt38tabH+bR+LO/d6Bk/lHfj1qbv
TrbOpXitTuahO+G74DyoiT9aPoZtdGnqHcNB4jB8tM/IONA8N4fRazbSSXnEM3XHCJUz7+7sjfHA
mGL8aa9/fXgcTuVu2fc/B9qJfb4HLewp+2SbPMb36b1xQuHrYduonvKq8gmkoE026jNK1+09dTZ4
IbbIC9R/avGmiH35BW+hb9Vd85Q+5JfuXNAKWt+d2+jJelRuSbAuh+CIe8vFvpf9ZJO8fyIE8TCd
Bqqztl//A6ETjS66kOaL+i27kxAtr9wx25OT7QZPekNPTUMdlSEUPED3zY5u6GnklzY4AxRhXHw0
j6kf7xzCuwfmC/fJVgFhvH616jPCB8CgQhfJgekpPOoHZwGjtFVtrM5+yjOkofAeCWfe4gKg4al7
cpxNeAToAma5eCofnFdu4jPcMcBPkmHbi2jrwMAKBVyNuRHzIxGF+4NW87WuxWbeVsH1rikADKJI
Uq8lZQ1RiZL4mW2lBy+a3DMLIYwryA/iR0SirouiFCKJ66qjhgDcGooS94PgHPrjzgoPVh5TJEcP
Ufhf7J1Jd6NamrX/S40/vkXfDGpitbYk9+EIx4TliHDQ93Bofn095+jmla/zZq7KeU1YgAAhCdG8
797PpiMfgji16nFl9J13baBXKkVy6LTvgmKOsQhirsSmEWayJ5lbmtj5jlDY4xRCh5RVe12P7kxq
8rs2j3gAlgMeXVxdc6+jP8nfaqxTYDSCd0yJ9utSWdVX5G8KQKQzq9Gs1wl5iEdOl9JaVZK5YyYI
XFL/S+S3EPIIztmOZflYLQ2y0VIC8BTxfLaa+9amNggOc7gxUlpMkwSdx7GBlXLOfhi40osFPnNK
WBkq5IgGFfZgbsoRPWT5aa5Jjlf7SVWLjoCe6t7KyQgP7MM62U1LdYvchxNuo91Ro92D/M05cbJP
RGOBgqu+TgLU35DNxHRIgGHvyfaIGh0mpD4VgUqcTWVJV9V4VV1XjXmqQzc2zaEIAZ2mWFZu1ACU
F6I2iTW/zKs19JwtuBiC7yBHDJI/0EvWgJADNakGunTaiZEnMFUHVYNa0xrzTJt3w/ChHwqxVXXZ
c63WXPAVo0tnKMUBe6CY9ZXu4dOcZKV8/nMMtxtkAjlPDT5NquXUaplW00Ypyvk7RgQK3d17pnfv
+uSv6K1yAsiIlSMbhmuFUR2M3sQ728KVrflcE0VKrLlACxrDmnZptdwWIVG6oJDMAb5dY1MVr2UX
Z8IYfR7L/OCwlHG2TpfpvtLd0tiEDVVGSCmeOBjWQPu9NRAdQ99cYEDeNFTV+TXcF8/0h+vzlHoh
IFF2nSC/v/owU613nlajYtoEpVcDFKXm6nDCN9se9iMIP/pJpN/QG1PjarYalPQqb3I5uExeXm06
dF6NyHdqscv881asoW0XgqL/sbI7lg/+4PUoGfGfCj0xVmLWnVMSSLCw2c0ZVQZ43ZMtU7oop4cV
HH7NFuYGvvZrlTvtrgrs68traiySNEJ/kU5otYLlNp0O5YINqEFjavxoYJrwqdfCXKuF1EpUr7FF
GKqNKBef4AMuBKPITV3mnqfVCmpVtVHivLgMq9HL9s5LqpmX1S/rnDf/efHJicpt24qnT6uoNxy9
tl2NLTXty2Yuy33esw/Tf7tnl7cGJZXvTOwQ51XUJj/s/YdPdx5Va4aX7/jDO51H1QLnD0igSLhC
JEiSjfz91J78y+9EvbPXSWKkWvrDO18+56cPoxb8pz24vMXyfentL7TpXhWPRZFZLlCWT/M+Tarl
Ps2jB0Bd69NmDNW0uiyuxi7LqE1UZwCGNHV92uRlvcsqn99GrfJps+dlPGt57Om3bRW8FH0tpyxC
16pd06WQeulrDvJ6q179NOmpDifn5/K8oH8Gp8jFz6Nq+Ypak4nJdvd3m1BLqMFlM+d3kdft8978
y/U+7di/3Ixa7vJOanuXeZPsgv2f9uh/oz0yTd/9t1zD2/cf7VuX/RVseF7pD/1R4Px/y7Bt25HB
7TqMQrb3D/2RZB4SgeBayIg8bgmhF/5Df2QhMrJMNEtW4MIatD6ADfX/RG9kmB5v+Jfwat920C7Z
VuDBpnfYtb+CDHPo7vocxuJYCrufIKoCNz+pf1oobZZq7DL4z+dF0m8eKEfnv98MykEiLiIywu21
YRXpVr3X+byg1hQ2VRnhJfZcF2S25g+hTJjIZdaEZ46UTsHmIgR5jseXyq/M63LhEUnIpAqfyAo8
gtecY+qrVKZZlMRakMZLxEVaN6Bm3wZofhsMHKShET/tDmKnx+ScWGLZjUH9HPqQymR+RkuQRk+g
Rk+wRiETNhyZtdHK1I1R5m+EBHHkqXih13mdy4SOQEKGepnaUUNRN62WFIVQg7hSAa1oQ5785kgn
huTFI/xjHEkBsWUeyEAxvZ5pRTk6WSEZoSGFTA8pZI4I8ZZXM8Ei3PRi2KGowPtcDZaZbTEBlSsw
LtR+8IZmMqEk9Mkq0WVqSZ/w1OxCkLFnArFTo3PWdHtk0kkqM0/6unwx02jfuQ79W038Hu2YmIqx
fMpIbyMDgeyUUKaoUCuMZapKLeNV+KE2Hn1fmbtSyQSWSWax8EQLY9HRwASO5S3gxoAKxbQpZYZL
Of8KZaaL8El3sWXOy0LgC7KslyAqglWFwHsj2ueSaBgiv/WVDSv3NCdUqMYqv29jHkaGfrvIZJmW
iBlB1MziVg7donrXecXDUvuvQqbSoDjjlipqqIENNJ4wyZFeQ4zNRJyNT6yNJfNtrMD6KZJm3owy
+wYz1Hc8Etmax6Z0lbsvxAYQulvS57Z1snMGmaITE6eTDjy/etjFSuM2bPUjTgWE1TYP2lkdQFGh
LAmUGJMOpKjgTbhknpR1bKLRJTK27sO1of+shKB37LxpXtxtc72gyOGSdtJmzdEXdLFs/pBXRkYx
DFMNv15V39VF4K7JztU4pONmw9PQHTxv96Zw4FZbtE6IVL0ekpEU9NGvNpFbvcAhJWSK++HtIMRI
gCsh3YW16ZpiYzdNujIX53GaDSrCcYVHM7bpgMAzt6b2pm7Ib3Y9IijmoYrIMwwbhIN6utHN+LaI
Ftw1ubY3XHQd7CotuMb7kbfFj7gZ1kSpw42zvce0z991XeI3HMjwODdcZ0bWZ7+VOHGuuJ1xKCFL
y5Fz3c3LLyx24cbqH2xh0ZXAscDTm/9g0N4yo/x7FlNjNCjJ5eI1npp2T+Ik0Wd9+ebXpD50ZCtr
lvXFr7H0DiO/lWY2FBL6gxb8mIz6SZ5fr+AWB/xoNERFeQqacdr3A3EIoYlGZrT1XYml4NCHyW83
Kx45PW6WIEp3FU9FmwSPo+a62JBis7oaN/ZgPZtl/dxmZUgby6HRz/PUeeBRJi7sr0kxD0juzfu0
dR+yXgsQRccN2bHUZo3B129ck4gL9JVeJnYjSUhIivXDAtKU3BmbRzD+E146Zeu2pPtUDqfUyp77
Al4O/y5bW7acACzHeNRowFmoHwrTsA+NRg528tVZcF4vPbX6tCGgbe7yQw5VlIpqhMx561gj4vp0
nI+pBIVzRlkiYZ+sYrqdEpTgptnsh8ZeRf103+QRZq2o8/ZeQdi0l32Ztbq+irzaWoM2PUWe/wNy
9XhscfP4WbrXw84Dve0/VqBIt1FOkXJsvI0zLMmVY90RVUjlTtCvizKfqp0T8hfDUPKADaq8Cxtn
RXZurTdEL5npqx3ApatxakQEGyPDx0jcz84qtgGGFj5JF77UmS/vdeHsSREakah65ca07e91OK26
4UQULa4Waw3Gul7Xc5iD73TubdweBt7ZpCWC0xyxrnSZU9xabfJouMOqgYK5wqPsoOrXfgy2n1zB
UTFXpo2miHAGks7EgPbJp74frkOhRTd5tbRXveR/ejZmFm126eqDkkHWBnxK35pL3K8tjKCrOQ23
8q81LQMuFcedN1n6yyzgyzj2TbuYNL3cklibSntvRvGNExJzKT4Fg3Gs4upXXY13XAyOrXyORcWK
ksbOHwKdlNioOgbc4q7b8Xdi8rhfFu17TIoMtY6RS2X/ew5nwsWy+Dntu3qPf2tdGdGyBVz5G4v4
RGa7D6DKs4+JU8PSMjaZBxSDfHLK5MiqObfleAtD//fSFxhHoBKOGb6WrsdpVJDwqhEDZAQO327u
3Ome5t5a3NijCIurU2wbP8bJfGzn+YgDe7iOxVweRbgF7Y8d3sxfjN4mmi+zxK4vA061yXyP+P9L
o5fwdNKA/w6WR2eBLjqHPAy79NrnMTz1jQxKrfkjA0XLHDKX+skjfOw9SMoOmwAaBThVUtV0CKjT
bEp/osiKZylsrbewCdHese3IG36DF6WzbSfHilR5mJfJw1y8+GZE7GF+79lLs/L0nJ7a7P52cuK3
fQuMoDDFOoypdPaO98gmIZFSno9HPb1PdOq8mCWO2dhoRzHEB70O6LKTyrS3YZITErtjYZwmTTMf
wD+PNXcZBIisRQ2QpMgDpDD8n66ageSSpBIwCoJuXRvGeyMCgi/xj45u/a1onGRFUvbvQBgroFjN
rueWbrXAmqa9Eu1F183rrhDjAZ/2Sm89uiOtaLm7aH0scjhbO7zNfoNFw+XEBsnykESkPiVZS6kL
1ZRMaLMycc99JCngU5yQ1Qls2pJFRHTX+96f3oifmVBrdd5WWON7JAXc3r4rs2BdLdqrmaZU2zpv
OHCvQOkit2su9pRba0PmLE92tcqz5oeBS+O69ZGkaG521PTiUHX+3dyb42ohH2Y9RIi2Xc1YD4Ud
rO1g2c0Eue3xUe7mXu9XHT8WBlsaKr5dr/WZUnJuASvl+0uBvjXvw8AJw7IqrEcJ6hzOZfMVSIL4
tnEsDpSGTjkkTjrBXlGd+hjgvFFi4HZ1DiAgyVfCKt692cpwV9N17Pf6mPwq+SWbxYQtORfjtUd5
D/s4bS1/Cmc8iZilfSfCU6qZ/I00E9P57OzGhStrHXmbNM2AXvO+AaEWK4gJzZawZRMsZomExC5w
7U36g9ZZNUyyuN+2RN/uRBo/lhBWj45WS9guNwy2O5w4BrgHya8bINubBnfwVV2KX16X/VpS/QeB
IE9hjPO+tieZNDF8b+LF38yD79y0admTVmIinHTmL1AT0r1bFgQVh9ZzsJDzXAG7WGGWckLxy0Zw
BT2ZMOhhQeeQM2jneMc1jEzZpDqU1vDT7CNQ5QSrFEQ6SGLHc1H49QMqgyR0rv2GPj3hHlCVA/+E
9aFapwYX8iWqxdrysWgtVjQcO2/auqneQNX02jVsaO2Qz2Rc4J+8c0p93Dke0afzGJN+TMQrIEVN
PBPhdVe17S2wX6xwlk0xO7dBknBd00PCD2P6RoStJrdphXF6IT8ByxoZoq5WINeoUQzFVYO6MObO
xnLJc07h/nBSTuqjnkaCfI/mXQ+y5tBJwKsaG8zxznJ049rUqDhUHkmPkzcCm4kdCxv9+FWbC203
ZvPRhulyG3v8sUlf3s/pPFyPXDZpuOXlLtWFBl8zvZ2KzCLvSN62e4GGrodbObOSer0oPBHnOq1T
UTtb4leuUnsO91wojm3n9Yec7I19Fy4PcyroOGWhdzXqHkW7Hi0cET+gCr3HXNT0fhOg1WHa6C+F
b92nwAAmg5TgzIxi7MLeZjZozc26dRjqKT01oX8qOJEMRnXsqkW/n/C/WsYcH0kEfAWnTRqjjd4j
m6rnplv8Q1E3Tw5NiUUvvb1ZPHa6v9wv+pJsmqVotrglw00QwOtOsN8AOgm97egv6Gtc7UkvRiBw
PFls6Vngs9aNr725Edy5XbWiGG9HE5NIOR6jEKjF4nNzqsJOiz8TT1UW6qd5fpb/pPRLy1xmn9a+
4LIIwhWb2CX9VK+9NW7/cS+ZFzcqApV4+gxW9p/TMAQS2Mjy+cEEnCyKudmUZfT7HPmp0j7VoCqi
mQAmYSKCst6S3kICXdqQobWGfKggKOSoTjH8PN03bxH07o1CVxqZJpOoJHERCsC6jT0ktZJpqQaJ
1aw1gat/sKdYHDiRO3uHHrU3FXCdVU+pUGYSNUqahr8ZjO7r37WTRsnoUo2lWQMNYDst1TJCxIao
jFaK0HbpU+mc2HkA8XaXWec3aNEnGiLGJf5n/yqUlArC3HBGXGYGNmpLk8ww1bpSdDHutSAKqtE2
iJbryDh+QBh+IPYppFUj3cEzHgOFt+PBA3snFT6X7qq2zWRWajCEBV+Xhj7OEgbwIpmaSuwpzxsq
NhXsEkpBCTCLJUdZDTTZk3OPGbwTkwxY7hhDnNVE+PAryZ9KjU2Fhf5MSvS4ap9Tby3ZDFL5t7Xu
ALGwJ+/bwBl8owJvVReoqvEX7mcfWZCM6lVtn1h2gbJSRo1d2kDcn8B40JACRtUfbR81ZrfZsHc8
mO2yHdTJgRrLW1TbvTm9quZQqK/7vkB3bKAPVwefGkt8SZkXWJZXBjRTOjJ85Ih7HWOjPjg/kjwQ
a+AdnkUHVX7iXh5qQ+BM9X4kOydODXcXZeRVqYEjiO6pbTosIz2NUSdxV81aFjQXJHDwDFx+gZVE
m+2sw5c9T9XuVJOlXbebyRp+OXhtt8HcP/wT+u3Ci5tjSP9ZIOn8sg4bqBKsIneqaTVQk4sW0qZr
ywDwVsFjOCRPOJ/LcOQhLtyqA0fjkYGI8wLwkUubrpWfQH0g9Vmmx6GSmHArpVs5q9QuU+YRcZqo
sTGU5GgQiKQabZ40HIDTz1vgLimnEvPRsUeDdp1Mu0tl+J1Kusv4o6zBnxgI8Cj3qgH/6T/GZuWv
uUyrl3U1E4f9uAlmnpH/XM8lTRzqkpzuB7Nov33a2tJZxXWnv0+1jItS/bPzqN0EILUMBA1qZioI
ESrahPP8ZUkhm2yq06bG1IJi4jpM9WYGisIhYabDpnaImlNThLD8kW4XWC3q1N4jfJ6lWlLcUYBG
qPdB1TjrWiuTdVpBGbD+zMNTyXifJl0DkZTLWQWMNhkhl81bVqfhBMK9oL5b9bVeggXVvFF+6Wrs
7xaBYubsRckZXYHwlfvPqkgC3WhR68JWj+Vjtl3cVTEnz8lo0DNGEd09FSnkKfKnGm1mE4Vy6m6R
2lQzcAtfIUAvuPsz95wybrNeGgnTrx409WuqgvyHUdWnIEt57yWx2IFu5yTJJZxhFZT2PiN2W8V9
Wa7wN7WmE3dLI/Sy+2pSeRnVmBrEdQOAZAAYJ89HGCPhZXHKouH753Q4EnjpD8h6JVFVJZapsZLz
5yQVAJSJ27XpEFqv5quB02HLIDsLqW0084Q3U/uT5xf+QHG7V6OTZlWILJFM5/LkW8g87FSOqckp
ankCLUiuuOnzN1r/4lrY/4CyE+Dncm6S06Oh3ZqoYeSR+OEglJMqoFEdkw71t60x2vcfjm812ieU
QjMin/7oHFtxtssN4/BhObVRvTduDUezth8OfrXM5T0aA6hiWdRwPWQwJNEt/J/KSUYDQoQ676Ba
pXOl/XSSSEFfH5d1qnpLKu4zkX/yWF4HP02qFwgu8Fb/15H5X3VkcEo7/84Nfvsu3n79tR9zXuUf
fnCDpotF0JRr2J6NvfuDH9zULw0YDOC6b7kBnRuf1Bj/gwHc4SXHZa5v0yByDPc/asg40mb+l4aM
a3ie55omNvAA/ZCD273++faYlFH33/9l/L+4tydRtrV1iiPCCkTrbHh0xCEQVOSyxkO+QpxD+b4A
ZxDTtljSVZ/FeAElYWwx2y9hRcVbOLDuXC3clb3ZblCr1hphQj0Q9FXfor6rTMCMmjG9GWT+xtxA
bwbib3CJ4CjSkeYIYq3zwShR0Xhf2iKcN0HKHWFglPdhVzk7rF5tFhEJSqnYrMj3Xtp6XpVLkkLJ
WPB7xWho0v7JGqaGkqD97FuRIcNZ+q3R6tFKHwWPvKa4ximnQ7RyyIcepu4FNcQzVIeXNterr1YA
7K+cbgM/7GAJYUmxxIimnrLwjW83d+SQEIhHmgpmLuOnB7hiE8LAWSVIoA6had/k+lDca750OMbj
OjAJkQL9WFDzzB80JPt9VrTEeOtfB9kIMpZDgGmlCqP6lTxlyjbzaanjeD2KxoDuNt74MfbWBFDG
ZtKXh2x8dQhyveKQ6HicoZY3LsZjEAnE5XINWLHEFbm0A0yfyyDXEnxiMRQWr6OR1E9uvmpTIXjE
uXeWpAb6U3Qbi/NbsjOKnMf5xubLrn8PgwG/Qx9WMdU6mDzlFpZ6uA3sXy4P6KvOD1d5bLkHWKrh
LRJXlKzL3Dl3IyiTTZnd2Q1wOoAhUPWD8bfXja+TUzR70GObKE08ajgEBw6Tt6Y2w2NGisAyKfPu
eiHO04GacuXwgL7yJIzKwXcWj6YNiwbxd6X3HoZP6I2kZ/W+uBEDIJ3EiyQxRIf+scDnEJr07YzZ
yZpbUtvb4OTmM7hKL7M2eUToqRA34X2UaskpzwTmNr6bakk1BOLrOjesq6UqCAYfBf8DfyYLC44T
umozz+/rRj+E8BiP3pNvZtE+6ir6FcNvpxXhqTGqHyUPt7tOpqxBvkKnB6CMWHD9a2R3wVXkjzZf
T3hY9KAidJPOjIYnSBCweWth1RyLqD1YPGVVy2h9zWp/m8ArTVpIqNwmXOVeYB1S7hZXZWgv2I8A
69pJ9CVwRwE+1OKw7fV6HRY617Wp28UdKY6hMYlTy68IlD7YxQmxiELLEJBCztnrVk6+IbrisGv9
e/Z677v0JKIxdzYQTAnBzsqvBNJ2R5+ExFVnPVt5PLw2Q/mUR+UXmixiXYnc2WMf7tYkFExijA4t
ELvrOW55sCaPkajicXlxycq+AsSkvWkWVsGxGyEeBR38dM4hfij2hqZdZ7al37YSCBUuGkXOpPhq
ympYYcLgqmleEfFKLHxOAvqtX/jH2DaLvTxdlXSJwOhFVGFeCYk59bo/vDdAh4+eHh4X7pu2FJBh
zgOJPHQ638FsxtVa1/rqlGiAhyDpv5pOLY1DyURjDsCx0wHuDH3KF4Tt2utFm/K7MMi6vesl4XVS
2/kJSuaII0v4uC8A9ji9JjZO10FGItV107gxcqa29DaawH+gG46xa0UQrtNijFZeGL70hJM9D+i+
gaiiaDe5Rc4K17+pdG6Zom6553P2s8U3YdKDSATQwSotjjG1+/MgT9NT6YTXnWfzd+Mn11wDH87Y
9wRYTu/cujtPWZTYEshL7NwsDkOJqcHp65tGd79Tg4SmGhUHzv1UvW0yxqHdamvlf1cDSzrhh1gG
/lym1VjJvSKqIGkPPr8+S4GdmlavXybPS6qZnvIQq5c+jKqXJvoR224y7tUm1CJq/qctDtzK3FjE
Z/hvplSGDVIZFijpUyxvQc+jmpQ2qWk1phZSg8s6mZKIqZd9JXC6vHRZ5zJPra1eQGWKdkqqqGYl
SFMz/34PNLVfaoHz26mtfBg9r6be5TwK5/HA350HYPlhPm9aTatt/O1nPW/i0+dU60xSozZJtdpl
u5flOuRts9S5ffgUarXzB1QLXt768p18Xlwt+OHTqXU+7OnlHc9rfti82ii9PgR/lz2spR7QkcrA
VokE1fpqQLYwIkK1/Q87oV667GiNGLGWqkROga+Rg07x8pomVYwZ7Dq61+RTZT0W9BbW9SmtsJFV
UWTDnaKaDlPpoZASSW+mopDWMq9kKqWhX829vNTzzLFzQ+3m03w16ciV1RYur5630ilB54ct0qjF
e8DjztRQ5yVlJJUPuYkg5uBKjWpSgHqenhPIenGZ+OsPM8swE9dZ9fW8iHpBrRfGs7Gd9PEuRILM
eUBqVhE/EL8DZYdTPyrXHLlrIxWwPBCjZZVjrVTFWlIfa/c5StkCu/1ymwQhEW7y/67+orU6FdTm
rSkVtxRqD22wcLmSalzugctrv8N63Yl3r3vnTG5flQh4cyXlRZVEJJsczEoRLAeuFAP/3eRlObUa
v0Z9RbTVqkbvvJ+m+jB1KM7turxCuvGjjIMW5aZUggcLtXTbGl/Dwn2qaBche6BRo6AQCg+h6npq
spkgYkBo3sOetbjFIRyJGoweaO5N4KXdCiTdQJUyGm/UoJNjPlwNdBDkzu9tyVqWue+BzILX5Zia
rHvIP8KvrrXJjQ9qAGYby+zM1bwSBsYCrsDlAfAvjjP5k6oaphqAEUd5H3p7hbdXZU01GAh3rw1H
RqvXRPIEoZXs3Mm9b0di62fYtauZUB2KLrAb81Db54jTNQfsrq1Cz0vNAQ7tEs8GAQe9kJW2eMEN
68bzOsw/kdai9ElJ71Dq8daEfUAABsbv5pV8qVPLHQmXM36qdHqECQ4VBB6uubEyG5Jv04e0INzw
mvgfZ14MwoDocyAT8GyUIh6STWQonMlVQIcaG1163rTHztlGkymNFIS/bUqeW24KGfXd6NofY4HL
wzbPBAAxLXGjfgOO7Kbf8/hM35IYRZCJfP+eHIy9b1w3+aPyQeiytAYmkEJhmFt7venG3SU4JFMZ
36o2feZ3LCW3BtzmqaKfKavKDv2IYk8NlyCixIpWl+gKRUhRg2iWcWwS2zFqpUEqnI2MSrFQnJnS
KAyJma41jU2VJ3M5ANXYp3lzP+QAK7As+vJsGHgVHqRo23EXKIv8MtFcfqQP064XJxuez2BGkDAP
7kXWQi84ElU6Vx85qOElw84Kz/Vz9fHUAVeosCNVtlcHmh8SGEZUtSqXqw+sxi4DNa/PaDDKJKxP
MRfnaIgLLQavBjKdvmswt3L0qENIjV0Gl5wdribcrqb2XtkeVOVbWSrU4DI55/rrGEU5TUySchXV
SxkhzqMWXcMr4Ts2sHDqK5/8D58m6WhuCysKidv4i/1Blb9nmcanxiITKCiHxY0/WhOwrdF87/UZ
krM0kKhBHHf1Zgr5vcAAh3vbLvHr0ulPMrgnslqjvr9LS0LNu0z2eXnTma0hxRnubiA7GHozh9FC
2sFMa/dAbdhE7oVRLR1hyV5FDmyzmWue+kA2f2mnwqoy6qKjGMxDIMZnM1+bwM/5Z7XTjUnIXwrL
X+jmnR/CQDKF50JzsrG5zjSMs1jPD5OVHqMkfR7HnuDirs5RENrwQuUHGDI/kjHnnNCl20h9nvO/
QNPXohR0wBcyTkn8iw4D8Y5tNMNxlrgk5CrZdorzZ6VbUj+8GrscDB5V8Rv7qZzKctXCe11P8tnI
zt8mA8xR0JbOwZMDjYdBremzlarx9uqqFozJTV6jwwsCqoaNv0/0eCvi4WWoAw2HfR6tm9yCsizi
tgC57RwpbU47XELpobfLYed19UOTAVm2Fw+3bJJjZ4SduZ6bYQD0ApQSuBVVRK8i3GExs32sg5Gp
u2srNQceCJBsISHjY0oClw1jG8u/nDbCygHXy6U2oP8k+0PYWw08y4HPbbQu77WVTcXDGLTJB+3F
ohVRmuI2L2yx8brg3k9JjvXb9nl0dxaPvavz1u2K2XkW+mv1PnT4rVWjH4vSW0dQj64KbIBGDxDE
dat10ek44OXVvRvxTcWG1Fv0xrE2dJxuap56dUmhCbRd/xwPnGuWJfoShnm4TfuoOnT2j8XW5huz
i4wDeBPYsxhngE/fJI2gE9MB+S3KEDVOj1U+W2BYyi+A7kSH7sQ8Ahu+a6kLbPQFlZL2O+7YaNyI
b0YXYcEe+w1MKBPBJtCJKYD7I3Pj1KDUtIhSuf5ud/wX/ZaU105/ohWLielDI0S1RFR1PgyM/gYP
l3vtiTvPn9JNGsfDqqRKDYEzR66qFuDfC9r/zRMtfKgUlZrQw7XoE1/KysbzZ4tr4SHGwAkHt4+v
Tw5EgalOUGRZ5wOnmXn5Ws3tS6T1Cw/bi7FaPIOvx81eINnTFcmwAlteMp/SvvTXVg3ut+fqoL6d
QuHh7ATz46JVASmn+OJ42PznjBo1U2XQaN18IPw93qmFTfnnUmOXgVrMveTbqGm1gSwp4SxTs1YL
f1hOjeqmm23Itf99XlfNK9LxOin1bFU6PzOdQJIqz5v1WPURed+2tu6c9AnC2nIKFiN7nNsQ4sD4
mLZEHlomkAz0P5TQtHlrhRZ8Bn26cubgRzQWL0s9w4LOR4LRJ+Fe1YvAxb800PTd+ms0lLvCNzaU
LKBzxFi32zIyrxpLAP5upwMdw/ZnOCE6HOvge6WiDWdqSqFoPKxFw4gmh5qkpmfTzSgW7RGt20+D
jEHfsr93lo+vOhrDOy+O2lNowKEqs2R+89rkuMBP/mJS+9pTYiIJWzjie6Yd1OujlSM6IXLlBoFA
+NQYwxd3WqY3O+6IAC9C75bWL97sbiBMm5LLGwLOx9IMibfNKzgr6FCv+2VEjCpf7PQrYxqyty7I
8u2wwGhKI6/80sbLrdoq3xqHeuLYJ8ngu3OoC4PB5O16X3uNU5DLY92a2MbAmRdzDR8CQwamNQyJ
U7C8NgaqsbJ0BtytwfIyQiVSH2LuR0DvXWId664x7nn6kfpteaZxQex3M4biUG/DB29JjAN5CzPV
NfZ2oaawBG72rdDaZedNvbEz8gGzdUjBUe7VMIMWilPXPIwealonQ8l4/nYiRFFJn1j3IpqNY2nN
YHPkJmciFMXkmC9zibqpmit64V0/vhZIodSaceWntN0t6DyOlz0hsP6u5ut5ggAwCqc7cy6sExDB
kZ44+2DE1a2f680XKoPVdTe1pNlobvTmjOcf2G44nJK2c6/FqA/PSbY8qg2ONcpB4fj9bYyJ87aq
YCyoXXT88oupI51ukAhvumHIbgwnhRwt91/vDkFsjt8X4Ox08a1wb+qeA9w3B73C3iyQTlfqECOg
IbxTh51a0W7IWXIq89HGF3yIfXRravdLg9tL06teErzjRqEjQWig0qAFDx7SiAJrMFvlz3Kwb0iC
Nb9O/kJmtIkiNILk/xBNkg8kl0BTce24WvqNqKh0a88t7kZOSA+d5hj8B4vqZzLZu5DggW9DUgab
2EKtE8vqqFG5+8DiQFPbQVVMPkYev3K3BXIssvwbg6Sm+5kU6/N2nAS+9KiJ15xe/EbzSCaZrDK+
b9sooafLO0VFtSa9MnztAq/eZHUxHngwMO4oE5N4Lve2nboVpPn+ezTjOO9Dkwu9XzR3OkrH8zZc
KERF7/jfl8YLoKwY6bGsqEPn8SLOSwzwucWydG9+51jrNLf7Iyx//daRuVLqXSbOAUHqv+WVD7qD
fuKxc+P61uuAnqsdDcTeBYp+VAvo9QDsrG+TU997wYlLRHheCoZ1nc7eDzG4RG24XnfK/H7hEDRS
Svhd/jP/Y4cqmOWTPVonyx7hhPBe66wdjR/UNc/70+j+atC0+DbU2vCYJP2wbiw7/1FoB7U/xlJb
q5Jm9G0tEP8PIaFb4ZKbb8L+qhYgbGtetXpj3/bGXB/trnDXfdRDCBj4eUggAS5Rt79o6VCKHHv9
kRCDmmvb0gFJKcXj4oMKEYbb/OqwTuTuYL81VqGt8oRtNByfh5J93AhQ7i9aHz2etxbET7VfOS+h
lmsbulnZwTM0+5aDCQl57IdvPj+WWjSzevSOQ9I8OpUt9lUW4q6vKuexcmloqEXKalqVFGffILWn
6zpr2luU5eMhczq6zKJuvup5c68W5d/zPGCPeKG0glGBv8RNs/jx3YgDlTufsvthgSyy5Se2eKi9
cntXezDm2QRm12q7xbXSJy+iJF1yl/+LVF9A50L7nmp2uY7WOQkeSOUm+9BH/rRJCv5e9gKFUX49
rumTadImENj6Bov/ZNyYSdneTZ2mo9Ou5Z3RV7XkMoTEugjDeJhCLHvjTEhPL9rDNDTDE9F5sHbk
Buco31R2MH/X0pq0XXDxJxQu8XEayB0ZQi/+tgzZSX2WoA6+6WKwvnixhpG+BNyWgYq+MzxtJISH
A84QJ/UFNTzJEem8tA+CpJhr2v7zrs8i5ykRaHPUIqEbbX3aVd9DfEdr3wzGk2dq1TG0YRA6Sdd/
MwrjoBalUveWxCXXyQL/EyEGxc5Ab3jtloH/4C7FfBXXlv1zKFrUAK32mg1WuB77qjsi5Y5vEYkl
6Gbz/kfhP8xD4fyctJyLYuCBbSVsCduHDUy+EsNXQPonta24139raZQ+018gy2Yapv2wcOn2ogEI
g9yGSIL/Ye/MltvWtiz7Kxn1jlNoNrqMrPvAvpFEtbasF4Qsy+j7Hl9fA5s+h7Lq3Kx73zPCZoAA
ATYigb3XmnNMcoE97dk1p249WcFwjKbMP6V1Tkbh/Hrkjbzb+q5yA4C7P9KL79Zyt3l/+QjDP/xP
b/xf642Tfvnf98b7/7h+H8K3/CMvXTfkbn/2x9XZeigsEx+UallCpRv9l19xRqkbtsAuL4SNPvOv
drkxQ9EFLn/2sl1HWhn/5KVrfxi6q1mOoeE45Izh/Dvtcsf9bF90XVVoxGMIkzarawp69h+75SX+
san3s+iqJnGPQoSXLwz0dts4Ga4iZ+6KILBB46eT6Le03NrAvqUtFSWFmhbWINEC802kAUNi8yrv
mYjXgdWfbwwBhtfTHbFW0vEl/Qtb7GYlGiVJMM4cpPZruSjZxnJJ3sQ2elSFjuxZTJPPyNsCikWZ
tv0mmsVp8kara+ajchGpf7YP0x9SV+TOcwd5Y/+1JO+2lEOQc4GGl/bIi+f5gyW6mcAVEEIyrs5e
478xOMsNrtYvCVOfkJcyNfbnG2OeGF5uzBbKaCvMowSLD7NOVN6Es1qyV0xlM8FklquwXMGQ8p1w
WXZzBF0nJXSWrO51eX6faHW18TojQ9I6V8rOizaS6X083JvFzGowZnVrOevy5I28G4WANDWqq5Xi
tP2R9jcovNruVqOpRAPDkXyVgPZGkO7NUTc/mnS8VVo4JGS9AqtxU+T77amKVH8z1t3WAbuysJV4
NgWGzTYZukePHEQNE99Oc1JAfxq4waC66bXY3I42cShF5N+iBiobsM5ZTN1jXiLoLN9yNXn14nht
G0q4rnrRbYw4Vhb4DlOShqckNMixmkkn0gQrTayRVT4lU1N6E0wu8UX+/bgyhAyvBXF6tyLvrZUm
dWN9G3nECI6CRrv1TmQHQbToDQ58n9uDXEKF92vpsg7Yi5g1xX9ukY+53L3sJ9epFKqRC+LfqMa2
wML2527/n8N83iwP6+sB1Ba5eN5ORN1Ew+TynKZ8cZf7l+f799dVBeKBOJu88zPKA6SV+usDkXcv
67okmraK6SLK33x6qvNH8Olj+nR3yKKe6xz1M7kzMrZiWyF+vQDfLxB4uXRGuV8g73Jllc259hf8
+/lBlz1FiI+lsYNloDdwyOaf7WXj5e5l3eXpz7z5y2Muz3x5zGVd1uB1VRDqrf7uWJfHXY6n+K27
qQjrvay67HpZd3lvl3VxrZ8qi37y+e3qlv1E9jvg5L+aqkWdVyrqdE6RH3qLHxZlQ1IZ/VPUahq5
eHO/UdV8mNozN142Ei9H+3RXHvbcB5VbPrQoR49adoMX8NKrvBzmsu5DE1W+kPMR5HZ5//LIT+vy
dND3caXmpIgBKyq8F7Hu5wpVM9eq0A+Toy3vhwmTUgQnbPqwKBuVhCtwMv28qWh3uDDhVCIHDu2Z
0z/Odc4wzEB1zdVgWbqu6OwgNLo8yJcPvZS1Lw+V5eLWEtpmjM2baI7TSOYbWbiXN7UGMAhHIxU5
1EV3cp18nFwyJdL+cl/ufLl7OQzCl19HDVQTV3iG7Ub6ND7ZNszcJSjImbLlhw0NlvUwRqjTamh+
OUN/vPm7dU1Mva4iH2r+TM59unlJdlfkulh2V+QWXxtIKem0LfGd7pxZCmlqJEhmo2XhzecHn/eT
axWp+2wmZxNhn8YAyfhB3rQd5cW08IEzB79bN2aNvTRxyA1nn0eRf1WrAUHc3NWQN7pNNiV+JTBl
ZP49D/NHZdT494vaUA6+WvbrAbXEQmgGoHgaZSuz5fTXSzntXzdyXZCb39Vs0NbUMydsQN506Oab
zOT9Znjia79g9jKrduVSNNM5RY5waDaF9fONRnawlMAH+HLUpdfp1cYXQC/nlsMYgTCUf3P595Wd
ncSb+MLIla387pgzCSI5TjiJ2d9A9xNnpFF6MBtQS88fkTQfEDqzY9JjIztSBV4OVxzkUmBWv5ZG
q82JYcqJK4U+BSN71jjrkuslW1EqXa0DkiJyJQQ0Ymcs652OJMocxNQ/yI4iLj8TIz5IL9Mks3Ht
VpHP1JLUSBotzXpQmNfUmLAPCUHE65Dp+HJwbNiCSBOcQQE9MLfLhBy9fWqWnFfK7Wcj+DzYyyaX
cV6hJ/rSyAdvcb5/2S6XzisvDZiExOONrjfX50POyqmV60UgVBXjgeDgdDNQ2aaFOTcdpbdC3gxh
SZ5Zb+y0dGdpvkn6INvlzd/2KOVOl8cgyKTD8Onhl8dUFkRIfVLhFs1tAHkztTOUSC7yLUM8f2nm
f94+WsQFUsSjpDAPiS/HkEv/wjr5kPOzyF28sP/hu36F4/DPlyOXLm+1G2gg4Ml0l/JNyU/r8nY/
3ZVvNFa25nTX/IXFkkufGEv+fPmSeCWt8TZGhQHpDH3K5dXs085n3NNln8vm82HDxMh2n1aeUU+f
nvbvXsplHanGaPETY2MBATkTyyRp7AOq7MOi3HRhjn1+ZC0pZ/98+4cjfX7oh/vnxQ/HHnRI5+ac
FiMP/f9slw+dwpwisQYBZO6af9j78+LfP9PlRcej9ji6BbDHC75NLl4e8uEQcsvn+3Llh93P2z+8
MiPZipruEBYO/cNN8tfdNI/WgtQ70hR5xGX9ZQdbqMDlp4Si15/H8ESjE9GbpASiz4tyS5s42nmJ
3Ea6SyFNZqa38kZ2K6dZCBRHs8VQLsqVcvOZvHd5pFwKkkBbEY2MzkmC+eRKCyO8upSLHw6nzx1R
vS+wR8hFuf38TPJ+VE2PU+GC+gUVQ6T2/Lrk7p+PeXlJl838ue8VLUMdTiA9jnD9i/ytXH4R8q7w
MQrtzr8Lq4sKFRklv0L5KPgpwJZDzBrSUtVL5lggR0D9TBW73DhZA5c/a4EVD6XgUjS3HGWLUt4o
HV0CQN64uNIpNtWlXHTfq5b8iwFrFhe1WYSG4ZbZ8Dxmu9xNh00UHUzHybajQheZYMMXxj5UEEaD
kmzdvo+t+EEZfZnk5XaIc39lag/U4atD3hI+FizSY1ijDWsA0QRwStZybh1zmNw9unTq159AYpcZ
/jSDvoTPZUZpswjgv75Cos8AN4iNg2VwMbcIvYjLqGJ22IIasZ4S3otpDkd845jNGaLy3dEquL0O
9ItJMVc0uE+XuassRchZbDqgdCotQdh732n/U7A7xxE+jsX7//lfrz/SMFtRsa3Ct+a3ypvQDcpX
/zza8BSEv5fqzjv8KtU56h+mRjFOnTtZ0DUMPCq/SnWO+MPRgFsI4pkcXTU06oJ/osW0P1zb1C3X
0DCdUEEjj/DPUp3zx0wF0xxh6JhSNOffKtWJT8GGwnZdzdFN09YMYhKhmP1eqfPI+OqCjEAvCkMr
2xEjAu4BbIBZM4zzze9GO4Jm+O502n3hUjROXIEarnaeS9fJNpDLGEf3PlniotuX/rgoKra7RjRt
Yqe7TfLUXGr94B1y2552mVOuTLe6KzQkfEUH15bhkk7svR6vjLRc+2Hg7qfoJm90IsCpTS1M9Vsc
kxFkZw4A/EdCa0AMEDsLtwNRg37Q6lY/c/Tehv+8pD/+lvb4Nx+JrvKZ86noBuQU/iwfi5du61Se
1qMSQmDv7nw9hBKQkGdfhOQZK0RIZbq+QLnkrQlMuqENsdOn+EXRUOdFBRbnkXfaFPC1Wzfj3fhX
boGIpY7chR7n1sbpFJRIrvU82nSwP3zzfiVXfnztGn8+Xl2ejBgs5lxNUziGYToatWELQ5QlZijd
x1fvBTrgY3pIe8/3YI94xhJCz106WCodQTffojTEnv81Y4K6HAuC4EubpC9ROV/zSCH9qiKWdfAT
a9n3CUiVXF9bBPe29GWsAc9sBJdDr0Pai+X3ruDkbuhKuZhBa7kPmq02k6ORZEg9qexo+nQXaiXa
KqV6T01SBgqvOZYJfPIiH464J76SxnsdU6JbBIPzrHf+k000Mtheba9i8ll01l6Lo/BoObeAsMxF
XbTtJnTjp+kq6VBOKJ2+TxUa6qEzkXtJBr0ofNz/wyoOgxkq8x1xQLkIrO5tRIxVOmTXsB+6y5Oj
aNW6niWcmtW5dL9+6EHgL+eMOifyxr2fYCgKME8kwvpa9jA5NMBy4NXJIFC+gKeb3QjKW9NSWgzs
xjwFSUvKGVE3agfIvvEkwkC9Knu+LRQaMOyo9n4U1mNGxvSyImt+2XAQJfdLSPfiTqTZm0/Vc6H3
3daOsoQ2rPYaj49DFwv4EOLVCfaaY1BjLpvb0HSOQi2QwdBpXcRpfYxTB6BT9G2arLXrIe3IK0Hd
Qcy2iLS+LsVkbNQAH7g56aSjZa/kBpHaZqbgPKZy1XbVc2EihMp7ElpKIsUJqkCqJYAOVcExpb6y
TJssW5kRFqkwcYyTTjTZkkQTw9PmsNL2LlYeHMOJd0kF8DYi+mLSENIRapbazXcPUpsZEI5FIXwT
hNmrYqWg7pueAYLaYZ/KpzvfQb83FuO3tHuqiO1bJmX2pRjFS9XU3+2kXDOEekag5KCOzH7UUXin
B4TUaGF4qsBY8zl2X62y+DaZhKB646KxRyDnWGl9p12h+zgWIC8Wgyqe7ZCEkFy/LtU5KCjSCZX0
mGZW4MEKzd/ahYaYl6YiAYDOiEl73KsBzP/Ah2bYncau3VIOvAryatso0dIZ+n0dV2+2fmcAxWrd
9KnWvAT79fCqaOYaUdwhNqL1VPFncXpuppGgKpDLPmEGzmgzrLDJhgvavcnYhakYPEBVfHVi+zGJ
iSxRpquoCFSwVVGKZsRXd5mwlm06nrowv4+s+jXX629B0m2Fn2xMfkkAoEiMIO0LYeMit60eBeKu
1rR2QftDW2DXW9mux4nVepxy8Kt28r12nJ8er6VKoOQL45UaSrHUUeit8MYt68Elzc18hgUH6zs4
xV54ZNyyxbn4NMwdgs6/tU3zzTN5A5l4FWNfbW0Nal/m3TtRcR25So6NmzAWxbxPRLVuBLI4TXcD
wqAJaZ/Sbpv62nvGL4/wOpRixOw9gWBi3jSP/Szb4zcUxsxz8woUngdHnEyy2s7v7SbZaHHMMZDg
c9YYoYIkxinPrFXeopJKu7vRdm7DIb6LrPHGNZRdgTBCK6B0jbjJ16igOV0T99bXN2MYY2jyc0FR
QN+Tv7ePqqAGLfZdN9MrJQsewCNAxB+HpyKxCPTxzGrh9ert+XljEiw8C1snWnd/il6TGKw1v++x
Ruda8VOq0nCPSnBtRLAmYdlPwocVkY9EnQ/vSYpPr/Q6PiSjgAF9Swb63bwhcu1nAPLofNzveuPd
kzAPhagiYcAjYsFxXsgpv/Kdoxfv7dr1N17ZPU/7EYrootSQBxbeNk8mOvXAG0EBYotUyOdRC2ub
E96N/A6qIGnEAAmt4NHrTUIHwnaPt1bgcCRKotb8DUqDE6CKfdZoX0lkElGVrGLbvrHs/KvvVsc4
NJ+bhFOYQzTmynpVbRyWuMWuppDIo8xF+9uScxMFAJ4y/HZF69D9b+xH7DUgmLRg2Y9TtO9drF42
lzcUq6HH9euLEQa7JNEorWU67lNhnJKi+gIu6day0Rv6mf1FQx0WxfWPIASg5ULNM2qw+Q2NrYyF
ygtTeDBdJTeNbnlfCPeK1jzXQKdZpIHxogOKojYG/LHyifGYULCKucCU4vAdp3hhxROwn6n7CSXj
zkK8Mfjpd0sd1MNQRf0utCxwiUyL/XCoSLfrio0+mie/EdZ6TNN9nrSPg0I0rA9adGtz7Rk13nOs
vaVlBSzQy1ewBp2FbZjf4qFGk+Ppr4XifUXMd214LYwkgwy5wVe3hrBmydl1aoeUE3QTNFY1ElYy
ZgsXPsV1ocfbfnQeInNYKY79nDqju2hTIrdeoiJ8HdNp3dJbfjUZiERNsKkUHUWbGMgPDZuMHDP7
RjiQAScSRcqisW4nhzeoGr61dAvOLD1q3rCpAPWRsKA2GHlDMlicwmhOga5mS4Kii2srC9VjU/s/
Jkd9LIduwhDmAt/jC6/UdbW0QYG1KqISkzC23srfkcdWqK6pDxKliT4v2vqau298miI4kLy1Yz42
fugDpdvbQ0JYUWrfolbgjy36H1NokFSjj1t91MnBq7OtoDnCyYXARdtGCswV1HcOetPdDASFBAWq
Z7wdHmBWh/OWNzVErFnT1uQrcb0xk+i699qvkyOI5cpTAgP1q74RD8lAhFATN9/mj67xZpgofw8m
sc9IH3+gSEW/E6jPPaInU8nIDBL2V19LH1IbkW7baOs6157tSi82NpTDRiQ/0ICTjMBoG0xTPut4
CWJTboEevgguiMtJGIsezJ6FUXjZJVVOskD+BU35CmnlTWCV+3a07hW9P0VFRSpX/Mjw86C0A/1T
JH+maDk1Te5ec6Hw4ZCYfFIt53fH5XEpqNmnCUSy+WkNS2z02H1wIuu9jjBjjoP9pbDDu453aIl6
3cdi53g31lieFLfihYt+FRCg56GFaion3Ayum9y2pMB0KYbouK1pxm1d1SJWEcguZtF+TxvY3uOx
Bp7fp3fGbEHkVK+hay2z4qlvxm8I1tpD22u7QREDRTOU+Lo55jBPQpL4Kub6pFDgClGinYJAHH5s
viksUW0c6FWiSJtj7va3iU3ip5JHIZZPHSafbjCDxvPBLJpyfFdcxSJ51DBH0x1gBoOp9s1pIg2V
7LAYMY1vpzB9wlDHWEEJMZcI5zGKycXIgKm1TdvgDlcfNBTSWZitPTPaQmLl56/1e8Yl7c7N3PfQ
r7w1ScH+0on44GO4p1ejPung/Koe/xq5qalX3Qxjq95n2cCF0A/vypQiZ+wqCmi4OX0nbWuwbqRa
wcf1a0xsCco/MIbQLS1tNehkhtII54/Yq/uSEL9EmM1qBBOwyHwxW5rSazstH4KAtNBqSppVFwTH
NtGVbW3y81DKlJjKifAp/MIE/VHpp90/hukqr01GT7P2XcaMy+zvy125pI3WsbKwxcuNvYLPV8ky
LCvzXucdjNukIvJEBn1fDiGXRpWYE7tTbssW2UHeqy7WAZS4urEN/MnaK60NFaELA8INizxaKro/
nnuKsl8oW3zyQPJuMei32RwCU85ttUFWmeRirHrMLzyyKB0Hgz0Vpywgcioz+2JtR7qyL3Rtn1YI
NwzbLrfhkIk9tlsBd9n1D1w+HmzKKW00eo/ChLMnDz8fRi7Jp/BlNUseWyZyO4Iwz9rjxETVpyRs
yqIbhDaVv1fZX4W1b+87mzoNZg2UkVq2dysVx7wLCygJnOkGliYzJsMstoZS75xQkLBYV8GpUrTg
NDiBtlFGe04YqYkyLUpt6Wt1dBN4SOSGXicW1HcRFnrTQz9wURi8RkcQ5s9pmm2wYQTDaC4pu7Xf
j+ZKWHmxQo1o3pm6Fh70NNZWviixxdGcWNqpZoCeovyVj8p17jkl43YoF3UcqacYdY7V5eiL8ekL
3w2vwqD60qTKwCgRwDKohFFLy2u1MaZbJWXw4KTZOqC4uFEgS2xijeevzcG/AiLwjfrC21RN8R4O
4Y7Lg0d8ziapkwLtjQlbERf2faBFB3dsQTsAZriyas4PGTbQdZMWjAIDM3mZuCDBkCY3CgXosZzP
s8LpjHXpV3epENVR1yp7DanrQWj6cN1PTKbUdKw3TZsh46PUEViVf9IGEmj0DPQxSZ77uvOiu8YF
ZePzk2GokX3vGkJXFfeQCy5gtZJmx0xjJBaVfv3kjyE0HgV4JopDThRBlzzbtn+Xe0Qe6nFEEmzY
+Y/9lP00Ss7ffV0staFq9m7vGYex67+VcTps7d6egPpVDqrDJmMy7vs7uAOMMW3n2FuKfSQ60zWj
+7EpKJ4k2TNVGKZ7hTuehEUeYBy5hEn63yExjPsiF99hogZH/LzxerBwlhVNGN1I0qJi9Li1/aFa
tbp1GKdyfFRmimcMIXxlJmC0XNd59JU62yuwJJa5TgxXWVu3w1hB4o0xIiy6iBFrFjn6VTHfdKq4
HXsTLIWr4ZCYGv0ptMmuLPp0B9TiusZWf+siSO4jLSEWu6mP/tA/JXaCCZhsSqBlBGNlWRvdV5qB
viEhC90nuZKpyf040k+PKlM79IV4Dkn05o8YE1FkGqQWDX6z6C1fJ16Xq6paPnuMRlZcxIw91gt3
n3T5WpBBc1PMYUYi9cXeSkjoNY1bH+7sTqnbgClS0uySWrcW/aOGi5IxunVt5QGxS7qNKyPR8+3Q
+YdQZCQ1p96PpouLe21QV1HW2dsxAGMyaSYfmDZ966oh3qFqUgY0B20WH41OzY8m31x09RtFNZ7S
cA5NMqFKglXY2EH21ZvNIXbWrpBA1cceDmqppkCNbb4Q3QQMFaXT0acqYy/4hAndy7z+xsQWsnes
4S4cNTQ15jRH9sTmTgUrvdBMyF9NTTyorgTK0UO42wFcbKs5+bht36OkCU7t4GAANr50LiOZYaq2
ADiqu4pvblD66UHz89XUTsZeQ+BfYBdbpuPE4AjMPHWI8MUI8+4eKxv80fhQpZl/F43FjWekHfmv
TcYEJF0GE6GnmXIswIas5kSBtZi+TGribtwohTgZJVTqSQIPGnugoLDwEbofRU/E8yJHQ3xnhult
yJBGI8paDFtrrEto0EaxDYZMPQbKeGI8Tc5UlTl7Dxlz3JICpxbEqWfor317vPHiST9UCfBWNdXd
bdi41o1p4bkVVTZuQfoeBJx/HFr9cwOo8Lr6WlZK+NgO+P2octx6uDP0gQFjqpr3qo9LZ/JxSWQC
940+LGKb0XlT5RWD7D5epUatrwcT9mE9OD/8NB23IMHK45BMK9ucNnrRmCtqpZvCdyitWeJpdIHm
4qJhekQFjjhrd1eobbesmuyqip8qPbq2uxkT0/TeYXRxRxXHNEeeNyX1Uc9r9Y6a5QINgiANYOwN
ZgUlNj97vpFLYXgFpAUgWanYTI3mxaG6YgqM3y4IEDF0EUrsLt1FbjEjOaklKdWAritRspbE5jmh
UCmUQxKUP2nYjet6th1H1IsXmuq2a8QgHlbKFhfieTEsBoOKQpkQC7V3sl71TpBijNXkQC6zGJdQ
X4w2/RBPB+EygW/SKCXF2h4PQS1Wgd3C9/F6ZylXyZuxdr8MLaWOuMl7YLWzgAJQY/drMc7LcK92
8VJNTfUwzjdySTcHKIRd0/+634xJuII7BGR5lliKuRt5duExD2eEP5sTrcE3mO9kZ79iC6Z0mQ+R
hVKRgYs0uemR5a7U2V8o13ly6HLZbHHtxxcav3CaJ5Aydu0P+8oDyJvLDp/uqupsZO6rSAeKxxz0
sktpM571QWh+PqDmzGoB+cDzolZQsjUDP11d9v7wILnSUawOGj328M/vQG7+9PpcRyuYAuM4kRuC
ElQ81Et7eXmCT3v83VEuD9EGfrkYKTYyYIwTIXGuYkjWXh4S3q5YMLZraIBruVmi3vTe5U1G1T0E
IHVv5chk5I09yzEpnkK8k/edectQe5TuvCRfI8pj8malabcCSs9VdFQeksx5tFwoM+eGcu+9uZR8
1iYWK3Ute9K0NWhpyr63V4ERdvTkwW2mQ+oN5VYBLT8ek7qiKEBj4WzFjIT6MmTTvur6H0Ga9xvg
8RaE4FYvDsiAZ5ahxwVyNHVOGYQo8i0iuZNxutk9iTglbzUuHsLQ/hnkxck1y5VvuLcQ4V/hEeRA
XWM8A9bPql3VXXhb4oRYDC3cqMIK90y7n7sQAjutgqWWGt+tGqcTBZ9moYIXaoFiWhPO2GhCXFoO
b3EKMH4qBuxoSksCA3rhRdWM10au/PRkP1F7yHrxFMX9Y1COxD3rzq3sIGReSIU36d8ILVj5OTMj
Sy++VuKdKBKiZJ3ulKodiOF9p1IBUitMK0HQvItMWQYGOuEgxprpb3XNf9Hn9wxmFR3VUteco40y
iQFiwLP1q4bxX9QOm6El5Nr3swe0wsd+cJcN8Rox8ZyZKU662X4JKYYFFNOT8ks3mhhpyMjMhdg2
ofKjdoS6cuvwpJcDSp3pKc67YQcjKlhUbk7YeL0DyHZIGLvFsRcfSATxSaAf7wvf6m4676cNZhtm
fRyC22KC7NX1oraM69I3yMNFHcwnYYiFDfO0EpDMe400KTd5GgwHzmc/bZxjxWBrWRCat3KpQ7jl
ZCxtzklLETH895Xyvimfxnjsf+pMTWmkoUACQdRvysHba60HCL3fuZ173WSAfRss0KF+ozrRo9Bc
lTBs98GGPj1elxj5s6a7Lh2SF8Jx5TYvXV8LypvKW++WV3GnxdvcF1+K6EuhR18HnGMUYVtj6xTR
kR55unb7PmL0Gt47uu6tHKv4nuNDWbg1WbWcSLZGRGo2eTfhpi8tc8O3B8CajqUenO5IRF2kzC0v
4sZpQqRGHpDOapKDSjRz7DjaRuQM5P15ImPlubcq0x+VAkVu0rt8We8wsboMouGlpzFJnVPEB1j0
GfWnkbkgM/WD07nL8d5VEK0Vk/PDbpOTsEWz1AePROAy5cvo3emVVxCFGJMCxAgW79W4tk3vKczt
babWX5iU7ZlLENfT8bcTAMcWvjBv0YcDORvAd3vVdMyD5D1HCB7ED3ni/nR6lSCcvDjgQQ1h7M+U
DFd/qVUSR0U9rKaYiBpBRZXUlgxnM6nOkSqGlU39Xv+aJ+TG5KlNISghtsGsLUyoQ1ksOKXEu7iA
QED/aRCtg70Xto3N5+b68TNijX07hEsKRQXoNcLgQZOshuwl4SK30effWmGlTFoOhandzP+9iABV
RO4mBU5jHTdcXxWzwik0cKaBDbJyK1JI4tYBhUvJrkyoMlQTF8ccO6uoMMMPqoFHNyIXOpjITEny
FQk2Ld0bkoIr3ScacqSoQ/mXEYJ/NYcfWW62UkcQF4nPlTvpMwrF32rKPcc6j4PN5KCIRAU4rPIY
2s2Etb1y4mc0fkQpp7gKjap88BIbmoFITnE9UW5SntPBpkFFqiq0dQp21ouOkZHXywepRR39L6JB
mK3Q1fIeOjG+1Kb7VlEP4a+hvThbvM86cRPegnzK94Y+ZBXH96Gbr+2erE78XU9zQ5puV7mom6DZ
OlayrfoyXFsp5jM7xlHclw6p9x5Dei2ehgWWzWg59tHeAH+0ytJUEOMwv/3GDolpYKReGSaVPGDc
pceMWTAfHAyLJwQ3X5vANxSUip1VvullUG8jffSJI0JWhTIkSfkK6oKen/jZOcyGS/NodsppmAv2
zfyLzNo9Fkd/pbehBeOOWG1XedOD6CpO8rdqrqfrXQRYklLh8dpx/aUJTm1RYIXY2jhVh6bYe/r4
VvILIrIR2KT2pQsp3TRj+M0bfg7KSNJzRpJ8PpstaO8qlL5jvnQqpVPV+hlTMtgUBa0DKjJLCBzA
aKZsx8ypWqZMZlAPOvm4nALoFYIa7KINzW+hRtc4it+MRIcKmUxUBCNs/a7f302V8xZzDi0U88mO
8dlP/Bp0TT8pKVmfrSZem7ol46ZNKkAyvKYk50NXCLvxMusUxemMbocb6CCb59fOp48Xn6CAQ1TK
P4V4pLGGnNXF2dwTHbP1PbXapK5y7/CzXKRFoy0b/J555rnbwXBj3Dm7RHmvgIBTN6Cz05rKwEXU
5zcwlF/i5JTkBBWPU49X318aRqFfty0JEUNhI3+9UdWsXBftCOaEsHd15MQXMUgqJwYHeuLvZMP/
f/+mVqj/8V/cf8uLsQqxfn+6+4/HPOXff837/PWY3/f4x3X4VqFw/Nn8t4/avuc3r+l7/flBvx2Z
Z//16lavzetvd9bSAHfXvlfj/XsNt0K+ClQX8yP/1Y3/8a+pckxLR7fxz1U5t+9ZVo9J95qFv4Nm
zzv+UufY4g/LZU7lUpQzVMd0L6BZKdxxNY3NUoDzUZ2j/8GqGS6LLQ8grIkG4091jvuHrSHcQZdD
XWJOBfx3jHQaIqHPcg5bCMOwNVUXtoZB75M+B51hPaWFOu6GpHjoo37iZBY90NQnUHXWnBMt7yso
OhKVqaRKl9chB2mTOuqyzmboZGkn94W+SGtyNaamF1t3amZVrvDXKSjlhT2oUAfo0V/ldn3Xu8y8
U6UpVkNAPcgJaP5dpZ3l0ECbc8xa/hvM731juB96hsGu9jXzyAf2QiYmuZjTchJO9Y4BNzoJmoO4
KRPTu82/R1UX7isGXAuz5qTdu8EOiLO1Fhi9OeGIaFWXEEQFVyT8XWIuMvpfXSMhI1wx6Qi4XG2r
3oqO2H2eyFcJo6pAZdltgybqEOnY3wKvrbZaUzOF8X/2tbWtDc1bB7OIYCzcK5FzhYv1ASNYkhyS
KRiXNMXDbdolhMtbRg1ZkTmSmnkzSiXTlwkDeHpW2kg2dmwtVWWgs6pX36mP/8TaBoHUUJ5oP5Zr
4ltI4hspGnaJs087AvpCS7+mM0J/InKifShwvRvX/QCZNRY+WqsuXBqZ23MBmoZVK2yH/DvmB7bb
lnsCs7kyunF4MwZ0byOm7bnVXYe+aI6a9R2mS3yFjvqaTAL72rKpqQxR3a6roogJBO+Z9FqlvuoG
O97MtQdhMc2wx3KW+yQM4JouWlKfY8CTmQrDuBARDp6PYBgbNDyEOIVFUINXTUn1setHayqOXdVP
O7dwdgFDBseMUQ80b56Wv1YEM1Insk6taxP6Mkce2dZor5Ayogurm+sJtfye69XJzAkcAq2u37iU
oIZcfEO32Jyg+l4NhVsclQ46gGsTUQhwddVPzpbJx/jotaAt6oF4oLh3j+NkEpkSk+HoOzazVO9p
mKEIFuKydS2CdD0mxmJDpQmSbUxuvU67lhT5kqApC0N96ug4pJM8XzpcjLdl8KNiVFOF8yAxxYWo
2cQoZiR7xaJexsM0n+DZ5PvGfeNsgl6x99HUrSjAtFcZ8FGa/kOxUa1Eu2IXEEUN3xOM38R5KcAJ
mDjRDmNwQ7BWu8cFWREMY780QRDv1IFLFUItn8i/Bilboz4P+CWQFOkOZA7K5nb5o888dhnqB9ci
EsmvvZdU6a9SNXuYgv/L3nksx81sW/qJcAPeTMv7IimSkv4JQqIkAAnvzdP3l8m+p85V9InonvcE
gQLJYhkAmbn3Wt8yOOOK5Gr7wHFHgrGKNHVJANT1jTFY34Im+9KCjN7QNVk2fduQzKnxVrOq3Zez
ey1/JIs7kz9BYORsfgH8QIRAMT4TULnTDfLlXJOMozmP9lkSvkaj9ttPyMZKJ7oaljMfDQQzXp1+
mV3yDvNOl12q4k9OBQQTaEeNL7Q4X0J9pQNmNaLmAimkAMpkAGhouW/NRXvmxVrPfMo/EzGemHWC
lOGGtM1M72ftlXsS9uq7FQSvjdFc2sa2Ni4rwg2r9O7cpW9B2lzGUN/bFWnrBILlz7K+MvxKCR5Y
LVNPGwzufJzoGsCbrqbx2k8r8iFpgS6L+BbWBKZFrI7LdVws1a4nd2w1AK7OXfsc+hSz824yVlOa
jvSl7J+Wmy0no453xTTU+1GKDsIQ0YljBmRi6liwvIRYzdTwdrqdoFPADZXWXEu1oW+oGSHczYad
XjoUU6PhVk1xfqAYpa2AP5I2RSwQaWDRvJ+IBijeMrMNjmVe76vgnPb1Pgb3rxH/tHaCPZ1589CY
y4YswHyb+/U3xx9hmGVWvceMSp3YYplBFlQ39wnpknN8GFmmoK5wmkM/pUz3QALBP8ShiX9yi81o
rgtvPXVO+06ZG4Rh99pBml2L0SeiaeF2seTxGXY25hIrv8+m/ewN5m4syVCqoooOuZhRwjAFlqa3
l29LRgcmDftlu/jHeejIR/UclhM0niaWzrMFHImERUtkOgoMetTWaRxTcVtm/E09ZMtr6iaQOZwP
yqmaFGwAAKFtRf7bhxY4B3Tt4V4zISoMDZQV4iWRuKR08rF4aS5+Y8/5ZefGC7G+9aoPhbZtPAOs
F5Irsqx+Lh0VUSguX7stDc+VJjxWLRE0EoughS50KRsfvF7/qRNAuu2seK8tNi3kyjhEJdPrAD2Q
FstYE+IZVya5gZH1p3aL9xRd3WpuAmNFUuF6MVhxGT5Kq97RW2bp2TVc0heznDkVOjNY08X9YpnJ
FVUaSXl13R80qkKEMALB1JErQJ7fUAoRFNznnYOqcLZoy9YdqplcqtJmiwTNWzeEz3UT7uwcpYMV
cBJJQU9gfK/jjDyXdo530OnlZH04dvrIssw0OomsWo2Z/0UvjW6dk29DeiwFokkfjgvcgB3MLYZi
aOJrVv7sr3EwhityS/c1Pr+1G0bPjbEcCwLJkFI8U8o+loJTbi4A4cdh8s+Ac/EaaaBZe7SLiQPe
qaG5s6oncp0C65YHBY0WbLeWIVniQC4Yl/wR3fr44Q/knzb+3hThDwoEb8Ec+CurBl3t5BPhMSX1
nvkj1fxo01lRwteDajWwN12UUtvwjnBm3HXtfE1m/8OJc9LomvfWlwFf3RMCpq/RsMwbUbd3TVy4
KYRrwwvOnSvuIS+wK6hb2P1Vo1u40lRtJ3WPSSb58EMHB5bgTcAy2De7GfIOaxVmG/usgnY9HFFP
QvnRRhlm2v4kby9PqJynbgxP0b8YVc10xI52PXm+FyQtdzgz7+lMC57UzWvUcXJR0aHPSnVF0Ihe
68I8RmX5tekxjDbc3ZDjevvEaN+CoAlp1Ke/zKn28ZtZd6Lk3nB1lythpMY6QAYwTh75VtgDObm3
fhxROK4qvvee+UqdQXHPXookfivq+pc2uLs0B3sdhEQKBWhGMv+VrGyx4prbh/q8dQH/rcjqo0mS
NruE9BHmVpUF/yp3MPT3LsKBUIBzBf8UEbxhHRjZI+pNGHDUZuycHNRdjkUw7RhwR41w5LDOkCmP
06mREV6PjTqmEr7UMU4AppzuAJLhXxbYhw+20blk4X3OkoOgOKmJYpSqx1ycGZoMPIk1PhmVqrQM
QOZ6EgRgNZTzUVRf8pSi55A02qqgr/PptfzLeql+4FRQANQb+QR2hgoCIXm8sTRRzl1xbG0Ik+q4
L3+o9tRG/Ubb1x+OYIr9OKT2IA4Vp8/nVLvql40qZJSs5hTMWf1zEa51KocvuDSDo+uh8Kq09BZH
BUWFPEzsk/oFbyFNJgFG+m9AVdy60PM+/4X8P2FPMjBy8OwzFldZItFSIQFVu3+5H/86phCtfx0L
kxZgotUc/jr+eOiHtE+EoB+JmIpIVBUCJoES/5b25NLwpvDDQdtz3rNqDrbKE/r4WhWRlQQKnIzq
a86mBsSs+rk7je95iqayUMd0LyoPLRmUjz9We389YSMJsIoFq/yFj83DfaiOJa2DrN/L5tX/kYOb
qtMNCetXqe8HnAMhQHmQ1d6nJznrsDd0xGspm3cg/V3LOHK1ugWK8VkqSgjvIWOtFc7KE7QDPr+2
KKr5Yj731WcvXO7mpQOf+dNtqXypyn2p9h52y7G7wg7Tj6Zy4H6abx9m3MyP9k6t0W3wuq8PH7jn
Cb6FSl5RhdPNGz9hUWNIpMMijWMKda+g1uqh2tOltc0ehPSmyd1gEFQkceuGBQUnqyq/a6A7z1L0
QOyie5gRszxxeN1CnnqliV8Q80tQBZW7Otyn8zK9GO0FBFv64ifO3mnCb03YZCfwTcQTMpWm5Vc3
u8oLxTbBaU5wGbYQC0GJnz8XFt1sMO1iH+PEQ/trpfJ+yWKOKjhB8nLmYeLFsh2013HPBK32M3Fo
F/fDNAxxAFJGSi2ZgsbiWSdHgPXqM4M4Rstf090RR2NiFhGlGrzunpAPt03P5DuRIzuE+c00S0ZI
9FSbDgQTRTc3PYUejXQCRu86YkzX0U0IgcP3wSySnV0hyIKn2G5FZlob3DPpyR2LP1zhr9BMqmMT
sC7TNLSvva5nu7zv502G6K7o2qeu1bmBuW50nDUkn4SxrANGhRXxNMnNtJgRGk2TYDxwy/yQSnLF
QgWUGQX6KMWyVM67WSml1O7j4F+/o36q0JaP3ytb93vTEOvbWAGwRekgr12Xu4zcXQa/J6HGfFI+
3EVGECi7rHr4uZFiriBLGedlE1WwnIHAAcryGKM1rIBwMwgFn61KbQieyHUB5SWfCMVzdVJ7ir+a
SnmZOz09fhZKCRrMwHGljtVKoIZSTf1hL//68RSPh4WUu5lS+NYqDVwq5XAzBhDVDKYsTzNY7T42
meS0ju54FBmFYtuhZqoslIpTq7ybLEHRfMlr4vGDx0O3CUbi7oqo2vcFIaD/+r0onX+YLdrwx6Gq
rey1wTwPScB/N50poCZElNvnKtGZHtiufcHx6O8e3NNPKKn6XvEyBvMnLFXxT8lv+mpYFoV82blX
G8LkLez5WGCGZvHXgMdCeGS8tcaJzNNI9+LgM3FypJ+beXl5UnuBdHr+dcyme0dut4mut7Shj8o0
x0IOv8Go3jKwnhqNhNiShFrKxE6NFkyVMIkEbEakH654bDwntTdIvUSmjYdIItZtt5r3pBQcWLhG
eC61ZMUiB821egWLMrkrppN6gc0IprksiLxR/31yZ2dXVhZB4jCpBQC7oz/8M4uxP439vKembe7h
q8GhcJMG3Zj/bMn3qgLXGpFG3Vk9njIUqIgwAyC5U5QgyHSQu3rRMhPW2UxHP6XNAM1CbUQX2PkB
yigoazCgqJxIAEcTm50Quhefm7bDUtR4fNyG1CCov1M/7VX6XKZYGEJt+7SZNzHojdW//ZZ8osd/
VP9L/fl/POZ/ojHki3z8ovq7//is6gePl/d4agHmE+0YNbPWE+/h45nVL3v5yNTj87U//iYm8eeA
M2j7OPT5K5pJmqbrdCRCV0DrFxkNgN7c3ZGljGCEon45k/jWM96yxOdSVol6FK/i8mBL2oQ6WC4T
SmJk7bYQ7gEM2dqTePcyonFgNxbWF3XKqDNXnSePzeT5N5wC5g5AEjbm8Zkkoebko4w5JT7D/yiz
NJcil6aCUqMBK8fhShB3skLbUSFe4UXoRIWMplvsfORVUWKBe9BIpvRk2qHv05T3c6SWvIWywcyM
7TE5xnYjvLU2huKogvrQbz0ZWRcka0bvVSeJKuo5GMUhE46L0+0bIztVGUmFSZf/aToiMf5/Y+H/
is9nOy4W3f/cWLg3v/Fa/k+HsPqT/2bzGe5/2a4b0PD1XQyk9qOlgL/2vxzXcVxPN1xCyZ0Hm892
aSnwM7oJKAgdK3hE2dnGfzFy255nYedUaXj/Ty0FmhD/s6WgU1DhJWBvpX1Bbp75F5wvbfslHfsg
eSrCf3y9brk5L+2JAtcE2Xw+zBnmobJ/h3EbnpaABEmSbt/8KfkVwfVdI0guSJxjcfPYKDheKKzL
5DrGJpss7InIZdSmsdJzV5fZHucoM3fatPjzu8rbGZN2zWRohdqUUuS15MLcdCjngqGpj65hlNsu
pq4k8GaQ27HgKIxib9emA4kebZ4eems4h1AsuZuHT0zVul1nBe8g1OEsOFT1Q+8JaVaD1vmJyV7y
zBzxGHb2zZh8/2K2+dXhlnosButnwiq9IlLrHNms32vC/Ha1EnYrFhwjBhkscpauYkNdc3qvxgFG
funeLXJM907m3NJBT0H1CqidbfsrnMIP7Jbuacq4DxA/AmVaQohsn7riONC9bcJ+Vxijc67kJhjQ
yFnZDxVwVkucPyECxTri3WjAC+RQ9BiP1EM1MpHg+zqlXSrRoABtIlc7IJxcDTJQAKZ8J8tH2PEG
Y6MQAeo9BK7LPFzeWVQ6gXpzOv8NlR/hBYOKMSiz15FcAyEDDmDC9pu59LFiNKl38vvY2fQkIiQk
IyAeR8oNodGQoQm6jE/IVZLCIEMVjMGlNEl3nqoeET2de4wgZ+8LB6r8yugQnzuUmlfTSFhDKGMb
PNQ1fMn+zswjb886zDhawb9/9H99E49vp5ShEXCw/likSOgVuevMO3BV+FO1RTnZn9RmmvAdQuP9
raPlIRp4bE+RK5p9D+P25MqLQe09NpMEP5lZGe5tpg9q6qA26g399RDhCEtaAvrQR2C4iRmelrUK
jf3cXZgTj9Ad1olhfn8MWGrv8VCNJIvX4LbJZRA9X7ya06i9x0adDOrhMk/1xnDaASkwl6W6GD21
6I8l5EgdVGfHKJxvVp5Y21auAtRH99g8jlkyyCQVn5MDxZ/8nIMoAKUa19W0AcKnrA5SF1LcScWi
fAAp1XWeq3SVVi6zHRm5ouZ1jcplMRT9SM7zPh9n6c6du2eYSrQ4fbmMiO1+WrZN9iNK4Wd1Q0lX
TaNKn2OwPAEzWNAJs1EP1cYMgDDZUaVRk/ouwCwZRrivhiI9RFVnbfxJJgCZPiPoJMOJ0T+wSwJj
sS+m7tyM4Ve/RHJADPrGS3rthNP+lXxwdAMqTli9KJK9mW+edHmxqQOG/MjVxvrXnnoYYPXaY+2g
q8SXMKuJZdia+1wkNO30Dc5m45jKoAg3N3B76hqyaasEK26z0TWSI4J6THaLPX1L8iY4JVocn+zl
jU+WCl9kMymBEkm8Yxz0+AZq7tqx861qO9IFPfsVH0S+Uy9RuVRi4OiryTXzzSRvY+oHQyLy+pun
B/VxRsRFCO8oXue5g91g0DtKl+c2IJezHG00eEN7YwH5s2s0fLHaCHhxuOBxIu2IkW6NRuxXEhjZ
EfmGsavzbmOGzZfMJ/QjSvt33a4PgT8i7CuCHzmJTFQ/8udg19OoOiW5fhnzJNsVNb9RJ2QUYX3b
9CPEBFr818r3ir0/Td8n8nyNKf0e2WVwtCaBSiX3F4QXyybDCnXKp+luNWmxNnr9ezhTVigN8BJT
398Ss4x2pfBTlhUwjpIhaYmawRbbRRV5CfCvZIgIppbiklVLzi1iSC42HAO6S7kT5VepO9TNajkn
jraZUjs5zp15NaSQMJYRrU5IQHbuBatRQKSYe8Y3x58O6PXOi1xiVL50/05xew7S+X1q4mI9C022
2ItfKYbW1eT3H5oeUcirDG9r+bCpyepa4LY+h74WA40e3pKlpu4nZkrXfneM5nGgFFsYqH3mEepi
fLdQ5Z09ylUkF2BrFRZWBdB0iJTcrRMSCOXgFsPy1hG5VZ61JrBYINXD2pnaet/2aQ7KLqQ/kICp
icY77WBz61CLWFs2Mdx0SnG6E207OLBUequHLid8g3s4WSp06KydRQ4a9s/092wsOpXk+bXP5nuG
Tew1g2eyxbmw60rLoz/WQSOYF0RjOvg0w+wP1PurXV3xpEC6n7rFoWHoFdPZLFINm1zMH0e/4jlz
CSzQsk0dVv2+CPO3qeqmbeoJY2eU9j/0IaLduGgEDCnwQxc9zVl1tjpf3y3odTSt0W69m+okePot
DvqBGBMnndBWNC08E0osEUwyz++Nq19h+cqJW2EU0eufmQtbQro6VonVZ8h5R3Pt+9ZXhOkxBa5A
RyVVmMcyHja6nvxKabzQmg0X8BDatR/MtTHX83pgPD90ExcQLN7vbT5UG32BgQC73TjiGZ1XVhZs
zdTVrryYX549Y2g3DW1L77S1l19GYT15efjMcuKaZnymrl7+0wXtd78eV+EUXMcyp4TKdZuaNYhl
Ed1Gi9xfM/MORC0b6zjl6oyxBALn7S9tbhDA4IXabi5DrJaRBrG8ektncUT4dOrJMNu5ttYTRQqt
SwiiTOJxXUIgfi/d4CMzBcMJHYaNrzvabem2ZHWKvTe7XJNGTlThqCP5IiWHrI3+KVhMOFKB4zIz
GD+iAiYuVVtxWDInXXfH2DW+jq1ubirN/j65rE+9wMTx/tZRHdjgCP2DN9l5LhpcrvEFh9609aIu
RVfizhvmpeapIMbUtUV4aC1qqKGT5ltkCw1U1SdpbuWFPiWyG9tqY30VUuAo89Nz97eYrW9LFZkQ
hfWLpYf+1tYH0hSsapPE9g3JdLcbXBOrK+hBvMe6ds3DEfNqlpx1q/5TlQg3m4EUpTJzNbowQAst
CoMLjblt03g/sYDchRaAw9frKwYWsS2HmOyW1Lh0/XSz5jZZYw56Nr30pdGzdN0O3avdb6w2vmdd
0pxjN6dMQIswcsrpOCLhXaVGu3CqJA79MvTX3PojkklqY1tXpDYNU/t1TJd+U92TMp3XrovQebZn
4+C22d5Ke+3qSxe48w+SlvDchCRUO6gm4AKwNq/RgeZp+jR6TGV0O+rok+1aUgOGnvQVb9F+LEW7
i/viWxwlzMQXOwH5bMlu2tfYp27UJ6B4FwpAVTz2h77SzyhoyDUmWW8LDOwXXMXuyAeBz17cK6db
BYivqeTlKH7WMSG2ZEAka+QnDEda4tFIQ2Q3ltOM2y0KTkrIalX+ymTEPs+wAbg99TfG0mhd9U+N
X/drI0y0DaE6fLAAKUeXbL5cT0p0KIJljj5sUyRMoZAeU2wyLE7kfEQ9VntRyk/Uw1HyL2aNKZlc
vjxi8h4PGRKL3dgW75NdMf3OC7Fl46z0UUAUkKshtVEdiL8e0oR0jtF0KkzmexajyaZe5i+W1ejY
6khqVGGFXu/5m6pO6s+UPMoiGaskgNlIiJs9bcW3qcjerFKfd1rQzltE6kxujKrZ9Vn8ERnEZSZy
s0gAmtqIaWIG7DMNgiUSbnJZofNsJBbgfRCMgTfhHkpSGzFg3clwBirpcXJRHZpiHn6kkTaTWJQf
k3EY9upwYwB7x4RzyHV3ZZX1fHJlWQzf+XxKdFqSjpXL04t6IF3mXzPRZ1u/kFA8SKQOFoHP3Lge
g+bnXidn5WaUe3JZd330NlS/I68Q8AbKblFThFS40c52ZvBz8nGQhcCNc++uuht5GsGgU7uWLCQ9
ILiGbN3RQJdFQVrE6MlVOBz3rlgnyKo79yM8chI95xaXbmIbXxyrfA9JxT4wigAxmPToGg31dbFz
+9WOwjUGVAyvJSd3aWh34SW/+pg+RD2W3nlue7wjFRCasBPTDdP5dMNP9nvJ3GynnE3amIMFaVgf
LXEfEAE9GBrZy/o/SSF9Ee5HEmHAsGf8uTmNzrUjTxEQZfV+HnP3bgzzISyYLxSx+6MvbedSY+vK
4iS6FUHF0jSHfp4SLcG8bUTz1pg/JpZcgGrLlwtDQ/VFq0vsXc1XBAzRq+tryGuqxNmwGtdkmdt5
G0L6Gi4WM8Me/sxZWF47ozNXmHWjrQrE0y3T3trOwCXtGc097qPmPrqOFBiU/b4Rzpkzz+e+yi3T
TYyCq7KkaZK4DhlZWjxdzWBGVNBeKS7f+CKCQ5k54sk2flttk97s+igKAj9HsNBYCSHnjQzxq3px
810ODWbXBrMEVyTznc7CuDPccD2kBkaZcpqe897Sse/VVwgErP85YVbOiFG3qhUrYtqS8JaftShv
jhNmy7Cwm1swJ+2tL/FmVmSDIJVLxJUwHLRSY/PbmSkaBKQhwieol+5K/NJC6Ib91CZ+CQwLe5rQ
WMnkLS/dIQ+THBO0JAHOMub3SDj15UzrGp8xoAzYYWKF59bEz9T+qs0lg1CQlgdqgzsNYeG2rBGd
z8nAVW7MT+gdwCHZT3E/GUdaZyuNHs2zmGIkmOQtNUH0j1bM1lM318ONTtka97J2dXQr3AcgD5Nu
yfaYmEEFs8Z6tnR8sDN9qpxZy57pA2kuRXYGR8x8zl8XeldugZYVq9EaLcTw3KmEQxOot4z6nq8j
10vuXdJdHHCKN2Fq0A7T+WBP+Qe6Bigo0toX+0LcTD+LULJnGDzrqDgMDNIjG1bN88WbzJPOjGI7
0OZaL41hHJvs2+wLlicl32vmTHiIeugI/RgSI96KFqmQbmH8bj1OrgpJaOwHNPx5NQkz+ILbzL5d
ZmutpzikUeigQTDLk0nR4dDX4mvpspBd0u5CF0JLw2c70l+Q/BsHnhYjewQFxQcLY2sNtpEyrVd8
b1tMt9SkE3yqSRhe/HCyoLzYJ89on1Pi7y5kmo8XtccSxVynGjGxrtsU+4wVNdVjAVQ8Bzc2zgEZ
P8tVi7Hoz9kL4v0I068uzkNADUgrhZTw2wal7wHTTIKmXKDyMVyPwArMmWIctnod4Eh1g5Od1+6X
NO3jFyOaVl9rshKCrvzISPiis8oaR4sEUs37hAHyqhvDWzyF+otefCdQRzwBndrVQ67fBrdE3FH4
ZNg1Pw2dtr3tNt2uCHQo+GZOn6aVXpOhZ042Gtm9zaL87ldxesvan+TyZIjJrOYY0wV9rZbopGW1
f6wbniIT5a/RgN0G4CcqYm+d40LZZVFT3nTb2YthNlZxUwPx6LofXmZYlwDJ3hpFir0RBt3QPAur
LbWO/uCU2q++8uYd6lkCbQv3PW3K4eDY4kvfBc3NiB3c1rbxqm607dK+RA51DS1yxpshcpb3c7pX
zO2uaNZ6mdO/0TNOhD5eNuThPiHji669gxqqbHNi5ukFO833NjToZvnTs+cHxjUpOQO7kEDLioK+
Q/TPdrapQjQezuU5Qx3qecEbN5rsCOTkyBL4o3Ka7DpHIOo615t2YdZ5++NCeslWeMQQlyN4WT/u
d5mP1SfXfaAB3CM5Y76lNovdZuiuSWsa9yQNjL1IB3SRtudiKtIAQ7gpKtp4BAJhNvdpGfsXWU2d
DlkvvI/OHWHTu0DIjBZcEXmoY4kXLmnLfVT8tEdd53JAS10SQzwZP5lijIe0mMsDYi54fjEwQ1qK
m6Jva5SOOJO1ZNoXdXkIMu+3YNr+ZjO778EXrGNNc6+GA7ojrw9zMf+gR+IgduZScgdINja5MAwr
ZviWXvPAOYrEzW5DijyS6TWOmyaluT8SkCwNJbTsgz8tIMVV4XYdU904QWXsgH3SSBgJSybYvVG8
1lYEpwnkhR+jgXYm0991qDm3U4InsDWZwC4us3lYnNh2AWftxsa8qamY3nkAU1TfqWzfu8x3N3FT
EsjsWG8192kbPMTGKXuPUkM0ruo+SjcMZZdB4oiccYJ7NVOMYbLeddStnZD0E3dxrouJvMEMNWCE
S76P+uxjauZgk8/Di9eZ77DD6Clq9jkQfYdfyiSEdGlWJDJXRx/zI+ldPY7M8Yc9LvF5pMOOndsY
uI0l+X1YAHdEAZ1/dJDk0ULEy+Nmo2NRgqBwLrAjX42WJLTSY+IbDju8mPOXyPL2aQvMCYMaTqHA
G7ZlG2JnTLL4ljnMvT17SXcBy9c60dGcxWClKhpMOjFTKz8YfzhN9ZIgLNk6dYpwzQ07rDfh6zKn
FmVNemIpdpdr4HkUHAJC2JIl3OqeFh8Xpj9EIQSsWs0vrKT+DIs+XbxWarNKIZVB5p+gMymbmNYR
OsYWJ1myiVLsVbFPBLvVUejoTcfaViQAnXv4IEFDiIBlIDlrdH26E6h1d/ELCdF/tXvByLZkzarz
2w+SaGMDXEZ30+iUgedxnDPukZ2l2wPySR2yjEPUqDDscO+kjbaxq4byZ2u8FAx0UZ0HFyipX+cs
YI5YI3knZAdPUljW5xwZRjvYdKIZZ/QriyPGwwmbcWzG0arsM+0SOdgDRNA2YEvHQ2XYVLrkCWs1
wIDsifjuarraQQv5p6i+6bXfkHkk4rPHq580r1yjaETPT9nskC3hjzyqqjdCsjfE13OTdYLpRash
FlVa9EWEWLFah3OsoP9hCFJzltYv946PFDlAkz7mo73JWNpucz1y1h0DzRYxK2ypFs5NOg7WYQyK
4Rw3iGAY5rVN2FnmNZH/paVSuyoMLKvomLuNdPOluSCjpnOMVwvnErGW7bj2adawfKj7UyJIriMt
seCfrv2hNbHRM0NNazIno9uUNc65SRE1dHWWHbs0eza0ZNwFI1+AF0BFGFGQroY+YABgib32gTcf
SX5dx1GcXSlMQEsOtMNQm+3ZGqFU2y3BUgOIRFpBnnHs3PLDdJgUGYPf7UPNAV4VUJLIaiM6MCva
WWPEJ7K0yTZZfErH5OcdndJnvVY2zYYa5LDxRs1CcKMVe/VBG3EqJavzTauRT1uhfvYq5sHJGUH4
TNgcoh5BmHLn5pcw8ZpnbD1r2NzcboHdz+4/mh3U68IvX3WSbw5ORGKEiLCNzGZ3LfPx+5AtBnfZ
iNLFZFNRzPsFjA5l1MvYpt/seoJQli/WBTNOsK/n/GeXp80KCZaHK1jPqEcWdE6s4pK4TC4ArjXk
ZDbiXI7lzgDZQOmbjuUx9SqcrzpNp1LcGZOjs0/gytXN7S2BCOWt07udxTvbV1PCwtCJXkJqm9dC
55MavyVFMl78FC2oG1r11vY795R5AYu0UntxhPDOauM3g+DpGrHWLRtzCPaUnT3isfcjppB17jf7
ZPS8q5m4xZW37feJdreF+91x+uAYykedJ77j8GjOLOoHCvjcC0bL/Zp7WoEwSy9vwjIxZ0/NWSQd
7ALWrFsvnbaVOY/EyLKZgnabFf1LMLBShbLV3GtMz17Qn22nrDcsHsyLBj1yvdRQXtJM1GdSXMWx
DBD+F5nxZMba9EXHLbRCmiY2CcjfvWFLrClf3BoKsAeqSvjrRLd3+G7L7QAIBQkmc9eAexcg1VCc
0nwh+5Drtyynn/ZADrPJl3orIL9qpG5eg6jH9REbmJ1E/zFOjv0sOA0DhuQvA2LZONNvWlQaN9a8
xwXQ9KV207VNTOG5yI526bR3KM/Zrqk8Hdxhf6dAiHs4Smbq23Z6dgumjQ6F22wO+qvfbGrNYjBg
aYoHJd0UqdMcq5ybcJ5p3TVApC2oOD35HSeRNTQp08xL3xQ1MDHCiZzR3GSV9To65rlqan9PBmFy
jHx07Gbd0Typg/SOcfYOYmA4ZZQD2zQYV3ZQJuCdCuo0A1IKG2uzQLjUGjNsPsJdVkBVKTLntHg6
UyRboywslOrlwP0j4Loe3D+JaH7rwq33QeH/hJh6Gtshhxad1ZTd236N37bfOs1yazCcI1nEax9T
nF5V9If38zR1eztjqBcsm3YjUT3Uhepql2jV3q+xCMRm1L/nTnPpUX4fLY9+8zJ72MwQbKz0bIzP
Tta96H6PT6ckT32amKZXfv9ahYF/oYD7GhmMJVmIHTtJjGDr9t4RaXvZ1mDeZ/g+rLk5OXpWb7PT
73OH2q6x1HhMTWJEu9p/7ibKU6OTohvXNBv9qsOsp6eiVBvtbyuaZMSoB1bWKQ8ygc3SGWTavv1a
uOV3fS7hTc3jj75nZuuT4q3eR+/Xzt5avK9jXHACJ1F2GMlhjv2h38YlZI25uy/huzshTR+0euEW
6FIgDujcejSegKDZr1V6Nmx9+mY7jDtjY+P0xZT32cuXsuu/+n6feHyZRgdT4DWugSRRzaXYm8ta
UiW7sX1bEtxJllGJx3DxB8LXZaVMC/qMO4HMJZVIf6PQ83XmSQ2CeizaFkt6joMOASrsm5Eiq4sG
xxhjpu/wQk4orrJtYifDytej56gPIkJsiIhXfXslOGIONR6gAW7QASFN0PMfuYVgcdK1Q9DckdBn
EjzJ+C8rZXCJPPRNFfxTYqxPEd6TTQ3veCVEN57UJs7ELew6jAiUak7tTAy9PXFy53SxoLE2rJQd
85mLpVlh+n53MA6zZknwtbGWKc8iI8OYpn9OvKpPGcM1quo8c4XAxpiPmYTtRNZSroWJFMkjmu0U
LIy85hIsK+qgb4bQoC2KvF0FFsNfWLc02uMIikeq4dmQ70RtVOBiJot8j2OaZYodjo43JZx69KFD
i1lSymrEmUJiF+U7V3ullOk/Hqo9r5rFBhmotWJ5yCy4IeBe7fn/2lMPY/mBlab5unT1La7Jz8ir
KVtxYyfy3YlDoiDYBMg3VxkxQJtBZiWpjcPodVywNighlmRygi+Rmqwqo/OpNurhYjIZFaIMoHpN
F+zz87mNFp15AB+GfG2LrGlSz5cyDGLPgC2k3J2pqtM0plvBhFdYkmrqx/u20r8ZM+kQsSya4kls
T6mqlzIHQciIQr0PBORUOssnJdlSe9hLmcjju921nbirQzQSJ/Ko3zv5dspE/O9NBz1rMw7YFQd5
/XxGPbr+CdIeXEitClaLC2Ddp2iGK25YZd2MUOZfm8EqLz0wu/0gYySs/8XemTQ3bqVZ9K901Lrh
wMP0gEVtOIsUKYqiKGVuEEplCvM8PeDX94FcVV1Ou+3ufS+c4UkSRQIP33DvuXaPjv1zIsxyUKzB
7yeg0R3GiAw1Sa4+W24iNv8vEPtfCcSkMyuq/meB2CUsvv/4j7smfcu//0Ym9usX/tN5Ln7B7c28
1sRJbrhgUP+VCyHFL65ngRthVeK40v7vVAjjF76CcFbHFXPoq8F/+ofvHJGYsGz9M2CCf/1P4/0/
IgN+JQb8cfwBWoPf6sNQtrK11C2T18DrMuVP+QdVHXR15nkMHSXkZCMIv2Ibc5hNuq2x1f3iXDfI
+0ez7llmQv8dPOVsijxGr04OYJfKU7zsguzsVv3VLdiYG/YrNR+IzejebWJ6c7FokuQt85OjLPQN
LFqGd0cYSXdNcTLt6BE/ImRAr1zSXG97tjaexzC5Klx3C9jyEinuFFE+YmffMKZPKNUH4BzAeoIs
PbHXaRngFIzETGxbVYJNL+30WzcdoechIgGVtKw0CyB7SuMXN9VCh4rfC/ujrfRDrn0FVqJgceo3
LXZOXt5OzJbbBbZijn3w40WPizE34o94VPjtG3kqU7xJhhLnJIWiasnvPR7o2pudXQ1LYlCVZMRn
x3kGkRgWTI1hW9XdtWUMsmB8iXf6xzCOtHH1GsL8D8CYknaX9SWhAd0AXll7kjzmFr7RHxO/OAQM
n3HuaxAS+0cWrMeoTY9Fbu26vOBL8O4BFNEQvUW1PIHIOUTMmFlQnz1fv4WaDRR+PFMrAezZ1Jm4
1Rqr76RGFzRumcQc6zb6EEA1weu8+M14iahxDMQlXQI1YN/4zVoW7kmaapup5Ogk8Zuwp8M48Gsm
+XEQ/SXU/TsjuPMSurKo21hGckRhfLbi8RAzhvLqZD940b6OYVdP8TGCV2CL6FiKpYUSSPbdprUo
NfGMG+mwtcEJisw7DYa+BGX/WoHslNp41ifn2I4veoq/1bPCD9ZLWAec4qDs8M53xMGvrN2QE81L
zQCmEP4VwqEd2kf4rSzmUyVWEbAD0ZqvSY/SyE7vg2EN2uxchvaubMN9jKWWsBFUvclx/oSFP9y6
hhXKlHyzkvTDDsKPqlWX+W0stelWuVzU1nQV1RaHwvuodwxr02Wqq+2YA41DLpHmyV2VdDzWh4uX
w7GpC0QiTsnTGtZqY3pM34YzrnqE49EeMlci7FMx2Scj5B0s1UGE1i4IxkMUph9ugFxaB90dKQQV
VnI07ek2X5NTBfhR15cW+UiEAL+7cEpcd60SdXXC8TKjM9lK7adBLM0yOdZV/Pb5M8YOABErg4ZV
YzBoxHBWwYffuM4izdU2UOmb1NVhBkJbfCoh5tkEtqLF9deO5342AevRq93FH3XScEi0m0zGex0Z
j2YlyLbiIw3Pzi+SVVGjg4HlnPXuSsXTOZoSUL3tpoq5VrX6KaGXitW2rvqLBTu91jJWNhwH7jcV
Tjdv6i7MZopAXQw+ktpJ35r+C2D+fTtMN1lNt/kT7PTxoKXJETbA2/zGzNejCIaLjAZG69OtgUHZ
C4zEwFzmX8k3O/RRhAtIa0fBli+oh88oEs6tMcDLgrSU3QVmzferWWQne1h+awAPi2GwXxvVrL3J
3kWW+w065RRyJjATfOq0cDVf20miDvNrSwPOsoHlfiQUBDZjG8f5MY44Cpg8Hxy7I1BgNkJnHdus
9ENZ1jqKXoe+WYtIXbHvbuaLCUjwpoqMm9/CAspu7BG3Zi9fVVlxvegTiqu7RvOegrLZ1Ha81+KZ
SY8tJ5/Oslbn0FZX8JUrcO9lpohmHm8yHshhBqkNce/NDbQXFhCP942yT1atv4c1LmA/WPVGALpC
d06mVO8eMC1Qygucoh9tPh6MTiwrLmYtiNbtiOTeOUE+LLWzPxT3JjmJzkCUqdHuqinZM2ZlH9Zf
p0o/lxbW4Plv7Z1tTgeAdXHyqBfxvq3NXWWkx6z6tBShXwi5JHinHagd9Vdchw9dNx28sr0iltpM
qVzEvjpgdGMfmxy1KNoU1V4DQcxDQ27sQBwqu3tvfHVWXJu11V0rBiaL2Cq3fojcUNq7+bCKGm6r
SQAAb4N0j1jxOh/YzFLgisUPHk+2Np5u7BHe2qp6Nvxbl6krfUG4iCwFj+lHE3ns9B3WGgkUtuSo
e/JECbyZb6LG4B4ThJYs+8B97bqyotHhSeNZr1Vn73gmhoteby+OxT3PQbVI+jOYk7eWn5HmnG40
8SFeunkYwq2WvcXewP0R3tfhaf5ZmSFPn3ecUCdhIHryNesr1KmTQC+11tGJYXYlxibGgBSO5jNz
6mgRwIHbk1wJH3Y0d6likc3K/sWNq7cRZsjOjsV7HOA3gzq8kFh479F6KXw+zj7miL1PwpHGa2T9
7qiFCQSVxX37nEYT+Xo9BtGwasgiTeB5qbOHHOUwFtmhFc1Xin2L+AO3xRmMaMZHApXznG01KN2K
Wh5l312qX9Uc1itmKd1nBuzn333+u3Eil2nI2rtOOo9RGBubafbK/rcp9vMfNav+h0cWnRovG9DL
7EhyqeZ/dWfJ4AV8mFr1ZnsvO1oREqg1pCipv0S4TgaUV0+sBOY/hhF8VhYTz+ZP+KiYrWJV8fc+
gViqSF/CCIdv0NI5uV4ZwIMhCSrtq82oRzchRXg3siZyw4kjpNN3BAnBCdDWU95D9k3AyGrroWsW
PAMWhfbqNh9OjTsbEuaY28t4bFcMA2S1Amu1HlumV8hr2C1jwq46bfYLF+2vf3Q0Iwde3LQD43KS
MCQ2FEWYVnKfTz3apFp4zgurWFN/3dyFl9pvk+3tQp4C6yp03+pcuATX9O4+yruvWNSXuRaHa+GR
JTFPjjpH8TROLSYHsoWPABg805yE40ZH2o2eJ8i5sKfYeCdacd/n9sm1StDYvb5MancH7eoVmw8D
am7zuObw4BbIx+5C0tAlqMclN9t69Cl0GDp8SXVgMcyqmSN5okA2wvGnDIawY8IGXAPgmw1Xox6v
iVWcUgcghO9uJzt6iyx256TDI1n4t6L+j6K2dCwZv03acj2JA9NyuXd1y7J/qpNzA+HhnPe4Eyl1
cp71y2KO8Yta7m4UuHCRE/1QMFFbinAg2VtFW2DfEKq1J/gP6cqa+lPNYcQe9dBZzqmz3H3T3mzs
ZRXPkfmA6ftzk6lLqAX3DVjtyo2/eDMBgqhwsIKMP6OX0U3eYoPvT+QByEn4cFbkbwrK09xmL2mw
XKt4UPWcL7xnuUhmTd+l8+0TWoNbNfXvBfEvmt4cQOy+S4u6PI3epFkcrZKfNLp78PDrUqqt4BFI
jelr6uK5/UV03aqz1SYrvs5HqUQxXmuKiNZ2U/IIb8x5wNVf5tqNBcetCvUzx5BiFYAmYpuH3D1J
vwo4clC0nRjfB6KDwNtcMqSBY8dqcazWdjM/WAHaxIp5O3/5kqyF4ebY/Mbs4Y6u6T+WFJKt+y2x
tQtXWLv68w/6d4FqLvUeDhyC8kyP/uunj3kIQGi1Q89ihZFs4/ULqyQRUg7IgniCma06W87eL4PD
n/9YNle/v75cGDi4dYQwkCb95NOpLHNESNORQBvat4ytsRWnR/YUfdqtB50PI82O/tAiNuWOivsV
RphdbdYAbikPqMMNykSzsRfsEFjaUlhRNScU3zUiUFnxeTrf5gQNizCl3CFAg3JeYqXlGYx4+LX3
ms1Qxfu54BiiY0fwXdM7cFT51blrU0AsfjaSWOacQtzLc3pMTLZLVaZHO9NvWZHsYy66GGI0ZCEU
kzar4XUTZ0dm0GRgDpfAyndUs0U1vc/GP5nzacbWvYMBAGjMMTd5asTTRaXjIZMU9haVQWAmb/Pv
bE76bRL6LWbnVrGdbZJvmmSvbnE48bVJ1K5DMnYMp1krJOaBMx4gnR1aLvuG83WyVl2Vnlr017b/
StU6azfd1/k5GvQ6E8MQtoh1Qgn+MT+03V495IQXfS8qb9tn6oh1hZnjR53Gm3bIjs4cQzNO0zvS
LdOv5wcZVMIl+3EUsdyVVqGf0TO/TejFsFg9BCGwZLJrEG5VYjHBPm84lOMk3Y9ocUJXP5Yp/UIs
TwB73rpRnubeSlBVzjXRiNQfz/d6LhVtix6DX5rZ39VIxLnSor0uqfni7iJ4UyPujaG3T4E/nud/
ZjOCKgfHRrqvu+gI4f+tV84RpBhyKlZlUcIm1oeN1qbWroqS41z/FXK4WqSeobH8PGrH7uqOw7so
4qeJEgK1/ZO2nwuWjlZO9+OjQYMriL6y0EmJvLv6bvhmgaWrNftVz+kRsh7ogR9j2g8ONuk5cz2Y
ISfFEbnKdfs1tegT0+ioZ/2lDJ/iymGLyvdKxxtYmtc4CNeFbyDCmd6h0F/Mwt71ebbX+ngfelS7
Xr2B/YUYEd9msJkrwrZNKYKJmCx2LoV7WY6Hzwue1lxD4cdacacG3k9OL4tnF1x/wGkUqaU8kQWw
otJF+TIAvrdQS7aXuSXrm36VB+/6JyGTC27uEeLS4poGedSgvWaRQqPMQ7CR/S2dmENAUl33FYf/
1G/7it6I43iuZqfS//Hnx4cwf0cO5NwypM2W3XY4RPSfgiDT0Ywrw7KzXSPH97zhjZyGO9N/phrj
sYyAe0FewMXtsnuKbSYJA9NQdk50SPOF1bAAWLDZA3WDzBQPSHpJkRPNx/bnN5DGtyoe3/s6+sBa
/h67pEDa6qQb0ZOXQEN3IPbCoqvvqVqGNaIoCEQLvYiWKsJxbvU8c3KsJGs9RSWounFnViXug647
Z7Iqt4EBO8wu6zuCHY95ETGMpdZxJm4T5WT1RhjVW1mTaBVg1F1IkV7rgoq9LajAdbMcFqec0Myl
gwRfkdXAOp1+rXuK2/HmkQfZ9x96bZZLKHcf8/kSkmlQxDG7WhJOOdUdqz2sDQ6n+cx5Yg190tnS
FHX4pmMhcfvhhlbuomJyfMtkgV6mR2YzP8PTqOUcbjbzCgXi82E+AllpHEEzbOb7r5HekzCferrv
NNbP83drw+gYGGpLQNA+eUBkti7oXOerIpHgE/kmHl1pTROUp91Fo+llzLxvy4F46/4qEgcp1Pg+
ZrwAustsRLftic2uLtuLV3QX/T6qsBuJcdj2AJcQ96OPbT7StruakBPmGxrD4PCrffg3WNLfBJH+
fojoGZKcNnBkjrSlYLz57zGkcIORYAwoF2EXfVTJHTqxK5I4jgJ1qtnNaeOhYsqkZPUX8a3iD8oy
A8MICAOEi8J1fnpskgbW5TAIcwhE4jyaqGPxjNylKyej+2IMFLHnVJAZNWIf5kfiX9x3P7lrmZ7i
4bVdySvQEdDoP/14NtrKxMlS7IyWUopObL5lNC5pT+fUGC6OGb01BSFYj5GdHYjofK0Y+4XxuP2L
FzLf378Jgp1fCCeAw0hrPgl++gQCM/dCt0EQMpfG861uM7dJtYMr9YexZGzCLlOS/8B6cNkJnm5c
XXPJNZeIaco4z7N2cL8o/V7+/JXNE+zfvzJCj3UphS2k9dPJVCbBMMWjm++8jsJZzw9maD5qTQTI
cqCsw728hgP67bP4Rx57iNLxnTnVNWjOhR2/6Z56N0Pao8/hmWtP52BrONpLmU63lsbejLnxR4Y0
TL4c8BFzrTMPaBxv2CaxvQtpD+YZpt7SR6TqkoXx3s14QpvcdnwWQ+CuCAJfhmF/ibt6LbhXcQ9V
jAZ8F88RsIjabS7VOOzS1iY8zGfCF3Go+Ju5jtLBhlSUYSoLbloAqWzSX1iuIiKG9c5+yRXdxUdT
VXkd3z5+qwt8F8zQAMD2FPE8O1LdZ2LIdDwroCt0Q39Fjpb/xR36R5eHhf7EFo7QbeNnF7iRRuQd
GJRgodEgLNXPIFb3Wfrtc+6obqKt/yqb2Pyjzx3O7rzTcKlqSa7+zZngDZhx+Y/5bi7HmjR+irON
E5u3uBguDWOBDU/mt1HxzJlYXepdf2UZsK+sbG9yFKe9fSemp5AYorw4Eul58TxAVkb+AD6Xi0Fn
XJf249kcfMasxkNjHKIWxSTRebyJNNZDTmqTfMULcpi/7+CWG4J07N7ZWYzn5pkp0ZV7LyTnxlAH
xBekYNGCMXNGE7Bm3bccs68OZr+5YGD7sZ3r8RwpdtR8Q3PIECfpVp4DOk+RemrIcheNBjyowaUH
E9gGLaypUKQDAztlnaKEd/2j76IeZRPyLlpQ8MyZjKpcZ13wkCfqNkj/GkXdsmdAzXzSfDVSZod1
QTaK+aVmWF/Qqs0jvflpENvpiSwraHE8lg2GVXnEQiO8VDxE8d92wV3PezyXUYmeHUPXejUom4Z+
n1njvdLiD80od0Zgr9yg24CKfROpv5f48c2zKklAGe0dqKEDqPxXp0cYwzCcec5hXGvcrqgxP6fI
hbMzuoljN9xX+aMyaOn5PUDinTxnNqIV+IMo9UV/GFz9nQSfkxR/+fD5g47NtNDfQk12pfG7xmmS
WlFZmpkD/xAYrNQV39GruEm/fJl/ZfR2u/wvTts/OvVtnYGc66LotY35v7+/XYA0Nn//m/jPGnaQ
pGjlsE0YVzeM7el//vzY5MX//tyUDhAJ9Lyk4pK8+tsfEoVV0qa6nu8INUOEbzesuNLpWivMJYiR
8FosEJ9Xl2licuLS+Qj90ITJxzyDrD2KkdZZR6a39mwx76F2nmacEobCvUEeMgehzNM9hn9o/TXZ
DfE31+HHVD1tGfMuC8jJfBATTnbrAuPWxxzVdZ0ESBFoOTMMER6AL4pxPv/OT94wcVB1I+XOeZk0
kdKcbqFnnRJKZGUysGzyoy0v06B2NmPg+UXaVNyV45xG07nCS+CSWfdu+Vyyf0HRP0XqnJjx0Ru6
q5D2a5Cpg+vEx7w2j0h31lpDBgvF21xQ6ZNcoWq65/I4TMGD69PhNWxTjJp2jN3nQvXFi+hktfDD
fN3hIV1Qun7YPC60kYktnU+vMAtj+Ev5JN3U3M2l//zj9JqDpsdKnzvdNWvo9ipJV6MDVabiUtjZ
eC2+j+OVE3yuHz8vg/8nvl/H8sff//b2PcM7zHi9jt7bf1+fm6jqqKX+5737E+ky4X8seV6mhIf/
wZf+c/Pu/mLzrdjGfyJY5iX68KNp//43zTV/MW1JzWpSubqGO496cig84d//Ztq/GLqNZdvAqWIZ
/F//Wr2bbOWZAdq0Ws4sTgb48n9Yvxum8fPxhXpEt3WLuohsVGH+XEF2kZHkdYwOjJYm2Aq/l5Tw
XGoWaGipXmpWQRd6uGpZq74nm1TY96xV+4mQi8523C3qP6/YWOjxTrJ69KXmrzzUQttCE3uThdnK
Cn1/7Y+nsS7rXa9773HM3oQ2Frwyon7M3jF7jHkjNTiqWAUnQBQxbZ2+5hlrPo8+5q1MYeUWU+ev
lINhHPn3ttWJh7MDl5yumq7bqudYRtETUSopu8GExjuDCJVNqbyNzAPUp0QfORh5EkQPa8ELJXQo
LNZejcqx8KM9nn+1qvUBsm0deNu8jNYJw44NOy92pTxTGqvfNE2ZPtEAYiLrTWfHun8XaX1B7LQo
D7oiWbkagLLja9oaoXqmJg6Rasf1vWZvO+VGB7JDnSVSsuaLZiq1QOW8DeLY22hpZCHsQh/kc73s
IfN9rxNWEzmLzlVfGAJZY2eToAHrWUACWltR80o6xf3YayEugnwXx/Bfzagy2dZ5RGnb8tAVUuzT
wfxWNxEswqbK70RwJyNhXxnPYu+KKrC6tbXJszC7D5S/63xOP5x2bHHW1IPj29Q395n5bDOaxj2A
Mj72h4upxzzuUpp6wJ4u+XCLoCeOxHOyi0+yMP6jxnoYRiu7Ixsc03UIpMQnNutgd9oB93S6D/E+
nuLewwDnlc+9Q9didmO1mqLQholAHmAYrtOu9+/9pka/6SN9MHHX1RjkHqeCHAASa+71Wt5UIQEG
2BRDo6/LC6ZKTIxEvyM4GOeYrgE/D9JgkBMEYrXFcop8++Z3dO+Gb96xr7pYY2RuqjReulUZrqss
P+u+4xNRXDE/MKJkNYYODUoylQvV2o+1NPFMNxHqwRn41QzXUvPSZeMhU9HSkD1/HzurqRzAUifF
sNSSwNwE9XfyY7AxSUeeLdIyF4X5pcxE+TYuAd+kfp8/4rgjUE5vyN4zeofFDvVSTB2Ul3q+KmT6
IJ10xERcBlz3DpLDajxmodTONOZOoJeHUGUXNzfWUdc+WR4ZdWMdzizeEOYPecGNb4L1GOxdJU35
6KMTLw3EjSIPdhjc6vtIURuZrWXehQikAQ1269ZFKoG+Ep+I3TWHVpseq6JPdpOXIF3+HrPV3stI
Z9KfZU+OaolhiMbHIvC/Z52bUZXqOp9r7i6aoCO6siIcJs4ILBTRnF86wB21DFLDy3zYaUIXB8M/
CO2rHL1rFdXVQ4JROEZPygeFq9tdjbF7j994gLTRaAu2ad4+qZNnHeWzZnvePSDEB31G+rlm96AM
lT7k2+CEO+RQOCo+kIylLaNA19dWbOD5dSlONEj8XlgOGyID9r6C8pD07J0ahaVpgFHltdXGM/Pw
Whu3nEC9zHUVQ0MRnYJAimXsQfwQmpzpk1eOIHkehu4jbEwgfTmxTFEBg5i20LnXc4rxvjTXXgfL
M9QtZxtXIJfcpAAh4lQnFUTyvmg9n0m/NizHCP9i12Kbt1zWVGWFABRs1MplYbnESmCuGTCaK8Im
It4f4yudr4XZIPG2eth9b1iNBWlgbLUgTXbxnE7fWvUP2bE2VQO5uy2L2fUQu9mZBOfEPWCDeE4J
gd9EZgKlu5xzbxyEyGTSYUENtPPE0GA9qbBfh6b7YXn+rTbDbAmJ31xEmmNtixfUiqRIuGAB4sr3
ed3qgbcWu8+YXar8R8YU6LnuxKJQ+OsAPu90K+7WM/dE4OJS7rBsg7i/q4WRrTXfYEjMEGHV9ylO
fB4CodumKzn+8Ms82jYV3CkcQ9OmbaqX2BbJMuprZ6Xz/yDrfMXqgZESMi+hpOo5l0TnjopAjMb2
70MBo3XQ8/fJrfYdVPIVJIz3TATZ0kjY7NbYTOQYxuwb07UpiGDNUrGluzUXnYlGJQIN4IsWrW8w
bqjFuSmRb7EIYZptzj6lCUV1AJ5pw0vfKS+8Y08u7y2LtGIXkxNMPdy+DgZ0iXKX1O52bdY0fSoY
Mo55hUTZysi51F6sKHgeSQpZ26Vn3o0eyQfj8M1WmQKO77J4cZrsDvTIFyOY6ApT/7GuIZRa/QWt
CdtK+9HVregcRAKsbNvjOnFiG7gWv0RjRY+ElHPEjdyaNUErq27S1nlC1IevwJTk0tuIJJipqzSh
ZuLtU9FCpMc7tJ5SpPm6fnR7e5p9E5DDylzfuXn8bZrwVQ80oIsJQhYn3bbQXVRl+PODxs5PmUV2
RZtlExvbOVLAMQxohbjy7Ty212SQQB+cqrUPigR9FyCYyaxfTEbDjLhwJoo5Az0e8rcxbDF+Asmd
psSeMxmIM7UVVwkXWFpRSZMwQ6xBeXacOHhWmbYjUGkWvE0AeK3vo5ThcYpDE/2vzeHTfoyZK655
s8Oc+SrkULIZDF7mdRFcgmA9tVwziIlw5uF/qIDgaCZGwi1re20vuvqL6yTVrkqDYeVhL14R0x4v
ZSOdrSen7EkY7V3iaw0rD2yale3Dq+UXMFFoPXqOs45zLXodkzvyN/wdmQvJ2qDf3Fi58ve2E7Qv
SW89uZF6bHIRvkJoQa5QGVgNOvtKbtkzxxLb07B9kQJsjdU3SydJ2MNHTJQ8Kphl0Bb6LgFVsEra
Ln3Cblqs3LRmbqxz5umVmS3jsPFflTN+Nca2PQmmcSsvvndICHvrdaZUgxx80PXi5OLWO4QhqWeN
08o3O3Rf/dJ/CyHL3OkzlwAPAW60IJX3YT1Z117WqB107hcR9IAqq+BiMx5b1CG5FNOYCjBXcJ7Y
+rIuttXFyvr+iBMkXxmTVu4clJaTH/6oNJgztlPHTyRrdkizMGv7nWk/xAPvh20VDh49I2S2H96V
yWB9ABTiaEzvB2P8wZrrXoayvKsU9Eq0rZupKoPtgOx9mUSgu+pRQEUn4l6OHebs/JJkNe7LkOw9
YLlXbw4MAKjYv6vCWZZOhUyxQdnp680d+Lc1OS9PvFVMcZqovOuAb28cf8ruzbTG74TcjdhQZ4ld
q+NDsZGjiWplqyi8OlihqbP6jESlFCA+ecz20suqZ569G/LBiQGqCO/rdPvSlc3ZGO78ona/uj5t
ZSMm7wm9hYm1YsqP0bybC4N2phtbSxbzP3AFhksLp9SqhFC00uYLBzlEvE4KCP3azHcBJfwRN4ON
s9hydlmun118GlPzYg12/d3svC++UUavOiFEy34secDFFrAue9iYLO6coLgpvPCspkpjqWNUXDdZ
XCBrm8Iv/jk3o6NPuuqPAO9BaIXTl7ExnzRpf2u8vLjkZn83kn/AecQJ4prpNrUqVrJu9CC4LBeq
G9qtM7zazPIAY1GVFkuvhKwt6h9+y+coGyx+bm8dSIDT0Bp9mET4HCqEZatYj2e7iSIdpWEvK2Ri
bUbNQp2LfGGZT350dqxVFkTaze0svD0DEnlYGQ+Fj39UDMn30k2SVTOIcVf46qVCB1KVGiTpcfK+
JH199CtefiylvrNJTFGRdfNdvCNSNz4QCCkSc9x2RbZHB0oxyQEqFN/NnMRmx+jwg/aIgsoIE5MR
3T4x7bQeBEIVJBPZ89d8fuEw6/hDC44J6GLCLJT/VA5agwQZBxM9VszkHDT3DQOuxKGlvrvAtNax
UWD3QOqzGFysNvrsayxB3HZBMPz6B+cz8OvykRQAfVWkE4vM6M6VXHEGIuRCwFihADsqo2O4UAKJ
gI4HTHL+AyGt2kcExwvgEEQh4ycxdbzySFdI6KzX2PnxOwQOa8feyJZTwCIyH4NppUucl9zzEsrN
bL5JytJkgR+/iBETcIdPQ2uATAtb5VCjsJRERolpvOkOgezgHodWQ8dZAeEA7oRrPR33A7UlYY5z
JLPufGsrpTHMhG3rpVO06P32WinsIo0b0dNNwQZcJEk7o+xX7Rg+VrZ0kOh1Lgqpy1TJS4FFSYbf
nKRP7tvvIYJE+of4IbM7rKvRQIiKaA6FSgOSvm3rXvV7tl+gDloH8V1phUeh+UT2JACmbDd+YPOB
sowM4SCLJeQb6R2x0N2KENH0jHS7JEO6FZWzxHNKgRwm8UWQf1Ha1Q9PD1lyx36B0UxLsBQypE7I
2FxFU/9FG7RsSQqizjrbfc0NlLMF2vQtQrkOYxKztGYWErNKHcz2aYo9b6kF7pdYFbux7sOdnqev
yOa/YH7ctqW4l0P4DbspidOZ9aLVx9BC8tV6NKIV9m8j5qHV+9ND145f8M1tyHla6EMa0H5gVg0c
H+IOJ1uojwzF+zsak0OSxwzw2E7aCz8rDlVqrHATIJujK67Zhu5ybJa7TjO2zeiiZOOZhRed/I+O
HnCBGx8tclUu09DRNoHSHyw0X6iK73ucvXuzq976eOqWRD1etAYgJCg0Hd5cliBRviWD++aAhOXe
Pedd8uKbpbP3WqbsSj9ZDuNgCvvPbwS5WeyqMtlVPpECTcmDozQF8aKE7cjpBRCQcfAL7uMQBsC6
6uEDDEWJn2C+/LokG+iCGB+QtXPwPc+48yEoFRkjvTFD0Vilzr4evHSLOuMBJfGytXPrjmShai1n
zjk7WAntG3+gSI1+FXlus9LH7omD5zHqTGqcjCIy841o1SOVV2tzmPzFkIFBhWgexMVifChVLO7K
Blsvqmk4jHbg32ntd40k+GXtyW4Jw1+jCaxPrhrdTZQQ1ztmqsW8zxsJwqGj63GvdFb23jIrGzT+
ZLOSIJjX5vuVpYVPFJX6UhcaqUHzmeZ1w5M1ZV9Sp30wuqhddsMwrgqNOopaBh06/P/cgxaiBww5
yZZ5pxoiSzMIyHkN7S0boudB+WQs9dolh17Eekq4IiEzlplpLzNSnNKTPrXTOpjItuXxetMdYi01
JzwGMv2euYT0MZC2SP/cwmuwKNlTrAUsUxbIycp9gpbL6ome0XX/WQ5RuOrE+GPIvzSVyp4M44cz
ebdMRcirE3cxQLJEiWAm5Nu4xjYNH7IRKB5b5gECHEiPtFn5oRKHWLbfRCV27FcBZhly2xJKHQfi
aydWTd7Zd1anf2mZAe4LUIj2OMlF23XxriAawG+CVRizVjfFm8dEYmFXLWyM0V4HCb1NPVa47owf
pVZ5x1M3et5Xg0kZvMBqlmUPTMYCNzg4jZsSiDySIW60m8IedYSVgbUKUOd1iTk8tIB4cAYjSYUJ
sVVRFt8blPpLkqYDlA9IWfsGqLm1tom+tkZoFqMtvg8qDRmhzT0AkxGuS+fga4Fkce2Ca5hZOwP/
V2wXz3rZxmucA7ip7WnVKBiVcOHUMhXo0jUrCB9kkxnMaYZk1XdAfP2EVVBSgGvUohHHIB1wxWW9
q1NM01N6TvKKzXTxo6LXXagw2EWyd5daqh7K51C220Gh1w/rm4ecFodMem68tFk30Vcj1AoEGynw
3inBoy6fw5YD7b/YO5PmxpUwu/4idACJxLTlTJEUNVHTBiGVqjBPmZh/vQ/U7nC0F3Z4701FvFcl
iQLBROb97j23QgqZxT2fa2A1NYDO4m/dcjsIuznJEBqio4ZLbPRQXUOYGoKuxR4omazLLxPfcgPO
pjFTOqWw4GThAm6SYEyhNH5N5XjobZ5yga3pu1gaijnGgQXZGi1BH8/huVCxZ7FnIAwWruwfP41/
0A2DOH0eo6LbZrbNG6TeMzf7oMcBifgoFe+cRSRYet3eCZ3HOOIXVpikYKIwEMBhUhKOzsNhk8XG
ERf0ITLLHx/ox1iN5ZZx8B2lPRQ3MVSQ7JQBuLikpFrzKBfHNIeqk5kaDzWoRdSea6TSl6SvQYhC
EWCF36Xsb9gcPfEZAUz6yHDxryuKlG2lS2/VeF+5XBwkCjBHTwhMd4kwvpNwqZ7OiZ/jwCScTPMx
y3zURofQ3GqrKXYsasYKi9CDal1i6SMrbi8JyFRvc6CYrMu/6axvhQQNA1Ex9YdXHdIVXI5/kjAD
LawmjPT2tzE2+L2KdZ8mP71pPXnzQGaVyrCsBFxgERqv0I+cDDRol3+NBsacYBh/8MoRXGr5+PA+
cFC5lwLZlGPCMUjcaoUl/2a7znGqs2OUkDnSBDLr9qNqnJeBU8BQpbucxZwxzEH3mEcjCsNiY18U
3ib2KlRXJvo4pSm5tuEMZ7WVQo2xf/w4IOJhzavWAx7YtfkrWXJeY6ifPE4hZt/wV7iWQMfqzeTX
38jAD/FRFpj8bEjY6mIr+I6mmVWreYBZw3iPjEvz3QoaAp3pWA1ks+npeqXepeIgFWhCQdirzYWV
nf+d5LE0Qu7wfDnd+MVhkvvR8n9UOHzI3qHDyGL/WJX+1q3LazPXJ8N+yOELG81rye9eUVcWcE9F
/pqKgE3YEICboUhEWSggd+5kJPgFbHRcQEyUqoJ1dj2vojw8j1eN0kCIOvbWsWM8lzGnoDCVr5l9
yzIfrg36R8WXz2jQbQk4KFLjv1rSXllnwQ1b1rSCWvUR+yTYnNCej3ZqrtMMtSUY4n+6tO9bh9qi
BlW787utaDva8+ISK2b1d0IHW0xGCaYOvBLATt3uqZkLeTSLVYzGQV9GNm3lsLwj3ZNeJma534fH
NogvYaZjTuWg8Oaw3JLeuBZ9yMYUMadskiWqz9KLpwS8YImRtTdtHHlgOudw/IbW+Emcf6US0Ckx
ZhJO4fnaKiCSTGphUHVMB9nCHGTd4L4zQ1rPCbSQnCa6rZClZM2nzujEWphpRykdTzxfc8ZUMQiB
BKQvrpFqOht8rAREK3LEgOhyeiS1V8sjxgdA5kXHxpMstlGmX24cDcfRbLJ1QZODwa2/csbMpHyU
uIVIHPfM4NYegQwIw0AwLxD4vbsi8dkDdfjre+cWWVzl4d51rK8y/9OEvX3zYyYESncrAbvlpCeL
qJHnDEcoHiUkLWq9jByvWdcr+s1gIEF9hCstt3HJTqvsU3unRfI0p12FXC6hCDeInw0uhkBFxJ1D
etGUUx9Ur7p75zp3f8zaluthrnyechPbxtjaCWOqSC/3L5Mwl4aip7mGz6I9JAnTC2LcTHCAqHZk
sIOrkPrXVVJnhMda4nhi7HBCtBmxR4dmQTssXydUOBVFLzUZhBVh/besBX/oDPLas2gFViNIJQYP
ZiNfrBgzh4AAdXFVLBYfq71ue+ep1qk6TrHk2JL13yqOXlqXmj6pI9Yd3KJDJdTW1PrZz1uf1SDw
Nt4GBPeKw+SxncpojRFYrNKaJ0SNUE8DCJ9OP6D0VEuTvYgdBw8Sh6pjsVubooY7JTTPTNV7oh7i
kBF/4nX5/8o0KNZQ4g7ubJV4Pd1D3FTTNknf1GTUDzICfau4DVtSiV0OP45gwzbuq3USmK9scNXa
qz0Gz2gi7EDyP11lUGIjblHmNccs4BDmBIV9NaOZpvvC5b62q/s+ptI8b25FiPXXBkW9dqacQ95Q
b4wi/Kq7mUpdi8l3b+Nfr6d8L3K+LaEAuWn6V9R+ODgdDK/pbrSLn6HtN1owgJ8N90O65XWm8tmt
6n1D7nyV9vN7qTMS50H5PHq8KPPR92Crk0hixzuwH/4U3vDsl0gYgTWY29pBUIgIzRrl3Ow4VTQA
O0j/uxuJZZEQvQsaezLrlZnsUlnmB2vUB3wifPANmJMtULgppH/rOUTSSUYWbg/KDAP7liqr8NEI
vWcN+4ltAdL/HGyRMakoBg/u8RkPtBg4a4KAAOmCWG93T5OStIl6aOnazL9i/jGlzP+K6cfBNeaZ
UAWtmrEfhP0nAYckSNl8y30xpfd1oT7V0HLH5h8O2113HM/AFqCNobsb9YQY5gE2s/uHbDkb2DjZ
ST62xZs7MjmkRpo9l9lA++w5phScUpC77P3CXhTj8MZ0kSSPjdfTw8Lc/Zu5JL0j//pjDtmr5rsM
0aHg3kvsLxsDm8iKH/otxyh4pNSXknpB/XIwnIXpMn2F41307qMi5DfrbB1E2dZzI6wN+lN72VaB
OmOXJ3dJ52Mz9y6Gm24ixal1ZeLV7Lv2vXbCu+V7KQc3fiVP7Fj3JGWbQGHUW0ZO453FszWRw56C
vxMQwMYr3wMBl9J0nzD3Uae6p4L5XQjvzDtJ+9NGgNuHbbbRjsc+hdUHbmJp7QVL5GpkZ6IqZ5uz
SKl2OZ+Y8NCqmaNOPV3wgPlUaFjP/jS/JLp8HxE6WgpSR68/Fy6M76G65fKFq0becjwmJo5Y5iFq
DK7O0F2X96szEHSL9MqPvKcLzqzcx7DVn0ONqjWnfb9yO87a4wCSTM4rIzyEw3CAjpxitFE8WrBK
rSTaem0r+HdT8+jm3RvALi635gkgnoTrr4zWWaXu/ECvxBYQzY5x9kfq2Jqe3Aai/mNpLcbT+Kj8
aefG+b5kW7wCK/aadGKHa5KGxvJC3NBe1ZnxMpYKhzRVRClKleEFDGtile7zPH0djfGHqeI6LzT8
UkjndpeBpyFmTCD9MLbEnnLmBhqQTLygL+teXhuBH76Lf6qcgWvcwE8ek1e0Z6JDlvr1H5JXp9vD
vQ/lJ8LWKZ964iNksSj2O5hBtC8Hcag4JRfzZmB5lN1D5I7blnvEsKZLIq19ksbHLo1fRMrG27B3
cztBnasPIZRxYuZwAJm61DRR1iNTJWuDBw6zuNM9h4jALUW0LLv7UdIVz6J4FlWyxTPyvNz4rUFK
OUf14JlW9fcDZbS93YAf8d6pnT8pI7jHpb7VrX9j0P6O/3iTOuOJEzbLVWO+WXjxVub0r7Sxp4+F
fpz4yK8sN+LN6QdjPVjlia0HzFx5FKbaF9oidxK+CNSHmv1LVYh7eIL3ZVp/Mb7+0KN/sNKW2bgo
9t7wp5TlpmTsKY15o9i4YEm681vje7b0T1fI2yT8m47R3REjfsrWfZlo7TYMaK9t88oc8xNmvdOF
n6YDhnTW/7KGgtYy22VO9sjM+TiAL8smBq34K4IyvZr9Hq8bge5uw5BqlwT5tzCZA7v2c0kGNyFd
hgxzmGnD7rIvZZhPKtcfBZ96o6zPXZy+i3r4GFoDmKK0N33mHbKieJgZwUJQQt4UatdkPIAWbFcR
EPdONzxjjr4b3YRtPVS8J7bv//BaV80Qw8NSFHffTCZpLs/Pxioe0vGF+dLfcPLvm0jc6zz7zGuG
cV56yOPonMxQkOF82wYQMFuecOX/TUhMqqw/OUb3bvOhcl0mUJNVbBJmppn5mOvkoyzgoSiBnscB
t2Mx4QP25hjO2UkSgPrJqvbw+Sf1fewBWO0ZppjtcLXn+joIddfO9r1RkEUGfMCtANIgO4OdfkFc
elY8U1YzE5HKyqnknrdtxa3N6ulY5mqiuDosxAP9scfwiWiDsWrXUYEU6Xbtya2W05dSWxpCZu/q
TCAdewfzS1BO8Xq5WUJRPIQRFAG1i2tIVwn6FesM3ERPq3wdlohWgMjDwp5wT9Q7QHTlKrrKPj8E
bfkCG2Tb2xM9wI5N2IFKUbO+goXZdt6znQ5Hh+guNplLGIl3Zypt+AxIQN707LmLGjPQ7Ouo69zL
SzqJh8Bovu0xPkSq3sfFfA6Zoup5vi8y/Vl0yVNVvARxTNGw5xEz/AyD6ThCEqiMmkmKJe5bnT3R
CDHTt2Y1XwNGQqUB1en3WE4fXmdtiyx4jX0+cqVc5VK3fyaRXCQqOGORfW1WTDEF2ylbVcexFdS7
RIfM8yAJt0w28MXAFDwNAVpcwTA6qy5pPO/DjD0SK8YW/B4HM/rUPJLdKzw3YsGAknIzwBzLZ/qI
SKt71o3p1iUoxQp3wB1nnEMi81fZ87Ef5ojvPp9M5Ifa1ofSUtx+CE+OfGDP+3fi70MysEEw7Ubr
6jbFS5WrfWQ/jnPypgf17DrOLmAbwXQAuTxeV/XSTVvvDCNGoHYAgFny3/Jzge8+mnZwipv4EgNx
WSmBVWf5gQVAca9woDnGwXmMINXFNMto7pQ4uYlC7Nq+evXWypovjgXsCy4g5xB636B1UjbF/Hn5
R2PRvHUebNI4+St0TBi0wEEp6scu3sHstcGIV+Wzj6VEAu3NiuBb6LBhV+s8mTMB4SDYzBzgiP6n
KMOjZow4v9pzh6kY5rUBPznx165EFDEUIjebHaAoAoFZZwa8j4JO7onHwTgclNdfaZFGJpTHcNDX
yfAuU2Qfo7jdp6Rs5HvfIWJPL/2cbMZkOvh+d5XJR7RImUP1Nx38b9RWSiiYgcbmyo287ya4MaI5
RGH+N5T+JYzDdD25zdE39dccuk9hkW6HLj76JQoOBST8AHrdNTzlmSWyLrI9Et6aGN0n1X3mxmFC
nufVnZUNXEq6n7czT621V3pwJxmrrtO2wLqAbYAJVLmWNgrAWIiPZcmM9PjuFk25Zvrjrg19df2W
aHhqNndkXQLB8ohr4uJMMfndvr8rjf+07f9/++f/zf7p2P9n7NJroiLIk//d+PmfX/Rfxk88nNLl
fwmHlM5/2jv/l/MTcUR6Eu+l4zM0xt75X87P4D+ksxhGTdN2XWGZ2DX/J3TJdv+D72b7eEk9HADC
df+fnJ+/P+W/B2P4+SymfE9ehmn+7wZvn0ldVU0R5PGZrSUH35VkcrP1zk6baLwt7DyDriTQ0uzz
2Tu1A+GT3tq7hfNfbL3/rDOFXHYkeVTRUGdxsOA8pZCZadE89JnY/uLYitq4aZVsMSveZtwSbDsI
LwQEe+18XMNN2eQungkLVziiHDO5u8bUz664zT5FY7rkoeZVl9xylwndffYPz/lbHY7voVdjMKMJ
ikPy+Dnoh+RVOdqixAKwZo9CK+rPVEffY9I1d0UcYFNB7hQuZChw8r5rb3vjOP1LNORSzw13kS7h
AHoetQY4/tdJxtkIxHjF4RjxOizda1V64k5X0j74KByZEy4aKSF76gn84yylu+JMxoajpr2WSTHO
ovKfB/tkXfDFjQo6DrLWwAap+UqXXFjP2E+Zr3nwg7wM17YHzhLcRsLhq1/SW47F4o637ykJe7Vb
TEV3v8VvBZBsI7VRwYl9qoIyhKqLOo6vhr+u4tlgvSwn2iWWNjTDDOVmxFQqvXjDI55IqzFEgCuS
fbv0x2UJr18s0HzFbX8L4+a9onNP5uVp8vS/MfDqc524p5yQ+OF3piQY6joVziLRabV2QjAhPfun
FfJYBLk94hQToaaZ7U899N0eSO68AV0fvE5ysl4n7IX1ZG1EA3pEDIV1mCgj3WYzWEJkQevgp48w
PagFCYZd48coM5MKj35C/a2tyJZnwcO0ADo6g3PObM8Se8OtnrhSQYQJy40tXoqMTn0yYnhoFqvJ
6EP2Hw2+rgfVHOBKZpDCzf/ZhehtvxzBQotXqqbinWvSzJeMKjiOLjMJ3n6Q9tGmoMV8SvO/zhC8
DDE84Kj6mX3jO6alZTeIbNia7DtXStKwvVT51mvSqKiSfnlWFiUjwiqrXRL7dz5x02TWDmxueMRU
xrH5s2yedD0Uh6IYmHD7axNm6ZEiqlOmGHz3KrfWlVs8M4wn72lN3+MoBib9YBrxt54Zu2b7X+yg
M0pYsiJlo7MU/P7+oQrOurNBmv+35picGIVbDT1wvUU1Xbv8IekZKgbyar8FfmP+kajgQ5qQhRVW
rjaActj+yUCi0YAEDUKV7UZL39sUREfJ1po0Azn5v2JBDv7esomOziwvCRe6+sm94k0VZgh/fht1
DVmRBl0mrSDkD8ycfttmf/9AQz0m0wyDS0/NnV68AmxY2SxAag2rjWe4QEliDvdZ74+HgI5be7kw
RkG9UqFuWdoeUoXEa2YOPee9OzMgSZc9dAR4ZGmBrJKIGb6pH1XnZhzCXY4DqbtrM+e+aRxj71Ij
bdTpg9coIhxOrNcDhznGlxgfbIwNQibMXSiPbqtg10Zme5zc7hqngJZrQQF0X49QgwaS+fnAeVwb
1P90hlq7Gtdbv7g50t5Hb+jNa9MsZYZuxF6gi2lRWV5n4jyzCx12fdXNNGDIagXHaM9OGa10iL8o
f+t2mn/022eoULYPA96G+cfMUEeonBrvwpluigFvAez6oaOowsLssjSu2p5/X0celxZWQFalxXFE
zdSjN0EU4UZpDIsyTfhrq67D8zSoaO+h2gE/piSUcr9ush6iIakpH1jaRKlmmjyR7LC8ThvdCQyD
VvPoWKw0BnMxNF66O3FKV2sh0ukppwHV7WbYVIUx79sjsCbYl8K3730Oujmc3JOVwhjgWOmPyqOW
LnpR8UiBRcDBHF3EY0WAmT5MFhE9uXdjzZvhZD9gl1EL3QhkPufzU6vzhCZ3c4dye/x9EI1KXjS5
7c0UlcN5HLPnMgvDfaizx4zzzj2xpepJBQEYVqVeJ0VJQdHoj9//iuj7IEmUzBu7fRtKYV2EpeU9
pBe1bnIj2ldWBuANX826DCOuOgCZTRSY1EBlljwjJf9t+/iuUJWiDPY8SOYR0MHnLxFX97HKmNgV
jBm52EyZm8B+49Jia57aE/rkeC4LLI4iay8dRKBdOYtupYK6xttjJwucxIrESg4p0i07an8SgIXT
Hrxx1nLXjUwboPswiaet9qDtwl3PlevdcePrXaBNxnxzFT1E8beEKwQXA1A8EQ1rG4/dg5pnnyW/
SbjtJnRGPlOXaoy+6xD4tBwzqhos/+g4lXcnAsO9c3+7mgJ/7yl8heWYvelWmmcnrBxqIkobX3Pa
gwbR2cb3qe4yKsL4IXY3jOHkYimgfyUVwIDL1uOGdsOOHtG8AeOUMz9q4jfXKcpz1AFvqROUxqwe
3AOWBnHXVgjsYx+0z860gWGur2FZX+OgYnTvmS7mHNGvM/zsmHdoyy7yn9LmKdIGvKfNYntOZHe0
iuAlGSzzMLAjY53oqtPsW84hx7KF4TTKLybfa/P7F1zCcuthmWRRQsZKsgcATA/4Ufrn0i7dfaWj
p84ADZsg1ECAL8tLjaSWMJd/gguZ7EIzeIk4ohiGDU4tCxHWkYw5ANQXZa37Ps2ee3sGAiZ7Iin0
qVmj1d75XtJ+KcrpzcG4i2ddbG2dh/sU1GoCR7vbIw+GOxP4etsv9QAYIEaIdfrokQ9Ihyp4lIPP
Ib5v1EkT8Y+AZvZUDY4eR9EKX/167hTbOCsAPNO+VIAaaBQjVOFP+ZfRBU+24RbXzFXrzumbc+R7
03nRdKDYrBJmGViZx4vX9kuXRSB3VSThcesBz8m1G+3o6BMp2aqefzS77MtqxpLd7CNNtPShiibY
OhzCS5INJVOnZ94i8Lnumd1p+2RMdLK5lvHeczDfWEFZ3IpIXvI03UcZyRrCdjGyq+ZorZ7hXFHn
Job8XoaxidvFqk5Cy2fSlIyFCmVcMSrFqM8srf4nk5jogU0ERJssHElBxPs0TSeUUGasteF1t14y
2sMQzvlNJ92t8zMGcCOUzXlmMCD5tE1+xSjEep87Sx2igbenkrgDlHexKofADj0CzN88OW5yG2NT
6szPLbjuc5slGSGmSrwlYs+cwD0xAiQJ4I3OuW6TkxEIHr5dW5zTdL6EZW/c1RrJvY+DeUenNs/9
hpdgG3G9r2Vin4cekAOVjGdzNKF+Oi11Itxf6yBwpm3sRl+Kw8g1wTu9ZJ6cQxoBLdVUGTD0Tqpj
Lgv/cezVNUinx55R/QsA43FLVqS7ZJ4R3cW7VBn5CeYv1YzU0N8UqQOWvpVdJ+0tGUnwRFPBr84d
xy4MJ88YMXih7ONMPySpL6wotoEEzDTQec/QZqNPsmf9NWaLuKXvLKafR7YbcjL+lbnuE75bZ8uC
j7mk0ummdmL8eknd7tk3qz1mwYWCE8m7aHTatSFbdbAiulLmzGaoyqjyuar5dlmpw8exat9aHWMa
ibz6ZoqRF4Yp4ceh1wxLhH9TM4C7Ilsbo6duZWqpNeQ4VnUm5R86hepQWkZ0KujKotTKFZuwr769
QvV30WSj41elsyt1cytJWdVW/J0O6upUSIgTC72shLsJyThvrATUWue7Hk+PmirZloNO6lJ+XmTm
MaQTELUAlgMZ/r3LascypcQKC9R8Sbq/unBxFw+0mTYxj3OKKP2kd7k7uK5IQAEZHDbJoXqbQgvl
JYo4ynVGD2UdvDxRU3kwiJKJNGZuFswZxaNlzgHP89/jIoR64DqP09RDRaERJKu0v2K2iH0NnsF9
FaRffJcQHLxLKhA98At3pLjaMZzIJBiiPee+LWNx673lbNjM0VM0Ls6JviwPVRFrfglTHy2L655G
QB5ab3rIFwiMUepoHeDeZeJk080Ue9beydt/I4Iw3VLYu2xveCtVP2wKohdHE+uY5OOP69++kKUA
atNIbmOsOfOQhA89EQgKwx0+Oca/srbTo2scu7o6Rmm3VINk6gABmykghKE11D88/RGwI3+qD3Wo
DVhC0znl8alZ7K8eZI1V6sfTpsShfGLK32w0VzQxqUtl93XFBMDJSGQSBIA+8pAA/tjRO0Djy3c8
zNZOp4iFJNzo/o60t8c2y1iyK6rLmEMP7NqXIcCACPkYVGpfB5yCo3PNmGTTClHxnWc+ElFAYIHv
7DX2PyfEKtQwK9gEEkGe5Yb9Rm3pJ5WONbTKuF8XMOmZIhKDbsM0pFQRQoAXgYsz2GFs3JAqlAIT
eviBBMG4/LcoBhFjpfEOgJUj/dVO3mOijfYwjiX9nz06uOfWBv7iLD8DhpkdvAU8mcSWekGE6dh7
n+x4Xygvv5WheTXISf4GCuMZjmZBibDEqRIzTT6mdcrvBh6E5ik6qJwspAxQmTSpNhQERz0fdZI+
d0ORnYNZxqcum7nIIXHRNOseDY8bM7W2SWmKrV3TY9jJ5tQLRga6dL/wyhfrgcIL4F6teWfMiL2D
PwRHq0/XEWU1K6Xd7pEAxocVC5oT6iRi14eRwqpkvvRKDAxQccgWGAPSLLUPU+jQ5F33ZMZNH8/U
VDwkce9va+qDKPrz4bvP/p92CqoTvXxYUksso46FLafJhrMXDldZttvBm4NH2ui6S19lL0bx5Nhd
/Oz6UXJppPVgGtF8R3PSk6GAyftBpAH3GvIyFgwaUzZ6sSQXFrvBNXYwjpZ4J7Do7KdWypPh/ZgE
RE8ii1BhyZPx2hv6wp9hOtpg+PgrAp3bzsW0XBAxPfpi4NgtIlj1hrvDjB++EC+jMxgr6zjXn21B
LUdqPZTKiz/QNVFx6JCNmaT0IdU2lSphhJoplm9V7ALGaxt/eeJ6oUU0jljSoZ3Map1H3ePoUSfN
idI8RD5xLYkXLHY9ta4V1pZSilOPUZImFXtjVTSvVb5+mYJp8TdA43DzADtsj8hOTjohlFTUu9bO
D9oLKAtx0k8e1WJbWOV053b4wuKoO+L22aScAo+WdG9RjKJL14CxcgUlCsoEA+XeqHodR0w1JRVA
uzHAXpCR0KE6JX51Vc62htaNDSA7b8cjYFV/D1k0Ir872Nj7/scaQaNUnaQHDaY1I9TtlMi/jRn8
dfKRqnWr+ANSgJIkqF5BnboXDsMQDdwFlqlc8WrLI2p8cBNB+ZUNoY8QTufHaFEh7Xd3AgT/pS1t
xUlblyeGC4zjdVd/kVZ75kq8Sw0RrEog6iTxYzkfKs3jBykhf4/b+0aU01sYzQ6V6B2pQDAmT4Xt
H4Mqmo6Gl577vnu10D7gy5Akc+Lq6vARPxnGIOAqYB6ZyZs8YuRdaexvkcP4hD+IsWbrrKm9Z/yr
G1oQdgYi9dbzFHd8P2iSqvFmZLt0JcCNlt9D+oyQnVxE/ExyRacB2TB01YfrFRiycD4QH5TLPG5+
IvL0PPZsPSdlhPvufdJpz/Edx6uy6g3/L90itGl8HPXONHb08w67KHPQB1u8xW2bzOTLKogyPYFF
xJVNWMwTyY6BEFjVMcNxEfx66ws7WLV9EITZ+wGbiTdWPAo7LLbdbK55y6f7bvDlA0u/85AXbo8j
mwel29WPoa78k2vipBYG84/AGTeNqpMPEfdHDlT5ZzFFW+kZVIUlzFqKwCZG7mF/0GMTUfKDK1op
lBg9dhp3KPqLz6+1cePwh45eaoCUW6ylIvI2GUV67NP2sfRnaNiGTTW9bxSb0Ub2MAPdHeaUX9pN
DJNszaTZ1ljxQXHLNRWVTN5SVVT/LSJO/RZTUgtY16ZBYMUCBD5mIOjF0x8UnhkkziWg9WOJOXnb
1hdf+RysVBNd8nKhAPJA7+huXxHl46NTVPciC89JblId4pd7MJvFizP3C5M52XWdfE4Gv1o1rTgp
gid0bb+QmCO1ezdSWOPCg6GEJH6K3fKz8dri0Sm4QTn1uVG9y4expaeLsp1OW9eAaUh3B6+/X49N
OK0iuq/6KbowOSKykQ0k/BiI6soGdJjxIaVba61oIFpXBndYVSffRj/gVmrgbMAx66avMRGflAvs
VejAt1XlVREX2dQzK1ZA40yOu42rjJ1vcWuI+mMM5SEb0bqL5BEDIfgkD7hZ6dsXZ6Yfxc6+mfvy
7LwpJ3iofZJbYrBXq3BRnyNX/5MJwWZaLbc+3ndcuyblSJO4ji59nIL0/9CdkK3VCngWNRsm0aAk
vkXDBGitucW5jDZVYtzKvA/YdnZUX2YU8cx0qxpD9wGck/mic/ESNk1VgvM1x8a66wMaAsa0eBsE
G2tCVm8O2ojBfsMhStpM/bkrY39ljXxVXc0fInmIY3YKdQ7ntPuUBf7mvrSjXe3qjzaWyV5Y4WsQ
pn8oHJX7zDCh+3YD40F6/XgACGkx6sI2PAt6lHBcPDnTQCVJxq1J1GqTQXbwlptXxsgrxpOHvZmX
YnsnxLfXaMKBm8dljUJAfaEqxF6SX8bdnt5kpY8iz7HAOiOHzApLA8QKJgrGuO200awrNMtK8faZ
ZfrRoQ9iowKtNfdY8gZ+2baY/+WGf86IGgkgCaU1bv367PpwG3FAVrLuDp5eKvqy5rvzx2/PqJGN
kQ+ymqUWlPRBFYZzAg6hrcjdeK0O1g1qshqbv24Sfs6uxmYxZrxP+X2X+hQjjfLEnkEE6s4LmoMl
nZOQRbqm1PAMtIbR7gSopbC8hypDpemVZN7QDgd/cGIiXPozzPxHz2L0Z86c3vH0nmjx5AiYHWRw
1wx9RtDdRytDNgrSSqx1clJ1/Sfy2MjNwMZV05cXy4MeNX+beWFsUFOCHX7SkzMk35Ec9DEjVY1+
95Cak3W0Gt9bNUmKE441yvfss8tf2a4VEXLApp/V+m/YYKqbAXYXVvRnELJ/Z6eSssTAz0m8PSSG
VwIsxAsNjI4mzfKQDLi0qsb7M9Rd85mF5rzqDC+7thOSQ2PM/s5f/MrBkph2ULwpkOPO7u1+I2Au
jnOFxTiFzAEKjbY/Ke6xH2bnknmHYXevCw7I7UlBdsWnaRvppjD+Gano7rqZOy5f1AXHpp/ZwHRn
tgUoTyoiacfDyjCBflo5PfVTwTjum1o/BMR+V4nIz61t+HcArnqsOOzM8pYbgfFG8+KwpSXRz5Oj
5DRb8TWyxzqQ6Z7Wg5jTZymbN45k6iN1a86tY28cQme2N45BXdQYNlw5JC/sT2N3MLKZxHTRAg52
zkFZP7K7s9bdgzGHwUYYQ7MnXR5hDCxwUQf+tHLx22osfuXYl/dlPT0BVWAyQFn0xNlzU2r5iC2P
ZaZ4wa3GaTvwaUHPJa1tg29shYHC3pCDwKZpaRZeARWl66or5NQncub1Fkpitk7vC1Xg/QEvs4ld
Pz7pNL5GTeRSCz1/hsL87nDqcOdzSOIc881yY7VhRd4Gn6etvyP4irs+viR9tzzU+2nnRU611nqo
t7luom0T2moXuLG3x9K8TvMoP5dmDkqN/cGCbdjJ4S2eCDbk/4O981iyG8my7a+0vTnKHA64A+jh
1TIkQzAmsKCC1hpf3wvBNOsisy1p3eM3oWUVxUVcAO7Hz9l7bawpPSDXozVMEerwmsc971ey9n/4
0fxjSmz7HrNut/Ji4ps7TpJRwqawdK1sPRWElbAGiBmrsqqNT071NpZsDGoOXkMV0HUH2VGN9+bk
AgOW8h0/rTpnkXGXJ81iPYlPqcD+bzM4N7Fz3niy/MITkZmL560sryir0OUSc3rNPSoKBksEpM3t
09DjWJm6ucXfWx6H1tsMqPvXdEznTVbUz7EHT7/CKIzXGeAasTVMgqjQyY3IkY6t6Mw/T4WmBTBX
5qaD3IaaBUiEU7abuXWemkqYOP6KdqtF0RzqSJ4tEcPUoV1mGd4Xj/jG11S8Fbjpdvidm8NU5d2i
RjEP89yHLE34yKvj4gRLgVvIxHmxUJQ49Jy3vteML8MQL+pVUhai/ZzJt6Hw1bqcwyezx9YZmwY2
HQd9bxTJ4A0N8VaPWQbrB0moxNoaNtA46vCQR689ZeU19hBJGPRgZ50C26Np5tNGmDNxxCHhYtpF
40/cxbaymBLiSuUT5IPBGsn50PwU+z77ERo9+M6nCUoxM92x3i2JXZXNJ5XdhFlgLL7nqG6hnX5D
iEPvHM/lpkgM4MgLUKLKbruKbwx9nBVI5ncTZSGzpENXyEUz261FPy/Wn9JgetM9tFK8TVzcDuQR
M1xn+JbpEOl+JqZ7bO33fcO6VY0VakvFJqa7ZRgy1Dep6aDxP4tQdveTLGhV1Sc/5s/VCX7RcD7Y
uXukpT5v9CD3AbM3cB3ZdFRNCaq8x4k4dC9eHbuEDTw3TU9q4uggUCmecDY86tjZRqBZgkSTLzQQ
ANKL5K7sjeQupiw8KbHEbPTi7OKbTkLd3yiW1cLS5FceWJGuWd2SFdyyyQonOjohpNwJ+c8ZPUL+
SrToikjYtZ007h0ynjtK7WqDKvjoGoF5A0I+2Ucle1UWPSfKkpeMrkmtfHHHO0wBXLFvsdEAj0Ce
je+EPDyQC62afGYELct5hrRb0CtX5Q2KbAgqnLrZWCGAHnVa3fcWOtjRrl67r1EmMILO+g20ULQn
eW9aiy59nKTieyMczeacvjV64lqIFti6BS0KEwE50fbJgFagmjxOP3OWkxWN3QTx231tIujOowBv
YcKUIuv3rsHtaQ7a9yD1j6RSMmLI6o4QKN+n75ACikkMc9tBGI9iLzw1DmP/GJNOyXikCu2nACsF
mxprRmJhAaT0EtNlNpiIVnHBNBVDJUPIdN+aLHWhWg4dXlJfp13Gsn7ftsvaHiEjE2N1nT1ZA8aV
rE5MARgfUMPzYIbtl7gEz+GE+a4YYSrMJis0gJvhZvC+9CV8z3iePpFMSVFsDQMRtchgE/mddE26
mzPjydDQz2SidLH1fZjrS+ksOdRpVG7dIA/4YWjquVHNITYe0U2azr0TOMcJMFM206H1cADVPJat
1T47pdmfRqVuwVkFzFrQ/pNhi/fU/5YACwVUrYxjZTgWUeygwjNScyr1YJqso83gP7mz+zD68Jqm
QMgLisOj1ANadrOn91kXX+cu5ugwJ9gkHBeEhWz35WBxNyh34SeFkIvG997UG7Mvs03pvI8O3muy
zzxM+KNbeQs2PEOPuGBhOkwgBD4D2ulMa21ZC1XBiG8Ipl57siFcpb91hX/PN4h+0L9Toaz2fYIz
DIpYPRCxBbE3X/P8Jpt0au+MYJlcKVTSPVFgnZcQhVsPMECtm2kqnL3jdt+N5AVoBB1gYJ61tm7m
BDRLN5O/7eB07K17er+vJt4U3+FwCZbBhT+98TDLHnp1Bw4gfB3netjqHrhBmyLBFJzqycERAdTP
cdeiII3H+ZtRxLw20/CNHwgFsdUZ+7B+KET+4N3PczA8MfDaKe2WV92qG8UIEdRLv3ZtDrTK90FX
OC7NTuxqrEN4XCqaPkmFlnC46qq+ZVpbkbQcPphRAG0Rg7dpjZhjlAMeGiVMFsdbibr32EXNC0yD
LXMOoOUdN2imJmHS6u3bngZ2mDOfD2dMj/68z7RDIyPtV97kBBz8R41altW1wLMJ38jd0gMigxXJ
elvV8J6gHUxIVm/7Inxl5AcsMiILzTOQ2Ti3KXbIypQXvHUPZLxTZNqQ/gNkDMCByl2XBZ/g8mbg
GyDiSHQZuFDMlBOgXvLYLE/nm9LkfcvZjmA2dK1VvpIZo86LtonaFRBA1wwYXHs/XhlTvcMa0pJV
gJ3OqroSr99g7kfsO1Rk2t84ztCv2lDjaO4LBJe0GDjtJRfY9a+N25KGNqTnKutOY9Cmq7TVJ5A7
h9jk2GWPIxKUtDibum12XQRUhNC9my7DG6OZP63H2CvWYd68dSGHp9DDkJgyXPH1cYR9tkkmdha3
Y9cknkZgVV1+NxrI8K6d28rwzhy84I5FhG8+x1z5kltRajoSA7YMG3FOONyPLS5qRps4GREd9wOE
NflJHBpSt7uwvpoWowpSc3N09M06xhHqRYT/+KmxJYIan4bM411VhbtgsegFAVHGZdDTH+jxCRut
STJczAU6U3mdQURslxJYOh+zvGjD0Xy67XXIUCx4rzhcr62JlDIdbdJOubt27B+xVnQr0uXhcgm8
OqbQgEAaVa9N8EHb0kbS1CRBjQO9WW6bsLfmEBlbmirzXRJ0V2egKepHYbSR8lEh+yAFim2t8HPU
m03IvEiax2ix04MRkUg18h6BFHL9W+FAjx853g9BOl8k5P6Ee7JW7rDDxwW9JR/eh4mxs7JpxjTu
WBx7l3jQjix1y91alod716gkMd35AbE571l9MIA9YeifQZ9/9pPxheDZZGvFtkFN1CLdrk9p2Gl2
uXOQu9dw8kZOV6G/X97atY3Nd9WPAgBA7N+2uXoXREiYKoKntBwapopmdq12Rd/Eq0n0+rgEQOCe
0yawHZGBsK/fRzMRMPNI8QGgVJ+lCG47nId4FNPvNjLVnS3Gb2HJe81RzYp7b58GnJGtsu/utXEo
EUkdCgnVJjbTQ8wQpi/qbt0CKoM764P3s8hm0ALV0YSIvHcehK32ERUX9KUo5k+X/Ua4ZrSeVXuL
mDE6Sj+i+HanTVvf5ng1qUmqR2ktrZswP1hte+4sd9+kDBX6MeQ9kaW9KSAnbuOCK3MkoT6094ic
b6q9rp66OZ/gJWCyN8OYRm9zFc305GXqKZa0C6cYbsyULopssWCal1AErPfAgfov7aRfJ6YPq8hG
vjNE5kOaxRqoJH0RPMJfQggDBBdXJAYXFbz+9Wgsw9t8tDapomSvOI042A5gMowp6RPutnJNZnVB
Iw6kxx/TSG9zxstUWvms3pN4BFrMJnGKmXhtw3a0aX/l1yzH8VDwPkEoyl+TpFyXefwtV9mpHgIH
+iBTJ48icGS7auiDwudPjgXl4vNUXZt66t9UqAaUTgKZ5ZFazOO/+3k9quJaieRi05Onw/yYe8W9
1cnmIkl+9Wt+ADsoFoOWxeHTGxsOyQ75SB2PE2UXYXRTWeDdWKgitdwqVq+jEXn7DkoQeSlnQbhD
GGxEZ6ijKhFu6kxCHUCCwCKAlivBzRiEsHDBB1PKmD+i0Y+WwecnU/i0D7Tz2qHsJhWXdEOjM+/o
zpmrPqAxbDEWZrQ3g4qkaKC/DhFtSJHA9OR4YBll+CFEwJE7zNmkBvWZoOzhNpX3o3cTtbl8YZ/g
5441RgcrAG4wd/RUXLkNHNRUSVQMWxvHfQqJJCm4r/idyHJuOk5L3gI8IFKFRHTrue3ffEaG51nU
KTne3T1PUbbv22jjNP4lNWqKU2dp1jJoasq7qJ/11q1buAyc71ZJHb3gNDWNNnuqx+y2pU+8ywdo
7Wwz25Bx3jqAYRpN8ZVbUD2ijLqb/KkCWoPgPksfJu1e+yr/3Dpuuta43xIlUawkuLM1tG5DasZR
E4rYtkyRxFvWxi8RXOHGTDZO/bWJU6bTE3w7cVKNUiwMIZ3U2bgHMUwJWWK5XlJMx8LaqRa/sq3T
aC2L5WRgN/jDEtjORTZukew77Kn4VpnyUAp569KfIaEj1xSL67s1Kx5s+NCALA6Tk83HLMQmGEtF
c7ljTe0RHK5bp/jSs+GfZtddpQa+uy6mvWvL/AXndUJv279FjQLpRoTEctS7ps6w6lQ5llafqG9N
P0N7LoV9fDQLtC8eyVwN74Q15xDuKsVozc92KK++ZGFf7bGNOzjnetZlvm6rpt0kOajjWgabVIY6
REAck7JCAeXO2LsT9FSLIZ8GS8grSAzBFbvVsQC7vQl6zUqgjGtTZd/9OO53nKRH8bkOZ6ZzM7TY
+kF1U3+unbo9GqkJQ7envs9mvWZtw5SekgrjufYhRRizGERiULGF6s2Nyud1r2N1E7Y9Ikb6aGyp
HOByZHk8dmSF8lhmbbplBMRprKVymZmbTWP8UOYZ567Gf5LNu/kRubyIgtN0KnHYN86miZiAwtrC
94KlcnEmoZ1YNH95FB2xo3RbEZvf5ylLtoG1SJVjPztN9KmqSQ9Ho2zVMVui/VIGhAi4Y5hNov4E
FAGfvGHKdS14Xj4GagRKr0FSJSdRjeRyLhYPlCu7NAXAprwW8mJZnVBGweGqaM6N4bMdAc8lYa8r
fcjdabX7kHjioyeAoJEH5QLAGG0sNx9iS3aCW3tGQua5pHpZEh/9Ap/iDbvSeqa50pafmj4oTv3U
modQNMgnBiipZrP3fRrgq6YdxKlWE210nyjB5XJ87dCT5H9ukvhxqAWasAWikjkTwWAf6u+PdPKo
bx9odlc7o9TFyZDYMUXvC2CU8zCvIRMwTWWSkWwM1d13fjntFUUAGUpgCtxiLbzl1cy4q3oKo7U2
PVriHgK0IJdqBwfi1kYQsCtE9LV0i8Mw8HJo4GkAAyL8l1NT4QP61jdLjh+8BW1qULARjckmXgNO
hkOcZQ8d+3C6YD3/Svk2nPy9EJncEoAE8aG3sdm4oG9JY/q8KDEY0zifZtG5qA5Rc67NOrD3jiI0
JcyybTMbb1AKO8Yr+X1r+gqPdu6A43FJom1jxqLyLZ89cWJexC8VKenRQiAMi2ZjB9Qw+NhNIkhB
eBTK3Wj5kIjS3cZ2zUiM+PSPX6okPPHCjXsoP+C7kuhV50heTXGj2+Q8TPS1u2AEdGruRpUzq0Nz
EvB/bRE83oJhepqddxx0PaoOpzmlnr23VIwB1VbHxJQ/AqP32GYnJH+ev4T7xtxm143pgVX2tkLi
RJmZUEj6SQuzXhYrWyHbbk0SdqRp7SsWOc/pc/AGpnvyE989YeLYSLw6YG1gH9CTWrS04aS/pFIu
Esac5I6JR6LFlrqWbfnOEffFHQlbnTLnygYY4SvuSCdNmfK7RWzvqrZ6QDo9bKPMefA4DihOJBmW
4Cxw/XWa09WcpvRM5xn3Om1GRFdr8xHczvMc2gUMKuNVN6Pk7AtCAFjMh3LYofr4qXWeaKKSFeHd
c3CgeJreVbKYA1pAOYXd3RqeF5xmscu74Aa1do4os62gbRS3QbD4GP18XDNotk95vvY97huy051Q
vAkdWzTjLROQA63MUql6V1vp48dbZfp0QwYZNttShGfD9u8s/m340sjBP1TPH7/MdcFk378NiBRd
tcY9YEOmAsuVE1uV7aQ7PcMS6ncUHS+DY+PSrZJgNyniMQ2JAs/vBJmGmXnqsBczsLmwbCNMXq62
LlCvVMuTIhZQhT0F4UbE9MZHPSy7w/Q5NK3mZFQB/4TC8lLiJlg5yxYz+NWtmjmuVIX/mlvG1ddx
BESyXOs+e4AWmO3MYG5Yk0ODn68Pvnv5wD5Xx9QYCJxRjWY72AZrO5bGoa2Wpzsm7zvgkj9gxG0Y
2Ac5cdjXDH8GO6VhFvj7arZRXlrZ0aOeojE3roXfzStonRvvEDEfRqo7fqNBzr6vsGVqNvSPFzCw
WBIMOTDJNGhWR1Aagn5Z5GTy2JndlpiRtEluOlN162YCf05P7KFPGKh6fRog/9g5iH1WXtnwutkY
bzdOwhn1//03Df/uZ/LPL5FM0Ot/cReR5a5crDcWXTkT38tv8SsBuQkczMcahXr8fVa2jzfaTVa5
Zpg0hcqG7MDzSxKhfUJ4ImmhMDWb9LtHG+8PcRn8pb9djG2ZrpKw9jmKSLVc7L8FZqRhP2F1b4qD
EMinHWXXu3QCTUfD8yrL6pETySb0a0z4qK9oBYXYtFuLoD/TndEtF8EzLIiEV+vigHLEOfmlpNVM
WFyS3Gg6ZTmZs7E9hXSfRn87hGQ3OkCqbu0lb8ZJaItHkXVqF2ouxoLm4tsOIkp4UGszasGjuTHO
7ZzCaUiyfWTayUPbShth3E3p+wSrWMMX0Qvc3xJCeZ8hNWLL6XjhmceKDI4aJBn7aVI7LAHARZJI
3BtlxOo+9OqYggvZq4La3lbUP0HKthnYNfCz2NzxOBqfAc4oqzoWSxdlqIwbOTIszMIxQvwkopfZ
o7TUKZApD/iTEQbHWLv9sbPboy9KjaGyfJX1AEEeLtcZFA+wOD9/MMraPdGGwFZQ9+ZNDol8U9YR
y6Qibqy3lh1zdq1bscwXAd1evNgInmmipAEzc07d1s5V8c3gOHRhGqYSSG4tUAQ+grYido+C7FKm
2qm3lyylWxo/7R7xg7krDPGaqjl7MJT7YFfpfC1oRm/a0pZbuD79HetSs0eetfSi6y+JnwfnEbUv
HomFRQ2t5ELn8BtbhYmXlstMYpqIg5m5YMSsfeQM48XJWQSLqR2vKAWNdWarW6IDii8j6MqVe88u
kb8jNADCEwIWpI337iF63LiyfI78MbkYTClRtdk897jBQ3tmo6e1WGRSfpIGPiegnJ+xnRycMnW3
qNpaFIL2/ELYQr2OyvSHVUq5F5inL/hRJvTTCaA0p30zU4IT655W2DCl4mrrOjvafnYH+VtcY91D
t/v4jZwH6mrJNt25ZSFWvgsmhefFmekIMu0XY4chL3DAs3/8zY+/E+VMsropD3/+QeEYzkb303Tw
NV0J5GfJyW6Bi3V42VZzLSlJ4ZEy1VHWMVTeSO5SXZN/hMxthCkUuM92jH4gZxAduo69LgJnRjOb
PkIdr66Fp8VGJLHgraSXOlNJoQJJyBCjmnlshjPaoexOZE5wKDU+3NidLp43kKGiEY+FrT5qsyKa
0ahBB4eSnb1hByjoYtQJYZiyqO0H6k1U1f5tWvHod52P7jeU9i4AAstZrE1v28GHujckLkkseUwl
jiFa0Sx8QH8OTNQFQO3bDQNvH9den8s1MJfyNlE/qqAfnlyUNApS+LZJ6NKhzFTnKBa71Mf4krit
yXaIwtfRMb3AyfniBkUN/bm3L37QPTZGUF7HXjPHNMddVFrDri1rbIvdTCuvqNMN31m98+0F40Aj
x0BTgZVo3vqjJmCZujiEnRVrMRDEQYpTUnTnGErj0mMiN7AHHBUUob1uyUE7Ox6iUobT9Q7BaLR3
9PyFFm+9RuyX7sVEjmXqAr8OaMv8YaNw/rY2O0rbtosz3yaj7fd8tgTcu68bURxQFADXxU9omwBE
BSS6ixok2Rtx8r3mOcYxkyIZcKMC/fsIU0eJ6CJ749asOCjlOSYSZi0/6Cb+4RI/8pT+PdwOj6rS
nrZx8dquBVXl1+3DrTVNPjRQh9GMrW0TYNQYXAZ4aL0knJqGJz7LYpDEXHuSgTeH8nYiNcu46+Nh
Y8KQIIaUEKwRgMjstvu+Hp2rRqwWFa5ao0syaXQzr6JnWK4aCnpanYX8wy5o/i3pRbjCAiKlXVt4
lqd+i+grDaT0YgIDi9yvugL2vMOAt9IcPiDYqPzaZKey6C8BayA9rGofjRBLNZ2/HavPgL69fLJr
eBfe+M44CdVcURnodTM8Yf/8SNi/ZxF7XKkthetJ07G8v33f2BANv/BrlPCxRghVBZgNS0HYlzsA
mq5wyDTD1zGo76vWrV9b/XWcGMU7Gh5Im2PsIIzmrK0834x+b+yLzHvJK+ec5dN4cRFxb+uErV7V
lUeBLeGo+RkHlrxU1Kp4yBQD0FWZOda+H2q58bIMgNXUvwCS+d7Pt8bkjvdlCTBoJLU2iDyNWxap
v2hp7yQOwgg6+xHdpEMtmOR9fDX/35D/J0O+5qn9t6do896+/8f3vI0wUb1nJDm9RM3XIm+i/Jco
pp9/6y9Hvqv/RcaR5FmWJGa6nuAF+MuR78l/ua6ppefZlovTe3k3/nLk286/BO+87Zr8jnQci8v4
y5Fvy39R8TiCV+njaeUK/xdZTOavT73Nm0mqkyUoUvnnTG399n5KU4RE/GDP8JZtwPHb8ZbsX2Xm
9UEBst65RR/ekJLABB+0BcD1cZ0LYG+OBWrKHq7/9vX9TwX8r5mqPy/HkVp4tom6HXbIr4tewpdS
MtBXxBdKxB5lWO5i+bWfnJKMlXev9EvmJBlJ8z2UG2Bbfwig+3W1+uvjbc2364EuQMf868d7MK0a
Ql9h9Iz+58Ltu0dFPhEztPw8kFi5HXSbbfqyvTSq/9OB4SMv9r8X/I8P51HhWSFlC9uG/dvPXmPt
CzosnGcwz+q98KeEcYKFEJUQmhg1zifMAmekQQloKoKe4286S0FyxNk5bux2bzVRjYJ1cTQNzXz4
w4359TDz8+KIeCJwGeUR4LjfnpOhQnAljNo+0zOrt3FTfVYpFNmq8s0deEmDERmdZDrqNKdyd2NE
2T7tgpQOnXxMC2M65gs+aXR3/3xdHxv1b18ab4PpSaVNV+Pj/PWOjQx6MwcM/plsUnsfVP64adpS
YOnzfrASBk82EiaL6noTz3jUGyI26SNl6kQoWrSHtxrb8mA1/Q6lyHSeptaB8ex36wGC6q0wTx5s
HlQc9aNV0HiaHHvhtUTmedDjN5Q7+r4rPusKDQexIYdoJk0qjILiTbfeE3pB+8FIyjtesuTqoRUX
bWzeawHtNZDlqfOm+y7wgY0SL+UX0IWjxqVmjZ3PhpYvQube5Z+/LfPX4ODlLnJgd7VmDuZoh9Li
128rNkO/SwPfPkdFIXaBj3sB8CaKDr7GFd7OaDWPVUyFgHHRzeuv5KRX6//rhZgkGFombzov1G8v
WhBbIg2nyT4rtx1ODPmvOPWtBya5+1K2j8D596qcGo4+9rFtsyNCt/HTP38Zy8/665OjBZWVrZQj
CND8/XgeUdYaGmfFufdDgkEPSJUYZHXT0fbgYEYx5P7yT8vb31dbPhM/73IfTLaE355W0ceUwTK1
EdapwwgIEHyafCwC967wM2MXe2LG7xffyBZ9dzI7V4Ye6ORN67lm/PrPP79cXtnfvwBLOqbUls2N
+D2r1vUtkusM0zrD4b0UyWBdLA/RKOMDym8Pyt70VTlGtMlyhx5xNPQ7jkBXsuDmYzPn0cYKS/MK
E4ocgUmp04Brd+vplKC2XHGsjzscKAkEDaRhWd1Mu6Rg8TYXsx+y1j9Ub/LvK7cWNvuYWBZPW/7+
ZPuSgt7XiX0elmoqJ23+tq5xA6oxzPYjx7nK93CXG42xrlRqHxn1dwQE6jeLNuADSDB0xFjTyo7Q
DHd20PYMdYKOANNFN1iARqRxs+hGfQF0WWO72YoOxi8ELmeXOkz+OCTiWS+baB8v9rZ/vle/Hld+
vre2bXm2tzyuzu95iUnqoYQkVfRsJao6wJ2G9bY46T7c4VX/Sv+62P7zR5q/9tJ+fqbWlqtMZFHW
39pXY+nWRY3/7xwth+gsCKa7MqrvzJIZq6dqb+dlbrgPU8s9f/ziSqZ635Iqz/6wKZu/7j1s9DZn
B6i6NhWK8/c3tQzbIq2IQTm1fmJA+xWPduqlHBeDZE2/CNY6jq9d6bq4aQPDwr7RsBM2Nbgc2XR7
TqWbIKiDx9zs6z+cb9SvK+pybY5LNQY3iVeaxOff9sUSrbXUpoNyHgmwNlJna6o2Xic9rBwdeMQo
IoJYc23Y+WVzJgJ5U2a+e7vsK8GQ4jWrOA8FvWWcBxVhQhujg+oJ7zO96pz4ytvXBY9xnivnMA6Q
2qjKYAI33naU/EWi+rBETP55NDt1GYmCunpxRVoSZ6nD1LoITWz/HuLXqgxInssbdWpr+kpN7Ir9
GGIX+Tj+J2EW7bNk3FV1kW0pj8gfnCOJta3Ymsw3DnZQirvhEJlF8TPs9ev4n8H34n8o+biFvz5p
itLXYQ/nxaV9i+vz9zj73B1je8wsTNWBSUaY0k9iJmOtiIji0Hl2a43+wKbdiU1stLB3uHawNJqo
NLen7ffB0Ylj9pFKMK+OXEX+bUH0V2Yt4VaGRhs1oc1tB7gawn7LiIic42Tg2UExEZajdZpibZ08
R9+jhYz2aQL614a+ica3xaUvnVPuNjE6ggHAY4xsLmDi+jENCu1gIvYCWts821CcPugfMYe++efo
7ScNJE6tTeMRRC9qi02mdMi88eeaTiSMRQM/wHYoLZqYoUU4IQyc0zAe/A6PWA472E+77CyHIF+3
Urc7ygMeoSE5t9VorefJPbBuRIiHLWNfWWQ8RvlLWiYw68P8gZP+A+sapBfKIhoZb1M0bqc0bB4R
JmL1C/G0epUxrkutfRpI+NFFZt+1rKG3g9EWGxDyIXLwckBSPe8r0rouWeMCq1WBs00sBo7O1HiX
NmBWWXgYjQFLjCc77/x1RVbn2kFgvRGZARMID0JcyVdHkD4RBV26tvrxvWETfkzTNybtr0SipbMJ
jRiS/cYBo3Rp7IFUqEG8gPkKjswW3jtyxLaQsOVqBtC9KpgB7Rsn5dDtCIhB5KOedkVeWSubTvRR
9TeA9vS1gW88j0WPIaiBS+05j0OAAa0AvlW5NHA97GFMo6cnlLzgWjDhSiVCaO76ez66DD5Dr9qm
DkIwq8ABY5vA4J0QGm3fI9oXHZObtAnfkny6td38kPlR/+BI7vlgUci33YNe4n2Y2+lVALcKrRqW
paQIPzG4dO5DUJlrF8uknWX1Hglji56qSkGBpj8aDdrD6DEmCEmPXyUQMkKaz2PbUswqusx58JyU
mIEK1poI49VN62dwuhmhvg5lDd0E0G48OGc/XOTTDbZCrM3DFt0iQTrTVH/qACHAZtgDEMGG30wP
bhbSuQ/HG0PptZVFajuXAIc1j/XRZJKJvAL9slveyGrOyfhQ0BVp+mGU6qhnTO6Nxex8Fcrc5VVK
hw12BIYMyxNe52LbZj5Pqsd/mZX/w4tq2Ehz8c0L2IM9by7uMPfdsJJJlBMzhBwrJv6mERPIKZQR
TfPF4NV48q3PcT48eEkkL/NAZWFxkt6XoR2fEeZdjS7dDdVUQc3Gbm0P/l2r2008keA5xwClPf09
QhpLKkmN+sMITfy4fXHMghkjAZJrO45Bcs1xcD/F1bttQeuuG688NAGzz0UEF2vvprft6o4fEH1g
XDtHX/rvRFRO5zYrfuBHH65BZ4qNX1iAtbirK3ps0adA8YTl0akxo+nZ9h9rCX4n6DrnW3vB5Bg+
FLIRK6x+FS1Tq75FHoC/IcswjeTWWlc/vME0rqlq3pu0ZaRPDm7WzV8I6aCn3U0N/nar2CdR/RqJ
I6oI54Ws8zfC5jZNocJbXSDkCHzUB5PrJVBUadkPDhL/hg8k1jZbtxVL4FzRAEg6PGc4RffC4G6J
zEO3DbASKbIRX+jDPdcch/dqcAgQgW/DQlB8zSgpMDgTkmKa5R0m3QbxYnLJisi/ylBDtp/zRzGG
/k571rE35rcQous2rpDVmYaTHqveBkvUv9UYQrqs2Xt546w5G9WYzeNhzVeqL5FrHqbGxwAyNvcW
s0bfBSvdYpayVU321kBsWt20HEMLSbyicwhaJ/iEYhtjVopCyo7Hi2Em/nNl298DMU5096eEYzRX
0ueddZ+WOBszPXjPaLKLG8tnRYoRFGzyUACdguQLos3G4JkSpeRXLyMV2gr4W32ou268ZL33KZzw
y1cLZXg07Vsj1NsR2MmmGpuRZAc1fQouo+iprgnfXTmBuIkKL3nrgwpCcxzsTJszdTaqY9NUxrFv
zbvKJ5ChsjvCiRv3aszXukcx+nE4yzkZ72Tb8pXVdViuTNrVe9J18E/KOaVefJyB3a9GTBBHj9Xp
PvFB6+bjlumSWkKG7/K25iuTSFqzLCJGIG4+0eZyAJ67qO0T783PdPGQzSR2xW2MmHzAFJDL0Xrp
bbPHYoIu0WBxQmfPDiEbpD7kD+UDYXW5T0qBwWloNSjSffNiP3Bm2IQQdLeFTkYeEnkfgJFea0Id
UXSQZ0a7QSH2bKF25OknxxjTi9WQOl0bB6+ous2qKYPp3M1QaGQ53jV4e2qbSRZhkoBspPHEQNde
+UY/Lhg1tR87xKGoUtnza8cg45k1BWUoKksD17BwrFs5JN0qwXsk0WO8Vs302qdRfRgzdIOodz8b
FWV2MC1CQTPTWwH2YZNXwoebgpi7XA4XLtbHb1OMvaIlnvicFIxIunHxxtn5D6D3kPkNZV0YdN23
GuOQ25gA49ty3JFbjFe+re+pw2c+zgvIz1S7tKzDc9rY1QYwGIIgtSudkbxIfLtHi+mbmK0d5h8j
XaFubXauJZgCJ/pIlAunSwuLmWf0+2gm03NE6mmMNpD3Fp5/XyO2b+O45j7idQhHhBSNTf/GBPR+
wQN+Qg1RnqNeput67ocT67DIORJ7zuRwHgeMogsir01P39ZFhcu0iKNVbIcLmc4UZ9mnN15Xf6uk
Nb1F5EGk/8XemS23jWzb9ouwA4kerwTAnhQpWZbtF4Rt2eh7INF8/R2gz75V5dpnV9z3GxXBkFiy
xAbMXLnWnGP2GiFss3KZCAAniXq4Er9D4ovIcPpI95o2Oo2+pa520zridGDU+Bq9VDZ/LUWujfYS
ue1aJ2dgg1ehoCxQVjodansiPki10ItwW6D/uMw5DYdN0yhm8PiLaRMPu9rCKpGZn/NIjOc0dFWP
Tp6BoTg1z/EiE8RJrXY28qPOrA1H4ExSYUxuTThY2QWOz7DTrc7l8+6oCOWVLTsjzK7F/WH3zs8Y
rvqhc4wvsrTe6zrluIuqvAxTsEKu+g3BJ9KxriDpUZE3WfRIy9qJ619zt3WrtwESgLOqy2uJksSP
jP6zpriHfsJCwPVdiPqHYYovTCz4dGkWsUJTuhNTwt5hfK/qMUZQXXwaqixGkpuwTBNF0gnrGS7G
tA0d0/KbMv5iWae1GTbFMFNsoj85pfycygUYo1Z8c+zhzezI/CQIwUom16+rIqKIM7fgbaJNu3Qv
Ex/ZoMObjjPpS+fUGdhtYkvnVZrfTP0hd6Nw24KGb2f8SGEsLkbThuQodRdFg5qoloh/BPLHD3IU
xK9M+kdAOptZ8LaN/fyF1BgLTOV0cEyy0XITP10kq68YtL4OIt2jHPtuBsD+SJhQ8xcJf8+vUQYT
aGPsi/YjGdBAdTJSBxOz05Gqv2u5WSLgb3Pk5BCrBmK7Jt4M0A6U2C7Q8qqGrI5/+Ap8BYFTg011
Bqzv6TX+zTJVeFuahXF2ZXhxVN6l2qBDn4dAoLEMdYWJaO1l6pzw8sCZaZMsABx5biaSuhkgAbob
I5wg8OSoIv0KaI2f47vxx6S6IsjCMSi3toY1AL/ry1AvGbojTR7g0yahrxqu8DqBkcsY81vUS+Y7
y7QX1kzdK8k8tSIziM2aw06PC1PDV0qGEE1xMwtqhYk1fCFc6nVnbED3gw2c0BwnQoESsKtIlaSW
JX8tdZH9WctTk11JWv48ZOqXIsY8Q/Kh5fXoC3SzfFLsdjeEau9JlwWdk5pPjejA8iMe1kEIMjTJ
D068+A/jPmgNAgFka3xkY7hRiwLNt2BgAutOQWCB1R9H31Dsu0Ps0U7rjK3emg2MweY5L6GBMDxr
gsyJt1TocKqyQ1HpjP4nVjnyTmul+TFjMff0KtuxbL4RM4XPmVaSqYO+7COIGFWkvairUhuxIWIA
uzoZqwWh0LMXThXHZewqOHpl7/FAd2UEgd6qiAGDLumnnY53u4uY5A92AYP9HUHjj3FC7h7rqr3t
5hRdtv0hIdMtILSAjSAlzahAxGNF0VkVerPVe43UU0cy3y/Ce1Fn1wQsZk0RzPpBjLWhuN8llvGN
bGnTM/Yh4gCmoqN8n9aIUWm+6COhHCqutrHV3/UatZA+0Dgv7NxvSTDyG0DobhZAviETqaqoHCu2
n663kJAM3/TytuTxtBldxfQzWAGKRawR1FRslZVfSBMvYfUtV2YUnGXU7TPtPZPIysBdmpt8yT1b
aQIxlx1knGgz9gIaD44Yq8/hIBqIwsncIKF7VTDWMM/zKX6Dq9l0VyfECRaObuTBwL9rGr9TCYlA
4IEcSGeoyIvFnS5luFmxpIvcZkbdXhGpc1q376WMOyxEZrHGspA8/dlscVCYRjU9zXIfpprAL2KS
FS1jHDQ2rzGXrsPrn101GUEiFhzHDZpVgVEY6B2XiqXiG8auCQAAVqiveQLLVWFCWjj4CZ0BzrHp
lX1HnW+CTlBbYyC2Df9MGT0bFqToOtOHTTiD++kiaGctu2shzB2kiTcdTBvADsk8fq8xtbYtCeTu
U67174qbUZ704K/6DWqmAWmDcer0BOJZ0uo7EoTPSYssPFaRQigDupUx3uNuJkm3/glG7nUasIOk
o8tx2HS8nlDKiF2OQIUYbal1U/q53uo56eS0p/eoJSJPU91n+KhY2kt5pgU6vkRuJQLOFrBxXbpE
+tK0gemUhFmRix4INd+jKc3IpoUXH7rGFzqeyJVDOGiMC0I/lgPhRKAWaWFN6nZQSgWnYph5TWPj
uB/hBk5V88N0HXGxLEy/LMNE5FBo+669VWVrbTS1wptgTOmV35NeH1/lU5le46i46XO8HP64v+sJ
cFOWWbDqVAknKhVwiMbn4vHt44ZDSa3yMrPjEmEAQtJAHT51EkUDmu9rTZyBSjUr52MTjod+va99
3Df38XsME2xfTW10HdFJRiqyT7uJo+vjxvy/X4GZU70pIjFhipxXfbQ+Gbku94M10XTKO3BecaSc
mfnwrT0256xGa2RmXu0K5gRNogV1ktdf8m1VD4gplJxA0kSOHBNhM5c2AZODAhVRK9QvnIon3xbL
uHVr9PGI9lURIcut3zui6TcOOGGsnPLujMQTcv6xKxK/aujD1RrDQEycOM0d+7dqgUFV9pLArsHM
ZrKZuktLQHYs0U3nDA9ZOAvDty3lHdXseTHAGECWKgOTbSYjiSZNo6chj9Udaswtv/aJpkzkJQun
OVe4+WbDlDbbJqkGqUfOH7pG/zonHURSget30fKNZRCNbqw9xlin+semjZ0UnCEtURrp2BMOnbHE
z46Q507T49tAYppI4stoEH2T0BHVO0ue15US3KvOzg2rTS9THSbbaNIQ6dSDmXEarCCPEo/pOqep
Hnoo6g1+5aF86pYEqWKUg4iw22mXYCfdhGmiYI8Qe0MbNZ9DtHbo1Mk85cXyPq94P6YXF1vr47OD
BxWAiEJdMIfukzVAS+jau5oRpkJYubFZYKi8IFFpUaQJ6StxVpw6s3jC3sJmDcJpnxZzsc+yGYvk
2E87u4QtP9d8ROMmOqqJSInMJKlRcQxW6IVosi5Odq0mq5tKqwwMauXZhYswM10CWxvfiPeMfMYb
5rkryxerQSKcYC6qVio0Np/LWCfx1sGVtikjzdmxb47Y0m6l2tmk2jnibsbPWQ51YgyT6E12xfXB
hazAmDkTTTcrsf26gS6naL0ElzF+hjCYQ28j6SKfGohqc94SfPSa2j3L+zgtF/5WngkCnib2gQgj
6UueHnLNQLASV99bQhifjLxK9ot0kLjO7K7oLL+40v64aCAbmlYUJ556vKsLTQbQLY/VqB8pVLNd
6xgWJxTDOk1lubU53GaGG13G+aYtus2nEcYyI0niT2sLCkonQpwyLNl4NOfnmvK+h+p9qqLqTasK
1Uum3NzbdoaMsilf3DnbuuQGbR2L/b9HBHuuCvonOEiDfnKjt7YOvyqYBI9W5TzPo9GeEVy8itwU
JzGRG2nRowO0p7xCbq2eha4fOG47ftUAMngcPrWqiQ6wZy90iqLb0EU4PcuQhVqPml1B//BSq4gd
cyMVFzLYEKGj6t92nYpJ6XHn42fG0pQX56VcqN4Mq7vHhhq/jGMGA4MZMA0rSgAP+tlmhst8l2ua
IVshSPEpxxA7VIZ5JideDwpLJwq7MMCYyIlJgD6MdEdKcNqE49RKezRS2hhLNXtVSVZfw/EHA4j1
wQ11d9+0xYy6tUWWFS2Y47G8OxozcB46cy1thKeRcnzOQ82LzYwgmhXysohP6vQpxUbv64T8eWSI
nDsVvAKwG8wE9QQgNApjH0GzSFiwVM6hASQqLPOnnEfLIqcVPj4gKjsnwWliESJZxe8JvmCuJF8z
ygvjfBxCiVluCxwRA5hYDmR4kuec4KUs/q7DRgkWRZkxb1jeAK5w73RA94hftQ5q9LGWmCAeN3yO
nhcj/Y6tl5V0dfzgTwVi7mCPGca2xinGV9W09vDrVOuCkr7BJu2j6qRy6PddHRDVZBPRRIebVyV3
aGnGC3B2Cd+PauxI/lVyknIdynHuH3HvwpPypSNAUUk0lxHq90qi5tRr+icOFKSSz4bK0qxGyrR1
Y8TPOmbs3s3zQ9dyCNFm62Uere9dZAOgtx7rq/gwNpO5k6K+j9gxoanYTTCZE4jdiJ6U3OCG42XW
MUpXQ1JynGT96vSR0/+QHmO9o8bTgV/Hww94StPBNrqTspC5alGq+xakNKDEHBii6qfZZsqJ1X9P
F67e6IMx7zMHUAdHvtnSx105tPnRwdlXL3ZyT+xw45jRj8ForGM184gnU0kDCadyw5Fso+ZtdBEW
9rm6AHWQKilVVrmqWatQ33OKjXIb2CUr50rbno9xg2UV7eWFRlMWgFiiOKQVsQE6/1GXinYac+Vl
atW1AwIiJbIC16a576yhwNPoPqkZDSo3b79IzpKHNKGxLnKWKMnFnc4h+nojGCaz2SydSqJmDtpF
S1fULehJWj3bYtbmI8dOMqvT5abjRx2nDoN4vIss4xnahQ1SY2gw2SIsIcwBi78bDKmKxcCw4JIq
zDFMdKspNYlKlqInbBIjQkX/nAiNEPG8vWCiKg75JHyGt+EurvMdIwXHi4vaCjQ4A46JjJCjExhH
FkKXJiHnHWdp3lWaREVu08Jt1pbPtMZr1l/tTIuv8XRf4tnYL5l6ExHgKJQzmGRK55qslFXMyKE/
QMNRqnHwqqpljA0Cv9baKKAZIjdlUvjxAnhPknqiDE5MVYclqqytH41BLrjtZjDxXZeDDwYnpXqz
2Bi2EYAQVKwgqcLPhatixhfuiBdJ4i3NgEFUrEveUsOtmGx/mjlX88sYpoCYAtpS3SVw/K2ov3U0
w/eWO+6r2IXAZz1HpIL5vRa+t5byw4x0rIkhgeQUfl8S9DwbrJ05jitGaY3NOSiJ7aPa1MaWBeI1
FsWLqjlREFnh57GwFj+VTrmdWroEY4euIWPZ37Ulc5q+sPe5qgduCR49ij67rT4SgDiTsgWHzJ/n
RPiVS5JpyWk1TuDJZSHDVD30e6WRKGUwvS+c27tO1672nH7sY321VbTPaTt8X6aeS/HnmFAtNIyd
tGSsTxDjbVaKrZPSFIFiuKifljahhZ80uIUzOCk1VJDFlQkgasBwUZGdOMDDu/vuIkz3WibS/miA
1WqbgoS8iDIdz1+q7pgIs+PlE+IsMZ8FLYotMrJXc4L0PHY5GdFtjcEUAFxhUjS7NWBdnNGNn4EH
XhTjy2rwZz0AdF8lZTDj1glcTSeRrOvIkAkNFgt9vbyVn2Y6q/hRmzywZsz4NKdpeYhTsxoWGL6y
xs/NOxIxPh5O967itvQnhN+bPo1rXxvENhM0gUbO465NAb5IGhmqs23G5VUpqjuk0p2rqD30ZCyV
TS2boDbm6QaIKF0LSZpfLdtDwoyUrjaDOGIXYOsSfs4R/gRZRUc7R+oNNn7dTalJLZcwaJGnPsuq
6SlWYxxJVeAKapbPdtT3r9gdzScrlk8DqOk7GMi9a47Zh9xzGKy2GNnPY86aEJLWsYOklm5H4Bj4
MLDjjtR28CeQiRcQ7a363DW70jVfS8f5auVVDe7Z3jdZbz/VFWQx+vTbJWnTNSnhPGLAIEe2y5+S
RZ6KQZ9eCkaGm7zsPyyREp5i8E7kmsXUV4Y/6m64W4Y1X86mUKoLOOWAgzkHa5yOilrjWmyCqrMY
58/QJJkbcP0N4pVQdxzWBMOWWX1UpBG9QAX6AYqeVk61QAeopqs5OONuJrw+UOvie7kAmqOJ1+Em
cb4i2SJjrtbVj1q0YP9JdKJdsm5fJ4k3ZA5hR/p0Kym48ADQeTHct2oddoTAvPSpeivgPm0YruGc
EPF3reLZVHKAIEMeBWKnpdv1KTkHVd/rjGbFDaKluivtYsUdUa4ktbIVMsjjLCHtx8CRgQetKGvc
k7SavDCpVEbBTIkkf+iDGZXvlT18N8AS7PpQXMzKcs56IvcEVeSH1qlrr9LJ5QZBCH8yHwPdZIdm
huT4XQzic4jraA92D6Bmhice66LujdBU6VkNYocu5hvz6N5jPHh3WIt3upM/IttqT+1a9IdlT9iM
NV8L/OdwAELeHrqXiVkz4ZqMe4S739I5iYKqPtKJ902M28FgUPzMYUG1ZTQwBNyG1NNZ7IbEfR5a
E7dlBDYqmhzQERN5wU1xIaAREs2cHdHqgLVTbAAP5cBYknm4iEmOdCM2XZgx9lZPtM+h5J2LEUfk
2lSjM8ggiKNeQKEufBq6mdljMZZc7eEmNrCKdZgwKdSRD6TdPsTSctQDEFwqeKFNChT+I/RFAuEp
RSomN56KLjWQCxL0xpYzW82KgS8j8rRVYB5yQR7lLgTZunF6yuz+AG/xU2sX5U6us0FDHR1YQunP
OYGeAaXp22SCmhic5WjkMyf0Jor8vpt3TdTk5xawL54evDFATSOyLTLlJWx2pCX4bUJMPO3o4olM
tNYrf5Aog2u8NsgEIZMZiYqxgQS8yyxT29fVFne78kRqli/0ls0b9QwwUaAqg50wPRtpto4uCIh6
03cd3lur5gqNe8rCjtxcFWo5FHq0Zg3H684K9zpRFoc040ClcCyKNEbiCjolj944BwSS27dJweEz
so1AazP36NAwviGi+qCiSsNcqV3z0VC2Tk8Fl2pNuBONCKxP2lQIwIWcZUjg4DemnzllO+yurroN
W9w/TimC1EEyKJJ9kRSEX8TJum10KKnd8cgGepV5vzM4lkJihnKmCBAdbdt6MOCR0A71WVotIIiQ
XIVqPgGhzK/NQkBst5CIgAaOuSFacqKsoalbErI+HmAATXA+8fY0r/bMR8VR8tdaHeptHI70y9Xu
tHQxHFV0Gb4pzeU68Mqhp+mPhs2frjty3BfXWYgrIIurTIYDuph9pPV73SUX3WoUbOOUcoweOLum
LdxXm4QMLmxkV6tqHtgUE5S5jbyUnMYAQ/x8G01iiNhxnMAZmjOqhR4+ynIDktkFOqcwEoJqhA12
v8ZnG8W1rcW8w7BJArJmT36f9hxBdSeEZ/4x9bAKaU82YCzMHWq3tScUJLG0oVw2+lbDzw2Sk0lO
LZmZgCt6jpAKvhSuRo4Wr1sjYOITwQJNcAhg+b8lvHyeGpk4CZfWTyP3BGfp1VzSb4JUpj/M9Q8r
8+Pmcd/Dz/zbfUquwtLT9QliZKYE0AbeJsIGjsnqBE5tk7TOx5ePOx83jY03veus0RtaXNsVEs2w
6drjI9ZLWQQsqcf3f9xpK2p7bNi7MC+vXz5+sgu5zuKeIXthkzXnjawWmzBrZ6b3/LaiXE5hxTaZ
qRWP4fGX48fDeXyJf7Q44D34lQ32CAh73DRyzvM/3WmTdBUkVvpdSePm+LB9L6b63I4AqgyzMneK
1gHR5//98QNqE1ocW2sAToxkfj3aX2bqxwN/3MQaGWY2GWYSMi1lvdUDFJ64STCPj3z88zXn6mHV
Zqz60mSEUZmrcdvN0O5ZFq3Q9bvHXaNDAnYXGS8wzApW0CjbRFkGqYAOa08Tfil2FQHbe7n61RuA
VNZivj/++cOuXRtOuxPlhw5QL85HimPFRfLwUHP+fwvPh7nGiPP1nXhsP+n6Nvne/8WMYzKEerxU
vwSJf7fwfKXpVkaoHf7DP/sfD48Q1r/wlJvW6n/QTdNAnvs/Hh6hGf+yCbNcozaRrf7bvuP+S2UZ
dGzhrOLPh7T63/Yd818m81rd1VfZOyZ18f9k3/ldw21irBOuMFTG6ujKf/cxLmgMBqUbrHtGZIFf
ttl86Hr6UpG6SmWKMih006OUp4/jCvwkI9poVa22FcZiwgKdhlm0u08JibooefbzT6/kf5J2/i53
59G59IrRK9PG4wVahZ9/csBH5mTk6OSMu0XsX7NUBCgRyLxBzG8eklzcKyN8NgVTrLJKKdTpRnqA
VAg3Y3BCa9RJgixCYIdUchPjyj6HC1M9AFzxRhdj/DSECXKVclMtFoTHKvz2Dw//d4fA4+HrCKlR
DtvMn37T9qI4ysa2EsZ9cYnvaJcqZTNMG3Zwisca4S+6jNi9xSre4/Ez+Mn+1gvtBJMwPutwzc9a
lB9xC5ZXG+6+o2RBj/321YU/nVSK45cFEKFEa9qDlN2ztuqDaTXDNSyYstaqfYb3cv+H5/RXra3h
mC61DYYTjDxYnMTvz0nTk6h00aPeudDLXduptidbGIrqiMBSo1K0Y2GSeDKKbQ3FBLFFgxpExPMZ
ITE8Rqd5dTjBn+xC37qr0thwPmhJQlhBmhnPOItJSigFs/ao/wdB+sOP8Ge/wuOh89kx+ETxqdJ/
u5rKugwHSFLaXbC0k4aTPlMZj0XTbgD8hZ4dyRjhP5b9ZM4ulEnTl5qDMBop01TIeEiEGzxMP1O0
TFt9oNIeszHZsZF7DU/hhF/nokjgjrON1kNry/jJUXSy0UeVAxjZIKCJZy9NKNjCCssl1waUHCOG
ZudoOpckcLa+0Fzs/gsK8BGKfsNQa6eMxCshMTKjSmU+WkX7JVziO5AFn0KLbEPFFYdmjq4JDczL
4wb+oS0ttHVWPGAcVy/z1CQHeHz9VuCgNoiehh5YzV/cijrcGZM3qVTDJVWMPGCpmHYdbpqNkzKd
MtQeJun61ZjJG9Mlumm60j3rhP1c2SoPlXB3TsP5k37wZrSyD9bCqBfmvAgUQczRTIcBBhBO7VGp
32drcg9F0n0im3bELeQY6FfrvVn8o+dB+0+XqvXQhWumUPXfPUIO++ow2bF2V7ThLG0QQrnTtoQo
Yo0ZkEA5tnYddQN499y9xsAkgqxwwIJGFTEYGke+uELV6tKexXl7zgdxHxU/ylqOpC4huUvrXlyz
dN/+4RP2u4VxvUwtl7XDfhg/3d9WDUtR7ZSmmLgvJvFFqhU/g1V+0m0EY5qFvKIhJ5U3HqEBftHy
wlzumCjZS+d+xQShnSw1+fnQ5I8ODbuucBkMxEh/mnLxZ0iH/2Bg+JvNg4eL90d3QCe6LAu/r9HS
dcusAcVyx5XQ3NSZHuqcfUnG/BwP1eA5DlV7WpIfW5ItuZTZWUTpawJH4PDfX7fV0voXO9LjgWDz
IGGBR2P+bkcKZ2pxVeVdGkpJwUWUZfuWxymBfPQZYlUZPhbyc1aVxH8s2SXSJqqrUdOeHi/l3PXb
ZCaBj4xYdF3z4EWeoqbaoW7IWWg7YfpJqpx5cwiQJx9MToV90JBpy8yoriXn4TEULo44QfaC3ahn
RSHmR0nzT2kWK7+Ksf/d8vAfLhFdVw1KitUC97eVTMNb4KIdVO/dlHw3hhHNsqMi7Wl1289T83nu
sp/Mpe4KCLOAyGn08ZZ+ETOQUS3RF+SWKNJmQpAOsa2dtL5QJXp4EEAu0/pGITX6v7831t83ctum
uGDP4D/7b7418BJqougS3HVHwa8VidyxSO8WGiw1lsknKAsAzpBZbAYb5eZg00Eu2tQ40BD1h8y8
CeZFAYKO76YjnTOA18w3neqLoQoOQquTSXf07EBVDr0blJBmSejgxptFQ3yvxnqLz5XTd8lf2A+E
TMVwE/yi7uItE4BmI4VdnAemsWeVSQVO5hOFNCgwzSHxULqBkyLWIGUP7ywpYfDJrg0oGXYF5wny
cU+6h3YjE878qaSDVya1uHPyP+rpwLgyFS8CbuVrMSnwebSKluHqAyiLCWaTrhDw3QbG+qQ0pi7b
//66G+ta8duWh5wFe6TAoeeyoPy1gIJ/Hg7O7Iq7S5zb4tmLfEY/ASWSg/PeUojbRNVCkCf1xXme
FzK1xhl6wuzSCCrafaEa4XboDKZbYkfewHUY9N4zDcZfqRrJA9pIP3I46NfR6yA7L4TkAGzsAfQd
aBz21IblbLxEpeVuZZo+ZUppfXAcBWKYdlr0Qbs4FeKMhlSFi5YZ6AUzpnkVCr1m0T23N7ZFPNBz
Zx8E/GPXQWFm7gEIyj/5/37ziD3qGls3sHOq8DwM83eHnDJpg7RCQ9wxnLwZDaAEZ4g/0QVDe8TM
lth1ZSbSt21oFBYFyWl0DYB4bTIDoSsIom6j16Ti6Ewe//t7+OB0/Pk9ZF7PmsbBQV0t7eL3R1b0
9H9U1Kv3cXVApMx2b64JW8vNXumnOWcEyWdorwyAsdf5AuQR2csMTZw1/u5x+dZ6JqFvtianWuxt
DM6xCg9SPSNcuCxQND0iDPKdodEhNYj43GYdUYv9EM/MKPYot9TnUX8bLfZFANgCYaBF6pDdf1XK
HNh4SCtswf6Vm3SNDUjEU17vGNK4m7gh1MegWWJ268WvA3RUZa0D6q9phMTw1BI33gpGx15poJ2M
I9DEiPHWOF3dR2c0X7Psa5rNw5kRR52zNFN7VNTq2scMg8CWWOp2I+uaWLdobL3YNSKviyCPmpUB
AT6pImL1GPH897dEwzf52weL45LKBwrnuKHhP/vdNr44mQsIbo7uSjZWV+KhkT9h3vPMEgxRpZxN
s3kHmdRzzJ+dQ58mR1cv4w/9orQHXDi5FwPOmdrsas6DgQPPXogOqpktUnofaDk6MRneM7z0iGFM
CrgP44hnQx8LZndUr1VHkFWfZTdVfO77RjyTBPuKmEC9DNUtdbMnVSIF4QVTd3Hafk8Ga1dsJnKT
HBONxyg166XolSNag4GxJcqKEvg+jinGSdS/mJSGSznzlBDnU6viWBvcCKzRSqkb0P34U/5sJ3nu
Lwh1Y8nYnDGXlzrMweuY1qLlzOVObbHRF4Axva60x7OOVB9dyvqVNtyRFh3tVXgQJWF4ZsAfqIQ3
PZnNGBRVBpNTaaHX48uqEWkg2QAtDZlfkDChPbvLGN5nT7eGc2mNzNCa9E2MdrtPaVkxnquCJWPu
3y6IgoqcsQAiLtSxdvIUxY67adJa7uyUZEt+rY7PM+18gEkcxpg9I/JGoqpWtI8nil6Aop/mVojD
gNrPY9RLbPekHWVD4qZbY+LF9dARl7xHSzrdQwcLgUiH9Eq+bgqhxbUCfSpIEKAXVLYxz9M0rqRI
nRWTR5N7xRC1T+BM8chnnfClPuqrSIB4CLUn2lA4HiO2HynJwCd17K6FzMlYdfDitQNuh0UZ7sbI
1cPbmyOQsd9FSibdQ7W+jA2NcFVeU+nqNyRdXzp9+Vo6JYG465xuLmf8JqbAXGPdjDb81Kbxckuq
ccsEIfGB7RhQMBGq1/DnGoC2W7Pq3g34kYfJRrCMmEX9QGgHcGcs57xtRIQ6FWOyWex1U0fHCcwv
UQi+SGuQE2qW16d8tm41H5U9cTf9pfY5/4TYc5BSVcMPR1SogtsuveRiXtjA9Y7+b9ddQ0Rj17wF
C1oM7cERDmZG96Ffa+Cvst+6jQtGsBuLS1h3lyHB1aoaznS3yc308XKQicTTsoCyPDk5wm1cxzUJ
MWtyhVkx0R+LFrgYbHPQflwOCzJ2kV3H/GeFj/M25ei5hNqs8N1LSMlVRd10mXVYrIOJACnR6Okw
REToRJOYjrhunXpLDruxXfGiWds+xUvUoXJa+s0CsiVIUaCfiPEATGkaQPsJGJgcdfpo8K8gKqkl
rQHFeZsUnr9c9gAPe6Zbhnoj7km94TIcbykzkYJxdc+L9Aj6HQoCQdFFIAgEH3GtZXjsV21PEVtf
hzBLAtNe9gmjiyd8e6TFVV25CU3F9CJnARlpM23WWvf7DFgLX9+XKXSUHWM7so6I+12Rk52K+Cpb
jvoSsdbG/Q+7T6eru97YtQql1aEpxNlu9QmG2U5O+fuM5fu29COQYS28VWBCFeiRH+DhXAAcR5fE
0pF/u63ci7j9yBhLe7Ei7RRjW7gm6s6m94BTikAyhcv2W7IgwAsVGxVskcE5dOV5qQW5RqyUQrTT
qTZf45qzUAYnmokqwgt3sW+PWiZKk6duUpJraLfXKA7jfYRqkCBuHLW0MqjvJNlgLARWEHcSuKYN
EdcK7dtQTV8aWrt5M8UvRgY61bRWCODyyYxpIBeNjWuLpAe/kXb1YTSeSJjesHwJ8l/JmBzqdN9p
ZkRPpAu3diZ9HSOe1+MF3wgJZTKWyo+4F/phaMMbuLM1xxIkohDaqxIvWKIcRt9zYsJWHqKqPf7p
S07vfL+btKI8cpptjjIZiNs1nfrXtxrs1cc5t2E6RAqrky3bB8wXusqiBg9e8K/v1ZiECMghHlPS
6tgQQ/frJp5IFrY7ezspvKxDY7Z/usFjrCa1ebBLg+tjYpUNQOa/M6RAKqZTF0EIXGXj9nxM1hs7
WuZjiGQBVZrcN1D2H734eJRyp2nFIY2UOShm+fXX3XFyji0t29V9ORzb9abAQ3ccEuaRlmEiUG2Y
EhfwOW2O9PtkQtK1Icy2I5OSm1is2FSVmz6Pv1vMc8GzMBcgRGoONOJwtmOZvwKbeW1Ra+8cCZ8P
sSxeD0cvj/lMnoMew2nQpUhOdsmHZWklpsplfgEXK/xCK3JKIfySGOzkY1yyok8RRYB1/uu3y5iW
/qI05sZ2uxQmIvmIsis/Mv1HtLjOAB43iy3rX189vm1nxdgTlkCC3r9HE+zF9fHx7eOraCR5m4Ax
/nc6oa9kSOdBgnxqJ/GSkst4UHq2ZDu3ld3IYg8Jed60WIZ8HEnLrrKqD8KgDyqjofNlNt/UhBmy
QrhtSxJbYIsfMDLRTqXpBtSIxZlWEifnWGgvmgVnKco6yAAWtolmROE8jp4zohDM3Q89PfZtBB8y
ULT86+h2O0xAJmp8CPeDzAgVH+utbYEqjOuQKbkJcxqTDPQYIptHyDoM5+LiOLbqT8VVvrpa5icK
mEXIRNqGEdKhRf7WriqtLjOgnRPqQIlzdrK5PKwxeM6q+cPD1eyT8isz2u3olIPfowGmjIggRUOL
06b8cVZf41eUF8tMMkCq8EbbqDZ9ZLvSm/XuRGtoX+YOF0QxutmK2uejtt6wfR3cqO12j7tSpSmP
j597fPW474+f/fVv/9f//cdvMGOag71UYu/3v1l0LKmbP/5MvRps3XlClLw+rsePZ4+f0RqZMwqy
j/WM5P7XI378u3qtimDx/EAXqC1w/HkWFcsTCQMSqiIBTPtff+WPR//H3/v1ZKJao+Yn2zKaFd9s
obOQLrFNEdKcoASQjYGMcuNU/TsRIDtl+j/cnddu3Fq6rV9lYd+zN3O4OBs4FVlZWZZviFIwMydz
evrzsWy3La9e3Y22LjaOYQhSqcRiscjJOf9/jG8Q78M8jVRLFKJIvT2ImpcvyHpJyoxkbW5ENQM+
yn11IAs3U2z8ww6odtvAXRAB3dnJZoyo10H9SK2cYliuvgQINTehHBjbrC2MbdwZ0KAzgwa2VCN8
tW2u5MuvL18a1kEwvFHtQCuATJtpoT6//Ia7oAG1IdrhZBzXl+ddHrp8ufyYGpnuSoaxqKaNXB43
Evvbdzld01krR4SfTxu6/AEz+QQyNZ2HNIeqgG2FGHap3qRxPW4RQ45bT5IrdZ6MEpKV0XCjT7is
bkmXtZeUn8i58I16xAXNt1kqEURdXXjPlwcuXzpTzuVlNHVmRc4kjOaxgweSO8DlCy6cb99dfgwm
RL5l6JwiP55j//3ZPx67/N3l2b9spvcriDyVzRjTyagPG0uliKBOl0QMkm6c5ux3ft2FK5UeABMg
wrS3P75khYkm48fPQH5+/vUvP16eV8PK+2kL/hDYw/wvt3D5BdOBdmbhSCHGhVrH12enKTiDr9+O
Ws9e/HixKozrtcEtx8C0owWq53p2+H3nfzztx4tKaG9+2qfLL3553qUb9uOxn9745Te//EnngKAc
tYOj5VeICSk4fj1IfUOlNSczk8NEakVV3wIrSkmQidPUvRwZsBxZ6o6yBabfMtzLZ/bjE7386NQq
C7BUJHz9+v3l4R9PvXx3+aBDqBgjRZbpDwBRkDiFWGpca4DEW1ll3t+NTr6cnIcFC/FmGubKoTMw
Bk1nQD+qUfUJhiUf2GXwMUtWR0rRsfCpqpmR0aCPp744Lu9vX8rKxvbx42fP8BF5V4ExyxG8LS3a
2vpl09NGUYrTH1cVn7qEt0ukNJwZUrkKZbI5L0f18rmUTHyxXIs7ALbthkwRsVWnD3is75OwXl4O
4C+H//LYTx9RfjlNvx71H996cc5pEzbNZ7vxX8BY0cUyQrEbxEgMbIMsxyms7Bp/9q73JDJBR6O/
ETEm2VnOigsVoi3hcwyj3FqT5NbM+6mHqceIkS14t8u8rqt1i/KMLCEWm5E6lgdaEIe+UItHA52J
p+3t7NpTDH8TO8PGl30Lxx6i8iZQnhGLkxct5Du04eQU1UdMWOUO/f41BmzVpdDyjEaoMoajbsXJ
UmcI5p5Hl6jCzSXUgpj3JrgbS8liiqDfRV0RoZOxnwWDFV7XSJ6FHYGcUsi9vg+dz0WZKUfRdGha
dM2bBMlw/EibqUz5sxPYZG6o0ejWtvJkEGW8HHCnNGoqwUau4QqPhIE1GZHqsteTKsOCXtKHczj2
nzOpBVsTUYGSZRZPdJhU5gaOuSorLElabME51US/cZT+BZC2WHWp5Kw9v/KvZETo5IZM7LvIH1Cl
CuIBM+s1A1+ykqvGQU2MhBsW0U2R+eGNVY3FOm+j+zbFPUtzmHS/IfcX2iAIfJiIiWpLwUxTRn9d
+eGm42I4+YJqVUjs9qoIBWQk+dGYhKoKdEDig3qCGuTymA02/pIye4FykR3avI+4NUYuddArBqRi
hzI+IGApOUaR2W4SM75GcJXCTZnwYrr+3KuD/FAmLmx6sROSZeE8kQXU7WHdmIisavR0Gw8hcjfE
3AqjAtUSFqE5n8fLaCHJcnIIzfh3MxjdK7pDX0hzpcuMcRgtYabMsUQns21KH4hoTDt7sLGSSdpd
X5X2OfHhRPhqo7qK8GFiYT2t+2YfmwwKhlIVV2o14JCtFEQuirMvBADhWuqZZ3sjob3tqR2awrWU
frgJUbwZDeBry2iu1RpxV68N9ChTO975NRYPK4lY6HGjk2zrOOqkm5C+BGIffR/+rHVTX9eAFRZN
q9v7pM0ffDKMNroIUTx6yaoZqCHKRm4vSi8mHLIlXqbvpM+Nm8T69dDHzj4J0mYmE6mzC5VnicS7
udTSTsCVS3jPSIyZZxbGRjONtXPV4u9VIRWoxBc6FLGXnkBjnDp+eIwc5YH+DTNYVugrBTQ5V7eA
KcOJNXTw59Iy2ymldRvkU9roeaTl/FA7zyrRx0OYeddKqH/WsEdcETQDKXIYDrTw0qNhYd1lrtJu
StHjFRDVQ9mXxq1axIdELSP8L/0LacIOPJfAPAxS2i2ajj6SQ/D6SHP9DmncspOBZWRpXLpZJR46
zc43rE8nwqE8edj27QSws8J2k9M3MUVW7lpldJaqGrF3HGB0yLrkJsN4H+VJeRf3s8hT+6tYW/mm
X13bhN2VwtxKoZFQKqYrqiQWU6REnRPp2a9LEsjWNG36OZNNnxhPn0iLwBRrkdA/KLLB3xFINic6
mOR17qvI7YwFQSU6Pi7nsQcJsQc9TpCQ2hCLDhloMchjstA8XdsxjwIPm6qRqxSoZVHRekrWzPHY
En7GnrPal2ZGWX/CfmDNoER4B/Jj3og4+ITkdsVTspUGx4/WXZPvir5pbpAe3KoljgmLHxfemGt0
WyRy7K1nB1oUcdX2sQnQjQ+W9IQAPD/WxAER9qAi4DfDbZyMKYHj9guuVNIbq7vaH+yVn1uuMMZD
lOafhFQeTQMDoYzXTHL6J7mOkfsjpVlGTuktpvajor3J0aZTnPKsfFK9DGNcIOFm2uRWo9yFQC4s
HGKi1T93WI9c4lhuasJRjTgCIZLQNzEE1VwQEBdtckWHekanodykw40dFvKy7U0Up2Y23nYtFUYt
4wOAOLG2WLUmZiTd4xnBWLVXk0i9CzR70dMO2BuFim/Zdqx5KknkgtgI4wdf3oigXLXG8DjqBdkh
flUfDYxH5KgUzhL2lTy53XwMTvM+6Bc9roi15LECHCTLX0fUo4DQkS4BCYv4bOlgNAu9bvJbtbIp
aWn5KWi6dGGHSrNPx2fRDeW1TbmuUbtbpnLmsqN70Cfd8Emr4oOmJftKi4Jbx8cVQ2weIr6qzKtZ
1gX3kobP1SL1Nhwd5D+jSerZ8BKqxCNIFYYEYm+A78ectFQj4Z5EHdh6qwe41vodNaA4vx5q7ml2
UhGeOjX6uCBKQlCv21onqn16xNP8cqf12Rupjolr6s08HYRJNm4Gr8WQ3LFiDqWOYbAAHZMcchFh
ceJ19KjND37UN6vO6LguiJ2lNBxH90NtwiISwXyw0+hUe03JaY1GvZugHl2fnfrUSLZlmJRLzol5
Zaq7puLGYJk5WWD18Goa9XEQijLzh/CMnNLa+Nk0bMPIXA4ZiJaSSSVTLwiLSd1Tuh8QPTS1OzKH
urLMer3VZGFselua4icQiMuyDkMtNmdwFL9kQ9M95Ea0jWUTiJ2XhDcVVH4Sgf21LLAyBU581oJB
HKo2k6ckN3lbX0sWTUCz0FcRA/2atgtLed1aYx/wqXeDLaqpiqrmphVmd09phdNXwjRaGhoieh/P
PbAg5krdmeK8vE4ilvA2HJ0DkUCIh0ZE6H3cH8vu2s+feMlxg/+iXg3K+CkwS2J1ZGLQYok8E2r+
pDvqlEw9jgzphNZ9Tdo2unIDqEPpAYmK40fSRDw6eipW+k6tVqU5UJojiHCVe1gl5SrA2Kcmn3Q9
uW87nRlsTn3IK+rFEHYm84H+LjYyFXEZ1uqu80/4yMQK6vvkS8NREdqJ22mDvaYsTHGFTAPZPNO8
U46yRYqgv9bStHvSMpx2JpY3v6QzJ+gzXfc9QJ8Cc7HlXPU+8WtqRqyEz6nchna7gPcDvK6NOCuG
8aSMWoScFN5TbVWnUTGqJSbBh5BVMxXkMbzzzObgE2MBsHQY1yNqUtvTXRB/r2HRk4/QcrnWCIiW
kVWRol2XWKsgaVW69SjrX5jVJa6jdtYiM+CxQkB6o5mDN1qVX7HvUEh2zEfuXvkyHqyFoqOrygl5
DcZ0PAdYpmCaYUqtNPL4eqg7Oz02ceyphbSGDg3QycAUX/lbbqHyg1xkz1aeL7FIdVsvVAjZ1UeJ
MpvX7Ec/cPa5mZ4U02Jej3pkGSYQ86qYlUbJXHrPUhzKlnUtVdPMy0vcxmvidazY1xcKWT2VS+Qx
pMumINUHaZavgOQtCDhqKAubwSxIOwQQUcxCGfTKk+Mnn23SxWB9mcW+w7vddb2/k+shmMVxJ7t1
XGAB87UrO0vtKyPr1p5FBSPpwh0tQZdSNnUVfXwC6Sl2BYNBRTtmoTSU4YSmUBjxa29bNNpNhGZm
Tj5n7RYSYFloVsmGZhV/3dOwS5jsI+onYslR9xe8Oo4K2BX3uXXR0ZMfUVsyQiTHvsp7Z9jGqvzU
pwk0B4UbyuRbyPp2z1ShZg9yzYX+9FoYygkse96ZjNWp5e2K2LlCBXpSFYotAHI2YINxOaXVIkwN
64rI8KdciXdhk0trWVEraAtYNSO6b+uqY3eYVkVoIup2g2HuJhqkduPYDVGNkv2FCQ9u/LKCruXo
46ZXuo3Jve2E/mlT4tJaNzjqKOH2Z7OiAaOD4bk35PiU6tW27z2mTWY1rsKyiJcYn6guaQYXvV5j
TzOPWQDcxY4/w3m23rIKdp54CjW5v8HEdkoa7QnggXOynPyRSFJlW6t6ulTzamC+CdymiAzDlZQG
eHGHEzdE6hdgqD2YBStgbizILdv0iBYL0yvbTPG1zOHmFI5y1yY5diYvpdM22oRP4wSzZfsmZvxN
BmLXEwEyJxomxVyKt07OW3Wt6L1N/Mn4hdr4DWgoDpaw+PhAAZq5ObijrzyJzjswPaq2tmauCeoa
j3KI2qDEsBbvMfA9FXqnXKmBA6CtKPKFIcR4AjZJlJxWeksbUKkHdkQotbb2hvoKfGsDqcHbCh0Y
QKIflLrGVusrApJee52QQRcLMzw4XgL+AdXUKlEI+3OI3gQwGqwv8kw/hDGrgwxbMb7OqZdUNDmm
kNPegNgZtPminCbjsdQfn1uN/k1DwthFXpKCRbJl2Tp2Q/WikC+o06Dew5xzcUGRpmgKEqQVzOR+
OGZsmYwOehouMtlF7Kf5pgu7L8gQ14FS8LexTrefZs2sV2lXhz1zSlnfFU3yRtAG1sx+JOeQ1vEW
WzTlxlS5wef0ENjSni6NOPr9ZwkW89ymCHmFIJp86IK7++VLjNj1UKTDYxdbjcvML92PqeGmNhhQ
+vkpPnaUSIldzwMdCybLm7vKFkwsPlWljlTSwc/tmbm3wnPFIq1jDXJpOwm13eJv1w6RVzx8Kw0k
krbx8UULHiRQiee1K8xXh9HInX3GegRoIbb2mJuNGzv2Kx1/l8Gg2RVVfF3EsbLzI1NfeRGseQ3a
qieT9Kk7ZPl5hYoxqZdu9G54Y31dudJgPKuTazOSsgCLtFBmrIl2iWF8osFnb+w4cBDkyq9izDu0
QZm0Ioes2jUNwCWuGzdvBVSqiqh1uipQpdQala5OVlumUxcS1OD1kgRfHdreLHHSAgvVoG6Kmh+D
HPs1FiB5K1nkScEgEcsqE+2cuLluzYq4nKVcXHPKNskuI68HFNh4ZSaptJiENk1J7wYrq5iR9osY
aZmhvlqC/XZpRGiPhniVR+ZHg+j2NauxDfPwR86ZClrOTU1V4zqOnaOUU6WpZZm0vUDurwaV+Nc6
MOecpgSP+7p+bTjSjvoC7LooOyREd2V+qrmmjBWYJSEGy9xhiuBBJFOpvG7ViAyzNsGNriDrWpE5
Q8SLHj5W1BQPRkmimYEJdCpwhdgMLWcdDHI8R4fZQRhhnpmj+t2xsUGH82ANxeCalYnarSQvSJoK
JEldveZh6x363L9S/fYUhJ7z0NcKEuUMcAv3XVxzuV3NcH7uwQ6q2wyYLCoHPXVBJGtLzUrQyYEm
p+tb4B0UxbqONSAigCCWkhb1CzHMTKlWb/Clv4mOHisBov0aUnSzdyCguQaNMthGyhepkrWDVaXL
sSmLEzZ6GEthuB05S+d9aTduZtI+j6fmduAlylGCZVKJYJ/T8kIIKacz+kP9VlhOdxWM0dakPiMF
3amrzPs8lw4wHEDhWqQHNI68QdwxHOrI0YHwTunofnKSilKem9OCxC9g2qdj8zg2wcoi3/W1wzyV
YpAiu7NR7zuGRKc2w7u2JJ5Kb61jUanFZydtV6WevKiqg4O0UG8LQwpdEnxlGImgklOtSa8bkxlJ
3forTLneUjgjIFKoBBQrsivkl9rGK7kaEiLsmIxVIB3MaIk10Zij1okWaCmnJUMH2YSWZ6UioLNa
skcLRFFCXVoebj5QITq1LBrnXZmNnJEDq/VpUhIpSrT1MXWtaF/Sac9LtwgQX8KlmVhF3Z1mAGzz
aPPTMPDUZR/hxajJFJ/CxlXPXsCp8NZRozR0MLAwAEMK6d/JZ4cZlFGUHOM4/9TGsbRtDDWCQkIz
JAetVA7ziyXBtlm8EBFgcr36kNd8/xkvWkub8cZnuDgGEuDJgXBgjSW5HfdIeQInXQ4TpaJqMsb9
MZHnJUu9OX0UaQXycutHVTy3si7a2wOxQwGGXCL6ZpA2xrVdEWqROTDaQmlDC15DzTSCrPDUGuwW
Pfsq1a1tXA9M0+JGXdUC47zi6yuuaEBMJRdqSS/Pk04qyZNxW+pLP5KbnRzbRNahbppgd32wyadh
tht0UIxWkK9FW9yC3oKRaR00WvguOm/sf5m++lpfk6ubyGFGXebOcCI6QpoTXxqtxsx7HPIyXwLL
gaSX5NVJ6664G4V7qbI+XUow2JH1uRGoihs/aSJR6OEiCBLzmstt1HuaiK28qPy4WRPoFpYGwexh
p19lbftqpITmYKleVpGMUj+BWWT1xq1RZUQMCAPZRDEwOxAO2BZl2MR5yZoVlDlV0vwLb/taK8L7
FJLPoqJkCmwPOApxUEyOYP3Nu0nCEXjy51qJooXtxzKyW8JnsFhz7gSZeVIbeRsO+qqHG7DOEXEv
zDEbV1LgFa5qCcp/FjNrTcuTG/zN93Yb3jg9iCXfhwGut0xATLlNV7Ij9JVIjWMPG3qX00SQjzrh
M1sj194aJBZ7JTUWZJCREOqgniCundPNwT4YpVKP0407XMhMhbRJC+BPo8Dkt6cJRovGscqNQwAL
fxfF3qnL5JVtCePc5Qd1DHBjp9SR0gj3iRGNr7GEgTOVG86nciw2TQhQQWnE20UM7/X2MxCK6nFG
rQreomF7a5k3uQy44E9mNywMFcRB330ZNTEnoZvZtKa3bqs8M+EKT/WoUvcr++Sg2eKqNUOKjSLR
VpFAnhpzNc+pNhOc05QH0dl7w1eyG+q2JOuFprVgNnVfR0W4pt2MeiA07D2Coyc9z8tdAbET1bMe
LksAObOoSkj5LSoUD3ZP6wNkgOmZ80FO0SRFYue1jUxnG1Ke5fjB3UBLAqku+pBMTHx001igKm7c
Slb2Y5LrBw9ZdI9TRR9u4bbnGyMo/RVlJRLcptJj5AO3lOorNe6p0ktQj/Q6+lSwGN5HpvTQevRf
bDSfOz/OT1U4iRcdaYG9nwZsp/jbzoFlElm7y5dE0jnnKvJnLY+owFh/C1ijIhxGPTfrpOw8REdm
yWKfxWb/GIcWutNgmSkB9gYS3O9y3blNuBB2PuA5eKnTVR1TjOsTSlxxUJ9QwlUnjJlrx5MxFiMa
tCm7SphsLCf5UjitDJ1x5EZW5QctTuUdTRaQsiMArAC/9dZA86/E0r5ImuQ+7KP4unxWJ85CKOJ7
7s7KPpvyGstirUtqdCujrF+mykDLRtEHEnjKuQSfeN1XiY2Io4RdONUWlPKGJYrkyvC11mOIwjCg
/yHbZejKr30gBbuiZbSPNek2q/lJBXM+1IpzGNJ4IwmgWoVUFlsMcJ/DorGXSlpyRdlFNOtsqrxh
r4K4UJBFZL2Lx4EaVqBq81gt5hRsQneIQDwZQOBdFCJTDDMe8SG17XlrYkhnMWIuJK+4lSutX3cK
cMxAs24ya1hrNVo9YSvHNIs/1+OkoGnz6iaD0JR1gPMj1mq7XBj2JsooFCqhqHcY+NeiV+UThIYH
DkG+1Eem4IOmXGkBbz+jQzlH3J6uCjsCqZTBm9CYEa/R6JZbUPh5QJ6gU5jqfkikZ6lrzXVm5+PK
EmW2ysOH2k97F+P3AGHSbCmshgcvi4O5n7T1PrF9EG19g906fnYEjk5bTc8RoymAx3KB48c/5HHd
LYGyRCtDiRiNzFAsYJfkM6lTtE9GS3E4rh8JLPK2SSXdaXmdHyufccvSFfKNiaoMeme8LsnFvPL6
LxlNeZD5rC4o+QxXZuBFpz7GtG9ln0o5r7YCyxjSPHLcW+AbaGSz+tBkQDRag/WDCo6QONsDpiPj
AD7kJYU8sBH2IJ1o9t8SLUI+t+OUx77DgA1zlWLQLfccZzYA7dxV5KJX2J8lXJpu69xQ945vJelL
MtRiTc+wBUTKUqfL431PZeSQyAlKHB86agyKZG/G2inShTg5ipUek+r+6w9qy3mBJHsuhQj2TD2z
dpKGYFXKOn0Z6mR1cNsRd6HacZIofrvXagMsRjPks64cLfdiuFA7ZlBqxYqSVpFY2zLyxghERtHS
slJ9Sey7IXpsJuSQrMhXgoZVFTTm8isoLldKKlGqe1kp8hZQ/UaSa1X1hOBjvLeNGoGtaZGSOzZz
Sx481ugU7/qov8IgnTJyXJeB0p/YA2booG6STk2WsSf6JZrfteDDmjOnURaoQ6fYyuI8pkTQ9w0S
jsJXzJVexk/+NJ5YlpfNi1q69ivyYOV26F10jNKCaaTltkNBCbj5moVJ34Dkga4PaHPQdiSDVXE7
B82eDnUzm2asGdNiJDEAvRtuDhS77JmE/2KW1cAp2goYmGRSfOI+XCgVmixwJZFX7QqjcZZVjmyu
bfGb8Z7QJNbt2m4oyPm98tAKlmVF90IBM3YHfQhWXpfacyUvrZkeIufX1Frb552yy+UxOrFOzlkK
hFAQA4NeRJYLzKI+BdfaUO4o6LdUuqmxuobVDXd6pEfXPkMWcQ6IWqzhtqsMniGHNroyZd7m0/Qs
VJbeqO4pLmA0iiRaJGKwF14J5zfHQjMogXpnETRTI+FNKWYy06DM29n5m6nFOvgrC0I1HDEKcYtY
Cs3PGh5Fi/x5C08JA1Nj75Rp8EwtuXFlPjepUOdlPphM/pR4UYLgclVBWFKSApdijQIHw0AjPdkn
Q0qENLG2wi+iq5Z6xtzsKfVWUBi2OXILeprmMQeHsRhZcO0BYpGL+bn3zfqBD+s+7Gxg9GFJqj3c
O8pwPetOOdBXga7et5p41oG6Hz17rUJbZP3MAugCbEfNeTMGGJL7cp0ZTf6kwobv0vA2VbtsKTVm
fTUKgoxJRCM6IZlfOnNxwqWeK53t1gqZBbo6EbILVTmqRE9Yw10D+BQrc+IwQCbDiRwNBFpm9zTl
lu8jx1uoQnMlVkr7RH+WkOOuwW4uaEoU3DYba0EH058PiRnsaiEzckwxBSlsZTvAPZIpNW3iYuyW
YRlSDfFRMCcjoXskF+TrLKUEW3e7Zmi7qztgp+rO0MESRg9MnYoFYuaIG3IpLxtzdIn/olUy8Vmg
2N4jle53jt53u4FOUV8ZGli8uCBjIEvXsDmeLc3PdrKqpbvLdwL49K6LlQe/KPOVp4lx6+t8uXzX
jxrOUAlAf5RUB4sAe9PEaFsb6ARKxRvmqopszJ7A8H0jbjrsQ3SS+ZgBASNLJAVtJqxsimEelTuw
HhPdCxt76QPS7LOgP5S07y/2soz26u0YvSDEOkGdMp8q1iuBozzlvdXcwCXMd+BaMb93OfQnySI/
azIVhBQDK0CgKhGz11r0GVmicVvr8VofnBaBWSPP053Iq2ahCJUk7vqLCNNPATP/Ne0HqrqY8bkp
j9aKue2WlhnzrzSEudF/0uWUYS6A8erYGovINDpf9BHAZSlPd2FxgI7qgwOEjul0GYVM287XdtDe
BU6k7qWAkZIy1LlhRyK0ejPUFF+U2iBt2eAyLmVwmZ5U78geeUiV/mYCOEJRFC9RCGdC8aTFoBoK
YArjoHu2WIBMIPOBkOYoHFgY2u2upF20c7x0nzd+vOhybLy6YNat1Q12DUds6Rnf+/jet0yTzEVN
l5vqKXeH2hpnXyWypXoM80FbhZNwOYNxQzswqecEFVXgXGCTo++2V1VK9STsNGlOeDe95PyumeCk
vs0okckexnO6U/MoG8hYalJ/VvUUzEtHoazY1bDjS3jFVQogqomFcR2GZoI+1dhEBzSQ3r1WwS0D
YNbPHRNFSmgl1Eaz4Yw0vHBlY+tLknmglMW0X5WWIQCXezhNUA/RRXHfXKd0XtKmKlC9kzGdRNR0
R8PgPkDsNMKqzu2QIGQBheeidbVOll0pfcboItatCE8BBdkZzpLKrSpzCUxlHTeR9dK5hK0QDNA1
N0ItT3bQlYvSkACvNdQ/AUuYszAmeCeIHYWZtqqcirY+RDq25VR8SimpwSUEaJQrZDKruVWvOo9V
noVoYnCAo7tOUuN7Ma1+1fsOKelWmhz6rHnpI4W6pBdvtMG6L5QpmRMU6qzXI9ziddot65xULPoW
WARBNZu2oxxYoFyXnlJuc6N88jX5qIoqvaoNFVBU5x8qW7kammCkUJt4CwZCoIw+hno5k+mH0X9i
/TdpHrujpFvyphyrm4ufoNaVOwSeYlPXzIt0PbqNStG6Y2Y+kGOesLQGJK0LsMQdd4o0iIEoDg7h
Cl6HTY+u09xMFG2f1fXZL4uaFAqIayOqnYsJ7P8bIsq3NzIBS4CN4m65bt7K4eataqgifk/8nX57
BYWvvhP/2ZP++Ya+hR1/Zay8sBSupz3ww/ewFFXHyv3ff9rSZX//2RaSM2+reQXfojl/w6pFPWLC
USQCOdfXxyUHkArmdF2RDRJ5+Qd5hVf66dj81bv/0+78gyP0z5/zbtf/EjCjarAo/r23/8s2frx9
Ip2JRieCWVOZevMP+/XPR8Ey/mbyG8OkC3v5x1H633UUDD6e3zwImvU3FROBSVPv60HgqP58EBTF
+ZsJmI2lOvGp07//bQdB03Dc/e5RUP6mm5pN8DcG1enfL0eBC0LjNHEsS/16EGDW/Lunwr9x1fx9
YJkHYfJ6GVLCt+ofjTx/9YTv19Sff//tetq8/p//mkaMd0+cRpivr/12Geumn//n3fVyueZ/+uX3
MeDyOt/+/Nsb/PNLv3ut7+/q+4Nu+Faey5fJDD0Ns99283gJeP+/yfn5nJ5/RkPxuXB5/tiTP8Gn
/j4S/osNV/Ev250AJ7+93TIcRfZ+w850Vv7+huNzRqbc9y1NH6PiTHGov7vlOfEbX6gOhe/2+uuI
8tvbFokoz6/i+15Oew3JifHz97ecZW8vdfjSvOONWZbDFfm7G1+84aw6l2/ftzTttm1rH3CwvzPS
/hBf/pgLJuTP7w87mLMPOAtXHPXw9d3nyXg2AZt+98is30Tpv99lpI8yE5Df3bLLEQ/D79u5nN4I
iT/gTNm8noN3JyDGPOUDhpBNgqNOhO+vSOA5H3D+bbLX8PzLKALC4gM+v43o3p8WOjyZ7wf96zzz
3bD/0+30nw2nuz+PTZTbP+B62XFaNS/x8H0XL+cF7OsPuEj2APirPx1mR7U/4Nw4nMPs3eihOJBR
vr+J//w4H87lkJyz1+9bmg6Hihv/Az7Cw7mqzi9BU73R1Hm/feBB3x/4jV0PX7DOn99hHlUmlR9w
hR9C7gXoZd6d2SjiJ9bW7w5LhxD1Cf/z/N3YpMKS+aCti6b8ddMfsuMiq38ZQ6b0duf3D8nx7bk8
/zJ7UlXb/JBNt+f39y1VY2H6Efvc/eGeJyJV+P62zvanRe3vnibHt+6PLe7ft+H7ti6XpqYoH7Tx
wxsosne3MVa+H3FHn/b8CTfFL/s9Lap/+6CIsg7+mJ9LwZ3y/cWpmcqHvcDiHP967Wum+gFTEuRh
74+4ztny+4flFCfMSN6vamCCOh8wyJ7KN//X4hBli9/f56u3LKuGpD3/skxQDVP9gP2+CcTr2x+b
6k/3NmLlPuCDvBXNX5yIlAyUD/hIv77An0/EafMfMB+84+i/VdXbuykFzpAJefy7F+ndW/9+Vfmt
jPK7272vz8H3vZvGQk031Q+41z+8lSl3tndb5lb8Affih5CVzS+nN6iljzj/Hs/cd/4Scv33ist/
Vsp4fKvqP/7hzlO0/ICT7zGsXoAKhe9mbqTbTMy23z1JHgdoWJn/fUOX88R01H95z/xHlaa/l6X/
XH/6WrX/l0+gAjZt+CV5O5f/8/8AAAD//w==</cx:binary>
              </cx:geoCache>
            </cx:geography>
          </cx:layoutPr>
        </cx:series>
      </cx:plotAreaRegion>
    </cx:plotArea>
    <cx:legend pos="t" align="ctr" overlay="0"/>
  </cx:chart>
</cx: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10.xml><?xml version="1.0" encoding="utf-8"?>
<cs:colorStyle xmlns:cs="http://schemas.microsoft.com/office/drawing/2012/chartStyle" xmlns:a="http://schemas.openxmlformats.org/drawingml/2006/main" meth="withinLinear" id="18">
  <a:schemeClr val="accent5"/>
</cs:colorStyle>
</file>

<file path=ppt/charts/colors1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8">
  <a:schemeClr val="accent5"/>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31"/>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dk1">
            <a:lumMod val="50000"/>
            <a:lumOff val="50000"/>
          </a:scheme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2/12/2024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4916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2/12/2024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10585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2/12/2024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492476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2/12/2024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3778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2/12/2024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5713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2/12/2024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00225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2/12/2024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32821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2/12/2024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35192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2/12/2024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20147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2/12/2024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46380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2/12/2024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59173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2/12/2024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24708118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1" r:id="rId6"/>
    <p:sldLayoutId id="2147483747" r:id="rId7"/>
    <p:sldLayoutId id="2147483748" r:id="rId8"/>
    <p:sldLayoutId id="2147483749" r:id="rId9"/>
    <p:sldLayoutId id="2147483750" r:id="rId10"/>
    <p:sldLayoutId id="2147483752"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chart" Target="../charts/chart11.xml"/><Relationship Id="rId4" Type="http://schemas.openxmlformats.org/officeDocument/2006/relationships/chart" Target="../charts/chart10.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520D3EC-1170-485A-B572-E5326C5F6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6C64F-0011-BB66-9F0F-E8C79C8BD59B}"/>
              </a:ext>
            </a:extLst>
          </p:cNvPr>
          <p:cNvSpPr>
            <a:spLocks noGrp="1"/>
          </p:cNvSpPr>
          <p:nvPr>
            <p:ph type="ctrTitle"/>
          </p:nvPr>
        </p:nvSpPr>
        <p:spPr>
          <a:xfrm>
            <a:off x="819150" y="3833784"/>
            <a:ext cx="10553699" cy="1119051"/>
          </a:xfrm>
        </p:spPr>
        <p:txBody>
          <a:bodyPr anchor="b">
            <a:normAutofit/>
          </a:bodyPr>
          <a:lstStyle/>
          <a:p>
            <a:pPr>
              <a:lnSpc>
                <a:spcPct val="100000"/>
              </a:lnSpc>
            </a:pPr>
            <a:r>
              <a:rPr lang="en-US" dirty="0"/>
              <a:t>2016-2018 Sales Performance: Trends and Analysis</a:t>
            </a:r>
            <a:br>
              <a:rPr lang="en-US" dirty="0"/>
            </a:br>
            <a:endParaRPr lang="en-US" dirty="0"/>
          </a:p>
        </p:txBody>
      </p:sp>
      <p:sp>
        <p:nvSpPr>
          <p:cNvPr id="3" name="Subtitle 2">
            <a:extLst>
              <a:ext uri="{FF2B5EF4-FFF2-40B4-BE49-F238E27FC236}">
                <a16:creationId xmlns:a16="http://schemas.microsoft.com/office/drawing/2014/main" id="{AA98948E-6FE7-B236-98CA-A003BB7D35D3}"/>
              </a:ext>
            </a:extLst>
          </p:cNvPr>
          <p:cNvSpPr>
            <a:spLocks noGrp="1"/>
          </p:cNvSpPr>
          <p:nvPr>
            <p:ph type="subTitle" idx="1"/>
          </p:nvPr>
        </p:nvSpPr>
        <p:spPr>
          <a:xfrm>
            <a:off x="9062801" y="5605520"/>
            <a:ext cx="2763287" cy="599794"/>
          </a:xfrm>
        </p:spPr>
        <p:txBody>
          <a:bodyPr anchor="t">
            <a:normAutofit/>
          </a:bodyPr>
          <a:lstStyle/>
          <a:p>
            <a:pPr algn="ctr">
              <a:lnSpc>
                <a:spcPct val="110000"/>
              </a:lnSpc>
            </a:pPr>
            <a:r>
              <a:rPr lang="en-US" sz="1400" i="1" dirty="0"/>
              <a:t>Presented by Robes Fokoueng</a:t>
            </a:r>
            <a:br>
              <a:rPr lang="en-US" sz="1400" i="1" dirty="0"/>
            </a:br>
            <a:r>
              <a:rPr lang="en-US" sz="1400" i="1" dirty="0"/>
              <a:t>January 2024</a:t>
            </a:r>
          </a:p>
        </p:txBody>
      </p:sp>
      <p:sp>
        <p:nvSpPr>
          <p:cNvPr id="20" name="Rectangle 19">
            <a:extLst>
              <a:ext uri="{FF2B5EF4-FFF2-40B4-BE49-F238E27FC236}">
                <a16:creationId xmlns:a16="http://schemas.microsoft.com/office/drawing/2014/main" id="{B9AA124B-1525-4995-A598-94F73FF54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034" y="0"/>
            <a:ext cx="8718489" cy="341482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AE37E82-DE3E-4619-BB0B-6F781828D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890" y="0"/>
            <a:ext cx="3495110" cy="34148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wood desk with the plant, white keyboard, coffee in a white mug, notebook, and pen">
            <a:extLst>
              <a:ext uri="{FF2B5EF4-FFF2-40B4-BE49-F238E27FC236}">
                <a16:creationId xmlns:a16="http://schemas.microsoft.com/office/drawing/2014/main" id="{8BCECA98-431B-3226-FD2F-E8EA110510B0}"/>
              </a:ext>
            </a:extLst>
          </p:cNvPr>
          <p:cNvPicPr>
            <a:picLocks noChangeAspect="1"/>
          </p:cNvPicPr>
          <p:nvPr/>
        </p:nvPicPr>
        <p:blipFill rotWithShape="1">
          <a:blip r:embed="rId2"/>
          <a:srcRect t="21059" r="1" b="21060"/>
          <a:stretch/>
        </p:blipFill>
        <p:spPr>
          <a:xfrm>
            <a:off x="-1" y="10"/>
            <a:ext cx="8707925" cy="3414814"/>
          </a:xfrm>
          <a:custGeom>
            <a:avLst/>
            <a:gdLst/>
            <a:ahLst/>
            <a:cxnLst/>
            <a:rect l="l" t="t" r="r" b="b"/>
            <a:pathLst>
              <a:path w="8724646" h="3414824">
                <a:moveTo>
                  <a:pt x="3488733" y="0"/>
                </a:moveTo>
                <a:lnTo>
                  <a:pt x="8724646" y="0"/>
                </a:lnTo>
                <a:lnTo>
                  <a:pt x="8724646" y="3414822"/>
                </a:lnTo>
                <a:lnTo>
                  <a:pt x="3488733" y="3414822"/>
                </a:lnTo>
                <a:close/>
                <a:moveTo>
                  <a:pt x="3488732" y="0"/>
                </a:moveTo>
                <a:lnTo>
                  <a:pt x="3488732" y="3414824"/>
                </a:lnTo>
                <a:lnTo>
                  <a:pt x="0" y="3414824"/>
                </a:lnTo>
                <a:cubicBezTo>
                  <a:pt x="0" y="1528869"/>
                  <a:pt x="1561959" y="0"/>
                  <a:pt x="3488732" y="0"/>
                </a:cubicBezTo>
                <a:close/>
              </a:path>
            </a:pathLst>
          </a:custGeom>
        </p:spPr>
      </p:pic>
      <p:pic>
        <p:nvPicPr>
          <p:cNvPr id="6" name="Picture 5" descr="A person on a bicycle&#10;&#10;Description automatically generated">
            <a:extLst>
              <a:ext uri="{FF2B5EF4-FFF2-40B4-BE49-F238E27FC236}">
                <a16:creationId xmlns:a16="http://schemas.microsoft.com/office/drawing/2014/main" id="{915434C1-44B2-7DBB-A1F7-4EE80CDF8806}"/>
              </a:ext>
            </a:extLst>
          </p:cNvPr>
          <p:cNvPicPr>
            <a:picLocks noChangeAspect="1"/>
          </p:cNvPicPr>
          <p:nvPr/>
        </p:nvPicPr>
        <p:blipFill rotWithShape="1">
          <a:blip r:embed="rId3">
            <a:extLst>
              <a:ext uri="{28A0092B-C50C-407E-A947-70E740481C1C}">
                <a14:useLocalDpi xmlns:a14="http://schemas.microsoft.com/office/drawing/2010/main" val="0"/>
              </a:ext>
            </a:extLst>
          </a:blip>
          <a:srcRect r="1" b="1"/>
          <a:stretch/>
        </p:blipFill>
        <p:spPr>
          <a:xfrm>
            <a:off x="9686925" y="256592"/>
            <a:ext cx="1558995" cy="1558995"/>
          </a:xfrm>
          <a:custGeom>
            <a:avLst/>
            <a:gdLst/>
            <a:ahLst/>
            <a:cxnLst/>
            <a:rect l="l" t="t" r="r" b="b"/>
            <a:pathLst>
              <a:path w="3070456" h="3070456">
                <a:moveTo>
                  <a:pt x="1535228" y="0"/>
                </a:moveTo>
                <a:cubicBezTo>
                  <a:pt x="2383111" y="0"/>
                  <a:pt x="3070456" y="687345"/>
                  <a:pt x="3070456" y="1535228"/>
                </a:cubicBezTo>
                <a:cubicBezTo>
                  <a:pt x="3070456" y="2383111"/>
                  <a:pt x="2383111" y="3070456"/>
                  <a:pt x="1535228" y="3070456"/>
                </a:cubicBezTo>
                <a:cubicBezTo>
                  <a:pt x="687345" y="3070456"/>
                  <a:pt x="0" y="2383111"/>
                  <a:pt x="0" y="1535228"/>
                </a:cubicBezTo>
                <a:cubicBezTo>
                  <a:pt x="0" y="687345"/>
                  <a:pt x="687345" y="0"/>
                  <a:pt x="1535228" y="0"/>
                </a:cubicBezTo>
                <a:close/>
              </a:path>
            </a:pathLst>
          </a:custGeom>
        </p:spPr>
      </p:pic>
      <p:sp>
        <p:nvSpPr>
          <p:cNvPr id="7" name="Subtitle 2">
            <a:extLst>
              <a:ext uri="{FF2B5EF4-FFF2-40B4-BE49-F238E27FC236}">
                <a16:creationId xmlns:a16="http://schemas.microsoft.com/office/drawing/2014/main" id="{BFDDE4D9-3CF7-C3BA-5F19-096E0B783855}"/>
              </a:ext>
            </a:extLst>
          </p:cNvPr>
          <p:cNvSpPr txBox="1">
            <a:spLocks/>
          </p:cNvSpPr>
          <p:nvPr/>
        </p:nvSpPr>
        <p:spPr>
          <a:xfrm>
            <a:off x="9084778" y="1745255"/>
            <a:ext cx="2763287" cy="681943"/>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10000"/>
              </a:lnSpc>
            </a:pPr>
            <a:r>
              <a:rPr lang="en-US" sz="3200" b="1" dirty="0">
                <a:solidFill>
                  <a:srgbClr val="0070C0"/>
                </a:solidFill>
                <a:latin typeface="Times New Roman" panose="02020603050405020304" pitchFamily="18" charset="0"/>
                <a:cs typeface="Times New Roman" panose="02020603050405020304" pitchFamily="18" charset="0"/>
              </a:rPr>
              <a:t>Bike’s Store</a:t>
            </a:r>
          </a:p>
        </p:txBody>
      </p:sp>
      <p:sp>
        <p:nvSpPr>
          <p:cNvPr id="8" name="Subtitle 2">
            <a:extLst>
              <a:ext uri="{FF2B5EF4-FFF2-40B4-BE49-F238E27FC236}">
                <a16:creationId xmlns:a16="http://schemas.microsoft.com/office/drawing/2014/main" id="{69759AB1-1B48-A437-DA4C-5FD47A09EF55}"/>
              </a:ext>
            </a:extLst>
          </p:cNvPr>
          <p:cNvSpPr txBox="1">
            <a:spLocks/>
          </p:cNvSpPr>
          <p:nvPr/>
        </p:nvSpPr>
        <p:spPr>
          <a:xfrm>
            <a:off x="11718825" y="6380619"/>
            <a:ext cx="258480" cy="30207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vert="horz" lIns="91440" tIns="45720" rIns="91440" bIns="45720" rtlCol="0" anchor="t">
            <a:normAutofit fontScale="925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10000"/>
              </a:lnSpc>
            </a:pPr>
            <a:r>
              <a:rPr lang="en-US" sz="1400" i="1" dirty="0"/>
              <a:t>1</a:t>
            </a:r>
          </a:p>
        </p:txBody>
      </p:sp>
    </p:spTree>
    <p:extLst>
      <p:ext uri="{BB962C8B-B14F-4D97-AF65-F5344CB8AC3E}">
        <p14:creationId xmlns:p14="http://schemas.microsoft.com/office/powerpoint/2010/main" val="3995885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Subtitle 2">
            <a:extLst>
              <a:ext uri="{FF2B5EF4-FFF2-40B4-BE49-F238E27FC236}">
                <a16:creationId xmlns:a16="http://schemas.microsoft.com/office/drawing/2014/main" id="{0B9E0FFE-18C5-9CA1-A5AA-D7065CE3281E}"/>
              </a:ext>
            </a:extLst>
          </p:cNvPr>
          <p:cNvSpPr txBox="1">
            <a:spLocks/>
          </p:cNvSpPr>
          <p:nvPr/>
        </p:nvSpPr>
        <p:spPr>
          <a:xfrm>
            <a:off x="11718825" y="6380619"/>
            <a:ext cx="258480" cy="30207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vert="horz" lIns="91440" tIns="45720" rIns="91440" bIns="45720" rtlCol="0" anchor="t">
            <a:normAutofit fontScale="925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10000"/>
              </a:lnSpc>
            </a:pPr>
            <a:r>
              <a:rPr lang="en-US" sz="1400" i="1" dirty="0"/>
              <a:t>2</a:t>
            </a:r>
          </a:p>
        </p:txBody>
      </p:sp>
      <p:pic>
        <p:nvPicPr>
          <p:cNvPr id="14" name="Picture 13" descr="A person on a bicycle&#10;&#10;Description automatically generated">
            <a:extLst>
              <a:ext uri="{FF2B5EF4-FFF2-40B4-BE49-F238E27FC236}">
                <a16:creationId xmlns:a16="http://schemas.microsoft.com/office/drawing/2014/main" id="{F9A84A91-EA3A-719D-140B-4B97A47E4822}"/>
              </a:ext>
            </a:extLst>
          </p:cNvPr>
          <p:cNvPicPr>
            <a:picLocks noChangeAspect="1"/>
          </p:cNvPicPr>
          <p:nvPr/>
        </p:nvPicPr>
        <p:blipFill rotWithShape="1">
          <a:blip r:embed="rId2">
            <a:extLst>
              <a:ext uri="{28A0092B-C50C-407E-A947-70E740481C1C}">
                <a14:useLocalDpi xmlns:a14="http://schemas.microsoft.com/office/drawing/2010/main" val="0"/>
              </a:ext>
            </a:extLst>
          </a:blip>
          <a:srcRect r="1" b="1"/>
          <a:stretch/>
        </p:blipFill>
        <p:spPr>
          <a:xfrm>
            <a:off x="10519981" y="6220249"/>
            <a:ext cx="971550" cy="622813"/>
          </a:xfrm>
          <a:custGeom>
            <a:avLst/>
            <a:gdLst/>
            <a:ahLst/>
            <a:cxnLst/>
            <a:rect l="l" t="t" r="r" b="b"/>
            <a:pathLst>
              <a:path w="3070456" h="3070456">
                <a:moveTo>
                  <a:pt x="1535228" y="0"/>
                </a:moveTo>
                <a:cubicBezTo>
                  <a:pt x="2383111" y="0"/>
                  <a:pt x="3070456" y="687345"/>
                  <a:pt x="3070456" y="1535228"/>
                </a:cubicBezTo>
                <a:cubicBezTo>
                  <a:pt x="3070456" y="2383111"/>
                  <a:pt x="2383111" y="3070456"/>
                  <a:pt x="1535228" y="3070456"/>
                </a:cubicBezTo>
                <a:cubicBezTo>
                  <a:pt x="687345" y="3070456"/>
                  <a:pt x="0" y="2383111"/>
                  <a:pt x="0" y="1535228"/>
                </a:cubicBezTo>
                <a:cubicBezTo>
                  <a:pt x="0" y="687345"/>
                  <a:pt x="687345" y="0"/>
                  <a:pt x="1535228" y="0"/>
                </a:cubicBezTo>
                <a:close/>
              </a:path>
            </a:pathLst>
          </a:custGeom>
        </p:spPr>
      </p:pic>
      <p:cxnSp>
        <p:nvCxnSpPr>
          <p:cNvPr id="18" name="Straight Connector 17">
            <a:extLst>
              <a:ext uri="{FF2B5EF4-FFF2-40B4-BE49-F238E27FC236}">
                <a16:creationId xmlns:a16="http://schemas.microsoft.com/office/drawing/2014/main" id="{D6674DE1-9ABA-8E47-F3F8-91E6D9AC3842}"/>
              </a:ext>
            </a:extLst>
          </p:cNvPr>
          <p:cNvCxnSpPr>
            <a:cxnSpLocks/>
          </p:cNvCxnSpPr>
          <p:nvPr/>
        </p:nvCxnSpPr>
        <p:spPr>
          <a:xfrm>
            <a:off x="5533054" y="2100749"/>
            <a:ext cx="0" cy="2668391"/>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26F1105-C947-0007-4C3A-D4FD5D28AB53}"/>
              </a:ext>
            </a:extLst>
          </p:cNvPr>
          <p:cNvCxnSpPr>
            <a:cxnSpLocks/>
          </p:cNvCxnSpPr>
          <p:nvPr/>
        </p:nvCxnSpPr>
        <p:spPr>
          <a:xfrm>
            <a:off x="1152012" y="6152701"/>
            <a:ext cx="9559531" cy="6754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0" name="Chart 29">
            <a:extLst>
              <a:ext uri="{FF2B5EF4-FFF2-40B4-BE49-F238E27FC236}">
                <a16:creationId xmlns:a16="http://schemas.microsoft.com/office/drawing/2014/main" id="{D465A71F-2E2D-C917-C123-AEB32484120F}"/>
              </a:ext>
            </a:extLst>
          </p:cNvPr>
          <p:cNvGraphicFramePr/>
          <p:nvPr>
            <p:extLst>
              <p:ext uri="{D42A27DB-BD31-4B8C-83A1-F6EECF244321}">
                <p14:modId xmlns:p14="http://schemas.microsoft.com/office/powerpoint/2010/main" val="4085035520"/>
              </p:ext>
            </p:extLst>
          </p:nvPr>
        </p:nvGraphicFramePr>
        <p:xfrm>
          <a:off x="5807991" y="2100750"/>
          <a:ext cx="5774407" cy="2812324"/>
        </p:xfrm>
        <a:graphic>
          <a:graphicData uri="http://schemas.openxmlformats.org/drawingml/2006/chart">
            <c:chart xmlns:c="http://schemas.openxmlformats.org/drawingml/2006/chart" xmlns:r="http://schemas.openxmlformats.org/officeDocument/2006/relationships" r:id="rId3"/>
          </a:graphicData>
        </a:graphic>
      </p:graphicFrame>
      <p:sp>
        <p:nvSpPr>
          <p:cNvPr id="31" name="Subtitle 2">
            <a:extLst>
              <a:ext uri="{FF2B5EF4-FFF2-40B4-BE49-F238E27FC236}">
                <a16:creationId xmlns:a16="http://schemas.microsoft.com/office/drawing/2014/main" id="{448D14DC-EB9F-0CD3-0410-05EAED822047}"/>
              </a:ext>
            </a:extLst>
          </p:cNvPr>
          <p:cNvSpPr txBox="1">
            <a:spLocks/>
          </p:cNvSpPr>
          <p:nvPr/>
        </p:nvSpPr>
        <p:spPr>
          <a:xfrm>
            <a:off x="1047749" y="6153053"/>
            <a:ext cx="3132365" cy="419197"/>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None/>
            </a:pPr>
            <a:r>
              <a:rPr lang="en-US" sz="1200" i="1" dirty="0"/>
              <a:t>Presented by Robes Fokoueng - January 2024</a:t>
            </a:r>
          </a:p>
        </p:txBody>
      </p:sp>
      <p:sp>
        <p:nvSpPr>
          <p:cNvPr id="2" name="Title 1">
            <a:extLst>
              <a:ext uri="{FF2B5EF4-FFF2-40B4-BE49-F238E27FC236}">
                <a16:creationId xmlns:a16="http://schemas.microsoft.com/office/drawing/2014/main" id="{549AB762-7DF0-1689-5FAC-5444EE8689DA}"/>
              </a:ext>
            </a:extLst>
          </p:cNvPr>
          <p:cNvSpPr>
            <a:spLocks noGrp="1"/>
          </p:cNvSpPr>
          <p:nvPr>
            <p:ph type="title"/>
          </p:nvPr>
        </p:nvSpPr>
        <p:spPr>
          <a:xfrm>
            <a:off x="1077364" y="549938"/>
            <a:ext cx="8876261" cy="1327440"/>
          </a:xfrm>
        </p:spPr>
        <p:txBody>
          <a:bodyPr vert="horz" lIns="91440" tIns="45720" rIns="91440" bIns="45720" rtlCol="0" anchor="b">
            <a:normAutofit/>
          </a:bodyPr>
          <a:lstStyle/>
          <a:p>
            <a:pPr>
              <a:lnSpc>
                <a:spcPct val="100000"/>
              </a:lnSpc>
            </a:pPr>
            <a:r>
              <a:rPr lang="en-US" sz="2400" b="1" kern="1200" dirty="0">
                <a:solidFill>
                  <a:schemeClr val="tx1"/>
                </a:solidFill>
                <a:effectLst/>
                <a:latin typeface="+mj-lt"/>
                <a:ea typeface="+mj-ea"/>
                <a:cs typeface="+mj-cs"/>
              </a:rPr>
              <a:t>Sales performance overview over the 2016 to 2018 period</a:t>
            </a:r>
            <a:br>
              <a:rPr lang="en-US" sz="2000" b="1" kern="1200" dirty="0">
                <a:solidFill>
                  <a:schemeClr val="tx1"/>
                </a:solidFill>
                <a:effectLst/>
                <a:latin typeface="+mj-lt"/>
                <a:ea typeface="+mj-ea"/>
                <a:cs typeface="+mj-cs"/>
              </a:rPr>
            </a:br>
            <a:br>
              <a:rPr lang="en-US" sz="2000" b="1" kern="1200" dirty="0">
                <a:solidFill>
                  <a:schemeClr val="tx1"/>
                </a:solidFill>
                <a:effectLst/>
                <a:latin typeface="+mj-lt"/>
                <a:ea typeface="+mj-ea"/>
                <a:cs typeface="+mj-cs"/>
              </a:rPr>
            </a:br>
            <a:endParaRPr lang="en-US" sz="2000" b="1" kern="1200" dirty="0">
              <a:solidFill>
                <a:schemeClr val="tx1"/>
              </a:solidFill>
              <a:effectLst/>
              <a:latin typeface="+mj-lt"/>
              <a:ea typeface="+mj-ea"/>
              <a:cs typeface="+mj-cs"/>
            </a:endParaRPr>
          </a:p>
        </p:txBody>
      </p:sp>
      <p:cxnSp>
        <p:nvCxnSpPr>
          <p:cNvPr id="20" name="Straight Connector 19">
            <a:extLst>
              <a:ext uri="{FF2B5EF4-FFF2-40B4-BE49-F238E27FC236}">
                <a16:creationId xmlns:a16="http://schemas.microsoft.com/office/drawing/2014/main" id="{3BFFB616-28E1-B159-8318-ADA62AFFB6AB}"/>
              </a:ext>
            </a:extLst>
          </p:cNvPr>
          <p:cNvCxnSpPr>
            <a:cxnSpLocks/>
          </p:cNvCxnSpPr>
          <p:nvPr/>
        </p:nvCxnSpPr>
        <p:spPr>
          <a:xfrm>
            <a:off x="1152012" y="1380931"/>
            <a:ext cx="10339519"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BC81BC8-D3B3-F91D-DEB3-9A73B16BF604}"/>
              </a:ext>
            </a:extLst>
          </p:cNvPr>
          <p:cNvSpPr txBox="1"/>
          <p:nvPr/>
        </p:nvSpPr>
        <p:spPr>
          <a:xfrm>
            <a:off x="1062706" y="2124076"/>
            <a:ext cx="4140096" cy="3513514"/>
          </a:xfrm>
          <a:prstGeom prst="rect">
            <a:avLst/>
          </a:prstGeom>
        </p:spPr>
        <p:txBody>
          <a:bodyPr vert="horz" lIns="91440" tIns="45720" rIns="91440" bIns="45720" rtlCol="0">
            <a:normAutofit/>
          </a:bodyPr>
          <a:lstStyle/>
          <a:p>
            <a:pPr algn="just">
              <a:lnSpc>
                <a:spcPct val="120000"/>
              </a:lnSpc>
              <a:spcAft>
                <a:spcPts val="600"/>
              </a:spcAft>
            </a:pPr>
            <a:r>
              <a:rPr lang="en-US" dirty="0">
                <a:effectLst/>
              </a:rPr>
              <a:t>Over the 2016 to 2018 period, the company sold 7078 products for a turnover of $8, 578, 989. </a:t>
            </a:r>
          </a:p>
          <a:p>
            <a:pPr>
              <a:lnSpc>
                <a:spcPct val="120000"/>
              </a:lnSpc>
              <a:spcAft>
                <a:spcPts val="600"/>
              </a:spcAft>
            </a:pPr>
            <a:endParaRPr lang="en-US" dirty="0"/>
          </a:p>
          <a:p>
            <a:pPr algn="just">
              <a:lnSpc>
                <a:spcPct val="120000"/>
              </a:lnSpc>
              <a:spcAft>
                <a:spcPts val="600"/>
              </a:spcAft>
            </a:pPr>
            <a:r>
              <a:rPr lang="en-US" dirty="0">
                <a:effectLst/>
              </a:rPr>
              <a:t>However, from 2016 to 2017, turnover increased by 41.9%, followed by a 47.3% decrease in 2018.</a:t>
            </a:r>
          </a:p>
          <a:p>
            <a:pPr>
              <a:lnSpc>
                <a:spcPct val="120000"/>
              </a:lnSpc>
              <a:spcAft>
                <a:spcPts val="600"/>
              </a:spcAft>
            </a:pPr>
            <a:endParaRPr lang="en-US" dirty="0"/>
          </a:p>
        </p:txBody>
      </p:sp>
      <p:sp>
        <p:nvSpPr>
          <p:cNvPr id="34" name="Rectangle 33">
            <a:extLst>
              <a:ext uri="{FF2B5EF4-FFF2-40B4-BE49-F238E27FC236}">
                <a16:creationId xmlns:a16="http://schemas.microsoft.com/office/drawing/2014/main" id="{022BC72F-7F4F-F4B8-580B-D51F9FB27BF9}"/>
              </a:ext>
            </a:extLst>
          </p:cNvPr>
          <p:cNvSpPr/>
          <p:nvPr/>
        </p:nvSpPr>
        <p:spPr>
          <a:xfrm>
            <a:off x="1152012" y="2090059"/>
            <a:ext cx="984698" cy="66676"/>
          </a:xfrm>
          <a:prstGeom prst="rect">
            <a:avLst/>
          </a:prstGeom>
          <a:solidFill>
            <a:srgbClr val="FC81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0A4D837-7817-AB07-2E51-56FA5FDA289E}"/>
              </a:ext>
            </a:extLst>
          </p:cNvPr>
          <p:cNvSpPr/>
          <p:nvPr/>
        </p:nvSpPr>
        <p:spPr>
          <a:xfrm>
            <a:off x="1164447" y="3604722"/>
            <a:ext cx="984698" cy="6667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131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CA63-0ED3-2575-42FD-D4CD66E90AE5}"/>
              </a:ext>
            </a:extLst>
          </p:cNvPr>
          <p:cNvSpPr>
            <a:spLocks noGrp="1"/>
          </p:cNvSpPr>
          <p:nvPr>
            <p:ph type="title"/>
          </p:nvPr>
        </p:nvSpPr>
        <p:spPr>
          <a:xfrm>
            <a:off x="1055653" y="399158"/>
            <a:ext cx="9950103" cy="1409700"/>
          </a:xfrm>
        </p:spPr>
        <p:txBody>
          <a:bodyPr>
            <a:normAutofit fontScale="90000"/>
          </a:bodyPr>
          <a:lstStyle/>
          <a:p>
            <a:r>
              <a:rPr lang="en-US" sz="2400" dirty="0"/>
              <a:t>Sales Breakdown by State and Store</a:t>
            </a:r>
            <a:br>
              <a:rPr lang="en-US" sz="2400" dirty="0"/>
            </a:br>
            <a:br>
              <a:rPr lang="en-US" sz="2400" dirty="0"/>
            </a:br>
            <a:br>
              <a:rPr lang="en-US" sz="2400" dirty="0"/>
            </a:br>
            <a:endParaRPr lang="en-US" sz="2400" dirty="0"/>
          </a:p>
        </p:txBody>
      </p:sp>
      <mc:AlternateContent xmlns:mc="http://schemas.openxmlformats.org/markup-compatibility/2006" xmlns:cx4="http://schemas.microsoft.com/office/drawing/2016/5/10/chartex">
        <mc:Choice Requires="cx4">
          <p:graphicFrame>
            <p:nvGraphicFramePr>
              <p:cNvPr id="11" name="Content Placeholder 10">
                <a:extLst>
                  <a:ext uri="{FF2B5EF4-FFF2-40B4-BE49-F238E27FC236}">
                    <a16:creationId xmlns:a16="http://schemas.microsoft.com/office/drawing/2014/main" id="{6239D44A-F3CD-0058-C0CA-5B9E1DE62CE4}"/>
                  </a:ext>
                </a:extLst>
              </p:cNvPr>
              <p:cNvGraphicFramePr>
                <a:graphicFrameLocks noGrp="1"/>
              </p:cNvGraphicFramePr>
              <p:nvPr>
                <p:ph idx="1"/>
                <p:extLst>
                  <p:ext uri="{D42A27DB-BD31-4B8C-83A1-F6EECF244321}">
                    <p14:modId xmlns:p14="http://schemas.microsoft.com/office/powerpoint/2010/main" val="3262514645"/>
                  </p:ext>
                </p:extLst>
              </p:nvPr>
            </p:nvGraphicFramePr>
            <p:xfrm>
              <a:off x="726247" y="783771"/>
              <a:ext cx="4470917" cy="359277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1" name="Content Placeholder 10">
                <a:extLst>
                  <a:ext uri="{FF2B5EF4-FFF2-40B4-BE49-F238E27FC236}">
                    <a16:creationId xmlns:a16="http://schemas.microsoft.com/office/drawing/2014/main" id="{6239D44A-F3CD-0058-C0CA-5B9E1DE62CE4}"/>
                  </a:ext>
                </a:extLst>
              </p:cNvPr>
              <p:cNvPicPr>
                <a:picLocks noGrp="1" noRot="1" noChangeAspect="1" noMove="1" noResize="1" noEditPoints="1" noAdjustHandles="1" noChangeArrowheads="1" noChangeShapeType="1"/>
              </p:cNvPicPr>
              <p:nvPr/>
            </p:nvPicPr>
            <p:blipFill>
              <a:blip r:embed="rId3"/>
              <a:stretch>
                <a:fillRect/>
              </a:stretch>
            </p:blipFill>
            <p:spPr>
              <a:xfrm>
                <a:off x="726247" y="783771"/>
                <a:ext cx="4470917" cy="3592779"/>
              </a:xfrm>
              <a:prstGeom prst="rect">
                <a:avLst/>
              </a:prstGeom>
            </p:spPr>
          </p:pic>
        </mc:Fallback>
      </mc:AlternateContent>
      <p:cxnSp>
        <p:nvCxnSpPr>
          <p:cNvPr id="4" name="Straight Connector 3">
            <a:extLst>
              <a:ext uri="{FF2B5EF4-FFF2-40B4-BE49-F238E27FC236}">
                <a16:creationId xmlns:a16="http://schemas.microsoft.com/office/drawing/2014/main" id="{6D4C7AAD-918C-02FC-AE7A-0CE8105B0E32}"/>
              </a:ext>
            </a:extLst>
          </p:cNvPr>
          <p:cNvCxnSpPr>
            <a:cxnSpLocks/>
          </p:cNvCxnSpPr>
          <p:nvPr/>
        </p:nvCxnSpPr>
        <p:spPr>
          <a:xfrm>
            <a:off x="1152012" y="6152701"/>
            <a:ext cx="9559531" cy="67548"/>
          </a:xfrm>
          <a:prstGeom prst="line">
            <a:avLst/>
          </a:prstGeom>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4BCD4A93-5BFC-4BDD-48DD-D2C934F47010}"/>
              </a:ext>
            </a:extLst>
          </p:cNvPr>
          <p:cNvSpPr txBox="1">
            <a:spLocks/>
          </p:cNvSpPr>
          <p:nvPr/>
        </p:nvSpPr>
        <p:spPr>
          <a:xfrm>
            <a:off x="1047749" y="6153053"/>
            <a:ext cx="3207010" cy="419197"/>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None/>
            </a:pPr>
            <a:r>
              <a:rPr lang="en-US" sz="1200" i="1" dirty="0"/>
              <a:t>Presented by Robes Fokoueng - January 2024</a:t>
            </a:r>
          </a:p>
        </p:txBody>
      </p:sp>
      <p:sp>
        <p:nvSpPr>
          <p:cNvPr id="6" name="Subtitle 2">
            <a:extLst>
              <a:ext uri="{FF2B5EF4-FFF2-40B4-BE49-F238E27FC236}">
                <a16:creationId xmlns:a16="http://schemas.microsoft.com/office/drawing/2014/main" id="{84FF75F4-BCE3-DCE0-146D-FD69D32CDBFF}"/>
              </a:ext>
            </a:extLst>
          </p:cNvPr>
          <p:cNvSpPr txBox="1">
            <a:spLocks/>
          </p:cNvSpPr>
          <p:nvPr/>
        </p:nvSpPr>
        <p:spPr>
          <a:xfrm>
            <a:off x="11718825" y="6380619"/>
            <a:ext cx="258480" cy="30207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vert="horz" lIns="91440" tIns="45720" rIns="91440" bIns="45720" rtlCol="0" anchor="t">
            <a:normAutofit fontScale="925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10000"/>
              </a:lnSpc>
            </a:pPr>
            <a:r>
              <a:rPr lang="en-US" sz="1400" i="1" dirty="0"/>
              <a:t>3</a:t>
            </a:r>
          </a:p>
        </p:txBody>
      </p:sp>
      <p:pic>
        <p:nvPicPr>
          <p:cNvPr id="7" name="Picture 6" descr="A person on a bicycle&#10;&#10;Description automatically generated">
            <a:extLst>
              <a:ext uri="{FF2B5EF4-FFF2-40B4-BE49-F238E27FC236}">
                <a16:creationId xmlns:a16="http://schemas.microsoft.com/office/drawing/2014/main" id="{3FC50A0E-FD7D-0665-588E-7312D2955A6C}"/>
              </a:ext>
            </a:extLst>
          </p:cNvPr>
          <p:cNvPicPr>
            <a:picLocks noChangeAspect="1"/>
          </p:cNvPicPr>
          <p:nvPr/>
        </p:nvPicPr>
        <p:blipFill rotWithShape="1">
          <a:blip r:embed="rId4">
            <a:extLst>
              <a:ext uri="{28A0092B-C50C-407E-A947-70E740481C1C}">
                <a14:useLocalDpi xmlns:a14="http://schemas.microsoft.com/office/drawing/2010/main" val="0"/>
              </a:ext>
            </a:extLst>
          </a:blip>
          <a:srcRect r="1" b="1"/>
          <a:stretch/>
        </p:blipFill>
        <p:spPr>
          <a:xfrm>
            <a:off x="10519981" y="6220249"/>
            <a:ext cx="971550" cy="622813"/>
          </a:xfrm>
          <a:custGeom>
            <a:avLst/>
            <a:gdLst/>
            <a:ahLst/>
            <a:cxnLst/>
            <a:rect l="l" t="t" r="r" b="b"/>
            <a:pathLst>
              <a:path w="3070456" h="3070456">
                <a:moveTo>
                  <a:pt x="1535228" y="0"/>
                </a:moveTo>
                <a:cubicBezTo>
                  <a:pt x="2383111" y="0"/>
                  <a:pt x="3070456" y="687345"/>
                  <a:pt x="3070456" y="1535228"/>
                </a:cubicBezTo>
                <a:cubicBezTo>
                  <a:pt x="3070456" y="2383111"/>
                  <a:pt x="2383111" y="3070456"/>
                  <a:pt x="1535228" y="3070456"/>
                </a:cubicBezTo>
                <a:cubicBezTo>
                  <a:pt x="687345" y="3070456"/>
                  <a:pt x="0" y="2383111"/>
                  <a:pt x="0" y="1535228"/>
                </a:cubicBezTo>
                <a:cubicBezTo>
                  <a:pt x="0" y="687345"/>
                  <a:pt x="687345" y="0"/>
                  <a:pt x="1535228" y="0"/>
                </a:cubicBezTo>
                <a:close/>
              </a:path>
            </a:pathLst>
          </a:custGeom>
        </p:spPr>
      </p:pic>
      <p:cxnSp>
        <p:nvCxnSpPr>
          <p:cNvPr id="8" name="Straight Connector 7">
            <a:extLst>
              <a:ext uri="{FF2B5EF4-FFF2-40B4-BE49-F238E27FC236}">
                <a16:creationId xmlns:a16="http://schemas.microsoft.com/office/drawing/2014/main" id="{AB8C7506-46BE-1D8A-77E5-8B4D683013A0}"/>
              </a:ext>
            </a:extLst>
          </p:cNvPr>
          <p:cNvCxnSpPr>
            <a:cxnSpLocks/>
          </p:cNvCxnSpPr>
          <p:nvPr/>
        </p:nvCxnSpPr>
        <p:spPr>
          <a:xfrm>
            <a:off x="1152012" y="783771"/>
            <a:ext cx="103395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781942D-DCF8-6133-8DC1-61F6037AADF3}"/>
              </a:ext>
            </a:extLst>
          </p:cNvPr>
          <p:cNvCxnSpPr>
            <a:cxnSpLocks/>
          </p:cNvCxnSpPr>
          <p:nvPr/>
        </p:nvCxnSpPr>
        <p:spPr>
          <a:xfrm>
            <a:off x="7837715" y="1007715"/>
            <a:ext cx="0" cy="4693289"/>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3FC09B1-1A76-4452-F68D-7685F897193C}"/>
              </a:ext>
            </a:extLst>
          </p:cNvPr>
          <p:cNvSpPr txBox="1"/>
          <p:nvPr/>
        </p:nvSpPr>
        <p:spPr>
          <a:xfrm>
            <a:off x="5405265" y="1013581"/>
            <a:ext cx="2301818" cy="4191539"/>
          </a:xfrm>
          <a:prstGeom prst="rect">
            <a:avLst/>
          </a:prstGeom>
        </p:spPr>
        <p:txBody>
          <a:bodyPr vert="horz" lIns="91440" tIns="45720" rIns="91440" bIns="45720" rtlCol="0">
            <a:normAutofit fontScale="85000" lnSpcReduction="20000"/>
          </a:bodyPr>
          <a:lstStyle/>
          <a:p>
            <a:pPr algn="just">
              <a:lnSpc>
                <a:spcPct val="120000"/>
              </a:lnSpc>
              <a:spcAft>
                <a:spcPts val="600"/>
              </a:spcAft>
            </a:pPr>
            <a:r>
              <a:rPr lang="en-US" dirty="0">
                <a:effectLst/>
              </a:rPr>
              <a:t>Despite its large population and vast territory, the state of Texas contributed 11% ($ 962,600.75) of the turnover. This is mainly due to the hot and humid climate and the great distances within and between cities in Texas.</a:t>
            </a:r>
          </a:p>
          <a:p>
            <a:pPr algn="just">
              <a:lnSpc>
                <a:spcPct val="120000"/>
              </a:lnSpc>
              <a:spcAft>
                <a:spcPts val="600"/>
              </a:spcAft>
            </a:pPr>
            <a:endParaRPr lang="en-US" dirty="0"/>
          </a:p>
          <a:p>
            <a:pPr algn="just">
              <a:lnSpc>
                <a:spcPct val="120000"/>
              </a:lnSpc>
              <a:spcAft>
                <a:spcPts val="600"/>
              </a:spcAft>
            </a:pPr>
            <a:r>
              <a:rPr lang="en-US" dirty="0">
                <a:effectLst/>
              </a:rPr>
              <a:t>With a larger population than Texas, the state of California contributed 21% ($1,790,145.90) of the turnover.</a:t>
            </a:r>
            <a:endParaRPr lang="en-US" dirty="0"/>
          </a:p>
        </p:txBody>
      </p:sp>
      <p:sp>
        <p:nvSpPr>
          <p:cNvPr id="12" name="TextBox 11">
            <a:extLst>
              <a:ext uri="{FF2B5EF4-FFF2-40B4-BE49-F238E27FC236}">
                <a16:creationId xmlns:a16="http://schemas.microsoft.com/office/drawing/2014/main" id="{9AC23325-03C4-2859-05D8-F4C6194B347D}"/>
              </a:ext>
            </a:extLst>
          </p:cNvPr>
          <p:cNvSpPr txBox="1"/>
          <p:nvPr/>
        </p:nvSpPr>
        <p:spPr>
          <a:xfrm>
            <a:off x="1086695" y="5128890"/>
            <a:ext cx="6555070" cy="1194341"/>
          </a:xfrm>
          <a:prstGeom prst="rect">
            <a:avLst/>
          </a:prstGeom>
        </p:spPr>
        <p:txBody>
          <a:bodyPr vert="horz" lIns="91440" tIns="45720" rIns="91440" bIns="45720" rtlCol="0">
            <a:normAutofit/>
          </a:bodyPr>
          <a:lstStyle/>
          <a:p>
            <a:pPr algn="just">
              <a:lnSpc>
                <a:spcPct val="120000"/>
              </a:lnSpc>
              <a:spcAft>
                <a:spcPts val="600"/>
              </a:spcAft>
            </a:pPr>
            <a:r>
              <a:rPr lang="en-US" sz="1500" dirty="0"/>
              <a:t>Due to its high population density and parking problems, New York is the state with the highest turnover. It contributed 68% ($5, 826, 242) of the turnover.</a:t>
            </a:r>
          </a:p>
        </p:txBody>
      </p:sp>
      <p:sp>
        <p:nvSpPr>
          <p:cNvPr id="9" name="Rectangle 8">
            <a:extLst>
              <a:ext uri="{FF2B5EF4-FFF2-40B4-BE49-F238E27FC236}">
                <a16:creationId xmlns:a16="http://schemas.microsoft.com/office/drawing/2014/main" id="{62FE6A98-1D8F-D3E2-99AE-50E8F33C9744}"/>
              </a:ext>
            </a:extLst>
          </p:cNvPr>
          <p:cNvSpPr/>
          <p:nvPr/>
        </p:nvSpPr>
        <p:spPr>
          <a:xfrm>
            <a:off x="5507908" y="1004247"/>
            <a:ext cx="984698" cy="66676"/>
          </a:xfrm>
          <a:prstGeom prst="rect">
            <a:avLst/>
          </a:prstGeom>
          <a:solidFill>
            <a:srgbClr val="FC81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7B3CA8E-0C0D-3E31-B373-3984590E0B79}"/>
              </a:ext>
            </a:extLst>
          </p:cNvPr>
          <p:cNvSpPr/>
          <p:nvPr/>
        </p:nvSpPr>
        <p:spPr>
          <a:xfrm>
            <a:off x="5498577" y="3875513"/>
            <a:ext cx="984698" cy="6667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C325DA-CC16-2A90-E5C2-4A343F7277CE}"/>
              </a:ext>
            </a:extLst>
          </p:cNvPr>
          <p:cNvSpPr/>
          <p:nvPr/>
        </p:nvSpPr>
        <p:spPr>
          <a:xfrm>
            <a:off x="1181625" y="5138265"/>
            <a:ext cx="984698" cy="66676"/>
          </a:xfrm>
          <a:prstGeom prst="rect">
            <a:avLst/>
          </a:prstGeom>
          <a:solidFill>
            <a:srgbClr val="FC81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B8A9197-5947-954A-7310-8423CDAE4A21}"/>
              </a:ext>
            </a:extLst>
          </p:cNvPr>
          <p:cNvSpPr txBox="1"/>
          <p:nvPr/>
        </p:nvSpPr>
        <p:spPr>
          <a:xfrm>
            <a:off x="7915183" y="1007298"/>
            <a:ext cx="3859625" cy="1437320"/>
          </a:xfrm>
          <a:prstGeom prst="rect">
            <a:avLst/>
          </a:prstGeom>
        </p:spPr>
        <p:txBody>
          <a:bodyPr vert="horz" lIns="91440" tIns="45720" rIns="91440" bIns="45720" rtlCol="0">
            <a:normAutofit/>
          </a:bodyPr>
          <a:lstStyle/>
          <a:p>
            <a:pPr marR="0" lvl="0" algn="just">
              <a:lnSpc>
                <a:spcPct val="107000"/>
              </a:lnSpc>
              <a:spcBef>
                <a:spcPts val="0"/>
              </a:spcBef>
              <a:spcAft>
                <a:spcPts val="750"/>
              </a:spcAft>
              <a:buSzPts val="1000"/>
              <a:tabLst>
                <a:tab pos="457200" algn="l"/>
              </a:tabLst>
            </a:pPr>
            <a:r>
              <a:rPr lang="en-US" sz="1500" dirty="0"/>
              <a:t>68% of the turnover was generated in the Baldwin bikes store(located in New York), 21% in the Santa Cruz bikes store(located in California) and 11% in the Rowlett bikes store(located in Texas). </a:t>
            </a:r>
          </a:p>
        </p:txBody>
      </p:sp>
      <p:sp>
        <p:nvSpPr>
          <p:cNvPr id="16" name="Rectangle 15">
            <a:extLst>
              <a:ext uri="{FF2B5EF4-FFF2-40B4-BE49-F238E27FC236}">
                <a16:creationId xmlns:a16="http://schemas.microsoft.com/office/drawing/2014/main" id="{51098462-6359-F058-198A-0387FDB40DCB}"/>
              </a:ext>
            </a:extLst>
          </p:cNvPr>
          <p:cNvSpPr/>
          <p:nvPr/>
        </p:nvSpPr>
        <p:spPr>
          <a:xfrm>
            <a:off x="8005672" y="1004247"/>
            <a:ext cx="984698" cy="6667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hart 19">
            <a:extLst>
              <a:ext uri="{FF2B5EF4-FFF2-40B4-BE49-F238E27FC236}">
                <a16:creationId xmlns:a16="http://schemas.microsoft.com/office/drawing/2014/main" id="{4FB05D98-A3D0-4D06-ACF6-B22094E7E52A}"/>
              </a:ext>
            </a:extLst>
          </p:cNvPr>
          <p:cNvGraphicFramePr/>
          <p:nvPr>
            <p:extLst>
              <p:ext uri="{D42A27DB-BD31-4B8C-83A1-F6EECF244321}">
                <p14:modId xmlns:p14="http://schemas.microsoft.com/office/powerpoint/2010/main" val="3908094867"/>
              </p:ext>
            </p:extLst>
          </p:nvPr>
        </p:nvGraphicFramePr>
        <p:xfrm>
          <a:off x="7735077" y="2409845"/>
          <a:ext cx="4152122" cy="305462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50301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CA63-0ED3-2575-42FD-D4CD66E90AE5}"/>
              </a:ext>
            </a:extLst>
          </p:cNvPr>
          <p:cNvSpPr>
            <a:spLocks noGrp="1"/>
          </p:cNvSpPr>
          <p:nvPr>
            <p:ph type="title"/>
          </p:nvPr>
        </p:nvSpPr>
        <p:spPr>
          <a:xfrm>
            <a:off x="971674" y="399158"/>
            <a:ext cx="10747571" cy="1409700"/>
          </a:xfrm>
        </p:spPr>
        <p:txBody>
          <a:bodyPr>
            <a:normAutofit fontScale="90000"/>
          </a:bodyPr>
          <a:lstStyle/>
          <a:p>
            <a:r>
              <a:rPr lang="en-US" sz="2400" dirty="0"/>
              <a:t>Sales Breakdown by Category , Brand and top 5 revenue by city and customer</a:t>
            </a:r>
            <a:br>
              <a:rPr lang="en-US" sz="2400" dirty="0"/>
            </a:br>
            <a:br>
              <a:rPr lang="en-US" sz="2400" dirty="0"/>
            </a:br>
            <a:br>
              <a:rPr lang="en-US" sz="2400" dirty="0"/>
            </a:br>
            <a:endParaRPr lang="en-US" sz="2400" dirty="0"/>
          </a:p>
        </p:txBody>
      </p:sp>
      <p:cxnSp>
        <p:nvCxnSpPr>
          <p:cNvPr id="4" name="Straight Connector 3">
            <a:extLst>
              <a:ext uri="{FF2B5EF4-FFF2-40B4-BE49-F238E27FC236}">
                <a16:creationId xmlns:a16="http://schemas.microsoft.com/office/drawing/2014/main" id="{6D4C7AAD-918C-02FC-AE7A-0CE8105B0E32}"/>
              </a:ext>
            </a:extLst>
          </p:cNvPr>
          <p:cNvCxnSpPr>
            <a:cxnSpLocks/>
          </p:cNvCxnSpPr>
          <p:nvPr/>
        </p:nvCxnSpPr>
        <p:spPr>
          <a:xfrm>
            <a:off x="1152012" y="6152701"/>
            <a:ext cx="9559531" cy="67548"/>
          </a:xfrm>
          <a:prstGeom prst="line">
            <a:avLst/>
          </a:prstGeom>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4BCD4A93-5BFC-4BDD-48DD-D2C934F47010}"/>
              </a:ext>
            </a:extLst>
          </p:cNvPr>
          <p:cNvSpPr txBox="1">
            <a:spLocks/>
          </p:cNvSpPr>
          <p:nvPr/>
        </p:nvSpPr>
        <p:spPr>
          <a:xfrm>
            <a:off x="1047749" y="6153053"/>
            <a:ext cx="3207010" cy="419197"/>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None/>
            </a:pPr>
            <a:r>
              <a:rPr lang="en-US" sz="1200" i="1" dirty="0"/>
              <a:t>Presented by Robes Fokoueng - January 2024</a:t>
            </a:r>
          </a:p>
        </p:txBody>
      </p:sp>
      <p:sp>
        <p:nvSpPr>
          <p:cNvPr id="6" name="Subtitle 2">
            <a:extLst>
              <a:ext uri="{FF2B5EF4-FFF2-40B4-BE49-F238E27FC236}">
                <a16:creationId xmlns:a16="http://schemas.microsoft.com/office/drawing/2014/main" id="{84FF75F4-BCE3-DCE0-146D-FD69D32CDBFF}"/>
              </a:ext>
            </a:extLst>
          </p:cNvPr>
          <p:cNvSpPr txBox="1">
            <a:spLocks/>
          </p:cNvSpPr>
          <p:nvPr/>
        </p:nvSpPr>
        <p:spPr>
          <a:xfrm>
            <a:off x="11718825" y="6380619"/>
            <a:ext cx="258480" cy="30207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vert="horz" lIns="91440" tIns="45720" rIns="91440" bIns="45720" rtlCol="0" anchor="t">
            <a:normAutofit fontScale="925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10000"/>
              </a:lnSpc>
            </a:pPr>
            <a:r>
              <a:rPr lang="en-US" sz="1400" i="1" dirty="0"/>
              <a:t>4</a:t>
            </a:r>
          </a:p>
        </p:txBody>
      </p:sp>
      <p:pic>
        <p:nvPicPr>
          <p:cNvPr id="7" name="Picture 6" descr="A person on a bicycle&#10;&#10;Description automatically generated">
            <a:extLst>
              <a:ext uri="{FF2B5EF4-FFF2-40B4-BE49-F238E27FC236}">
                <a16:creationId xmlns:a16="http://schemas.microsoft.com/office/drawing/2014/main" id="{3FC50A0E-FD7D-0665-588E-7312D2955A6C}"/>
              </a:ext>
            </a:extLst>
          </p:cNvPr>
          <p:cNvPicPr>
            <a:picLocks noChangeAspect="1"/>
          </p:cNvPicPr>
          <p:nvPr/>
        </p:nvPicPr>
        <p:blipFill rotWithShape="1">
          <a:blip r:embed="rId2">
            <a:extLst>
              <a:ext uri="{28A0092B-C50C-407E-A947-70E740481C1C}">
                <a14:useLocalDpi xmlns:a14="http://schemas.microsoft.com/office/drawing/2010/main" val="0"/>
              </a:ext>
            </a:extLst>
          </a:blip>
          <a:srcRect r="1" b="1"/>
          <a:stretch/>
        </p:blipFill>
        <p:spPr>
          <a:xfrm>
            <a:off x="10519981" y="6220249"/>
            <a:ext cx="971550" cy="622813"/>
          </a:xfrm>
          <a:custGeom>
            <a:avLst/>
            <a:gdLst/>
            <a:ahLst/>
            <a:cxnLst/>
            <a:rect l="l" t="t" r="r" b="b"/>
            <a:pathLst>
              <a:path w="3070456" h="3070456">
                <a:moveTo>
                  <a:pt x="1535228" y="0"/>
                </a:moveTo>
                <a:cubicBezTo>
                  <a:pt x="2383111" y="0"/>
                  <a:pt x="3070456" y="687345"/>
                  <a:pt x="3070456" y="1535228"/>
                </a:cubicBezTo>
                <a:cubicBezTo>
                  <a:pt x="3070456" y="2383111"/>
                  <a:pt x="2383111" y="3070456"/>
                  <a:pt x="1535228" y="3070456"/>
                </a:cubicBezTo>
                <a:cubicBezTo>
                  <a:pt x="687345" y="3070456"/>
                  <a:pt x="0" y="2383111"/>
                  <a:pt x="0" y="1535228"/>
                </a:cubicBezTo>
                <a:cubicBezTo>
                  <a:pt x="0" y="687345"/>
                  <a:pt x="687345" y="0"/>
                  <a:pt x="1535228" y="0"/>
                </a:cubicBezTo>
                <a:close/>
              </a:path>
            </a:pathLst>
          </a:custGeom>
        </p:spPr>
      </p:pic>
      <p:cxnSp>
        <p:nvCxnSpPr>
          <p:cNvPr id="8" name="Straight Connector 7">
            <a:extLst>
              <a:ext uri="{FF2B5EF4-FFF2-40B4-BE49-F238E27FC236}">
                <a16:creationId xmlns:a16="http://schemas.microsoft.com/office/drawing/2014/main" id="{AB8C7506-46BE-1D8A-77E5-8B4D683013A0}"/>
              </a:ext>
            </a:extLst>
          </p:cNvPr>
          <p:cNvCxnSpPr>
            <a:cxnSpLocks/>
          </p:cNvCxnSpPr>
          <p:nvPr/>
        </p:nvCxnSpPr>
        <p:spPr>
          <a:xfrm>
            <a:off x="1152012" y="783771"/>
            <a:ext cx="103395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781942D-DCF8-6133-8DC1-61F6037AADF3}"/>
              </a:ext>
            </a:extLst>
          </p:cNvPr>
          <p:cNvCxnSpPr>
            <a:cxnSpLocks/>
          </p:cNvCxnSpPr>
          <p:nvPr/>
        </p:nvCxnSpPr>
        <p:spPr>
          <a:xfrm>
            <a:off x="7837715" y="1007715"/>
            <a:ext cx="0" cy="4693289"/>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3FC09B1-1A76-4452-F68D-7685F897193C}"/>
              </a:ext>
            </a:extLst>
          </p:cNvPr>
          <p:cNvSpPr txBox="1"/>
          <p:nvPr/>
        </p:nvSpPr>
        <p:spPr>
          <a:xfrm>
            <a:off x="6096000" y="1459803"/>
            <a:ext cx="1772527" cy="1194341"/>
          </a:xfrm>
          <a:prstGeom prst="rect">
            <a:avLst/>
          </a:prstGeom>
        </p:spPr>
        <p:txBody>
          <a:bodyPr vert="horz" lIns="91440" tIns="45720" rIns="91440" bIns="45720" rtlCol="0">
            <a:normAutofit/>
          </a:bodyPr>
          <a:lstStyle/>
          <a:p>
            <a:pPr marR="0" lvl="0" algn="just">
              <a:lnSpc>
                <a:spcPct val="107000"/>
              </a:lnSpc>
              <a:spcBef>
                <a:spcPts val="0"/>
              </a:spcBef>
              <a:spcAft>
                <a:spcPts val="750"/>
              </a:spcAft>
              <a:buSzPts val="1000"/>
              <a:tabLst>
                <a:tab pos="457200" algn="l"/>
              </a:tabLst>
            </a:pPr>
            <a:r>
              <a:rPr lang="en-US" sz="1500" dirty="0"/>
              <a:t>The best-selling brand is Mountain Bikes (59.79% of turnover).</a:t>
            </a:r>
          </a:p>
          <a:p>
            <a:pPr algn="just">
              <a:lnSpc>
                <a:spcPct val="120000"/>
              </a:lnSpc>
              <a:spcAft>
                <a:spcPts val="600"/>
              </a:spcAft>
            </a:pPr>
            <a:endParaRPr lang="en-US" dirty="0"/>
          </a:p>
        </p:txBody>
      </p:sp>
      <p:sp>
        <p:nvSpPr>
          <p:cNvPr id="9" name="Rectangle 8">
            <a:extLst>
              <a:ext uri="{FF2B5EF4-FFF2-40B4-BE49-F238E27FC236}">
                <a16:creationId xmlns:a16="http://schemas.microsoft.com/office/drawing/2014/main" id="{62FE6A98-1D8F-D3E2-99AE-50E8F33C9744}"/>
              </a:ext>
            </a:extLst>
          </p:cNvPr>
          <p:cNvSpPr/>
          <p:nvPr/>
        </p:nvSpPr>
        <p:spPr>
          <a:xfrm>
            <a:off x="6190008" y="1454400"/>
            <a:ext cx="984698" cy="66676"/>
          </a:xfrm>
          <a:prstGeom prst="rect">
            <a:avLst/>
          </a:prstGeom>
          <a:solidFill>
            <a:srgbClr val="FC81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7B3CA8E-0C0D-3E31-B373-3984590E0B79}"/>
              </a:ext>
            </a:extLst>
          </p:cNvPr>
          <p:cNvSpPr/>
          <p:nvPr/>
        </p:nvSpPr>
        <p:spPr>
          <a:xfrm>
            <a:off x="5742455" y="4192433"/>
            <a:ext cx="984698" cy="6667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hart 21">
            <a:extLst>
              <a:ext uri="{FF2B5EF4-FFF2-40B4-BE49-F238E27FC236}">
                <a16:creationId xmlns:a16="http://schemas.microsoft.com/office/drawing/2014/main" id="{E8331728-723A-AF6B-3507-F98B9EC07D3D}"/>
              </a:ext>
            </a:extLst>
          </p:cNvPr>
          <p:cNvGraphicFramePr/>
          <p:nvPr>
            <p:extLst>
              <p:ext uri="{D42A27DB-BD31-4B8C-83A1-F6EECF244321}">
                <p14:modId xmlns:p14="http://schemas.microsoft.com/office/powerpoint/2010/main" val="1911615874"/>
              </p:ext>
            </p:extLst>
          </p:nvPr>
        </p:nvGraphicFramePr>
        <p:xfrm>
          <a:off x="1181623" y="927114"/>
          <a:ext cx="4718173" cy="26327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hart 24">
            <a:extLst>
              <a:ext uri="{FF2B5EF4-FFF2-40B4-BE49-F238E27FC236}">
                <a16:creationId xmlns:a16="http://schemas.microsoft.com/office/drawing/2014/main" id="{727272D7-E060-09C9-4178-354B713C5B48}"/>
              </a:ext>
            </a:extLst>
          </p:cNvPr>
          <p:cNvGraphicFramePr/>
          <p:nvPr>
            <p:extLst>
              <p:ext uri="{D42A27DB-BD31-4B8C-83A1-F6EECF244321}">
                <p14:modId xmlns:p14="http://schemas.microsoft.com/office/powerpoint/2010/main" val="1223517765"/>
              </p:ext>
            </p:extLst>
          </p:nvPr>
        </p:nvGraphicFramePr>
        <p:xfrm>
          <a:off x="489589" y="3481344"/>
          <a:ext cx="5242357" cy="2738905"/>
        </p:xfrm>
        <a:graphic>
          <a:graphicData uri="http://schemas.openxmlformats.org/drawingml/2006/chart">
            <c:chart xmlns:c="http://schemas.openxmlformats.org/drawingml/2006/chart" xmlns:r="http://schemas.openxmlformats.org/officeDocument/2006/relationships" r:id="rId4"/>
          </a:graphicData>
        </a:graphic>
      </p:graphicFrame>
      <p:sp>
        <p:nvSpPr>
          <p:cNvPr id="27" name="TextBox 26">
            <a:extLst>
              <a:ext uri="{FF2B5EF4-FFF2-40B4-BE49-F238E27FC236}">
                <a16:creationId xmlns:a16="http://schemas.microsoft.com/office/drawing/2014/main" id="{918C5A78-3F55-D3AD-91F6-3A72CA79FAE0}"/>
              </a:ext>
            </a:extLst>
          </p:cNvPr>
          <p:cNvSpPr txBox="1"/>
          <p:nvPr/>
        </p:nvSpPr>
        <p:spPr>
          <a:xfrm>
            <a:off x="5648117" y="4203856"/>
            <a:ext cx="1772527" cy="1194341"/>
          </a:xfrm>
          <a:prstGeom prst="rect">
            <a:avLst/>
          </a:prstGeom>
        </p:spPr>
        <p:txBody>
          <a:bodyPr vert="horz" lIns="91440" tIns="45720" rIns="91440" bIns="45720" rtlCol="0">
            <a:normAutofit/>
          </a:bodyPr>
          <a:lstStyle/>
          <a:p>
            <a:pPr marR="0" lvl="0" algn="just">
              <a:lnSpc>
                <a:spcPct val="107000"/>
              </a:lnSpc>
              <a:spcBef>
                <a:spcPts val="0"/>
              </a:spcBef>
              <a:spcAft>
                <a:spcPts val="750"/>
              </a:spcAft>
              <a:buSzPts val="1000"/>
              <a:tabLst>
                <a:tab pos="457200" algn="l"/>
              </a:tabLst>
            </a:pPr>
            <a:r>
              <a:rPr lang="en-US" sz="1500" dirty="0"/>
              <a:t>The best-selling brand is Mountain Bikes (35% of turnover).</a:t>
            </a:r>
          </a:p>
          <a:p>
            <a:pPr algn="just">
              <a:lnSpc>
                <a:spcPct val="120000"/>
              </a:lnSpc>
              <a:spcAft>
                <a:spcPts val="600"/>
              </a:spcAft>
            </a:pPr>
            <a:endParaRPr lang="en-US" dirty="0"/>
          </a:p>
        </p:txBody>
      </p:sp>
      <p:cxnSp>
        <p:nvCxnSpPr>
          <p:cNvPr id="29" name="Straight Connector 28">
            <a:extLst>
              <a:ext uri="{FF2B5EF4-FFF2-40B4-BE49-F238E27FC236}">
                <a16:creationId xmlns:a16="http://schemas.microsoft.com/office/drawing/2014/main" id="{189B1113-A225-3D4D-D4BA-993001A51DB6}"/>
              </a:ext>
            </a:extLst>
          </p:cNvPr>
          <p:cNvCxnSpPr/>
          <p:nvPr/>
        </p:nvCxnSpPr>
        <p:spPr>
          <a:xfrm>
            <a:off x="1181623" y="3528969"/>
            <a:ext cx="6553454"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2" name="Chart 31">
            <a:extLst>
              <a:ext uri="{FF2B5EF4-FFF2-40B4-BE49-F238E27FC236}">
                <a16:creationId xmlns:a16="http://schemas.microsoft.com/office/drawing/2014/main" id="{67F36BFB-A435-5865-2E23-A66A67EC4A31}"/>
              </a:ext>
            </a:extLst>
          </p:cNvPr>
          <p:cNvGraphicFramePr/>
          <p:nvPr>
            <p:extLst>
              <p:ext uri="{D42A27DB-BD31-4B8C-83A1-F6EECF244321}">
                <p14:modId xmlns:p14="http://schemas.microsoft.com/office/powerpoint/2010/main" val="2463782578"/>
              </p:ext>
            </p:extLst>
          </p:nvPr>
        </p:nvGraphicFramePr>
        <p:xfrm>
          <a:off x="7815092" y="895796"/>
          <a:ext cx="4339448" cy="218516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5" name="Chart 34">
            <a:extLst>
              <a:ext uri="{FF2B5EF4-FFF2-40B4-BE49-F238E27FC236}">
                <a16:creationId xmlns:a16="http://schemas.microsoft.com/office/drawing/2014/main" id="{E9B54018-BB25-F6F1-88D8-ADB28F7A94A9}"/>
              </a:ext>
            </a:extLst>
          </p:cNvPr>
          <p:cNvGraphicFramePr/>
          <p:nvPr>
            <p:extLst>
              <p:ext uri="{D42A27DB-BD31-4B8C-83A1-F6EECF244321}">
                <p14:modId xmlns:p14="http://schemas.microsoft.com/office/powerpoint/2010/main" val="2578064003"/>
              </p:ext>
            </p:extLst>
          </p:nvPr>
        </p:nvGraphicFramePr>
        <p:xfrm>
          <a:off x="7831204" y="3306257"/>
          <a:ext cx="4312192" cy="254268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95484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CA63-0ED3-2575-42FD-D4CD66E90AE5}"/>
              </a:ext>
            </a:extLst>
          </p:cNvPr>
          <p:cNvSpPr>
            <a:spLocks noGrp="1"/>
          </p:cNvSpPr>
          <p:nvPr>
            <p:ph type="title"/>
          </p:nvPr>
        </p:nvSpPr>
        <p:spPr>
          <a:xfrm>
            <a:off x="1047749" y="399158"/>
            <a:ext cx="10671496" cy="1409700"/>
          </a:xfrm>
        </p:spPr>
        <p:txBody>
          <a:bodyPr>
            <a:normAutofit fontScale="90000"/>
          </a:bodyPr>
          <a:lstStyle/>
          <a:p>
            <a:r>
              <a:rPr lang="en-US" sz="2400" dirty="0"/>
              <a:t>Key Driver of Sales Growth between 2016 and 2017</a:t>
            </a:r>
            <a:br>
              <a:rPr lang="en-US" sz="2400" dirty="0"/>
            </a:br>
            <a:br>
              <a:rPr lang="en-US" sz="2400" dirty="0"/>
            </a:br>
            <a:br>
              <a:rPr lang="en-US" sz="2400" dirty="0"/>
            </a:br>
            <a:endParaRPr lang="en-US" sz="2400" dirty="0"/>
          </a:p>
        </p:txBody>
      </p:sp>
      <p:cxnSp>
        <p:nvCxnSpPr>
          <p:cNvPr id="4" name="Straight Connector 3">
            <a:extLst>
              <a:ext uri="{FF2B5EF4-FFF2-40B4-BE49-F238E27FC236}">
                <a16:creationId xmlns:a16="http://schemas.microsoft.com/office/drawing/2014/main" id="{6D4C7AAD-918C-02FC-AE7A-0CE8105B0E32}"/>
              </a:ext>
            </a:extLst>
          </p:cNvPr>
          <p:cNvCxnSpPr>
            <a:cxnSpLocks/>
          </p:cNvCxnSpPr>
          <p:nvPr/>
        </p:nvCxnSpPr>
        <p:spPr>
          <a:xfrm>
            <a:off x="1152012" y="6152701"/>
            <a:ext cx="9559531" cy="67548"/>
          </a:xfrm>
          <a:prstGeom prst="line">
            <a:avLst/>
          </a:prstGeom>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4BCD4A93-5BFC-4BDD-48DD-D2C934F47010}"/>
              </a:ext>
            </a:extLst>
          </p:cNvPr>
          <p:cNvSpPr txBox="1">
            <a:spLocks/>
          </p:cNvSpPr>
          <p:nvPr/>
        </p:nvSpPr>
        <p:spPr>
          <a:xfrm>
            <a:off x="1047749" y="6153053"/>
            <a:ext cx="3207010" cy="419197"/>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None/>
            </a:pPr>
            <a:r>
              <a:rPr lang="en-US" sz="1200" i="1" dirty="0"/>
              <a:t>Presented by Robes Fokoueng - January 2024</a:t>
            </a:r>
          </a:p>
        </p:txBody>
      </p:sp>
      <p:sp>
        <p:nvSpPr>
          <p:cNvPr id="6" name="Subtitle 2">
            <a:extLst>
              <a:ext uri="{FF2B5EF4-FFF2-40B4-BE49-F238E27FC236}">
                <a16:creationId xmlns:a16="http://schemas.microsoft.com/office/drawing/2014/main" id="{84FF75F4-BCE3-DCE0-146D-FD69D32CDBFF}"/>
              </a:ext>
            </a:extLst>
          </p:cNvPr>
          <p:cNvSpPr txBox="1">
            <a:spLocks/>
          </p:cNvSpPr>
          <p:nvPr/>
        </p:nvSpPr>
        <p:spPr>
          <a:xfrm>
            <a:off x="11718825" y="6380619"/>
            <a:ext cx="258480" cy="30207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vert="horz" lIns="91440" tIns="45720" rIns="91440" bIns="45720" rtlCol="0" anchor="t">
            <a:normAutofit fontScale="925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10000"/>
              </a:lnSpc>
            </a:pPr>
            <a:r>
              <a:rPr lang="en-US" sz="1400" i="1" dirty="0"/>
              <a:t>5</a:t>
            </a:r>
          </a:p>
        </p:txBody>
      </p:sp>
      <p:pic>
        <p:nvPicPr>
          <p:cNvPr id="7" name="Picture 6" descr="A person on a bicycle&#10;&#10;Description automatically generated">
            <a:extLst>
              <a:ext uri="{FF2B5EF4-FFF2-40B4-BE49-F238E27FC236}">
                <a16:creationId xmlns:a16="http://schemas.microsoft.com/office/drawing/2014/main" id="{3FC50A0E-FD7D-0665-588E-7312D2955A6C}"/>
              </a:ext>
            </a:extLst>
          </p:cNvPr>
          <p:cNvPicPr>
            <a:picLocks noChangeAspect="1"/>
          </p:cNvPicPr>
          <p:nvPr/>
        </p:nvPicPr>
        <p:blipFill rotWithShape="1">
          <a:blip r:embed="rId2">
            <a:extLst>
              <a:ext uri="{28A0092B-C50C-407E-A947-70E740481C1C}">
                <a14:useLocalDpi xmlns:a14="http://schemas.microsoft.com/office/drawing/2010/main" val="0"/>
              </a:ext>
            </a:extLst>
          </a:blip>
          <a:srcRect r="1" b="1"/>
          <a:stretch/>
        </p:blipFill>
        <p:spPr>
          <a:xfrm>
            <a:off x="10519981" y="6220249"/>
            <a:ext cx="971550" cy="622813"/>
          </a:xfrm>
          <a:custGeom>
            <a:avLst/>
            <a:gdLst/>
            <a:ahLst/>
            <a:cxnLst/>
            <a:rect l="l" t="t" r="r" b="b"/>
            <a:pathLst>
              <a:path w="3070456" h="3070456">
                <a:moveTo>
                  <a:pt x="1535228" y="0"/>
                </a:moveTo>
                <a:cubicBezTo>
                  <a:pt x="2383111" y="0"/>
                  <a:pt x="3070456" y="687345"/>
                  <a:pt x="3070456" y="1535228"/>
                </a:cubicBezTo>
                <a:cubicBezTo>
                  <a:pt x="3070456" y="2383111"/>
                  <a:pt x="2383111" y="3070456"/>
                  <a:pt x="1535228" y="3070456"/>
                </a:cubicBezTo>
                <a:cubicBezTo>
                  <a:pt x="687345" y="3070456"/>
                  <a:pt x="0" y="2383111"/>
                  <a:pt x="0" y="1535228"/>
                </a:cubicBezTo>
                <a:cubicBezTo>
                  <a:pt x="0" y="687345"/>
                  <a:pt x="687345" y="0"/>
                  <a:pt x="1535228" y="0"/>
                </a:cubicBezTo>
                <a:close/>
              </a:path>
            </a:pathLst>
          </a:custGeom>
        </p:spPr>
      </p:pic>
      <p:cxnSp>
        <p:nvCxnSpPr>
          <p:cNvPr id="8" name="Straight Connector 7">
            <a:extLst>
              <a:ext uri="{FF2B5EF4-FFF2-40B4-BE49-F238E27FC236}">
                <a16:creationId xmlns:a16="http://schemas.microsoft.com/office/drawing/2014/main" id="{AB8C7506-46BE-1D8A-77E5-8B4D683013A0}"/>
              </a:ext>
            </a:extLst>
          </p:cNvPr>
          <p:cNvCxnSpPr>
            <a:cxnSpLocks/>
          </p:cNvCxnSpPr>
          <p:nvPr/>
        </p:nvCxnSpPr>
        <p:spPr>
          <a:xfrm>
            <a:off x="1152012" y="783771"/>
            <a:ext cx="1033951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3FC09B1-1A76-4452-F68D-7685F897193C}"/>
              </a:ext>
            </a:extLst>
          </p:cNvPr>
          <p:cNvSpPr txBox="1"/>
          <p:nvPr/>
        </p:nvSpPr>
        <p:spPr>
          <a:xfrm>
            <a:off x="9564778" y="1351462"/>
            <a:ext cx="2258730" cy="2366466"/>
          </a:xfrm>
          <a:prstGeom prst="rect">
            <a:avLst/>
          </a:prstGeom>
        </p:spPr>
        <p:txBody>
          <a:bodyPr vert="horz" lIns="91440" tIns="45720" rIns="91440" bIns="45720" rtlCol="0">
            <a:normAutofit lnSpcReduction="10000"/>
          </a:bodyPr>
          <a:lstStyle/>
          <a:p>
            <a:pPr marR="0" lvl="0" algn="just">
              <a:lnSpc>
                <a:spcPct val="107000"/>
              </a:lnSpc>
              <a:spcBef>
                <a:spcPts val="0"/>
              </a:spcBef>
              <a:spcAft>
                <a:spcPts val="750"/>
              </a:spcAft>
              <a:buSzPts val="1000"/>
              <a:tabLst>
                <a:tab pos="457200" algn="l"/>
              </a:tabLst>
            </a:pPr>
            <a:r>
              <a:rPr lang="en-US" sz="1500" dirty="0"/>
              <a:t>From 2016 to 2017, turnover increased by 41.9%.</a:t>
            </a:r>
          </a:p>
          <a:p>
            <a:pPr algn="just">
              <a:lnSpc>
                <a:spcPct val="107000"/>
              </a:lnSpc>
              <a:spcAft>
                <a:spcPts val="750"/>
              </a:spcAft>
              <a:buSzPts val="1000"/>
              <a:tabLst>
                <a:tab pos="457200" algn="l"/>
              </a:tabLst>
            </a:pPr>
            <a:r>
              <a:rPr lang="en-US" sz="1500" dirty="0"/>
              <a:t>This increase is due to the introduction in 2017 of a new product (Road Bikes) on the market that has performed quite well.</a:t>
            </a:r>
          </a:p>
          <a:p>
            <a:pPr marR="0" lvl="0" algn="just">
              <a:lnSpc>
                <a:spcPct val="107000"/>
              </a:lnSpc>
              <a:spcBef>
                <a:spcPts val="0"/>
              </a:spcBef>
              <a:spcAft>
                <a:spcPts val="750"/>
              </a:spcAft>
              <a:buSzPts val="1000"/>
              <a:tabLst>
                <a:tab pos="457200" algn="l"/>
              </a:tabLst>
            </a:pPr>
            <a:endParaRPr lang="en-US" sz="1500" dirty="0"/>
          </a:p>
        </p:txBody>
      </p:sp>
      <p:sp>
        <p:nvSpPr>
          <p:cNvPr id="9" name="Rectangle 8">
            <a:extLst>
              <a:ext uri="{FF2B5EF4-FFF2-40B4-BE49-F238E27FC236}">
                <a16:creationId xmlns:a16="http://schemas.microsoft.com/office/drawing/2014/main" id="{62FE6A98-1D8F-D3E2-99AE-50E8F33C9744}"/>
              </a:ext>
            </a:extLst>
          </p:cNvPr>
          <p:cNvSpPr/>
          <p:nvPr/>
        </p:nvSpPr>
        <p:spPr>
          <a:xfrm>
            <a:off x="9663664" y="1338714"/>
            <a:ext cx="984698" cy="66676"/>
          </a:xfrm>
          <a:prstGeom prst="rect">
            <a:avLst/>
          </a:prstGeom>
          <a:solidFill>
            <a:srgbClr val="FC81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7B3CA8E-0C0D-3E31-B373-3984590E0B79}"/>
              </a:ext>
            </a:extLst>
          </p:cNvPr>
          <p:cNvSpPr/>
          <p:nvPr/>
        </p:nvSpPr>
        <p:spPr>
          <a:xfrm>
            <a:off x="1190112" y="3880590"/>
            <a:ext cx="984698" cy="6667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hart 18">
            <a:extLst>
              <a:ext uri="{FF2B5EF4-FFF2-40B4-BE49-F238E27FC236}">
                <a16:creationId xmlns:a16="http://schemas.microsoft.com/office/drawing/2014/main" id="{FBE0A4D5-A7DA-0C1C-67C2-F7856AE2AE7A}"/>
              </a:ext>
            </a:extLst>
          </p:cNvPr>
          <p:cNvGraphicFramePr>
            <a:graphicFrameLocks/>
          </p:cNvGraphicFramePr>
          <p:nvPr>
            <p:extLst>
              <p:ext uri="{D42A27DB-BD31-4B8C-83A1-F6EECF244321}">
                <p14:modId xmlns:p14="http://schemas.microsoft.com/office/powerpoint/2010/main" val="4270864497"/>
              </p:ext>
            </p:extLst>
          </p:nvPr>
        </p:nvGraphicFramePr>
        <p:xfrm>
          <a:off x="1152012" y="744405"/>
          <a:ext cx="8323025" cy="2600591"/>
        </p:xfrm>
        <a:graphic>
          <a:graphicData uri="http://schemas.openxmlformats.org/drawingml/2006/chart">
            <c:chart xmlns:c="http://schemas.openxmlformats.org/drawingml/2006/chart" xmlns:r="http://schemas.openxmlformats.org/officeDocument/2006/relationships" r:id="rId3"/>
          </a:graphicData>
        </a:graphic>
      </p:graphicFrame>
      <p:sp>
        <p:nvSpPr>
          <p:cNvPr id="21" name="Arrow: Right 20">
            <a:extLst>
              <a:ext uri="{FF2B5EF4-FFF2-40B4-BE49-F238E27FC236}">
                <a16:creationId xmlns:a16="http://schemas.microsoft.com/office/drawing/2014/main" id="{882D0651-C876-B7B8-4F74-F87FB006BB81}"/>
              </a:ext>
            </a:extLst>
          </p:cNvPr>
          <p:cNvSpPr/>
          <p:nvPr/>
        </p:nvSpPr>
        <p:spPr>
          <a:xfrm rot="16200000">
            <a:off x="5976077" y="3064100"/>
            <a:ext cx="448443" cy="113347"/>
          </a:xfrm>
          <a:prstGeom prst="rightArrow">
            <a:avLst/>
          </a:prstGeom>
          <a:solidFill>
            <a:srgbClr val="FC81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463D3CE2-F52B-3F18-3EA8-524303976332}"/>
              </a:ext>
            </a:extLst>
          </p:cNvPr>
          <p:cNvSpPr/>
          <p:nvPr/>
        </p:nvSpPr>
        <p:spPr>
          <a:xfrm rot="16200000">
            <a:off x="9081227" y="3064100"/>
            <a:ext cx="448443" cy="113347"/>
          </a:xfrm>
          <a:prstGeom prst="rightArrow">
            <a:avLst/>
          </a:prstGeom>
          <a:solidFill>
            <a:srgbClr val="FC81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a:extLst>
              <a:ext uri="{FF2B5EF4-FFF2-40B4-BE49-F238E27FC236}">
                <a16:creationId xmlns:a16="http://schemas.microsoft.com/office/drawing/2014/main" id="{FBE0A4D5-A7DA-0C1C-67C2-F7856AE2AE7A}"/>
              </a:ext>
            </a:extLst>
          </p:cNvPr>
          <p:cNvGraphicFramePr>
            <a:graphicFrameLocks/>
          </p:cNvGraphicFramePr>
          <p:nvPr>
            <p:extLst>
              <p:ext uri="{D42A27DB-BD31-4B8C-83A1-F6EECF244321}">
                <p14:modId xmlns:p14="http://schemas.microsoft.com/office/powerpoint/2010/main" val="2899562910"/>
              </p:ext>
            </p:extLst>
          </p:nvPr>
        </p:nvGraphicFramePr>
        <p:xfrm>
          <a:off x="3335699" y="3543299"/>
          <a:ext cx="8323025" cy="2684595"/>
        </p:xfrm>
        <a:graphic>
          <a:graphicData uri="http://schemas.openxmlformats.org/drawingml/2006/chart">
            <c:chart xmlns:c="http://schemas.openxmlformats.org/drawingml/2006/chart" xmlns:r="http://schemas.openxmlformats.org/officeDocument/2006/relationships" r:id="rId4"/>
          </a:graphicData>
        </a:graphic>
      </p:graphicFrame>
      <p:sp>
        <p:nvSpPr>
          <p:cNvPr id="26" name="Arrow: Right 25">
            <a:extLst>
              <a:ext uri="{FF2B5EF4-FFF2-40B4-BE49-F238E27FC236}">
                <a16:creationId xmlns:a16="http://schemas.microsoft.com/office/drawing/2014/main" id="{C0A1D3D3-D31C-A924-9A47-728B6D9E8BD0}"/>
              </a:ext>
            </a:extLst>
          </p:cNvPr>
          <p:cNvSpPr/>
          <p:nvPr/>
        </p:nvSpPr>
        <p:spPr>
          <a:xfrm rot="16200000">
            <a:off x="8281127" y="5772654"/>
            <a:ext cx="448443" cy="113347"/>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2A88993B-0F8B-6C7C-65E0-CE28DAA6F139}"/>
              </a:ext>
            </a:extLst>
          </p:cNvPr>
          <p:cNvSpPr/>
          <p:nvPr/>
        </p:nvSpPr>
        <p:spPr>
          <a:xfrm rot="16200000">
            <a:off x="11228665" y="5543192"/>
            <a:ext cx="192168" cy="113347"/>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09D5F1A-9569-B39A-D191-3B2F1E6EEF23}"/>
              </a:ext>
            </a:extLst>
          </p:cNvPr>
          <p:cNvSpPr txBox="1"/>
          <p:nvPr/>
        </p:nvSpPr>
        <p:spPr>
          <a:xfrm>
            <a:off x="1092330" y="3896902"/>
            <a:ext cx="2243368" cy="1873604"/>
          </a:xfrm>
          <a:prstGeom prst="rect">
            <a:avLst/>
          </a:prstGeom>
        </p:spPr>
        <p:txBody>
          <a:bodyPr vert="horz" lIns="91440" tIns="45720" rIns="91440" bIns="45720" rtlCol="0">
            <a:normAutofit lnSpcReduction="10000"/>
          </a:bodyPr>
          <a:lstStyle/>
          <a:p>
            <a:pPr marR="0" lvl="0" algn="just">
              <a:lnSpc>
                <a:spcPct val="107000"/>
              </a:lnSpc>
              <a:spcBef>
                <a:spcPts val="0"/>
              </a:spcBef>
              <a:spcAft>
                <a:spcPts val="750"/>
              </a:spcAft>
              <a:buSzPts val="1000"/>
              <a:tabLst>
                <a:tab pos="457200" algn="l"/>
              </a:tabLst>
            </a:pPr>
            <a:r>
              <a:rPr lang="en-US" sz="1500" dirty="0"/>
              <a:t>In 2017, the new product(Road Bikes) alone contributed 30.2% of the turnover, i.e. an amount of $1,161,450.67 for 333 units sold.</a:t>
            </a:r>
          </a:p>
          <a:p>
            <a:pPr marR="0" lvl="0" algn="just">
              <a:lnSpc>
                <a:spcPct val="107000"/>
              </a:lnSpc>
              <a:spcBef>
                <a:spcPts val="0"/>
              </a:spcBef>
              <a:spcAft>
                <a:spcPts val="750"/>
              </a:spcAft>
              <a:buSzPts val="1000"/>
              <a:tabLst>
                <a:tab pos="457200" algn="l"/>
              </a:tabLst>
            </a:pPr>
            <a:endParaRPr lang="en-US" sz="1500" dirty="0"/>
          </a:p>
        </p:txBody>
      </p:sp>
      <p:cxnSp>
        <p:nvCxnSpPr>
          <p:cNvPr id="31" name="Straight Connector 30">
            <a:extLst>
              <a:ext uri="{FF2B5EF4-FFF2-40B4-BE49-F238E27FC236}">
                <a16:creationId xmlns:a16="http://schemas.microsoft.com/office/drawing/2014/main" id="{9C18B972-9D1B-CEB2-3658-BD96A14BF566}"/>
              </a:ext>
            </a:extLst>
          </p:cNvPr>
          <p:cNvCxnSpPr>
            <a:cxnSpLocks/>
          </p:cNvCxnSpPr>
          <p:nvPr/>
        </p:nvCxnSpPr>
        <p:spPr>
          <a:xfrm>
            <a:off x="1190112" y="3565070"/>
            <a:ext cx="1052871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344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CA63-0ED3-2575-42FD-D4CD66E90AE5}"/>
              </a:ext>
            </a:extLst>
          </p:cNvPr>
          <p:cNvSpPr>
            <a:spLocks noGrp="1"/>
          </p:cNvSpPr>
          <p:nvPr>
            <p:ph type="title"/>
          </p:nvPr>
        </p:nvSpPr>
        <p:spPr>
          <a:xfrm>
            <a:off x="971674" y="399158"/>
            <a:ext cx="10747571" cy="1409700"/>
          </a:xfrm>
        </p:spPr>
        <p:txBody>
          <a:bodyPr>
            <a:normAutofit fontScale="90000"/>
          </a:bodyPr>
          <a:lstStyle/>
          <a:p>
            <a:r>
              <a:rPr lang="en-US" sz="2400" dirty="0"/>
              <a:t>Key Driver of Sales decrease between 2017 and 2018</a:t>
            </a:r>
            <a:br>
              <a:rPr lang="en-US" sz="2400" dirty="0"/>
            </a:br>
            <a:br>
              <a:rPr lang="en-US" sz="2400" dirty="0"/>
            </a:br>
            <a:br>
              <a:rPr lang="en-US" sz="2400" dirty="0"/>
            </a:br>
            <a:endParaRPr lang="en-US" sz="2400" dirty="0"/>
          </a:p>
        </p:txBody>
      </p:sp>
      <p:cxnSp>
        <p:nvCxnSpPr>
          <p:cNvPr id="4" name="Straight Connector 3">
            <a:extLst>
              <a:ext uri="{FF2B5EF4-FFF2-40B4-BE49-F238E27FC236}">
                <a16:creationId xmlns:a16="http://schemas.microsoft.com/office/drawing/2014/main" id="{6D4C7AAD-918C-02FC-AE7A-0CE8105B0E32}"/>
              </a:ext>
            </a:extLst>
          </p:cNvPr>
          <p:cNvCxnSpPr>
            <a:cxnSpLocks/>
          </p:cNvCxnSpPr>
          <p:nvPr/>
        </p:nvCxnSpPr>
        <p:spPr>
          <a:xfrm>
            <a:off x="1152012" y="6152701"/>
            <a:ext cx="9559531" cy="67548"/>
          </a:xfrm>
          <a:prstGeom prst="line">
            <a:avLst/>
          </a:prstGeom>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4BCD4A93-5BFC-4BDD-48DD-D2C934F47010}"/>
              </a:ext>
            </a:extLst>
          </p:cNvPr>
          <p:cNvSpPr txBox="1">
            <a:spLocks/>
          </p:cNvSpPr>
          <p:nvPr/>
        </p:nvSpPr>
        <p:spPr>
          <a:xfrm>
            <a:off x="1047749" y="6153053"/>
            <a:ext cx="3207010" cy="419197"/>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None/>
            </a:pPr>
            <a:r>
              <a:rPr lang="en-US" sz="1200" i="1" dirty="0"/>
              <a:t>Presented by Robes Fokoueng - January 2024</a:t>
            </a:r>
          </a:p>
        </p:txBody>
      </p:sp>
      <p:sp>
        <p:nvSpPr>
          <p:cNvPr id="6" name="Subtitle 2">
            <a:extLst>
              <a:ext uri="{FF2B5EF4-FFF2-40B4-BE49-F238E27FC236}">
                <a16:creationId xmlns:a16="http://schemas.microsoft.com/office/drawing/2014/main" id="{84FF75F4-BCE3-DCE0-146D-FD69D32CDBFF}"/>
              </a:ext>
            </a:extLst>
          </p:cNvPr>
          <p:cNvSpPr txBox="1">
            <a:spLocks/>
          </p:cNvSpPr>
          <p:nvPr/>
        </p:nvSpPr>
        <p:spPr>
          <a:xfrm>
            <a:off x="11718825" y="6380619"/>
            <a:ext cx="258480" cy="30207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vert="horz" lIns="91440" tIns="45720" rIns="91440" bIns="45720" rtlCol="0" anchor="t">
            <a:normAutofit fontScale="925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10000"/>
              </a:lnSpc>
            </a:pPr>
            <a:r>
              <a:rPr lang="en-US" sz="1400" i="1" dirty="0"/>
              <a:t>6</a:t>
            </a:r>
          </a:p>
        </p:txBody>
      </p:sp>
      <p:pic>
        <p:nvPicPr>
          <p:cNvPr id="7" name="Picture 6" descr="A person on a bicycle&#10;&#10;Description automatically generated">
            <a:extLst>
              <a:ext uri="{FF2B5EF4-FFF2-40B4-BE49-F238E27FC236}">
                <a16:creationId xmlns:a16="http://schemas.microsoft.com/office/drawing/2014/main" id="{3FC50A0E-FD7D-0665-588E-7312D2955A6C}"/>
              </a:ext>
            </a:extLst>
          </p:cNvPr>
          <p:cNvPicPr>
            <a:picLocks noChangeAspect="1"/>
          </p:cNvPicPr>
          <p:nvPr/>
        </p:nvPicPr>
        <p:blipFill rotWithShape="1">
          <a:blip r:embed="rId2">
            <a:extLst>
              <a:ext uri="{28A0092B-C50C-407E-A947-70E740481C1C}">
                <a14:useLocalDpi xmlns:a14="http://schemas.microsoft.com/office/drawing/2010/main" val="0"/>
              </a:ext>
            </a:extLst>
          </a:blip>
          <a:srcRect r="1" b="1"/>
          <a:stretch/>
        </p:blipFill>
        <p:spPr>
          <a:xfrm>
            <a:off x="10519981" y="6220249"/>
            <a:ext cx="971550" cy="622813"/>
          </a:xfrm>
          <a:custGeom>
            <a:avLst/>
            <a:gdLst/>
            <a:ahLst/>
            <a:cxnLst/>
            <a:rect l="l" t="t" r="r" b="b"/>
            <a:pathLst>
              <a:path w="3070456" h="3070456">
                <a:moveTo>
                  <a:pt x="1535228" y="0"/>
                </a:moveTo>
                <a:cubicBezTo>
                  <a:pt x="2383111" y="0"/>
                  <a:pt x="3070456" y="687345"/>
                  <a:pt x="3070456" y="1535228"/>
                </a:cubicBezTo>
                <a:cubicBezTo>
                  <a:pt x="3070456" y="2383111"/>
                  <a:pt x="2383111" y="3070456"/>
                  <a:pt x="1535228" y="3070456"/>
                </a:cubicBezTo>
                <a:cubicBezTo>
                  <a:pt x="687345" y="3070456"/>
                  <a:pt x="0" y="2383111"/>
                  <a:pt x="0" y="1535228"/>
                </a:cubicBezTo>
                <a:cubicBezTo>
                  <a:pt x="0" y="687345"/>
                  <a:pt x="687345" y="0"/>
                  <a:pt x="1535228" y="0"/>
                </a:cubicBezTo>
                <a:close/>
              </a:path>
            </a:pathLst>
          </a:custGeom>
        </p:spPr>
      </p:pic>
      <p:cxnSp>
        <p:nvCxnSpPr>
          <p:cNvPr id="8" name="Straight Connector 7">
            <a:extLst>
              <a:ext uri="{FF2B5EF4-FFF2-40B4-BE49-F238E27FC236}">
                <a16:creationId xmlns:a16="http://schemas.microsoft.com/office/drawing/2014/main" id="{AB8C7506-46BE-1D8A-77E5-8B4D683013A0}"/>
              </a:ext>
            </a:extLst>
          </p:cNvPr>
          <p:cNvCxnSpPr>
            <a:cxnSpLocks/>
          </p:cNvCxnSpPr>
          <p:nvPr/>
        </p:nvCxnSpPr>
        <p:spPr>
          <a:xfrm>
            <a:off x="1152012" y="783771"/>
            <a:ext cx="103395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781942D-DCF8-6133-8DC1-61F6037AADF3}"/>
              </a:ext>
            </a:extLst>
          </p:cNvPr>
          <p:cNvCxnSpPr>
            <a:cxnSpLocks/>
          </p:cNvCxnSpPr>
          <p:nvPr/>
        </p:nvCxnSpPr>
        <p:spPr>
          <a:xfrm>
            <a:off x="7837715" y="1007715"/>
            <a:ext cx="0" cy="5144985"/>
          </a:xfrm>
          <a:prstGeom prst="line">
            <a:avLst/>
          </a:prstGeom>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62FE6A98-1D8F-D3E2-99AE-50E8F33C9744}"/>
              </a:ext>
            </a:extLst>
          </p:cNvPr>
          <p:cNvSpPr/>
          <p:nvPr/>
        </p:nvSpPr>
        <p:spPr>
          <a:xfrm>
            <a:off x="8015354" y="3563910"/>
            <a:ext cx="984698" cy="66676"/>
          </a:xfrm>
          <a:prstGeom prst="rect">
            <a:avLst/>
          </a:prstGeom>
          <a:solidFill>
            <a:srgbClr val="FC81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18C5A78-3F55-D3AD-91F6-3A72CA79FAE0}"/>
              </a:ext>
            </a:extLst>
          </p:cNvPr>
          <p:cNvSpPr txBox="1"/>
          <p:nvPr/>
        </p:nvSpPr>
        <p:spPr>
          <a:xfrm>
            <a:off x="7441826" y="3594581"/>
            <a:ext cx="3564600" cy="2439291"/>
          </a:xfrm>
          <a:prstGeom prst="rect">
            <a:avLst/>
          </a:prstGeom>
        </p:spPr>
        <p:txBody>
          <a:bodyPr vert="horz" lIns="91440" tIns="45720" rIns="91440" bIns="45720" rtlCol="0">
            <a:normAutofit/>
          </a:bodyPr>
          <a:lstStyle/>
          <a:p>
            <a:pPr marR="0" lvl="1" algn="just">
              <a:lnSpc>
                <a:spcPct val="107000"/>
              </a:lnSpc>
              <a:spcBef>
                <a:spcPts val="0"/>
              </a:spcBef>
              <a:spcAft>
                <a:spcPts val="750"/>
              </a:spcAft>
            </a:pPr>
            <a:r>
              <a:rPr lang="en-US" sz="1600" dirty="0"/>
              <a:t>At the beginning of the second quarter of 2018, more precisely in April, sales increased very strongly. However, there were no sales the following months and the company made very modest sales throughout the rest of 2018.</a:t>
            </a:r>
          </a:p>
          <a:p>
            <a:pPr algn="just">
              <a:lnSpc>
                <a:spcPct val="120000"/>
              </a:lnSpc>
              <a:spcAft>
                <a:spcPts val="600"/>
              </a:spcAft>
            </a:pPr>
            <a:endParaRPr lang="en-US" dirty="0"/>
          </a:p>
        </p:txBody>
      </p:sp>
      <p:graphicFrame>
        <p:nvGraphicFramePr>
          <p:cNvPr id="18" name="Chart 17">
            <a:extLst>
              <a:ext uri="{FF2B5EF4-FFF2-40B4-BE49-F238E27FC236}">
                <a16:creationId xmlns:a16="http://schemas.microsoft.com/office/drawing/2014/main" id="{FBE0A4D5-A7DA-0C1C-67C2-F7856AE2AE7A}"/>
              </a:ext>
            </a:extLst>
          </p:cNvPr>
          <p:cNvGraphicFramePr>
            <a:graphicFrameLocks/>
          </p:cNvGraphicFramePr>
          <p:nvPr>
            <p:extLst>
              <p:ext uri="{D42A27DB-BD31-4B8C-83A1-F6EECF244321}">
                <p14:modId xmlns:p14="http://schemas.microsoft.com/office/powerpoint/2010/main" val="4116089737"/>
              </p:ext>
            </p:extLst>
          </p:nvPr>
        </p:nvGraphicFramePr>
        <p:xfrm>
          <a:off x="622120" y="851320"/>
          <a:ext cx="7328256" cy="25776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C066E24D-1E64-C897-169D-AAA19511401F}"/>
              </a:ext>
            </a:extLst>
          </p:cNvPr>
          <p:cNvGraphicFramePr>
            <a:graphicFrameLocks/>
          </p:cNvGraphicFramePr>
          <p:nvPr>
            <p:extLst>
              <p:ext uri="{D42A27DB-BD31-4B8C-83A1-F6EECF244321}">
                <p14:modId xmlns:p14="http://schemas.microsoft.com/office/powerpoint/2010/main" val="2779145780"/>
              </p:ext>
            </p:extLst>
          </p:nvPr>
        </p:nvGraphicFramePr>
        <p:xfrm>
          <a:off x="622120" y="3630586"/>
          <a:ext cx="7154359" cy="25221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a:extLst>
              <a:ext uri="{FF2B5EF4-FFF2-40B4-BE49-F238E27FC236}">
                <a16:creationId xmlns:a16="http://schemas.microsoft.com/office/drawing/2014/main" id="{583125F3-538C-8E50-965B-C969559E59B0}"/>
              </a:ext>
            </a:extLst>
          </p:cNvPr>
          <p:cNvGraphicFramePr/>
          <p:nvPr>
            <p:extLst>
              <p:ext uri="{D42A27DB-BD31-4B8C-83A1-F6EECF244321}">
                <p14:modId xmlns:p14="http://schemas.microsoft.com/office/powerpoint/2010/main" val="651669950"/>
              </p:ext>
            </p:extLst>
          </p:nvPr>
        </p:nvGraphicFramePr>
        <p:xfrm>
          <a:off x="7905753" y="851320"/>
          <a:ext cx="3751192" cy="257767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1387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CA63-0ED3-2575-42FD-D4CD66E90AE5}"/>
              </a:ext>
            </a:extLst>
          </p:cNvPr>
          <p:cNvSpPr>
            <a:spLocks noGrp="1"/>
          </p:cNvSpPr>
          <p:nvPr>
            <p:ph type="title"/>
          </p:nvPr>
        </p:nvSpPr>
        <p:spPr>
          <a:xfrm>
            <a:off x="971674" y="399158"/>
            <a:ext cx="10747571" cy="1409700"/>
          </a:xfrm>
        </p:spPr>
        <p:txBody>
          <a:bodyPr>
            <a:normAutofit fontScale="90000"/>
          </a:bodyPr>
          <a:lstStyle/>
          <a:p>
            <a:r>
              <a:rPr lang="en-US" sz="2400" dirty="0"/>
              <a:t>  What is the next steps?</a:t>
            </a:r>
            <a:br>
              <a:rPr lang="en-US" sz="2400" dirty="0"/>
            </a:br>
            <a:br>
              <a:rPr lang="en-US" sz="2400" dirty="0"/>
            </a:br>
            <a:br>
              <a:rPr lang="en-US" sz="2400" dirty="0"/>
            </a:br>
            <a:endParaRPr lang="en-US" sz="2400" dirty="0"/>
          </a:p>
        </p:txBody>
      </p:sp>
      <p:cxnSp>
        <p:nvCxnSpPr>
          <p:cNvPr id="4" name="Straight Connector 3">
            <a:extLst>
              <a:ext uri="{FF2B5EF4-FFF2-40B4-BE49-F238E27FC236}">
                <a16:creationId xmlns:a16="http://schemas.microsoft.com/office/drawing/2014/main" id="{6D4C7AAD-918C-02FC-AE7A-0CE8105B0E32}"/>
              </a:ext>
            </a:extLst>
          </p:cNvPr>
          <p:cNvCxnSpPr>
            <a:cxnSpLocks/>
          </p:cNvCxnSpPr>
          <p:nvPr/>
        </p:nvCxnSpPr>
        <p:spPr>
          <a:xfrm>
            <a:off x="1152012" y="6152701"/>
            <a:ext cx="9559531" cy="67548"/>
          </a:xfrm>
          <a:prstGeom prst="line">
            <a:avLst/>
          </a:prstGeom>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4BCD4A93-5BFC-4BDD-48DD-D2C934F47010}"/>
              </a:ext>
            </a:extLst>
          </p:cNvPr>
          <p:cNvSpPr txBox="1">
            <a:spLocks/>
          </p:cNvSpPr>
          <p:nvPr/>
        </p:nvSpPr>
        <p:spPr>
          <a:xfrm>
            <a:off x="1047749" y="6153053"/>
            <a:ext cx="3207010" cy="419197"/>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buNone/>
            </a:pPr>
            <a:r>
              <a:rPr lang="en-US" sz="1200" i="1" dirty="0"/>
              <a:t>Presented by Robes Fokoueng - January 2024</a:t>
            </a:r>
          </a:p>
        </p:txBody>
      </p:sp>
      <p:sp>
        <p:nvSpPr>
          <p:cNvPr id="6" name="Subtitle 2">
            <a:extLst>
              <a:ext uri="{FF2B5EF4-FFF2-40B4-BE49-F238E27FC236}">
                <a16:creationId xmlns:a16="http://schemas.microsoft.com/office/drawing/2014/main" id="{84FF75F4-BCE3-DCE0-146D-FD69D32CDBFF}"/>
              </a:ext>
            </a:extLst>
          </p:cNvPr>
          <p:cNvSpPr txBox="1">
            <a:spLocks/>
          </p:cNvSpPr>
          <p:nvPr/>
        </p:nvSpPr>
        <p:spPr>
          <a:xfrm>
            <a:off x="11718825" y="6380619"/>
            <a:ext cx="258480" cy="30207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vert="horz" lIns="91440" tIns="45720" rIns="91440" bIns="45720" rtlCol="0" anchor="t">
            <a:normAutofit fontScale="925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10000"/>
              </a:lnSpc>
            </a:pPr>
            <a:r>
              <a:rPr lang="en-US" sz="1400" i="1" dirty="0"/>
              <a:t>7</a:t>
            </a:r>
          </a:p>
        </p:txBody>
      </p:sp>
      <p:pic>
        <p:nvPicPr>
          <p:cNvPr id="7" name="Picture 6" descr="A person on a bicycle&#10;&#10;Description automatically generated">
            <a:extLst>
              <a:ext uri="{FF2B5EF4-FFF2-40B4-BE49-F238E27FC236}">
                <a16:creationId xmlns:a16="http://schemas.microsoft.com/office/drawing/2014/main" id="{3FC50A0E-FD7D-0665-588E-7312D2955A6C}"/>
              </a:ext>
            </a:extLst>
          </p:cNvPr>
          <p:cNvPicPr>
            <a:picLocks noChangeAspect="1"/>
          </p:cNvPicPr>
          <p:nvPr/>
        </p:nvPicPr>
        <p:blipFill rotWithShape="1">
          <a:blip r:embed="rId2">
            <a:extLst>
              <a:ext uri="{28A0092B-C50C-407E-A947-70E740481C1C}">
                <a14:useLocalDpi xmlns:a14="http://schemas.microsoft.com/office/drawing/2010/main" val="0"/>
              </a:ext>
            </a:extLst>
          </a:blip>
          <a:srcRect r="1" b="1"/>
          <a:stretch/>
        </p:blipFill>
        <p:spPr>
          <a:xfrm>
            <a:off x="10519981" y="6220249"/>
            <a:ext cx="971550" cy="622813"/>
          </a:xfrm>
          <a:custGeom>
            <a:avLst/>
            <a:gdLst/>
            <a:ahLst/>
            <a:cxnLst/>
            <a:rect l="l" t="t" r="r" b="b"/>
            <a:pathLst>
              <a:path w="3070456" h="3070456">
                <a:moveTo>
                  <a:pt x="1535228" y="0"/>
                </a:moveTo>
                <a:cubicBezTo>
                  <a:pt x="2383111" y="0"/>
                  <a:pt x="3070456" y="687345"/>
                  <a:pt x="3070456" y="1535228"/>
                </a:cubicBezTo>
                <a:cubicBezTo>
                  <a:pt x="3070456" y="2383111"/>
                  <a:pt x="2383111" y="3070456"/>
                  <a:pt x="1535228" y="3070456"/>
                </a:cubicBezTo>
                <a:cubicBezTo>
                  <a:pt x="687345" y="3070456"/>
                  <a:pt x="0" y="2383111"/>
                  <a:pt x="0" y="1535228"/>
                </a:cubicBezTo>
                <a:cubicBezTo>
                  <a:pt x="0" y="687345"/>
                  <a:pt x="687345" y="0"/>
                  <a:pt x="1535228" y="0"/>
                </a:cubicBezTo>
                <a:close/>
              </a:path>
            </a:pathLst>
          </a:custGeom>
        </p:spPr>
      </p:pic>
      <p:cxnSp>
        <p:nvCxnSpPr>
          <p:cNvPr id="8" name="Straight Connector 7">
            <a:extLst>
              <a:ext uri="{FF2B5EF4-FFF2-40B4-BE49-F238E27FC236}">
                <a16:creationId xmlns:a16="http://schemas.microsoft.com/office/drawing/2014/main" id="{AB8C7506-46BE-1D8A-77E5-8B4D683013A0}"/>
              </a:ext>
            </a:extLst>
          </p:cNvPr>
          <p:cNvCxnSpPr>
            <a:cxnSpLocks/>
          </p:cNvCxnSpPr>
          <p:nvPr/>
        </p:nvCxnSpPr>
        <p:spPr>
          <a:xfrm>
            <a:off x="1152012" y="783771"/>
            <a:ext cx="1033951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2FE6A98-1D8F-D3E2-99AE-50E8F33C9744}"/>
              </a:ext>
            </a:extLst>
          </p:cNvPr>
          <p:cNvSpPr/>
          <p:nvPr/>
        </p:nvSpPr>
        <p:spPr>
          <a:xfrm>
            <a:off x="1152012" y="1398801"/>
            <a:ext cx="984698" cy="66676"/>
          </a:xfrm>
          <a:prstGeom prst="rect">
            <a:avLst/>
          </a:prstGeom>
          <a:solidFill>
            <a:srgbClr val="FC81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18C5A78-3F55-D3AD-91F6-3A72CA79FAE0}"/>
              </a:ext>
            </a:extLst>
          </p:cNvPr>
          <p:cNvSpPr txBox="1"/>
          <p:nvPr/>
        </p:nvSpPr>
        <p:spPr>
          <a:xfrm>
            <a:off x="1047749" y="1398801"/>
            <a:ext cx="10402882" cy="4821448"/>
          </a:xfrm>
          <a:prstGeom prst="rect">
            <a:avLst/>
          </a:prstGeom>
        </p:spPr>
        <p:txBody>
          <a:bodyPr vert="horz" lIns="91440" tIns="45720" rIns="91440" bIns="45720" rtlCol="0">
            <a:normAutofit/>
          </a:bodyPr>
          <a:lstStyle/>
          <a:p>
            <a:pPr marR="0" lvl="0" algn="just">
              <a:lnSpc>
                <a:spcPct val="107000"/>
              </a:lnSpc>
              <a:spcBef>
                <a:spcPts val="0"/>
              </a:spcBef>
              <a:spcAft>
                <a:spcPts val="750"/>
              </a:spcAft>
              <a:buSzPts val="1000"/>
              <a:tabLst>
                <a:tab pos="457200" algn="l"/>
              </a:tabLst>
            </a:pPr>
            <a:r>
              <a:rPr lang="en-US" sz="1800" kern="0" dirty="0">
                <a:solidFill>
                  <a:srgbClr val="1F1F1F"/>
                </a:solidFill>
                <a:effectLst/>
                <a:latin typeface="Google Sans"/>
                <a:ea typeface="Times New Roman" panose="02020603050405020304" pitchFamily="18" charset="0"/>
                <a:cs typeface="Times New Roman" panose="02020603050405020304" pitchFamily="18" charset="0"/>
              </a:rPr>
              <a:t>Customer satisfaction: Collect customer reviews and feedback to understand their perception of this new product (Road Bikes) and identify areas for improvement.</a:t>
            </a:r>
          </a:p>
          <a:p>
            <a:pPr marR="0" lvl="0" algn="just">
              <a:lnSpc>
                <a:spcPct val="107000"/>
              </a:lnSpc>
              <a:spcBef>
                <a:spcPts val="0"/>
              </a:spcBef>
              <a:spcAft>
                <a:spcPts val="750"/>
              </a:spcAft>
              <a:buSzPts val="1000"/>
              <a:tabLst>
                <a:tab pos="457200" algn="l"/>
              </a:tabLst>
            </a:pPr>
            <a:endParaRPr lang="en-US" sz="18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750"/>
              </a:spcAft>
              <a:buSzPts val="1000"/>
              <a:tabLst>
                <a:tab pos="457200" algn="l"/>
              </a:tabLst>
            </a:pPr>
            <a:r>
              <a:rPr lang="en-US" sz="1800" kern="0" dirty="0">
                <a:solidFill>
                  <a:srgbClr val="1F1F1F"/>
                </a:solidFill>
                <a:effectLst/>
                <a:latin typeface="Google Sans"/>
                <a:ea typeface="Times New Roman" panose="02020603050405020304" pitchFamily="18" charset="0"/>
                <a:cs typeface="Times New Roman" panose="02020603050405020304" pitchFamily="18" charset="0"/>
              </a:rPr>
              <a:t>Marketing: Analyze the effectiveness of each marketing channel (social media, advertising, etc.) to optimize budget allocation.</a:t>
            </a:r>
          </a:p>
          <a:p>
            <a:pPr marR="0" lvl="0" algn="just">
              <a:lnSpc>
                <a:spcPct val="107000"/>
              </a:lnSpc>
              <a:spcBef>
                <a:spcPts val="0"/>
              </a:spcBef>
              <a:spcAft>
                <a:spcPts val="750"/>
              </a:spcAft>
              <a:buSzPts val="1000"/>
              <a:tabLst>
                <a:tab pos="457200" algn="l"/>
              </a:tabLst>
            </a:pPr>
            <a:endParaRPr lang="en-US" sz="18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750"/>
              </a:spcAft>
              <a:buSzPts val="1000"/>
              <a:tabLst>
                <a:tab pos="457200" algn="l"/>
              </a:tabLst>
            </a:pPr>
            <a:r>
              <a:rPr lang="en-US" sz="1800" kern="0" dirty="0">
                <a:solidFill>
                  <a:srgbClr val="1F1F1F"/>
                </a:solidFill>
                <a:effectLst/>
                <a:latin typeface="Google Sans"/>
                <a:ea typeface="Times New Roman" panose="02020603050405020304" pitchFamily="18" charset="0"/>
                <a:cs typeface="Times New Roman" panose="02020603050405020304" pitchFamily="18" charset="0"/>
              </a:rPr>
              <a:t>A/B testing: Test different versions of the marketing channel to determine which one perform best.</a:t>
            </a:r>
            <a:br>
              <a:rPr lang="en-US" sz="1800" kern="0" dirty="0">
                <a:solidFill>
                  <a:srgbClr val="1F1F1F"/>
                </a:solidFill>
                <a:effectLst/>
                <a:latin typeface="Google Sans"/>
                <a:ea typeface="Times New Roman" panose="02020603050405020304" pitchFamily="18" charset="0"/>
                <a:cs typeface="Times New Roman" panose="02020603050405020304" pitchFamily="18" charset="0"/>
              </a:rPr>
            </a:br>
            <a:endParaRPr lang="en-US" sz="18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750"/>
              </a:spcAft>
              <a:buSzPts val="1000"/>
              <a:tabLst>
                <a:tab pos="457200" algn="l"/>
              </a:tabLst>
            </a:pPr>
            <a:r>
              <a:rPr lang="en-US" kern="0" dirty="0">
                <a:solidFill>
                  <a:srgbClr val="1F1F1F"/>
                </a:solidFill>
                <a:latin typeface="Google Sans"/>
                <a:cs typeface="Times New Roman" panose="02020603050405020304" pitchFamily="18" charset="0"/>
              </a:rPr>
              <a:t>We must contact management to find out what really happened from April to December 2018.</a:t>
            </a:r>
          </a:p>
          <a:p>
            <a:pPr algn="just">
              <a:lnSpc>
                <a:spcPct val="120000"/>
              </a:lnSpc>
              <a:spcAft>
                <a:spcPts val="600"/>
              </a:spcAft>
            </a:pPr>
            <a:endParaRPr lang="en-US" dirty="0"/>
          </a:p>
        </p:txBody>
      </p:sp>
      <p:sp>
        <p:nvSpPr>
          <p:cNvPr id="10" name="Rectangle 9">
            <a:extLst>
              <a:ext uri="{FF2B5EF4-FFF2-40B4-BE49-F238E27FC236}">
                <a16:creationId xmlns:a16="http://schemas.microsoft.com/office/drawing/2014/main" id="{2FA26B5E-FD37-C4C1-B755-36F51CE412FB}"/>
              </a:ext>
            </a:extLst>
          </p:cNvPr>
          <p:cNvSpPr/>
          <p:nvPr/>
        </p:nvSpPr>
        <p:spPr>
          <a:xfrm>
            <a:off x="1152012" y="3532401"/>
            <a:ext cx="984698" cy="66676"/>
          </a:xfrm>
          <a:prstGeom prst="rect">
            <a:avLst/>
          </a:prstGeom>
          <a:solidFill>
            <a:srgbClr val="FC816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BF4CA1-8A7F-4850-ECC9-8430A336C909}"/>
              </a:ext>
            </a:extLst>
          </p:cNvPr>
          <p:cNvSpPr/>
          <p:nvPr/>
        </p:nvSpPr>
        <p:spPr>
          <a:xfrm>
            <a:off x="1152012" y="2505941"/>
            <a:ext cx="984698" cy="6667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333B9B4-F4BA-808F-6416-600DCFFAF423}"/>
              </a:ext>
            </a:extLst>
          </p:cNvPr>
          <p:cNvSpPr/>
          <p:nvPr/>
        </p:nvSpPr>
        <p:spPr>
          <a:xfrm>
            <a:off x="1152012" y="4262469"/>
            <a:ext cx="984698" cy="6667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121864"/>
      </p:ext>
    </p:extLst>
  </p:cSld>
  <p:clrMapOvr>
    <a:masterClrMapping/>
  </p:clrMapOvr>
</p:sld>
</file>

<file path=ppt/theme/theme1.xml><?xml version="1.0" encoding="utf-8"?>
<a:theme xmlns:a="http://schemas.openxmlformats.org/drawingml/2006/main" name="Blocks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6830</TotalTime>
  <Words>614</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Avenir Next LT Pro</vt:lpstr>
      <vt:lpstr>Avenir Next LT Pro Light</vt:lpstr>
      <vt:lpstr>Calibri</vt:lpstr>
      <vt:lpstr>Google Sans</vt:lpstr>
      <vt:lpstr>Times New Roman</vt:lpstr>
      <vt:lpstr>BlocksVTI</vt:lpstr>
      <vt:lpstr>2016-2018 Sales Performance: Trends and Analysis </vt:lpstr>
      <vt:lpstr>Sales performance overview over the 2016 to 2018 period  </vt:lpstr>
      <vt:lpstr>Sales Breakdown by State and Store   </vt:lpstr>
      <vt:lpstr>Sales Breakdown by Category , Brand and top 5 revenue by city and customer   </vt:lpstr>
      <vt:lpstr>Key Driver of Sales Growth between 2016 and 2017   </vt:lpstr>
      <vt:lpstr>Key Driver of Sales decrease between 2017 and 2018   </vt:lpstr>
      <vt:lpstr>  What is the next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2016-2018 Sales Performance: Trends and Analysis </dc:title>
  <dc:creator>Robes Gael</dc:creator>
  <cp:lastModifiedBy>Robes Gael</cp:lastModifiedBy>
  <cp:revision>1</cp:revision>
  <dcterms:created xsi:type="dcterms:W3CDTF">2024-02-06T20:21:42Z</dcterms:created>
  <dcterms:modified xsi:type="dcterms:W3CDTF">2024-02-12T17:46:31Z</dcterms:modified>
</cp:coreProperties>
</file>