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6" d="100"/>
          <a:sy n="56" d="100"/>
        </p:scale>
        <p:origin x="2486"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s Gael" userId="4d90193bba27c808" providerId="LiveId" clId="{7B0AD689-EC4F-42AE-96F7-4CFC75DB63E6}"/>
    <pc:docChg chg="modSld">
      <pc:chgData name="Robes Gael" userId="4d90193bba27c808" providerId="LiveId" clId="{7B0AD689-EC4F-42AE-96F7-4CFC75DB63E6}" dt="2024-02-11T15:56:37.810" v="26" actId="1076"/>
      <pc:docMkLst>
        <pc:docMk/>
      </pc:docMkLst>
      <pc:sldChg chg="modSp mod">
        <pc:chgData name="Robes Gael" userId="4d90193bba27c808" providerId="LiveId" clId="{7B0AD689-EC4F-42AE-96F7-4CFC75DB63E6}" dt="2024-02-11T15:56:37.810" v="26" actId="1076"/>
        <pc:sldMkLst>
          <pc:docMk/>
          <pc:sldMk cId="3843010065" sldId="256"/>
        </pc:sldMkLst>
        <pc:spChg chg="mod">
          <ac:chgData name="Robes Gael" userId="4d90193bba27c808" providerId="LiveId" clId="{7B0AD689-EC4F-42AE-96F7-4CFC75DB63E6}" dt="2024-02-11T15:44:50.136" v="25" actId="20577"/>
          <ac:spMkLst>
            <pc:docMk/>
            <pc:sldMk cId="3843010065" sldId="256"/>
            <ac:spMk id="7" creationId="{F3726172-3472-8E75-1F3C-837A30F06310}"/>
          </ac:spMkLst>
        </pc:spChg>
        <pc:picChg chg="mod">
          <ac:chgData name="Robes Gael" userId="4d90193bba27c808" providerId="LiveId" clId="{7B0AD689-EC4F-42AE-96F7-4CFC75DB63E6}" dt="2024-02-11T15:56:37.810" v="26" actId="1076"/>
          <ac:picMkLst>
            <pc:docMk/>
            <pc:sldMk cId="3843010065" sldId="256"/>
            <ac:picMk id="5" creationId="{12AFA3FF-32AC-095E-99E0-13D124288D48}"/>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4d90193bba27c808/Documents/PortFolio/Data%20Analysis/Bikes%20Store/BikeStores%20-%20Copy%202.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200" dirty="0">
                <a:solidFill>
                  <a:srgbClr val="0070C0"/>
                </a:solidFill>
              </a:rPr>
              <a:t>Total revenue per year</a:t>
            </a:r>
          </a:p>
        </c:rich>
      </c:tx>
      <c:layout>
        <c:manualLayout>
          <c:xMode val="edge"/>
          <c:yMode val="edge"/>
          <c:x val="3.5189760610916408E-2"/>
          <c:y val="1.806335258668631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875014178945125"/>
          <c:y val="0.19799703092636875"/>
          <c:w val="0.83124985821054875"/>
          <c:h val="0.67238317050838714"/>
        </c:manualLayout>
      </c:layout>
      <c:lineChart>
        <c:grouping val="standard"/>
        <c:varyColors val="0"/>
        <c:ser>
          <c:idx val="0"/>
          <c:order val="0"/>
          <c:tx>
            <c:strRef>
              <c:f>Sheet1!$B$1</c:f>
              <c:strCache>
                <c:ptCount val="1"/>
                <c:pt idx="0">
                  <c:v>Series 1</c:v>
                </c:pt>
              </c:strCache>
            </c:strRef>
          </c:tx>
          <c:spPr>
            <a:ln w="28575" cap="rnd">
              <a:solidFill>
                <a:schemeClr val="accent2"/>
              </a:solidFill>
              <a:round/>
            </a:ln>
            <a:effectLst/>
          </c:spPr>
          <c:marker>
            <c:symbol val="none"/>
          </c:marker>
          <c:dLbls>
            <c:dLbl>
              <c:idx val="0"/>
              <c:layout>
                <c:manualLayout>
                  <c:x val="-0.1108753500262889"/>
                  <c:y val="8.6884695047691862E-2"/>
                </c:manualLayout>
              </c:layout>
              <c:numFmt formatCode="#,##0,\ &quot;M&quot;" sourceLinked="0"/>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layout>
                    <c:manualLayout>
                      <c:w val="0.17251459181322476"/>
                      <c:h val="7.4601619656334175E-2"/>
                    </c:manualLayout>
                  </c15:layout>
                </c:ext>
                <c:ext xmlns:c16="http://schemas.microsoft.com/office/drawing/2014/chart" uri="{C3380CC4-5D6E-409C-BE32-E72D297353CC}">
                  <c16:uniqueId val="{00000000-C7B9-4AD7-AF20-8D8E7F297611}"/>
                </c:ext>
              </c:extLst>
            </c:dLbl>
            <c:dLbl>
              <c:idx val="1"/>
              <c:layout>
                <c:manualLayout>
                  <c:x val="-8.9188027624015731E-2"/>
                  <c:y val="-7.342750215568968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7B9-4AD7-AF20-8D8E7F297611}"/>
                </c:ext>
              </c:extLst>
            </c:dLbl>
            <c:dLbl>
              <c:idx val="2"/>
              <c:layout>
                <c:manualLayout>
                  <c:x val="-4.7829541628021006E-3"/>
                  <c:y val="7.559510369534096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7B9-4AD7-AF20-8D8E7F297611}"/>
                </c:ext>
              </c:extLst>
            </c:dLbl>
            <c:numFmt formatCode="#,##0,\ &quot;M&quot;"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2016</c:v>
                </c:pt>
                <c:pt idx="1">
                  <c:v>2017</c:v>
                </c:pt>
                <c:pt idx="2">
                  <c:v>2018</c:v>
                </c:pt>
              </c:numCache>
            </c:numRef>
          </c:cat>
          <c:val>
            <c:numRef>
              <c:f>Sheet1!$B$2:$B$5</c:f>
              <c:numCache>
                <c:formatCode>General</c:formatCode>
                <c:ptCount val="4"/>
                <c:pt idx="0">
                  <c:v>2709484</c:v>
                </c:pt>
                <c:pt idx="1">
                  <c:v>3845515</c:v>
                </c:pt>
                <c:pt idx="2">
                  <c:v>2023989</c:v>
                </c:pt>
              </c:numCache>
            </c:numRef>
          </c:val>
          <c:smooth val="0"/>
          <c:extLst>
            <c:ext xmlns:c16="http://schemas.microsoft.com/office/drawing/2014/chart" uri="{C3380CC4-5D6E-409C-BE32-E72D297353CC}">
              <c16:uniqueId val="{00000003-C7B9-4AD7-AF20-8D8E7F297611}"/>
            </c:ext>
          </c:extLst>
        </c:ser>
        <c:dLbls>
          <c:dLblPos val="t"/>
          <c:showLegendKey val="0"/>
          <c:showVal val="1"/>
          <c:showCatName val="0"/>
          <c:showSerName val="0"/>
          <c:showPercent val="0"/>
          <c:showBubbleSize val="0"/>
        </c:dLbls>
        <c:smooth val="0"/>
        <c:axId val="804855871"/>
        <c:axId val="981550687"/>
      </c:lineChart>
      <c:catAx>
        <c:axId val="804855871"/>
        <c:scaling>
          <c:orientation val="minMax"/>
        </c:scaling>
        <c:delete val="0"/>
        <c:axPos val="b"/>
        <c:numFmt formatCode="General"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81550687"/>
        <c:crosses val="autoZero"/>
        <c:auto val="1"/>
        <c:lblAlgn val="ctr"/>
        <c:lblOffset val="100"/>
        <c:noMultiLvlLbl val="0"/>
      </c:catAx>
      <c:valAx>
        <c:axId val="981550687"/>
        <c:scaling>
          <c:orientation val="minMax"/>
        </c:scaling>
        <c:delete val="0"/>
        <c:axPos val="l"/>
        <c:numFmt formatCode="#,##0,\ &quot;M&quot;" sourceLinked="0"/>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48558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[BikeStores - Copy 2.xlsx]Quantity Sold Per Month-Year!PivotTable3</c:name>
    <c:fmtId val="-1"/>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rgbClr val="000000">
                    <a:lumMod val="65000"/>
                    <a:lumOff val="35000"/>
                  </a:srgbClr>
                </a:solidFill>
                <a:latin typeface="+mn-lt"/>
                <a:ea typeface="+mn-ea"/>
                <a:cs typeface="+mn-cs"/>
              </a:defRPr>
            </a:pPr>
            <a:r>
              <a:rPr lang="en-US" sz="1200" b="0" i="0" u="none" strike="noStrike" kern="1200" spc="0" baseline="0" dirty="0">
                <a:solidFill>
                  <a:srgbClr val="0070C0"/>
                </a:solidFill>
              </a:rPr>
              <a:t>Quantity sold by Year and category</a:t>
            </a:r>
          </a:p>
          <a:p>
            <a:pPr marL="0" marR="0" lvl="0" indent="0" algn="ctr" defTabSz="914400" rtl="0" eaLnBrk="1" fontAlgn="auto" latinLnBrk="0" hangingPunct="1">
              <a:lnSpc>
                <a:spcPct val="100000"/>
              </a:lnSpc>
              <a:spcBef>
                <a:spcPts val="0"/>
              </a:spcBef>
              <a:spcAft>
                <a:spcPts val="0"/>
              </a:spcAft>
              <a:buClrTx/>
              <a:buSzTx/>
              <a:buFontTx/>
              <a:buNone/>
              <a:tabLst/>
              <a:defRPr>
                <a:solidFill>
                  <a:srgbClr val="000000">
                    <a:lumMod val="65000"/>
                    <a:lumOff val="35000"/>
                  </a:srgbClr>
                </a:solidFill>
              </a:defRPr>
            </a:pPr>
            <a:endParaRPr lang="en-US" dirty="0"/>
          </a:p>
        </c:rich>
      </c:tx>
      <c:layout>
        <c:manualLayout>
          <c:xMode val="edge"/>
          <c:yMode val="edge"/>
          <c:x val="0.24933219034717155"/>
          <c:y val="2.7267027936895082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rgbClr val="000000">
                  <a:lumMod val="65000"/>
                  <a:lumOff val="35000"/>
                </a:srgb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8887745753879556E-2"/>
          <c:y val="0.19644326311179056"/>
          <c:w val="0.90731210896134773"/>
          <c:h val="0.56677029568622739"/>
        </c:manualLayout>
      </c:layout>
      <c:barChart>
        <c:barDir val="col"/>
        <c:grouping val="clustered"/>
        <c:varyColors val="0"/>
        <c:ser>
          <c:idx val="0"/>
          <c:order val="0"/>
          <c:tx>
            <c:strRef>
              <c:f>'Quantity Sold Per Month-Year'!$B$1</c:f>
              <c:strCache>
                <c:ptCount val="1"/>
                <c:pt idx="0">
                  <c:v>Total</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'Quantity Sold Per Month-Year'!$A$2:$A$40</c:f>
              <c:multiLvlStrCache>
                <c:ptCount val="35"/>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Jun</c:v>
                  </c:pt>
                  <c:pt idx="29">
                    <c:v>Jul</c:v>
                  </c:pt>
                  <c:pt idx="30">
                    <c:v>Aug</c:v>
                  </c:pt>
                  <c:pt idx="31">
                    <c:v>Sep</c:v>
                  </c:pt>
                  <c:pt idx="32">
                    <c:v>Oct</c:v>
                  </c:pt>
                  <c:pt idx="33">
                    <c:v>Nov</c:v>
                  </c:pt>
                  <c:pt idx="34">
                    <c:v>Dec</c:v>
                  </c:pt>
                </c:lvl>
                <c:lvl>
                  <c:pt idx="0">
                    <c:v>2016</c:v>
                  </c:pt>
                  <c:pt idx="12">
                    <c:v>2017</c:v>
                  </c:pt>
                  <c:pt idx="24">
                    <c:v>2018</c:v>
                  </c:pt>
                </c:lvl>
              </c:multiLvlStrCache>
            </c:multiLvlStrRef>
          </c:cat>
          <c:val>
            <c:numRef>
              <c:f>'Quantity Sold Per Month-Year'!$B$2:$B$40</c:f>
              <c:numCache>
                <c:formatCode>General</c:formatCode>
                <c:ptCount val="35"/>
                <c:pt idx="0">
                  <c:v>221</c:v>
                </c:pt>
                <c:pt idx="1">
                  <c:v>223</c:v>
                </c:pt>
                <c:pt idx="2">
                  <c:v>213</c:v>
                </c:pt>
                <c:pt idx="3">
                  <c:v>176</c:v>
                </c:pt>
                <c:pt idx="4">
                  <c:v>224</c:v>
                </c:pt>
                <c:pt idx="5">
                  <c:v>199</c:v>
                </c:pt>
                <c:pt idx="6">
                  <c:v>211</c:v>
                </c:pt>
                <c:pt idx="7">
                  <c:v>251</c:v>
                </c:pt>
                <c:pt idx="8">
                  <c:v>281</c:v>
                </c:pt>
                <c:pt idx="9">
                  <c:v>254</c:v>
                </c:pt>
                <c:pt idx="10">
                  <c:v>181</c:v>
                </c:pt>
                <c:pt idx="11">
                  <c:v>229</c:v>
                </c:pt>
                <c:pt idx="12">
                  <c:v>229</c:v>
                </c:pt>
                <c:pt idx="13">
                  <c:v>263</c:v>
                </c:pt>
                <c:pt idx="14">
                  <c:v>296</c:v>
                </c:pt>
                <c:pt idx="15">
                  <c:v>248</c:v>
                </c:pt>
                <c:pt idx="16">
                  <c:v>241</c:v>
                </c:pt>
                <c:pt idx="17">
                  <c:v>296</c:v>
                </c:pt>
                <c:pt idx="18">
                  <c:v>249</c:v>
                </c:pt>
                <c:pt idx="19">
                  <c:v>287</c:v>
                </c:pt>
                <c:pt idx="20">
                  <c:v>237</c:v>
                </c:pt>
                <c:pt idx="21">
                  <c:v>296</c:v>
                </c:pt>
                <c:pt idx="22">
                  <c:v>241</c:v>
                </c:pt>
                <c:pt idx="23">
                  <c:v>216</c:v>
                </c:pt>
                <c:pt idx="24">
                  <c:v>241</c:v>
                </c:pt>
                <c:pt idx="25">
                  <c:v>160</c:v>
                </c:pt>
                <c:pt idx="26">
                  <c:v>290</c:v>
                </c:pt>
                <c:pt idx="27">
                  <c:v>580</c:v>
                </c:pt>
                <c:pt idx="28">
                  <c:v>1</c:v>
                </c:pt>
                <c:pt idx="29">
                  <c:v>11</c:v>
                </c:pt>
                <c:pt idx="30">
                  <c:v>9</c:v>
                </c:pt>
                <c:pt idx="31">
                  <c:v>4</c:v>
                </c:pt>
                <c:pt idx="32">
                  <c:v>8</c:v>
                </c:pt>
                <c:pt idx="33">
                  <c:v>8</c:v>
                </c:pt>
                <c:pt idx="34">
                  <c:v>4</c:v>
                </c:pt>
              </c:numCache>
            </c:numRef>
          </c:val>
          <c:extLst>
            <c:ext xmlns:c16="http://schemas.microsoft.com/office/drawing/2014/chart" uri="{C3380CC4-5D6E-409C-BE32-E72D297353CC}">
              <c16:uniqueId val="{00000000-F4E0-47AF-95F8-255DDD7A9944}"/>
            </c:ext>
          </c:extLst>
        </c:ser>
        <c:dLbls>
          <c:dLblPos val="outEnd"/>
          <c:showLegendKey val="0"/>
          <c:showVal val="1"/>
          <c:showCatName val="0"/>
          <c:showSerName val="0"/>
          <c:showPercent val="0"/>
          <c:showBubbleSize val="0"/>
        </c:dLbls>
        <c:gapWidth val="219"/>
        <c:overlap val="-27"/>
        <c:axId val="725091071"/>
        <c:axId val="851571695"/>
      </c:barChart>
      <c:catAx>
        <c:axId val="725091071"/>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1571695"/>
        <c:crosses val="autoZero"/>
        <c:auto val="1"/>
        <c:lblAlgn val="ctr"/>
        <c:lblOffset val="100"/>
        <c:noMultiLvlLbl val="0"/>
      </c:catAx>
      <c:valAx>
        <c:axId val="851571695"/>
        <c:scaling>
          <c:orientation val="minMax"/>
        </c:scaling>
        <c:delete val="1"/>
        <c:axPos val="l"/>
        <c:numFmt formatCode="General" sourceLinked="1"/>
        <c:majorTickMark val="out"/>
        <c:minorTickMark val="none"/>
        <c:tickLblPos val="nextTo"/>
        <c:crossAx val="7250910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Reversed" id="22">
  <a:schemeClr val="accent2"/>
</cs:colorStyle>
</file>

<file path=ppt/charts/colors2.xml><?xml version="1.0" encoding="utf-8"?>
<cs:colorStyle xmlns:cs="http://schemas.microsoft.com/office/drawing/2012/chartStyle" xmlns:a="http://schemas.openxmlformats.org/drawingml/2006/main" meth="withinLinear" id="19">
  <a:schemeClr val="accent6"/>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2D63E7-3B7A-42D7-988A-377162D29594}"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1220220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2D63E7-3B7A-42D7-988A-377162D29594}"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2626989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2D63E7-3B7A-42D7-988A-377162D29594}"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2122201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2D63E7-3B7A-42D7-988A-377162D29594}"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385130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2D63E7-3B7A-42D7-988A-377162D29594}"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3242771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2D63E7-3B7A-42D7-988A-377162D29594}" type="datetimeFigureOut">
              <a:rPr lang="en-US" smtClean="0"/>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310635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2D63E7-3B7A-42D7-988A-377162D29594}" type="datetimeFigureOut">
              <a:rPr lang="en-US" smtClean="0"/>
              <a:t>2/11/2024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4224997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2D63E7-3B7A-42D7-988A-377162D29594}" type="datetimeFigureOut">
              <a:rPr lang="en-US" smtClean="0"/>
              <a:t>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1598916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2D63E7-3B7A-42D7-988A-377162D29594}" type="datetimeFigureOut">
              <a:rPr lang="en-US" smtClean="0"/>
              <a:t>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2275547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FE2D63E7-3B7A-42D7-988A-377162D29594}" type="datetimeFigureOut">
              <a:rPr lang="en-US" smtClean="0"/>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1629882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FE2D63E7-3B7A-42D7-988A-377162D29594}" type="datetimeFigureOut">
              <a:rPr lang="en-US" smtClean="0"/>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2497829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FE2D63E7-3B7A-42D7-988A-377162D29594}" type="datetimeFigureOut">
              <a:rPr lang="en-US" smtClean="0"/>
              <a:t>2/11/2024</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89C57549-38AE-4DA0-8A50-77F50255EFE7}" type="slidenum">
              <a:rPr lang="en-US" smtClean="0"/>
              <a:t>‹#›</a:t>
            </a:fld>
            <a:endParaRPr lang="en-US"/>
          </a:p>
        </p:txBody>
      </p:sp>
    </p:spTree>
    <p:extLst>
      <p:ext uri="{BB962C8B-B14F-4D97-AF65-F5344CB8AC3E}">
        <p14:creationId xmlns:p14="http://schemas.microsoft.com/office/powerpoint/2010/main" val="24267903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C756-62AF-B2AF-D4E6-E6721D0040B1}"/>
              </a:ext>
            </a:extLst>
          </p:cNvPr>
          <p:cNvSpPr>
            <a:spLocks noGrp="1"/>
          </p:cNvSpPr>
          <p:nvPr>
            <p:ph type="ctrTitle"/>
          </p:nvPr>
        </p:nvSpPr>
        <p:spPr>
          <a:xfrm>
            <a:off x="364565" y="614149"/>
            <a:ext cx="6606540" cy="982640"/>
          </a:xfrm>
        </p:spPr>
        <p:txBody>
          <a:bodyPr>
            <a:normAutofit fontScale="90000"/>
          </a:bodyPr>
          <a:lstStyle/>
          <a:p>
            <a:r>
              <a:rPr lang="en-US" sz="2000" b="1"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Bike’s Store</a:t>
            </a:r>
            <a:br>
              <a:rPr lang="en-US" sz="1800" b="1"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br>
            <a:r>
              <a:rPr lang="en-US" sz="1600" b="1"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Executive Summary Report</a:t>
            </a:r>
            <a:br>
              <a:rPr lang="en-US" sz="1800" b="1"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br>
            <a:r>
              <a:rPr lang="en-US" sz="1300" i="1"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Prepared by Robes Fokoueng</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5" name="Picture 4" descr="A person on a bicycle&#10;&#10;Description automatically generated">
            <a:extLst>
              <a:ext uri="{FF2B5EF4-FFF2-40B4-BE49-F238E27FC236}">
                <a16:creationId xmlns:a16="http://schemas.microsoft.com/office/drawing/2014/main" id="{12AFA3FF-32AC-095E-99E0-13D124288D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4801" y="220446"/>
            <a:ext cx="727253" cy="727253"/>
          </a:xfrm>
          <a:prstGeom prst="rect">
            <a:avLst/>
          </a:prstGeom>
        </p:spPr>
      </p:pic>
      <p:sp>
        <p:nvSpPr>
          <p:cNvPr id="6" name="TextBox 5">
            <a:extLst>
              <a:ext uri="{FF2B5EF4-FFF2-40B4-BE49-F238E27FC236}">
                <a16:creationId xmlns:a16="http://schemas.microsoft.com/office/drawing/2014/main" id="{508C6448-229E-E2E9-FB5C-2245EA19E64A}"/>
              </a:ext>
            </a:extLst>
          </p:cNvPr>
          <p:cNvSpPr txBox="1"/>
          <p:nvPr/>
        </p:nvSpPr>
        <p:spPr>
          <a:xfrm>
            <a:off x="84165" y="2400129"/>
            <a:ext cx="3355070" cy="7645491"/>
          </a:xfrm>
          <a:prstGeom prst="rect">
            <a:avLst/>
          </a:prstGeom>
          <a:solidFill>
            <a:schemeClr val="accent6">
              <a:lumMod val="40000"/>
              <a:lumOff val="60000"/>
            </a:schemeClr>
          </a:solidFill>
          <a:ln>
            <a:noFill/>
          </a:ln>
        </p:spPr>
        <p:txBody>
          <a:bodyPr wrap="square" rtlCol="0">
            <a:spAutoFit/>
          </a:bodyPr>
          <a:lstStyle/>
          <a:p>
            <a:pPr marL="0" marR="0">
              <a:lnSpc>
                <a:spcPct val="107000"/>
              </a:lnSpc>
              <a:spcBef>
                <a:spcPts val="0"/>
              </a:spcBef>
              <a:spcAft>
                <a:spcPts val="800"/>
              </a:spcAft>
            </a:pPr>
            <a:r>
              <a:rPr lang="en-US" sz="1400" b="1" u="sng" kern="0" dirty="0">
                <a:solidFill>
                  <a:srgbClr val="1F1F1F"/>
                </a:solidFill>
                <a:latin typeface="Google Sans" panose="020B0604020202020204" charset="0"/>
                <a:cs typeface="Times New Roman" panose="02020603050405020304" pitchFamily="18" charset="0"/>
              </a:rPr>
              <a:t>Key Insights</a:t>
            </a:r>
            <a:br>
              <a:rPr lang="en-US" sz="1800" b="1" i="1" u="sng"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750"/>
              </a:spcAft>
              <a:buSzPts val="1000"/>
              <a:tabLst>
                <a:tab pos="457200" algn="l"/>
              </a:tabLst>
            </a:pPr>
            <a:r>
              <a:rPr lang="en-US" sz="1200" kern="0" dirty="0">
                <a:solidFill>
                  <a:srgbClr val="1F1F1F"/>
                </a:solidFill>
                <a:effectLst/>
                <a:latin typeface="Google Sans" panose="020B0604020202020204" charset="0"/>
                <a:ea typeface="Times New Roman" panose="02020603050405020304" pitchFamily="18" charset="0"/>
                <a:cs typeface="Times New Roman" panose="02020603050405020304" pitchFamily="18" charset="0"/>
              </a:rPr>
              <a:t>Over the 2016 to 2018 period, the company sold 7,078 products for a turnover of $8, 578, 989. </a:t>
            </a:r>
            <a:br>
              <a:rPr lang="en-US" sz="1200" kern="0" dirty="0">
                <a:solidFill>
                  <a:srgbClr val="1F1F1F"/>
                </a:solidFill>
                <a:effectLst/>
                <a:latin typeface="Google Sans" panose="020B0604020202020204" charset="0"/>
                <a:ea typeface="Times New Roman" panose="02020603050405020304" pitchFamily="18" charset="0"/>
                <a:cs typeface="Times New Roman" panose="02020603050405020304" pitchFamily="18" charset="0"/>
              </a:rPr>
            </a:br>
            <a:endParaRPr lang="en-US" sz="1200" kern="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750"/>
              </a:spcAft>
              <a:buSzPts val="1000"/>
              <a:tabLst>
                <a:tab pos="457200" algn="l"/>
              </a:tabLst>
            </a:pPr>
            <a:r>
              <a:rPr lang="en-US" sz="1200" kern="0" dirty="0">
                <a:solidFill>
                  <a:srgbClr val="1F1F1F"/>
                </a:solidFill>
                <a:effectLst/>
                <a:latin typeface="Google Sans" panose="020B0604020202020204" charset="0"/>
                <a:ea typeface="Times New Roman" panose="02020603050405020304" pitchFamily="18" charset="0"/>
                <a:cs typeface="Times New Roman" panose="02020603050405020304" pitchFamily="18" charset="0"/>
              </a:rPr>
              <a:t>Due to its high population density and parking problems, New York is the state with the highest turnover ($5, 826, 242), ahead of California ($1, 790, 145) and Texas ($962 600). </a:t>
            </a:r>
            <a:br>
              <a:rPr lang="en-US" sz="1200" kern="0" dirty="0">
                <a:solidFill>
                  <a:srgbClr val="1F1F1F"/>
                </a:solidFill>
                <a:effectLst/>
                <a:latin typeface="Google Sans" panose="020B0604020202020204" charset="0"/>
                <a:ea typeface="Times New Roman" panose="02020603050405020304" pitchFamily="18" charset="0"/>
                <a:cs typeface="Times New Roman" panose="02020603050405020304" pitchFamily="18" charset="0"/>
              </a:rPr>
            </a:br>
            <a:endParaRPr lang="en-US" sz="1200" kern="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750"/>
              </a:spcAft>
              <a:buSzPts val="1000"/>
              <a:tabLst>
                <a:tab pos="457200" algn="l"/>
              </a:tabLst>
            </a:pPr>
            <a:r>
              <a:rPr lang="en-US" sz="1200" kern="0" dirty="0">
                <a:solidFill>
                  <a:srgbClr val="1F1F1F"/>
                </a:solidFill>
                <a:effectLst/>
                <a:latin typeface="Google Sans" panose="020B0604020202020204" charset="0"/>
                <a:ea typeface="Times New Roman" panose="02020603050405020304" pitchFamily="18" charset="0"/>
                <a:cs typeface="Times New Roman" panose="02020603050405020304" pitchFamily="18" charset="0"/>
              </a:rPr>
              <a:t>68% of this turnover was generated in the Baldwin bikes store, 21% in the Santa Cruz bikes store and 11% in the Rowlett bikes store. </a:t>
            </a:r>
            <a:br>
              <a:rPr lang="en-US" sz="1200" kern="0" dirty="0">
                <a:solidFill>
                  <a:srgbClr val="1F1F1F"/>
                </a:solidFill>
                <a:effectLst/>
                <a:latin typeface="Google Sans" panose="020B0604020202020204" charset="0"/>
                <a:ea typeface="Times New Roman" panose="02020603050405020304" pitchFamily="18" charset="0"/>
                <a:cs typeface="Times New Roman" panose="02020603050405020304" pitchFamily="18" charset="0"/>
              </a:rPr>
            </a:br>
            <a:endParaRPr lang="en-US" sz="1200" kern="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750"/>
              </a:spcAft>
              <a:buSzPts val="1000"/>
              <a:tabLst>
                <a:tab pos="457200" algn="l"/>
              </a:tabLst>
            </a:pPr>
            <a:r>
              <a:rPr lang="en-US" sz="1200" kern="0" dirty="0">
                <a:solidFill>
                  <a:srgbClr val="1F1F1F"/>
                </a:solidFill>
                <a:effectLst/>
                <a:latin typeface="Google Sans" panose="020B0604020202020204" charset="0"/>
                <a:ea typeface="Times New Roman" panose="02020603050405020304" pitchFamily="18" charset="0"/>
                <a:cs typeface="Times New Roman" panose="02020603050405020304" pitchFamily="18" charset="0"/>
              </a:rPr>
              <a:t>The best-selling product is the Mountain Bikes (35% of turnover).</a:t>
            </a:r>
            <a:br>
              <a:rPr lang="en-US" sz="1200" kern="0" dirty="0">
                <a:solidFill>
                  <a:srgbClr val="1F1F1F"/>
                </a:solidFill>
                <a:effectLst/>
                <a:latin typeface="Google Sans" panose="020B0604020202020204" charset="0"/>
                <a:ea typeface="Times New Roman" panose="02020603050405020304" pitchFamily="18" charset="0"/>
                <a:cs typeface="Times New Roman" panose="02020603050405020304" pitchFamily="18" charset="0"/>
              </a:rPr>
            </a:br>
            <a:endParaRPr lang="en-US" sz="1200" kern="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750"/>
              </a:spcAft>
              <a:buSzPts val="1000"/>
              <a:tabLst>
                <a:tab pos="457200" algn="l"/>
              </a:tabLst>
            </a:pPr>
            <a:r>
              <a:rPr lang="en-US" sz="1200" kern="0" dirty="0">
                <a:solidFill>
                  <a:srgbClr val="1F1F1F"/>
                </a:solidFill>
                <a:effectLst/>
                <a:latin typeface="Google Sans" panose="020B0604020202020204" charset="0"/>
                <a:ea typeface="Times New Roman" panose="02020603050405020304" pitchFamily="18" charset="0"/>
                <a:cs typeface="Times New Roman" panose="02020603050405020304" pitchFamily="18" charset="0"/>
              </a:rPr>
              <a:t>However, from 2016 to 2017, turnover increased by 41.9%, followed by a 47.3% decrease in 2018.</a:t>
            </a:r>
            <a:br>
              <a:rPr lang="en-US" sz="1200" kern="0" dirty="0">
                <a:solidFill>
                  <a:srgbClr val="1F1F1F"/>
                </a:solidFill>
                <a:effectLst/>
                <a:latin typeface="Google Sans" panose="020B0604020202020204" charset="0"/>
                <a:ea typeface="Times New Roman" panose="02020603050405020304" pitchFamily="18" charset="0"/>
                <a:cs typeface="Times New Roman" panose="02020603050405020304" pitchFamily="18" charset="0"/>
              </a:rPr>
            </a:br>
            <a:endParaRPr lang="en-US" sz="1200" kern="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750"/>
              </a:spcAft>
              <a:buSzPts val="1000"/>
              <a:tabLst>
                <a:tab pos="457200" algn="l"/>
              </a:tabLst>
            </a:pPr>
            <a:r>
              <a:rPr lang="en-US" sz="1200" kern="0" dirty="0">
                <a:solidFill>
                  <a:srgbClr val="1F1F1F"/>
                </a:solidFill>
                <a:effectLst/>
                <a:latin typeface="Google Sans" panose="020B0604020202020204" charset="0"/>
                <a:ea typeface="Times New Roman" panose="02020603050405020304" pitchFamily="18" charset="0"/>
                <a:cs typeface="Times New Roman" panose="02020603050405020304" pitchFamily="18" charset="0"/>
              </a:rPr>
              <a:t>This increase is due to the introduction in 2017 of a new product (Road Bikes) on the market that has performed quite well.</a:t>
            </a:r>
            <a:br>
              <a:rPr lang="en-US" sz="1200" kern="0" dirty="0">
                <a:solidFill>
                  <a:srgbClr val="1F1F1F"/>
                </a:solidFill>
                <a:effectLst/>
                <a:latin typeface="Google Sans" panose="020B0604020202020204" charset="0"/>
                <a:ea typeface="Times New Roman" panose="02020603050405020304" pitchFamily="18" charset="0"/>
                <a:cs typeface="Times New Roman" panose="02020603050405020304" pitchFamily="18" charset="0"/>
              </a:rPr>
            </a:br>
            <a:endParaRPr lang="en-US" sz="1200" kern="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750"/>
              </a:spcAft>
              <a:buSzPts val="1000"/>
              <a:tabLst>
                <a:tab pos="457200" algn="l"/>
              </a:tabLst>
            </a:pPr>
            <a:r>
              <a:rPr lang="en-US" sz="1200" kern="0" dirty="0">
                <a:solidFill>
                  <a:srgbClr val="1F1F1F"/>
                </a:solidFill>
                <a:effectLst/>
                <a:latin typeface="Google Sans" panose="020B0604020202020204" charset="0"/>
                <a:ea typeface="Times New Roman" panose="02020603050405020304" pitchFamily="18" charset="0"/>
                <a:cs typeface="Times New Roman" panose="02020603050405020304" pitchFamily="18" charset="0"/>
              </a:rPr>
              <a:t>At the beginning of the second quarter of 2018, more precisely in April, sales increased very strongly. However, there were no sales in the following month (May) and the company made very modest sales throughout the rest of 2018.</a:t>
            </a:r>
            <a:endParaRPr lang="en-US" sz="1200" kern="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p>
        </p:txBody>
      </p:sp>
      <p:sp>
        <p:nvSpPr>
          <p:cNvPr id="7" name="TextBox 6">
            <a:extLst>
              <a:ext uri="{FF2B5EF4-FFF2-40B4-BE49-F238E27FC236}">
                <a16:creationId xmlns:a16="http://schemas.microsoft.com/office/drawing/2014/main" id="{F3726172-3472-8E75-1F3C-837A30F06310}"/>
              </a:ext>
            </a:extLst>
          </p:cNvPr>
          <p:cNvSpPr txBox="1"/>
          <p:nvPr/>
        </p:nvSpPr>
        <p:spPr>
          <a:xfrm>
            <a:off x="65966" y="982640"/>
            <a:ext cx="7622269" cy="1698094"/>
          </a:xfrm>
          <a:prstGeom prst="rect">
            <a:avLst/>
          </a:prstGeom>
          <a:noFill/>
        </p:spPr>
        <p:txBody>
          <a:bodyPr wrap="square" rtlCol="0">
            <a:spAutoFit/>
          </a:bodyPr>
          <a:lstStyle/>
          <a:p>
            <a:pPr marL="0" marR="0" algn="just">
              <a:lnSpc>
                <a:spcPct val="107000"/>
              </a:lnSpc>
              <a:spcBef>
                <a:spcPts val="0"/>
              </a:spcBef>
              <a:spcAft>
                <a:spcPts val="800"/>
              </a:spcAft>
            </a:pPr>
            <a:r>
              <a:rPr lang="en-US" sz="1400" b="1" u="sng" kern="0" dirty="0">
                <a:solidFill>
                  <a:srgbClr val="1F1F1F"/>
                </a:solidFill>
                <a:latin typeface="Google Sans" panose="020B0604020202020204" charset="0"/>
                <a:cs typeface="Times New Roman" panose="02020603050405020304" pitchFamily="18" charset="0"/>
              </a:rPr>
              <a:t>Project Overview</a:t>
            </a:r>
          </a:p>
          <a:p>
            <a:pPr marL="171450" marR="0" lvl="0" indent="-171450" algn="just">
              <a:lnSpc>
                <a:spcPct val="107000"/>
              </a:lnSpc>
              <a:spcBef>
                <a:spcPts val="0"/>
              </a:spcBef>
              <a:spcAft>
                <a:spcPts val="800"/>
              </a:spcAft>
              <a:buSzPts val="1000"/>
              <a:buFont typeface="Arial" panose="020B0604020202020204" pitchFamily="34" charset="0"/>
              <a:buChar char="•"/>
              <a:tabLst>
                <a:tab pos="457200" algn="l"/>
              </a:tabLst>
            </a:pPr>
            <a:r>
              <a:rPr lang="en-US" sz="1200" kern="0" dirty="0">
                <a:solidFill>
                  <a:srgbClr val="1F1F1F"/>
                </a:solidFill>
                <a:effectLst/>
                <a:latin typeface="Google Sans" panose="020B0604020202020204" charset="0"/>
                <a:ea typeface="Times New Roman" panose="02020603050405020304" pitchFamily="18" charset="0"/>
                <a:cs typeface="Times New Roman" panose="02020603050405020304" pitchFamily="18" charset="0"/>
              </a:rPr>
              <a:t>The Management wants to know the conditions of sales activities within the company and gain insights into the various trends happening in the sales revenue over the 2016 to 2018 period.</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lvl="0" indent="-171450" algn="just">
              <a:lnSpc>
                <a:spcPct val="107000"/>
              </a:lnSpc>
              <a:spcBef>
                <a:spcPts val="0"/>
              </a:spcBef>
              <a:spcAft>
                <a:spcPts val="750"/>
              </a:spcAft>
              <a:buSzPts val="1000"/>
              <a:buFont typeface="Arial" panose="020B0604020202020204" pitchFamily="34" charset="0"/>
              <a:buChar char="•"/>
              <a:tabLst>
                <a:tab pos="457200" algn="l"/>
              </a:tabLst>
            </a:pPr>
            <a:r>
              <a:rPr lang="en-US" sz="1200" kern="0" dirty="0">
                <a:solidFill>
                  <a:srgbClr val="1F1F1F"/>
                </a:solidFill>
                <a:effectLst/>
                <a:latin typeface="Google Sans" panose="020B0604020202020204" charset="0"/>
                <a:ea typeface="Times New Roman" panose="02020603050405020304" pitchFamily="18" charset="0"/>
                <a:cs typeface="Times New Roman" panose="02020603050405020304" pitchFamily="18" charset="0"/>
              </a:rPr>
              <a:t>They also want to have the insights about the revenue by state, the revenue by store and the revenue by category.</a:t>
            </a:r>
            <a:endParaRPr lang="en-US" sz="1200" kern="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p>
        </p:txBody>
      </p:sp>
      <p:sp>
        <p:nvSpPr>
          <p:cNvPr id="8" name="TextBox 7">
            <a:extLst>
              <a:ext uri="{FF2B5EF4-FFF2-40B4-BE49-F238E27FC236}">
                <a16:creationId xmlns:a16="http://schemas.microsoft.com/office/drawing/2014/main" id="{A53F0DE1-D24E-A0E1-4A93-208AF26B1AF2}"/>
              </a:ext>
            </a:extLst>
          </p:cNvPr>
          <p:cNvSpPr txBox="1"/>
          <p:nvPr/>
        </p:nvSpPr>
        <p:spPr>
          <a:xfrm>
            <a:off x="3527636" y="7319495"/>
            <a:ext cx="4072199" cy="3088987"/>
          </a:xfrm>
          <a:prstGeom prst="rect">
            <a:avLst/>
          </a:prstGeom>
          <a:solidFill>
            <a:schemeClr val="accent2">
              <a:lumMod val="60000"/>
              <a:lumOff val="40000"/>
            </a:schemeClr>
          </a:solidFill>
        </p:spPr>
        <p:txBody>
          <a:bodyPr wrap="square" rtlCol="0">
            <a:spAutoFit/>
          </a:bodyPr>
          <a:lstStyle/>
          <a:p>
            <a:pPr marL="0" marR="0">
              <a:lnSpc>
                <a:spcPct val="107000"/>
              </a:lnSpc>
              <a:spcBef>
                <a:spcPts val="0"/>
              </a:spcBef>
              <a:spcAft>
                <a:spcPts val="800"/>
              </a:spcAft>
            </a:pPr>
            <a:r>
              <a:rPr lang="en-US" sz="1400" b="1" u="sng" kern="0" dirty="0">
                <a:solidFill>
                  <a:srgbClr val="1F1F1F"/>
                </a:solidFill>
                <a:latin typeface="Google Sans" panose="020B0604020202020204" charset="0"/>
                <a:cs typeface="Times New Roman" panose="02020603050405020304" pitchFamily="18" charset="0"/>
              </a:rPr>
              <a:t>Next Steps</a:t>
            </a:r>
          </a:p>
          <a:p>
            <a:pPr marR="0" lvl="0" algn="just">
              <a:lnSpc>
                <a:spcPct val="107000"/>
              </a:lnSpc>
              <a:spcBef>
                <a:spcPts val="0"/>
              </a:spcBef>
              <a:spcAft>
                <a:spcPts val="750"/>
              </a:spcAft>
              <a:buSzPts val="1000"/>
              <a:tabLst>
                <a:tab pos="457200" algn="l"/>
              </a:tabLst>
            </a:pPr>
            <a:r>
              <a:rPr lang="en-US" sz="1200" kern="0" dirty="0">
                <a:solidFill>
                  <a:srgbClr val="1F1F1F"/>
                </a:solidFill>
                <a:latin typeface="Google Sans" panose="020B0604020202020204" charset="0"/>
                <a:cs typeface="Times New Roman" panose="02020603050405020304" pitchFamily="18" charset="0"/>
              </a:rPr>
              <a:t>Customer satisfaction: Collect customer reviews and feedback to understand their perception of this new product (Road Bikes) and identify areas for improvement.</a:t>
            </a:r>
          </a:p>
          <a:p>
            <a:pPr marR="0" lvl="0" algn="just">
              <a:lnSpc>
                <a:spcPct val="107000"/>
              </a:lnSpc>
              <a:spcBef>
                <a:spcPts val="0"/>
              </a:spcBef>
              <a:spcAft>
                <a:spcPts val="750"/>
              </a:spcAft>
              <a:buSzPts val="1000"/>
              <a:tabLst>
                <a:tab pos="457200" algn="l"/>
              </a:tabLst>
            </a:pPr>
            <a:r>
              <a:rPr lang="en-US" sz="1200" kern="0" dirty="0">
                <a:solidFill>
                  <a:srgbClr val="1F1F1F"/>
                </a:solidFill>
                <a:latin typeface="Google Sans" panose="020B0604020202020204" charset="0"/>
                <a:cs typeface="Times New Roman" panose="02020603050405020304" pitchFamily="18" charset="0"/>
              </a:rPr>
              <a:t>Marketing: Analyze the effectiveness of each marketing channel (social media, advertising, etc.) to optimize budget allocation.</a:t>
            </a:r>
          </a:p>
          <a:p>
            <a:pPr marR="0" lvl="0" algn="just">
              <a:lnSpc>
                <a:spcPct val="107000"/>
              </a:lnSpc>
              <a:spcBef>
                <a:spcPts val="0"/>
              </a:spcBef>
              <a:spcAft>
                <a:spcPts val="750"/>
              </a:spcAft>
              <a:buSzPts val="1000"/>
              <a:tabLst>
                <a:tab pos="457200" algn="l"/>
              </a:tabLst>
            </a:pPr>
            <a:r>
              <a:rPr lang="en-US" sz="1200" kern="0" dirty="0">
                <a:solidFill>
                  <a:srgbClr val="1F1F1F"/>
                </a:solidFill>
                <a:latin typeface="Google Sans" panose="020B0604020202020204" charset="0"/>
                <a:cs typeface="Times New Roman" panose="02020603050405020304" pitchFamily="18" charset="0"/>
              </a:rPr>
              <a:t>A/B testing: Test different versions of the marketing channel to determine which ones perform best.</a:t>
            </a:r>
          </a:p>
          <a:p>
            <a:pPr marR="0" lvl="0" algn="just">
              <a:lnSpc>
                <a:spcPct val="107000"/>
              </a:lnSpc>
              <a:spcBef>
                <a:spcPts val="0"/>
              </a:spcBef>
              <a:spcAft>
                <a:spcPts val="750"/>
              </a:spcAft>
              <a:buSzPts val="1000"/>
              <a:tabLst>
                <a:tab pos="457200" algn="l"/>
              </a:tabLst>
            </a:pPr>
            <a:r>
              <a:rPr lang="en-US" sz="1200" kern="0" dirty="0">
                <a:solidFill>
                  <a:srgbClr val="1F1F1F"/>
                </a:solidFill>
                <a:latin typeface="Google Sans" panose="020B0604020202020204" charset="0"/>
                <a:cs typeface="Times New Roman" panose="02020603050405020304" pitchFamily="18" charset="0"/>
              </a:rPr>
              <a:t>We must contact management to find out what really happened from April to December 2018.</a:t>
            </a:r>
          </a:p>
          <a:p>
            <a:pPr algn="ctr"/>
            <a:endParaRPr lang="en-US" dirty="0"/>
          </a:p>
        </p:txBody>
      </p:sp>
      <p:graphicFrame>
        <p:nvGraphicFramePr>
          <p:cNvPr id="9" name="Chart 8">
            <a:extLst>
              <a:ext uri="{FF2B5EF4-FFF2-40B4-BE49-F238E27FC236}">
                <a16:creationId xmlns:a16="http://schemas.microsoft.com/office/drawing/2014/main" id="{6A44DB14-9B0D-E7C0-EF73-E90403A6033C}"/>
              </a:ext>
            </a:extLst>
          </p:cNvPr>
          <p:cNvGraphicFramePr/>
          <p:nvPr>
            <p:extLst>
              <p:ext uri="{D42A27DB-BD31-4B8C-83A1-F6EECF244321}">
                <p14:modId xmlns:p14="http://schemas.microsoft.com/office/powerpoint/2010/main" val="1228991113"/>
              </p:ext>
            </p:extLst>
          </p:nvPr>
        </p:nvGraphicFramePr>
        <p:xfrm>
          <a:off x="3616653" y="3042582"/>
          <a:ext cx="3983182" cy="19866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1EEA981F-F70C-FD36-44B4-9586EDC33DBE}"/>
              </a:ext>
            </a:extLst>
          </p:cNvPr>
          <p:cNvGraphicFramePr>
            <a:graphicFrameLocks/>
          </p:cNvGraphicFramePr>
          <p:nvPr>
            <p:extLst>
              <p:ext uri="{D42A27DB-BD31-4B8C-83A1-F6EECF244321}">
                <p14:modId xmlns:p14="http://schemas.microsoft.com/office/powerpoint/2010/main" val="3928611736"/>
              </p:ext>
            </p:extLst>
          </p:nvPr>
        </p:nvGraphicFramePr>
        <p:xfrm>
          <a:off x="3207379" y="5568283"/>
          <a:ext cx="4480855" cy="1719619"/>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a:extLst>
              <a:ext uri="{FF2B5EF4-FFF2-40B4-BE49-F238E27FC236}">
                <a16:creationId xmlns:a16="http://schemas.microsoft.com/office/drawing/2014/main" id="{CE46A954-E3E0-5190-47E3-C49DD3EB717F}"/>
              </a:ext>
            </a:extLst>
          </p:cNvPr>
          <p:cNvSpPr txBox="1"/>
          <p:nvPr/>
        </p:nvSpPr>
        <p:spPr>
          <a:xfrm>
            <a:off x="3479946" y="5201680"/>
            <a:ext cx="4188129" cy="867160"/>
          </a:xfrm>
          <a:prstGeom prst="rect">
            <a:avLst/>
          </a:prstGeom>
          <a:noFill/>
        </p:spPr>
        <p:txBody>
          <a:bodyPr wrap="square" rtlCol="0">
            <a:spAutoFit/>
          </a:bodyPr>
          <a:lstStyle/>
          <a:p>
            <a:pPr marL="171450" lvl="0" indent="-171450">
              <a:lnSpc>
                <a:spcPct val="107000"/>
              </a:lnSpc>
              <a:spcAft>
                <a:spcPts val="800"/>
              </a:spcAft>
              <a:buSzPts val="1000"/>
              <a:buFont typeface="Arial" panose="020B0604020202020204" pitchFamily="34" charset="0"/>
              <a:buChar char="•"/>
              <a:tabLst>
                <a:tab pos="457200" algn="l"/>
              </a:tabLst>
            </a:pPr>
            <a:r>
              <a:rPr lang="en-US" sz="1200" kern="0" dirty="0">
                <a:solidFill>
                  <a:srgbClr val="1F1F1F"/>
                </a:solidFill>
                <a:latin typeface="Google Sans" panose="020B0604020202020204" charset="0"/>
                <a:cs typeface="Times New Roman" panose="02020603050405020304" pitchFamily="18" charset="0"/>
              </a:rPr>
              <a:t>This chart highlights the accelerated decline of total unit sold in 2018.</a:t>
            </a:r>
          </a:p>
          <a:p>
            <a:pPr algn="ctr"/>
            <a:endParaRPr lang="en-US" dirty="0"/>
          </a:p>
        </p:txBody>
      </p:sp>
      <p:sp>
        <p:nvSpPr>
          <p:cNvPr id="12" name="TextBox 11">
            <a:extLst>
              <a:ext uri="{FF2B5EF4-FFF2-40B4-BE49-F238E27FC236}">
                <a16:creationId xmlns:a16="http://schemas.microsoft.com/office/drawing/2014/main" id="{54E2767A-CF37-FB61-63ED-097CC1FBE789}"/>
              </a:ext>
            </a:extLst>
          </p:cNvPr>
          <p:cNvSpPr txBox="1"/>
          <p:nvPr/>
        </p:nvSpPr>
        <p:spPr>
          <a:xfrm>
            <a:off x="3411706" y="2376503"/>
            <a:ext cx="4188129" cy="1200265"/>
          </a:xfrm>
          <a:prstGeom prst="rect">
            <a:avLst/>
          </a:prstGeom>
          <a:noFill/>
        </p:spPr>
        <p:txBody>
          <a:bodyPr wrap="square" rtlCol="0">
            <a:spAutoFit/>
          </a:bodyPr>
          <a:lstStyle/>
          <a:p>
            <a:pPr>
              <a:lnSpc>
                <a:spcPct val="107000"/>
              </a:lnSpc>
              <a:spcAft>
                <a:spcPts val="800"/>
              </a:spcAft>
            </a:pPr>
            <a:r>
              <a:rPr lang="en-US" sz="1400" b="1" u="sng" kern="0" dirty="0">
                <a:solidFill>
                  <a:srgbClr val="1F1F1F"/>
                </a:solidFill>
                <a:latin typeface="Google Sans" panose="020B0604020202020204" charset="0"/>
                <a:cs typeface="Times New Roman" panose="02020603050405020304" pitchFamily="18" charset="0"/>
              </a:rPr>
              <a:t>Details</a:t>
            </a:r>
          </a:p>
          <a:p>
            <a:pPr marL="171450" marR="0" lvl="0" indent="-171450" algn="just">
              <a:lnSpc>
                <a:spcPct val="107000"/>
              </a:lnSpc>
              <a:spcBef>
                <a:spcPts val="0"/>
              </a:spcBef>
              <a:spcAft>
                <a:spcPts val="750"/>
              </a:spcAft>
              <a:buSzPts val="1000"/>
              <a:buFont typeface="Arial" panose="020B0604020202020204" pitchFamily="34" charset="0"/>
              <a:buChar char="•"/>
              <a:tabLst>
                <a:tab pos="457200" algn="l"/>
              </a:tabLst>
            </a:pPr>
            <a:r>
              <a:rPr lang="en-US" sz="1200" kern="0" dirty="0">
                <a:solidFill>
                  <a:srgbClr val="1F1F1F"/>
                </a:solidFill>
                <a:latin typeface="Google Sans" panose="020B0604020202020204" charset="0"/>
                <a:cs typeface="Times New Roman" panose="02020603050405020304" pitchFamily="18" charset="0"/>
              </a:rPr>
              <a:t>This chart shows the variation of turnover over 2016 to 2018 period.</a:t>
            </a:r>
          </a:p>
          <a:p>
            <a:pPr algn="ctr"/>
            <a:endParaRPr lang="en-US" dirty="0"/>
          </a:p>
        </p:txBody>
      </p:sp>
      <p:cxnSp>
        <p:nvCxnSpPr>
          <p:cNvPr id="13" name="Straight Connector 12">
            <a:extLst>
              <a:ext uri="{FF2B5EF4-FFF2-40B4-BE49-F238E27FC236}">
                <a16:creationId xmlns:a16="http://schemas.microsoft.com/office/drawing/2014/main" id="{5756AC7A-6E9A-1C98-639D-E629B59725BA}"/>
              </a:ext>
            </a:extLst>
          </p:cNvPr>
          <p:cNvCxnSpPr>
            <a:cxnSpLocks/>
          </p:cNvCxnSpPr>
          <p:nvPr/>
        </p:nvCxnSpPr>
        <p:spPr>
          <a:xfrm>
            <a:off x="139177" y="982640"/>
            <a:ext cx="7460658"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6" name="Straight Connector 15">
            <a:extLst>
              <a:ext uri="{FF2B5EF4-FFF2-40B4-BE49-F238E27FC236}">
                <a16:creationId xmlns:a16="http://schemas.microsoft.com/office/drawing/2014/main" id="{2D5E7AD6-29AD-C67D-1154-C6A1DEF34148}"/>
              </a:ext>
            </a:extLst>
          </p:cNvPr>
          <p:cNvCxnSpPr>
            <a:cxnSpLocks/>
          </p:cNvCxnSpPr>
          <p:nvPr/>
        </p:nvCxnSpPr>
        <p:spPr>
          <a:xfrm>
            <a:off x="139177" y="2254157"/>
            <a:ext cx="7460658"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7" name="Straight Connector 16">
            <a:extLst>
              <a:ext uri="{FF2B5EF4-FFF2-40B4-BE49-F238E27FC236}">
                <a16:creationId xmlns:a16="http://schemas.microsoft.com/office/drawing/2014/main" id="{34A2D0E5-E883-ECB6-3F55-6ED0F2115A00}"/>
              </a:ext>
            </a:extLst>
          </p:cNvPr>
          <p:cNvCxnSpPr>
            <a:cxnSpLocks/>
          </p:cNvCxnSpPr>
          <p:nvPr/>
        </p:nvCxnSpPr>
        <p:spPr>
          <a:xfrm flipH="1" flipV="1">
            <a:off x="3411706" y="2406558"/>
            <a:ext cx="23844" cy="7662688"/>
          </a:xfrm>
          <a:prstGeom prst="line">
            <a:avLst/>
          </a:prstGeom>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89C0A192-C44E-3B5B-298E-68FE83155323}"/>
              </a:ext>
            </a:extLst>
          </p:cNvPr>
          <p:cNvSpPr/>
          <p:nvPr/>
        </p:nvSpPr>
        <p:spPr>
          <a:xfrm>
            <a:off x="172565" y="3010039"/>
            <a:ext cx="622197" cy="4619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5FBD2D-74BE-B8C7-70AD-BA7AAE9BDE71}"/>
              </a:ext>
            </a:extLst>
          </p:cNvPr>
          <p:cNvSpPr/>
          <p:nvPr/>
        </p:nvSpPr>
        <p:spPr>
          <a:xfrm>
            <a:off x="188485" y="3885772"/>
            <a:ext cx="622197" cy="4619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A0550C2-E141-04B1-72AA-F2D6E3BFCD6D}"/>
              </a:ext>
            </a:extLst>
          </p:cNvPr>
          <p:cNvSpPr/>
          <p:nvPr/>
        </p:nvSpPr>
        <p:spPr>
          <a:xfrm>
            <a:off x="190757" y="5170944"/>
            <a:ext cx="622197" cy="46190"/>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5E157EA-BBE2-4835-A4E8-334E01FE81A6}"/>
              </a:ext>
            </a:extLst>
          </p:cNvPr>
          <p:cNvSpPr/>
          <p:nvPr/>
        </p:nvSpPr>
        <p:spPr>
          <a:xfrm>
            <a:off x="172565" y="6056552"/>
            <a:ext cx="622197" cy="4619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C45C337-6C14-B465-0199-9F7FB68739FC}"/>
              </a:ext>
            </a:extLst>
          </p:cNvPr>
          <p:cNvSpPr/>
          <p:nvPr/>
        </p:nvSpPr>
        <p:spPr>
          <a:xfrm>
            <a:off x="162629" y="6738154"/>
            <a:ext cx="622197" cy="4619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FC60BC7-4080-8530-4A08-4A01E61A7D00}"/>
              </a:ext>
            </a:extLst>
          </p:cNvPr>
          <p:cNvSpPr/>
          <p:nvPr/>
        </p:nvSpPr>
        <p:spPr>
          <a:xfrm>
            <a:off x="176277" y="7635176"/>
            <a:ext cx="622197" cy="46190"/>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4DB9DCF-7694-D25D-75B7-6CCA170F0D12}"/>
              </a:ext>
            </a:extLst>
          </p:cNvPr>
          <p:cNvSpPr/>
          <p:nvPr/>
        </p:nvSpPr>
        <p:spPr>
          <a:xfrm>
            <a:off x="176276" y="8518550"/>
            <a:ext cx="622197" cy="4619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0FDA094-45D5-AF34-83C9-ED97138D5BF7}"/>
              </a:ext>
            </a:extLst>
          </p:cNvPr>
          <p:cNvSpPr/>
          <p:nvPr/>
        </p:nvSpPr>
        <p:spPr>
          <a:xfrm>
            <a:off x="3616123" y="7651808"/>
            <a:ext cx="622197" cy="4619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EDC95C0-314F-AB5C-1A4C-C672CD6FFFD7}"/>
              </a:ext>
            </a:extLst>
          </p:cNvPr>
          <p:cNvSpPr/>
          <p:nvPr/>
        </p:nvSpPr>
        <p:spPr>
          <a:xfrm>
            <a:off x="3612708" y="8318367"/>
            <a:ext cx="622197" cy="4619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51B8F72-9D0F-4401-5248-262044EB7C42}"/>
              </a:ext>
            </a:extLst>
          </p:cNvPr>
          <p:cNvSpPr/>
          <p:nvPr/>
        </p:nvSpPr>
        <p:spPr>
          <a:xfrm>
            <a:off x="3612708" y="9027522"/>
            <a:ext cx="622197" cy="46190"/>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52A08BC-3934-FE6B-99B6-EF4E8F461F71}"/>
              </a:ext>
            </a:extLst>
          </p:cNvPr>
          <p:cNvSpPr/>
          <p:nvPr/>
        </p:nvSpPr>
        <p:spPr>
          <a:xfrm>
            <a:off x="3620514" y="9517510"/>
            <a:ext cx="622197" cy="4619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30100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73</TotalTime>
  <Words>404</Words>
  <Application>Microsoft Office PowerPoint</Application>
  <PresentationFormat>Custom</PresentationFormat>
  <Paragraphs>25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Google Sans</vt:lpstr>
      <vt:lpstr>Office Theme</vt:lpstr>
      <vt:lpstr>Bike’s Store Executive Summary Report Prepared by Robes Fokoueng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Bike’s Store Executive Summary Report Prepared by Robes Fokoueng </dc:title>
  <dc:creator>Robes Gael</dc:creator>
  <cp:lastModifiedBy>Robes Gael</cp:lastModifiedBy>
  <cp:revision>1</cp:revision>
  <dcterms:created xsi:type="dcterms:W3CDTF">2024-02-11T14:43:24Z</dcterms:created>
  <dcterms:modified xsi:type="dcterms:W3CDTF">2024-02-11T15:56:46Z</dcterms:modified>
</cp:coreProperties>
</file>