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D3074-A15E-462F-86ED-A71D17D532B6}" v="4" dt="2024-03-07T18:12:22.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24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s Gael" userId="4d90193bba27c808" providerId="LiveId" clId="{2C5D3074-A15E-462F-86ED-A71D17D532B6}"/>
    <pc:docChg chg="undo custSel modSld">
      <pc:chgData name="Robes Gael" userId="4d90193bba27c808" providerId="LiveId" clId="{2C5D3074-A15E-462F-86ED-A71D17D532B6}" dt="2024-03-07T20:07:32.125" v="2384" actId="120"/>
      <pc:docMkLst>
        <pc:docMk/>
      </pc:docMkLst>
      <pc:sldChg chg="addSp delSp modSp mod">
        <pc:chgData name="Robes Gael" userId="4d90193bba27c808" providerId="LiveId" clId="{2C5D3074-A15E-462F-86ED-A71D17D532B6}" dt="2024-03-07T20:07:32.125" v="2384" actId="120"/>
        <pc:sldMkLst>
          <pc:docMk/>
          <pc:sldMk cId="3843010065" sldId="256"/>
        </pc:sldMkLst>
        <pc:spChg chg="mod">
          <ac:chgData name="Robes Gael" userId="4d90193bba27c808" providerId="LiveId" clId="{2C5D3074-A15E-462F-86ED-A71D17D532B6}" dt="2024-03-07T18:14:45.387" v="2181" actId="20577"/>
          <ac:spMkLst>
            <pc:docMk/>
            <pc:sldMk cId="3843010065" sldId="256"/>
            <ac:spMk id="2" creationId="{635EC756-62AF-B2AF-D4E6-E6721D0040B1}"/>
          </ac:spMkLst>
        </pc:spChg>
        <pc:spChg chg="add del mod">
          <ac:chgData name="Robes Gael" userId="4d90193bba27c808" providerId="LiveId" clId="{2C5D3074-A15E-462F-86ED-A71D17D532B6}" dt="2024-03-07T16:25:12.453" v="597"/>
          <ac:spMkLst>
            <pc:docMk/>
            <pc:sldMk cId="3843010065" sldId="256"/>
            <ac:spMk id="4" creationId="{846DB986-E3A6-681A-5A2C-C3AF8962CDC6}"/>
          </ac:spMkLst>
        </pc:spChg>
        <pc:spChg chg="mod">
          <ac:chgData name="Robes Gael" userId="4d90193bba27c808" providerId="LiveId" clId="{2C5D3074-A15E-462F-86ED-A71D17D532B6}" dt="2024-03-07T18:16:30.315" v="2203" actId="20577"/>
          <ac:spMkLst>
            <pc:docMk/>
            <pc:sldMk cId="3843010065" sldId="256"/>
            <ac:spMk id="6" creationId="{508C6448-229E-E2E9-FB5C-2245EA19E64A}"/>
          </ac:spMkLst>
        </pc:spChg>
        <pc:spChg chg="mod">
          <ac:chgData name="Robes Gael" userId="4d90193bba27c808" providerId="LiveId" clId="{2C5D3074-A15E-462F-86ED-A71D17D532B6}" dt="2024-03-07T15:36:06.413" v="86" actId="20577"/>
          <ac:spMkLst>
            <pc:docMk/>
            <pc:sldMk cId="3843010065" sldId="256"/>
            <ac:spMk id="7" creationId="{F3726172-3472-8E75-1F3C-837A30F06310}"/>
          </ac:spMkLst>
        </pc:spChg>
        <pc:spChg chg="add del mod">
          <ac:chgData name="Robes Gael" userId="4d90193bba27c808" providerId="LiveId" clId="{2C5D3074-A15E-462F-86ED-A71D17D532B6}" dt="2024-03-07T20:07:32.125" v="2384" actId="120"/>
          <ac:spMkLst>
            <pc:docMk/>
            <pc:sldMk cId="3843010065" sldId="256"/>
            <ac:spMk id="8" creationId="{A53F0DE1-D24E-A0E1-4A93-208AF26B1AF2}"/>
          </ac:spMkLst>
        </pc:spChg>
        <pc:spChg chg="mod">
          <ac:chgData name="Robes Gael" userId="4d90193bba27c808" providerId="LiveId" clId="{2C5D3074-A15E-462F-86ED-A71D17D532B6}" dt="2024-03-07T18:26:52.163" v="2346" actId="20577"/>
          <ac:spMkLst>
            <pc:docMk/>
            <pc:sldMk cId="3843010065" sldId="256"/>
            <ac:spMk id="11" creationId="{CE46A954-E3E0-5190-47E3-C49DD3EB717F}"/>
          </ac:spMkLst>
        </pc:spChg>
        <pc:spChg chg="mod">
          <ac:chgData name="Robes Gael" userId="4d90193bba27c808" providerId="LiveId" clId="{2C5D3074-A15E-462F-86ED-A71D17D532B6}" dt="2024-03-07T18:04:06.064" v="2093" actId="1035"/>
          <ac:spMkLst>
            <pc:docMk/>
            <pc:sldMk cId="3843010065" sldId="256"/>
            <ac:spMk id="12" creationId="{54E2767A-CF37-FB61-63ED-097CC1FBE789}"/>
          </ac:spMkLst>
        </pc:spChg>
        <pc:spChg chg="add mod">
          <ac:chgData name="Robes Gael" userId="4d90193bba27c808" providerId="LiveId" clId="{2C5D3074-A15E-462F-86ED-A71D17D532B6}" dt="2024-03-07T18:12:21.378" v="2156" actId="20577"/>
          <ac:spMkLst>
            <pc:docMk/>
            <pc:sldMk cId="3843010065" sldId="256"/>
            <ac:spMk id="18" creationId="{FAFF50A7-FFFD-E930-55A9-50871C59C177}"/>
          </ac:spMkLst>
        </pc:spChg>
        <pc:spChg chg="mod">
          <ac:chgData name="Robes Gael" userId="4d90193bba27c808" providerId="LiveId" clId="{2C5D3074-A15E-462F-86ED-A71D17D532B6}" dt="2024-03-07T18:05:51.414" v="2138" actId="1035"/>
          <ac:spMkLst>
            <pc:docMk/>
            <pc:sldMk cId="3843010065" sldId="256"/>
            <ac:spMk id="21" creationId="{89C0A192-C44E-3B5B-298E-68FE83155323}"/>
          </ac:spMkLst>
        </pc:spChg>
        <pc:spChg chg="mod">
          <ac:chgData name="Robes Gael" userId="4d90193bba27c808" providerId="LiveId" clId="{2C5D3074-A15E-462F-86ED-A71D17D532B6}" dt="2024-03-07T18:18:22.626" v="2259" actId="1036"/>
          <ac:spMkLst>
            <pc:docMk/>
            <pc:sldMk cId="3843010065" sldId="256"/>
            <ac:spMk id="22" creationId="{385FBD2D-74BE-B8C7-70AD-BA7AAE9BDE71}"/>
          </ac:spMkLst>
        </pc:spChg>
        <pc:spChg chg="mod">
          <ac:chgData name="Robes Gael" userId="4d90193bba27c808" providerId="LiveId" clId="{2C5D3074-A15E-462F-86ED-A71D17D532B6}" dt="2024-03-07T18:27:17.731" v="2347" actId="1035"/>
          <ac:spMkLst>
            <pc:docMk/>
            <pc:sldMk cId="3843010065" sldId="256"/>
            <ac:spMk id="23" creationId="{6A0550C2-E141-04B1-72AA-F2D6E3BFCD6D}"/>
          </ac:spMkLst>
        </pc:spChg>
        <pc:spChg chg="mod">
          <ac:chgData name="Robes Gael" userId="4d90193bba27c808" providerId="LiveId" clId="{2C5D3074-A15E-462F-86ED-A71D17D532B6}" dt="2024-03-07T18:21:38.495" v="2298" actId="1035"/>
          <ac:spMkLst>
            <pc:docMk/>
            <pc:sldMk cId="3843010065" sldId="256"/>
            <ac:spMk id="24" creationId="{55E157EA-BBE2-4835-A4E8-334E01FE81A6}"/>
          </ac:spMkLst>
        </pc:spChg>
        <pc:spChg chg="mod">
          <ac:chgData name="Robes Gael" userId="4d90193bba27c808" providerId="LiveId" clId="{2C5D3074-A15E-462F-86ED-A71D17D532B6}" dt="2024-03-07T18:18:14.108" v="2240" actId="1035"/>
          <ac:spMkLst>
            <pc:docMk/>
            <pc:sldMk cId="3843010065" sldId="256"/>
            <ac:spMk id="25" creationId="{1C45C337-6C14-B465-0199-9F7FB68739FC}"/>
          </ac:spMkLst>
        </pc:spChg>
        <pc:spChg chg="del">
          <ac:chgData name="Robes Gael" userId="4d90193bba27c808" providerId="LiveId" clId="{2C5D3074-A15E-462F-86ED-A71D17D532B6}" dt="2024-03-07T17:53:24.840" v="1666" actId="478"/>
          <ac:spMkLst>
            <pc:docMk/>
            <pc:sldMk cId="3843010065" sldId="256"/>
            <ac:spMk id="26" creationId="{2FC60BC7-4080-8530-4A08-4A01E61A7D00}"/>
          </ac:spMkLst>
        </pc:spChg>
        <pc:spChg chg="mod">
          <ac:chgData name="Robes Gael" userId="4d90193bba27c808" providerId="LiveId" clId="{2C5D3074-A15E-462F-86ED-A71D17D532B6}" dt="2024-03-07T20:03:51.883" v="2375" actId="1035"/>
          <ac:spMkLst>
            <pc:docMk/>
            <pc:sldMk cId="3843010065" sldId="256"/>
            <ac:spMk id="27" creationId="{C4DB9DCF-7694-D25D-75B7-6CCA170F0D12}"/>
          </ac:spMkLst>
        </pc:spChg>
        <pc:spChg chg="del">
          <ac:chgData name="Robes Gael" userId="4d90193bba27c808" providerId="LiveId" clId="{2C5D3074-A15E-462F-86ED-A71D17D532B6}" dt="2024-03-07T16:25:12.437" v="595" actId="478"/>
          <ac:spMkLst>
            <pc:docMk/>
            <pc:sldMk cId="3843010065" sldId="256"/>
            <ac:spMk id="28" creationId="{C0FDA094-45D5-AF34-83C9-ED97138D5BF7}"/>
          </ac:spMkLst>
        </pc:spChg>
        <pc:spChg chg="del mod">
          <ac:chgData name="Robes Gael" userId="4d90193bba27c808" providerId="LiveId" clId="{2C5D3074-A15E-462F-86ED-A71D17D532B6}" dt="2024-03-07T16:35:02.483" v="915" actId="478"/>
          <ac:spMkLst>
            <pc:docMk/>
            <pc:sldMk cId="3843010065" sldId="256"/>
            <ac:spMk id="29" creationId="{9EDC95C0-314F-AB5C-1A4C-C672CD6FFFD7}"/>
          </ac:spMkLst>
        </pc:spChg>
        <pc:spChg chg="mod">
          <ac:chgData name="Robes Gael" userId="4d90193bba27c808" providerId="LiveId" clId="{2C5D3074-A15E-462F-86ED-A71D17D532B6}" dt="2024-03-07T20:03:54.324" v="2376" actId="1035"/>
          <ac:spMkLst>
            <pc:docMk/>
            <pc:sldMk cId="3843010065" sldId="256"/>
            <ac:spMk id="34" creationId="{751B8F72-9D0F-4401-5248-262044EB7C42}"/>
          </ac:spMkLst>
        </pc:spChg>
        <pc:spChg chg="mod">
          <ac:chgData name="Robes Gael" userId="4d90193bba27c808" providerId="LiveId" clId="{2C5D3074-A15E-462F-86ED-A71D17D532B6}" dt="2024-03-07T20:03:48.605" v="2374" actId="1035"/>
          <ac:spMkLst>
            <pc:docMk/>
            <pc:sldMk cId="3843010065" sldId="256"/>
            <ac:spMk id="35" creationId="{552A08BC-3934-FE6B-99B6-EF4E8F461F71}"/>
          </ac:spMkLst>
        </pc:spChg>
        <pc:graphicFrameChg chg="del">
          <ac:chgData name="Robes Gael" userId="4d90193bba27c808" providerId="LiveId" clId="{2C5D3074-A15E-462F-86ED-A71D17D532B6}" dt="2024-03-07T15:28:45.663" v="41" actId="478"/>
          <ac:graphicFrameMkLst>
            <pc:docMk/>
            <pc:sldMk cId="3843010065" sldId="256"/>
            <ac:graphicFrameMk id="9" creationId="{6A44DB14-9B0D-E7C0-EF73-E90403A6033C}"/>
          </ac:graphicFrameMkLst>
        </pc:graphicFrameChg>
        <pc:graphicFrameChg chg="del">
          <ac:chgData name="Robes Gael" userId="4d90193bba27c808" providerId="LiveId" clId="{2C5D3074-A15E-462F-86ED-A71D17D532B6}" dt="2024-03-07T15:47:56.411" v="93" actId="478"/>
          <ac:graphicFrameMkLst>
            <pc:docMk/>
            <pc:sldMk cId="3843010065" sldId="256"/>
            <ac:graphicFrameMk id="10" creationId="{1EEA981F-F70C-FD36-44B4-9586EDC33DBE}"/>
          </ac:graphicFrameMkLst>
        </pc:graphicFrameChg>
        <pc:picChg chg="del">
          <ac:chgData name="Robes Gael" userId="4d90193bba27c808" providerId="LiveId" clId="{2C5D3074-A15E-462F-86ED-A71D17D532B6}" dt="2024-03-07T09:24:04.675" v="37" actId="478"/>
          <ac:picMkLst>
            <pc:docMk/>
            <pc:sldMk cId="3843010065" sldId="256"/>
            <ac:picMk id="5" creationId="{12AFA3FF-32AC-095E-99E0-13D124288D48}"/>
          </ac:picMkLst>
        </pc:picChg>
        <pc:picChg chg="add mod">
          <ac:chgData name="Robes Gael" userId="4d90193bba27c808" providerId="LiveId" clId="{2C5D3074-A15E-462F-86ED-A71D17D532B6}" dt="2024-03-07T18:14:54.056" v="2185" actId="1036"/>
          <ac:picMkLst>
            <pc:docMk/>
            <pc:sldMk cId="3843010065" sldId="256"/>
            <ac:picMk id="15" creationId="{91B85816-2EAA-F31F-E28A-98F75556BFEB}"/>
          </ac:picMkLst>
        </pc:picChg>
        <pc:picChg chg="add mod">
          <ac:chgData name="Robes Gael" userId="4d90193bba27c808" providerId="LiveId" clId="{2C5D3074-A15E-462F-86ED-A71D17D532B6}" dt="2024-03-07T18:15:03.759" v="2195" actId="14100"/>
          <ac:picMkLst>
            <pc:docMk/>
            <pc:sldMk cId="3843010065" sldId="256"/>
            <ac:picMk id="20" creationId="{42935596-1A13-B38D-762F-A7A52D4BDF5D}"/>
          </ac:picMkLst>
        </pc:picChg>
        <pc:cxnChg chg="mod">
          <ac:chgData name="Robes Gael" userId="4d90193bba27c808" providerId="LiveId" clId="{2C5D3074-A15E-462F-86ED-A71D17D532B6}" dt="2024-03-07T15:53:38.829" v="203" actId="13822"/>
          <ac:cxnSpMkLst>
            <pc:docMk/>
            <pc:sldMk cId="3843010065" sldId="256"/>
            <ac:cxnSpMk id="13" creationId="{5756AC7A-6E9A-1C98-639D-E629B59725BA}"/>
          </ac:cxnSpMkLst>
        </pc:cxnChg>
        <pc:cxnChg chg="mod">
          <ac:chgData name="Robes Gael" userId="4d90193bba27c808" providerId="LiveId" clId="{2C5D3074-A15E-462F-86ED-A71D17D532B6}" dt="2024-03-07T18:03:47.848" v="2085" actId="1035"/>
          <ac:cxnSpMkLst>
            <pc:docMk/>
            <pc:sldMk cId="3843010065" sldId="256"/>
            <ac:cxnSpMk id="16" creationId="{2D5E7AD6-29AD-C67D-1154-C6A1DEF34148}"/>
          </ac:cxnSpMkLst>
        </pc:cxnChg>
        <pc:cxnChg chg="mod">
          <ac:chgData name="Robes Gael" userId="4d90193bba27c808" providerId="LiveId" clId="{2C5D3074-A15E-462F-86ED-A71D17D532B6}" dt="2024-03-07T20:03:10.568" v="2352" actId="14100"/>
          <ac:cxnSpMkLst>
            <pc:docMk/>
            <pc:sldMk cId="3843010065" sldId="256"/>
            <ac:cxnSpMk id="17" creationId="{34A2D0E5-E883-ECB6-3F55-6ED0F2115A00}"/>
          </ac:cxnSpMkLst>
        </pc:cxnChg>
      </pc:sldChg>
    </pc:docChg>
  </pc:docChgLst>
  <pc:docChgLst>
    <pc:chgData name="Robes Gael" userId="4d90193bba27c808" providerId="LiveId" clId="{7B0AD689-EC4F-42AE-96F7-4CFC75DB63E6}"/>
    <pc:docChg chg="modSld">
      <pc:chgData name="Robes Gael" userId="4d90193bba27c808" providerId="LiveId" clId="{7B0AD689-EC4F-42AE-96F7-4CFC75DB63E6}" dt="2024-02-11T15:56:37.810" v="26" actId="1076"/>
      <pc:docMkLst>
        <pc:docMk/>
      </pc:docMkLst>
      <pc:sldChg chg="modSp mod">
        <pc:chgData name="Robes Gael" userId="4d90193bba27c808" providerId="LiveId" clId="{7B0AD689-EC4F-42AE-96F7-4CFC75DB63E6}" dt="2024-02-11T15:56:37.810" v="26" actId="1076"/>
        <pc:sldMkLst>
          <pc:docMk/>
          <pc:sldMk cId="3843010065" sldId="256"/>
        </pc:sldMkLst>
        <pc:spChg chg="mod">
          <ac:chgData name="Robes Gael" userId="4d90193bba27c808" providerId="LiveId" clId="{7B0AD689-EC4F-42AE-96F7-4CFC75DB63E6}" dt="2024-02-11T15:44:50.136" v="25" actId="20577"/>
          <ac:spMkLst>
            <pc:docMk/>
            <pc:sldMk cId="3843010065" sldId="256"/>
            <ac:spMk id="7" creationId="{F3726172-3472-8E75-1F3C-837A30F06310}"/>
          </ac:spMkLst>
        </pc:spChg>
        <pc:picChg chg="mod">
          <ac:chgData name="Robes Gael" userId="4d90193bba27c808" providerId="LiveId" clId="{7B0AD689-EC4F-42AE-96F7-4CFC75DB63E6}" dt="2024-02-11T15:56:37.810" v="26" actId="1076"/>
          <ac:picMkLst>
            <pc:docMk/>
            <pc:sldMk cId="3843010065" sldId="256"/>
            <ac:picMk id="5" creationId="{12AFA3FF-32AC-095E-99E0-13D124288D4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122022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62698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12220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38513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2D63E7-3B7A-42D7-988A-377162D29594}"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3242771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2D63E7-3B7A-42D7-988A-377162D29594}"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310635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2D63E7-3B7A-42D7-988A-377162D29594}" type="datetimeFigureOut">
              <a:rPr lang="en-US" smtClean="0"/>
              <a:t>3/7/2024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422499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2D63E7-3B7A-42D7-988A-377162D29594}" type="datetimeFigureOut">
              <a:rPr lang="en-US" smtClean="0"/>
              <a:t>3/7/2024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159891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D63E7-3B7A-42D7-988A-377162D29594}" type="datetimeFigureOut">
              <a:rPr lang="en-US" smtClean="0"/>
              <a:t>3/7/2024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275547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E2D63E7-3B7A-42D7-988A-377162D29594}"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162988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E2D63E7-3B7A-42D7-988A-377162D29594}"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497829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FE2D63E7-3B7A-42D7-988A-377162D29594}" type="datetimeFigureOut">
              <a:rPr lang="en-US" smtClean="0"/>
              <a:t>3/7/2024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89C57549-38AE-4DA0-8A50-77F50255EFE7}" type="slidenum">
              <a:rPr lang="en-US" smtClean="0"/>
              <a:t>‹#›</a:t>
            </a:fld>
            <a:endParaRPr lang="en-US"/>
          </a:p>
        </p:txBody>
      </p:sp>
    </p:spTree>
    <p:extLst>
      <p:ext uri="{BB962C8B-B14F-4D97-AF65-F5344CB8AC3E}">
        <p14:creationId xmlns:p14="http://schemas.microsoft.com/office/powerpoint/2010/main" val="2426790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C756-62AF-B2AF-D4E6-E6721D0040B1}"/>
              </a:ext>
            </a:extLst>
          </p:cNvPr>
          <p:cNvSpPr>
            <a:spLocks noGrp="1"/>
          </p:cNvSpPr>
          <p:nvPr>
            <p:ph type="ctrTitle"/>
          </p:nvPr>
        </p:nvSpPr>
        <p:spPr>
          <a:xfrm>
            <a:off x="317244" y="533290"/>
            <a:ext cx="6606540" cy="982640"/>
          </a:xfrm>
        </p:spPr>
        <p:txBody>
          <a:bodyPr>
            <a:normAutofit fontScale="90000"/>
          </a:bodyPr>
          <a:lstStyle/>
          <a:p>
            <a: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Machine Learning </a:t>
            </a:r>
            <a:r>
              <a:rPr lang="en-US" sz="18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M</a:t>
            </a:r>
            <a: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odel </a:t>
            </a:r>
            <a:r>
              <a:rPr lang="en-US" sz="18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O</a:t>
            </a:r>
            <a: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utcomes: Loan Prediction Project</a:t>
            </a:r>
            <a:b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r>
              <a:rPr lang="en-US" sz="16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Executive Summary Report</a:t>
            </a:r>
            <a:b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r>
              <a:rPr lang="en-US" sz="1300" i="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Prepared by Robes Fokoueng – February 2024</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508C6448-229E-E2E9-FB5C-2245EA19E64A}"/>
              </a:ext>
            </a:extLst>
          </p:cNvPr>
          <p:cNvSpPr txBox="1"/>
          <p:nvPr/>
        </p:nvSpPr>
        <p:spPr>
          <a:xfrm>
            <a:off x="84165" y="1908801"/>
            <a:ext cx="3355070" cy="4764318"/>
          </a:xfrm>
          <a:prstGeom prst="rect">
            <a:avLst/>
          </a:prstGeom>
          <a:solidFill>
            <a:schemeClr val="accent4">
              <a:lumMod val="20000"/>
              <a:lumOff val="80000"/>
            </a:schemeClr>
          </a:solidFill>
          <a:ln>
            <a:noFill/>
          </a:ln>
        </p:spPr>
        <p:txBody>
          <a:bodyPr wrap="square" rtlCol="0">
            <a:spAutoFit/>
          </a:bodyPr>
          <a:lstStyle/>
          <a:p>
            <a:pPr marL="0" marR="0">
              <a:lnSpc>
                <a:spcPct val="107000"/>
              </a:lnSpc>
              <a:spcBef>
                <a:spcPts val="0"/>
              </a:spcBef>
              <a:spcAft>
                <a:spcPts val="800"/>
              </a:spcAft>
            </a:pPr>
            <a:r>
              <a:rPr lang="en-US" sz="1400" b="1" u="sng" kern="0" dirty="0">
                <a:solidFill>
                  <a:srgbClr val="1F1F1F"/>
                </a:solidFill>
                <a:latin typeface="Google Sans" panose="020B0604020202020204" charset="0"/>
                <a:cs typeface="Times New Roman" panose="02020603050405020304" pitchFamily="18" charset="0"/>
              </a:rPr>
              <a:t>Key Insights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750"/>
              </a:spcAft>
              <a:buSzPts val="1000"/>
              <a:tabLst>
                <a:tab pos="457200" algn="l"/>
              </a:tabLst>
            </a:pP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We built 4 classification models: Decision Tree, KNN, Random Forest and Logistic Regression.</a:t>
            </a:r>
            <a:br>
              <a:rPr lang="en-US" sz="1200" kern="0" dirty="0">
                <a:solidFill>
                  <a:srgbClr val="1F1F1F"/>
                </a:solidFill>
                <a:latin typeface="Google Sans" panose="020B0604020202020204" charset="0"/>
                <a:ea typeface="Times New Roman" panose="02020603050405020304" pitchFamily="18" charset="0"/>
                <a:cs typeface="Times New Roman" panose="02020603050405020304" pitchFamily="18" charset="0"/>
              </a:rPr>
            </a:br>
            <a:br>
              <a:rPr lang="en-US" sz="1200" kern="0" dirty="0">
                <a:solidFill>
                  <a:srgbClr val="1F1F1F"/>
                </a:solidFill>
                <a:latin typeface="Google Sans" panose="020B0604020202020204" charset="0"/>
                <a:ea typeface="Times New Roman" panose="02020603050405020304" pitchFamily="18" charset="0"/>
                <a:cs typeface="Times New Roman" panose="02020603050405020304" pitchFamily="18" charset="0"/>
              </a:rPr>
            </a:br>
            <a:r>
              <a:rPr lang="en" sz="1200" dirty="0">
                <a:latin typeface="Google Sans"/>
                <a:ea typeface="Google Sans"/>
                <a:cs typeface="Google Sans"/>
                <a:sym typeface="Google Sans"/>
              </a:rPr>
              <a:t>Random forest (RF)  and Logistic regression (LR) performed exceptionally well.</a:t>
            </a:r>
            <a:br>
              <a:rPr lang="en" sz="1200" dirty="0">
                <a:latin typeface="Google Sans"/>
                <a:ea typeface="Google Sans"/>
                <a:cs typeface="Google Sans"/>
                <a:sym typeface="Google Sans"/>
              </a:rPr>
            </a:br>
            <a:br>
              <a:rPr lang="en" sz="1200" dirty="0">
                <a:latin typeface="Google Sans"/>
                <a:ea typeface="Google Sans"/>
                <a:cs typeface="Google Sans"/>
                <a:sym typeface="Google Sans"/>
              </a:rPr>
            </a:br>
            <a:r>
              <a:rPr lang="en" sz="1200" dirty="0">
                <a:latin typeface="Google Sans"/>
                <a:ea typeface="Google Sans"/>
                <a:cs typeface="Google Sans"/>
                <a:sym typeface="Google Sans"/>
              </a:rPr>
              <a:t>Logistic regression model with a better recall score (0.976), precision score (0.838) and an accurracy of 85.37 % was selected as champion.</a:t>
            </a:r>
            <a:b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br>
            <a:br>
              <a:rPr lang="en-US" sz="1200" kern="100" dirty="0">
                <a:solidFill>
                  <a:srgbClr val="1F1F1F"/>
                </a:solidFill>
                <a:latin typeface="Calibri" panose="020F0502020204030204" pitchFamily="34" charset="0"/>
                <a:ea typeface="Calibri" panose="020F0502020204030204" pitchFamily="34" charset="0"/>
                <a:cs typeface="Times New Roman" panose="02020603050405020304" pitchFamily="18" charset="0"/>
              </a:rPr>
            </a:br>
            <a:r>
              <a:rPr lang="en-US" sz="1200" dirty="0" err="1">
                <a:latin typeface="Google Sans"/>
                <a:ea typeface="Google Sans"/>
                <a:cs typeface="Google Sans"/>
              </a:rPr>
              <a:t>Credit_History</a:t>
            </a:r>
            <a:r>
              <a:rPr lang="en-US" sz="1200" dirty="0">
                <a:latin typeface="Google Sans"/>
                <a:ea typeface="Google Sans"/>
                <a:cs typeface="Google Sans"/>
              </a:rPr>
              <a:t> has the highest correlation with </a:t>
            </a:r>
            <a:r>
              <a:rPr lang="en-US" sz="1200" dirty="0" err="1">
                <a:latin typeface="Google Sans"/>
                <a:ea typeface="Google Sans"/>
                <a:cs typeface="Google Sans"/>
              </a:rPr>
              <a:t>Loan_Status</a:t>
            </a:r>
            <a:r>
              <a:rPr lang="en-US" sz="1200" dirty="0">
                <a:latin typeface="Google Sans"/>
                <a:ea typeface="Google Sans"/>
                <a:cs typeface="Google Sans"/>
              </a:rPr>
              <a:t> (a positive correlation of 0.52). Therefore, our target value is highly dependent on this column. </a:t>
            </a:r>
            <a:b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br>
            <a:br>
              <a:rPr lang="en-US" sz="1200" kern="100" dirty="0">
                <a:solidFill>
                  <a:srgbClr val="1F1F1F"/>
                </a:solidFill>
                <a:latin typeface="Calibri" panose="020F0502020204030204" pitchFamily="34" charset="0"/>
                <a:ea typeface="Calibri" panose="020F0502020204030204" pitchFamily="34" charset="0"/>
                <a:cs typeface="Times New Roman" panose="02020603050405020304" pitchFamily="18" charset="0"/>
              </a:rPr>
            </a:b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Despite the good performance of the selected model, we do not recommend using it because our target value is highly dependent on only one features. And in practice, the loan is not granted only based on the credit history, but also on certain features such as, income, </a:t>
            </a:r>
            <a:r>
              <a:rPr lang="en-US" sz="1200" kern="0" dirty="0" err="1">
                <a:solidFill>
                  <a:srgbClr val="1F1F1F"/>
                </a:solidFill>
                <a:effectLst/>
                <a:latin typeface="Google Sans" panose="020B0604020202020204" charset="0"/>
                <a:ea typeface="Times New Roman" panose="02020603050405020304" pitchFamily="18" charset="0"/>
                <a:cs typeface="Times New Roman" panose="02020603050405020304" pitchFamily="18" charset="0"/>
              </a:rPr>
              <a:t>coapplicant</a:t>
            </a: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 income if applicable and loan amount.</a:t>
            </a:r>
            <a:endParaRPr lang="en-US" sz="12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3726172-3472-8E75-1F3C-837A30F06310}"/>
              </a:ext>
            </a:extLst>
          </p:cNvPr>
          <p:cNvSpPr txBox="1"/>
          <p:nvPr/>
        </p:nvSpPr>
        <p:spPr>
          <a:xfrm>
            <a:off x="65966" y="982640"/>
            <a:ext cx="7622269" cy="856325"/>
          </a:xfrm>
          <a:prstGeom prst="rect">
            <a:avLst/>
          </a:prstGeom>
          <a:noFill/>
        </p:spPr>
        <p:txBody>
          <a:bodyPr wrap="square" rtlCol="0">
            <a:spAutoFit/>
          </a:bodyPr>
          <a:lstStyle/>
          <a:p>
            <a:pPr marL="0" marR="0" algn="just">
              <a:lnSpc>
                <a:spcPct val="107000"/>
              </a:lnSpc>
              <a:spcBef>
                <a:spcPts val="0"/>
              </a:spcBef>
              <a:spcAft>
                <a:spcPts val="800"/>
              </a:spcAft>
            </a:pPr>
            <a:r>
              <a:rPr lang="en-US" sz="1400" b="1" u="sng" kern="0" dirty="0">
                <a:solidFill>
                  <a:srgbClr val="1F1F1F"/>
                </a:solidFill>
                <a:latin typeface="Google Sans" panose="020B0604020202020204" charset="0"/>
                <a:cs typeface="Times New Roman" panose="02020603050405020304" pitchFamily="18" charset="0"/>
              </a:rPr>
              <a:t>Project Overview</a:t>
            </a:r>
            <a:endParaRPr lang="en-US" sz="1050" b="1" i="0" dirty="0">
              <a:effectLst/>
              <a:latin typeface="system-ui"/>
            </a:endParaRPr>
          </a:p>
          <a:p>
            <a:pPr algn="l"/>
            <a:r>
              <a:rPr lang="en-US" sz="1400" dirty="0">
                <a:latin typeface="system-ui"/>
              </a:rPr>
              <a:t>We want to d</a:t>
            </a:r>
            <a:r>
              <a:rPr lang="en-US" sz="1400" b="0" i="0" dirty="0">
                <a:effectLst/>
                <a:latin typeface="system-ui"/>
              </a:rPr>
              <a:t>evelop a robust and reliable machine learning model to predict whether to authorize or not a loan to a customer. </a:t>
            </a:r>
            <a:endParaRPr lang="en-US" sz="2800" dirty="0"/>
          </a:p>
        </p:txBody>
      </p:sp>
      <p:sp>
        <p:nvSpPr>
          <p:cNvPr id="8" name="TextBox 7">
            <a:extLst>
              <a:ext uri="{FF2B5EF4-FFF2-40B4-BE49-F238E27FC236}">
                <a16:creationId xmlns:a16="http://schemas.microsoft.com/office/drawing/2014/main" id="{A53F0DE1-D24E-A0E1-4A93-208AF26B1AF2}"/>
              </a:ext>
            </a:extLst>
          </p:cNvPr>
          <p:cNvSpPr txBox="1"/>
          <p:nvPr/>
        </p:nvSpPr>
        <p:spPr>
          <a:xfrm>
            <a:off x="84165" y="6696046"/>
            <a:ext cx="3351385" cy="3258649"/>
          </a:xfrm>
          <a:prstGeom prst="rect">
            <a:avLst/>
          </a:prstGeom>
          <a:solidFill>
            <a:schemeClr val="accent3">
              <a:lumMod val="40000"/>
              <a:lumOff val="60000"/>
            </a:schemeClr>
          </a:solidFill>
        </p:spPr>
        <p:txBody>
          <a:bodyPr wrap="square" rtlCol="0">
            <a:spAutoFit/>
          </a:bodyPr>
          <a:lstStyle/>
          <a:p>
            <a:pPr marL="0" marR="0">
              <a:lnSpc>
                <a:spcPct val="107000"/>
              </a:lnSpc>
              <a:spcBef>
                <a:spcPts val="0"/>
              </a:spcBef>
              <a:spcAft>
                <a:spcPts val="800"/>
              </a:spcAft>
            </a:pPr>
            <a:r>
              <a:rPr lang="en-US" sz="1400" b="1" u="sng" kern="0" dirty="0">
                <a:solidFill>
                  <a:srgbClr val="1F1F1F"/>
                </a:solidFill>
                <a:latin typeface="Google Sans" panose="020B0604020202020204" charset="0"/>
                <a:cs typeface="Times New Roman" panose="02020603050405020304" pitchFamily="18" charset="0"/>
              </a:rPr>
              <a:t>Next Steps</a:t>
            </a:r>
          </a:p>
          <a:p>
            <a:pPr marR="0" lvl="0" algn="just">
              <a:lnSpc>
                <a:spcPct val="107000"/>
              </a:lnSpc>
              <a:spcBef>
                <a:spcPts val="0"/>
              </a:spcBef>
              <a:spcAft>
                <a:spcPts val="750"/>
              </a:spcAft>
              <a:buSzPts val="1000"/>
              <a:tabLst>
                <a:tab pos="457200" algn="l"/>
              </a:tabLst>
            </a:pPr>
            <a:r>
              <a:rPr lang="en-US" sz="1400" kern="0" dirty="0">
                <a:solidFill>
                  <a:srgbClr val="1F1F1F"/>
                </a:solidFill>
                <a:latin typeface="Google Sans" panose="020B0604020202020204" charset="0"/>
                <a:cs typeface="Times New Roman" panose="02020603050405020304" pitchFamily="18" charset="0"/>
              </a:rPr>
              <a:t>We recommend to:</a:t>
            </a:r>
          </a:p>
          <a:p>
            <a:pPr marR="0" lvl="0">
              <a:lnSpc>
                <a:spcPct val="107000"/>
              </a:lnSpc>
              <a:spcBef>
                <a:spcPts val="0"/>
              </a:spcBef>
              <a:spcAft>
                <a:spcPts val="750"/>
              </a:spcAft>
              <a:buSzPts val="1000"/>
              <a:tabLst>
                <a:tab pos="457200" algn="l"/>
              </a:tabLst>
            </a:pPr>
            <a:r>
              <a:rPr lang="en-US" sz="1400" kern="0" dirty="0">
                <a:solidFill>
                  <a:srgbClr val="1F1F1F"/>
                </a:solidFill>
                <a:latin typeface="Google Sans" panose="020B0604020202020204" charset="0"/>
                <a:cs typeface="Times New Roman" panose="02020603050405020304" pitchFamily="18" charset="0"/>
              </a:rPr>
              <a:t>Collect and </a:t>
            </a:r>
            <a:r>
              <a:rPr lang="en-US" sz="1400" kern="0">
                <a:solidFill>
                  <a:srgbClr val="1F1F1F"/>
                </a:solidFill>
                <a:latin typeface="Google Sans" panose="020B0604020202020204" charset="0"/>
                <a:cs typeface="Times New Roman" panose="02020603050405020304" pitchFamily="18" charset="0"/>
              </a:rPr>
              <a:t>add the </a:t>
            </a:r>
            <a:r>
              <a:rPr lang="en-US" sz="1400" kern="0" dirty="0">
                <a:solidFill>
                  <a:srgbClr val="1F1F1F"/>
                </a:solidFill>
                <a:latin typeface="Google Sans" panose="020B0604020202020204" charset="0"/>
                <a:cs typeface="Times New Roman" panose="02020603050405020304" pitchFamily="18" charset="0"/>
              </a:rPr>
              <a:t>dataset.</a:t>
            </a:r>
            <a:br>
              <a:rPr lang="en-US" sz="1400" kern="0" dirty="0">
                <a:solidFill>
                  <a:srgbClr val="1F1F1F"/>
                </a:solidFill>
                <a:latin typeface="Google Sans" panose="020B0604020202020204" charset="0"/>
                <a:cs typeface="Times New Roman" panose="02020603050405020304" pitchFamily="18" charset="0"/>
              </a:rPr>
            </a:br>
            <a:endParaRPr lang="en-US" sz="1400" kern="0" dirty="0">
              <a:solidFill>
                <a:srgbClr val="1F1F1F"/>
              </a:solidFill>
              <a:latin typeface="Google Sans" panose="020B0604020202020204" charset="0"/>
              <a:cs typeface="Times New Roman" panose="02020603050405020304" pitchFamily="18" charset="0"/>
            </a:endParaRPr>
          </a:p>
          <a:p>
            <a:pPr marR="0" lvl="0" algn="just">
              <a:lnSpc>
                <a:spcPct val="107000"/>
              </a:lnSpc>
              <a:spcBef>
                <a:spcPts val="0"/>
              </a:spcBef>
              <a:spcAft>
                <a:spcPts val="750"/>
              </a:spcAft>
              <a:buSzPts val="1000"/>
              <a:tabLst>
                <a:tab pos="457200" algn="l"/>
              </a:tabLst>
            </a:pPr>
            <a:r>
              <a:rPr lang="en-US" sz="1400" kern="0" dirty="0">
                <a:solidFill>
                  <a:srgbClr val="1F1F1F"/>
                </a:solidFill>
                <a:latin typeface="Google Sans" panose="020B0604020202020204" charset="0"/>
                <a:cs typeface="Times New Roman" panose="02020603050405020304" pitchFamily="18" charset="0"/>
              </a:rPr>
              <a:t>Build Random Forest model and XGBOOST model, using hyperparameters tune.</a:t>
            </a:r>
            <a:br>
              <a:rPr lang="en-US" sz="1400" kern="0" dirty="0">
                <a:solidFill>
                  <a:srgbClr val="1F1F1F"/>
                </a:solidFill>
                <a:latin typeface="Google Sans" panose="020B0604020202020204" charset="0"/>
                <a:cs typeface="Times New Roman" panose="02020603050405020304" pitchFamily="18" charset="0"/>
              </a:rPr>
            </a:br>
            <a:endParaRPr lang="en-US" sz="1400" kern="0" dirty="0">
              <a:solidFill>
                <a:srgbClr val="1F1F1F"/>
              </a:solidFill>
              <a:latin typeface="Google Sans" panose="020B0604020202020204" charset="0"/>
              <a:cs typeface="Times New Roman" panose="02020603050405020304" pitchFamily="18" charset="0"/>
            </a:endParaRPr>
          </a:p>
          <a:p>
            <a:pPr marR="0" lvl="0" algn="just">
              <a:lnSpc>
                <a:spcPct val="107000"/>
              </a:lnSpc>
              <a:spcBef>
                <a:spcPts val="0"/>
              </a:spcBef>
              <a:spcAft>
                <a:spcPts val="750"/>
              </a:spcAft>
              <a:buSzPts val="1000"/>
              <a:tabLst>
                <a:tab pos="457200" algn="l"/>
              </a:tabLst>
            </a:pPr>
            <a:r>
              <a:rPr lang="en-US" sz="1400" kern="0" dirty="0">
                <a:solidFill>
                  <a:srgbClr val="1F1F1F"/>
                </a:solidFill>
                <a:latin typeface="Google Sans" panose="020B0604020202020204" charset="0"/>
                <a:cs typeface="Times New Roman" panose="02020603050405020304" pitchFamily="18" charset="0"/>
              </a:rPr>
              <a:t>Apply Cross validation: Data will split into training, validation and test sets. It is particularly useful when working with smaller dataset. The goal is to evaluate the model's robustness and avoid overfitting.</a:t>
            </a:r>
            <a:endParaRPr lang="en-US" sz="1200" kern="0" dirty="0">
              <a:solidFill>
                <a:srgbClr val="1F1F1F"/>
              </a:solidFill>
              <a:latin typeface="Google Sans" panose="020B0604020202020204" charset="0"/>
              <a:cs typeface="Times New Roman" panose="02020603050405020304" pitchFamily="18" charset="0"/>
            </a:endParaRPr>
          </a:p>
        </p:txBody>
      </p:sp>
      <p:sp>
        <p:nvSpPr>
          <p:cNvPr id="11" name="TextBox 10">
            <a:extLst>
              <a:ext uri="{FF2B5EF4-FFF2-40B4-BE49-F238E27FC236}">
                <a16:creationId xmlns:a16="http://schemas.microsoft.com/office/drawing/2014/main" id="{CE46A954-E3E0-5190-47E3-C49DD3EB717F}"/>
              </a:ext>
            </a:extLst>
          </p:cNvPr>
          <p:cNvSpPr txBox="1"/>
          <p:nvPr/>
        </p:nvSpPr>
        <p:spPr>
          <a:xfrm>
            <a:off x="3435550" y="8956526"/>
            <a:ext cx="4188129" cy="1144929"/>
          </a:xfrm>
          <a:prstGeom prst="rect">
            <a:avLst/>
          </a:prstGeom>
          <a:noFill/>
        </p:spPr>
        <p:txBody>
          <a:bodyPr wrap="square" rtlCol="0">
            <a:spAutoFit/>
          </a:bodyPr>
          <a:lstStyle/>
          <a:p>
            <a:pPr marL="171450" lvl="0" indent="-171450" algn="l" rtl="0">
              <a:lnSpc>
                <a:spcPct val="105000"/>
              </a:lnSpc>
              <a:spcBef>
                <a:spcPts val="0"/>
              </a:spcBef>
              <a:spcAft>
                <a:spcPts val="0"/>
              </a:spcAft>
              <a:buFont typeface="Arial" panose="020B0604020202020204" pitchFamily="34" charset="0"/>
              <a:buChar char="•"/>
            </a:pPr>
            <a:r>
              <a:rPr lang="en-US" sz="1200" kern="0" dirty="0">
                <a:solidFill>
                  <a:srgbClr val="1F1F1F"/>
                </a:solidFill>
                <a:latin typeface="Google Sans" panose="020B0604020202020204" charset="0"/>
                <a:cs typeface="Times New Roman" panose="02020603050405020304" pitchFamily="18" charset="0"/>
                <a:sym typeface="Google Sans"/>
              </a:rPr>
              <a:t>In the logistic regression model above, `</a:t>
            </a:r>
            <a:r>
              <a:rPr lang="en-US" sz="1200" kern="0" dirty="0" err="1">
                <a:solidFill>
                  <a:srgbClr val="1F1F1F"/>
                </a:solidFill>
                <a:latin typeface="Google Sans" panose="020B0604020202020204" charset="0"/>
                <a:cs typeface="Times New Roman" panose="02020603050405020304" pitchFamily="18" charset="0"/>
                <a:sym typeface="Google Sans"/>
              </a:rPr>
              <a:t>Credit_History</a:t>
            </a:r>
            <a:r>
              <a:rPr lang="en-US" sz="1200" kern="0" dirty="0">
                <a:solidFill>
                  <a:srgbClr val="1F1F1F"/>
                </a:solidFill>
                <a:latin typeface="Google Sans" panose="020B0604020202020204" charset="0"/>
                <a:cs typeface="Times New Roman" panose="02020603050405020304" pitchFamily="18" charset="0"/>
                <a:sym typeface="Google Sans"/>
              </a:rPr>
              <a:t>`, `Married`, `Dependent and `</a:t>
            </a:r>
            <a:r>
              <a:rPr lang="en-US" sz="1200" kern="0" dirty="0" err="1">
                <a:solidFill>
                  <a:srgbClr val="1F1F1F"/>
                </a:solidFill>
                <a:latin typeface="Google Sans" panose="020B0604020202020204" charset="0"/>
                <a:cs typeface="Times New Roman" panose="02020603050405020304" pitchFamily="18" charset="0"/>
                <a:sym typeface="Google Sans"/>
              </a:rPr>
              <a:t>Property_Area</a:t>
            </a:r>
            <a:r>
              <a:rPr lang="en-US" sz="1200" kern="0" dirty="0">
                <a:solidFill>
                  <a:srgbClr val="1F1F1F"/>
                </a:solidFill>
                <a:latin typeface="Google Sans" panose="020B0604020202020204" charset="0"/>
                <a:cs typeface="Times New Roman" panose="02020603050405020304" pitchFamily="18" charset="0"/>
                <a:sym typeface="Google Sans"/>
              </a:rPr>
              <a:t>` have the positive importance. These variables are most helpful in predicting the outcome variable.</a:t>
            </a:r>
          </a:p>
          <a:p>
            <a:pPr algn="ctr"/>
            <a:endParaRPr lang="en-US" dirty="0"/>
          </a:p>
        </p:txBody>
      </p:sp>
      <p:sp>
        <p:nvSpPr>
          <p:cNvPr id="12" name="TextBox 11">
            <a:extLst>
              <a:ext uri="{FF2B5EF4-FFF2-40B4-BE49-F238E27FC236}">
                <a16:creationId xmlns:a16="http://schemas.microsoft.com/office/drawing/2014/main" id="{54E2767A-CF37-FB61-63ED-097CC1FBE789}"/>
              </a:ext>
            </a:extLst>
          </p:cNvPr>
          <p:cNvSpPr txBox="1"/>
          <p:nvPr/>
        </p:nvSpPr>
        <p:spPr>
          <a:xfrm>
            <a:off x="3411706" y="1912471"/>
            <a:ext cx="4188129" cy="605935"/>
          </a:xfrm>
          <a:prstGeom prst="rect">
            <a:avLst/>
          </a:prstGeom>
          <a:noFill/>
        </p:spPr>
        <p:txBody>
          <a:bodyPr wrap="square" rtlCol="0">
            <a:spAutoFit/>
          </a:bodyPr>
          <a:lstStyle/>
          <a:p>
            <a:pPr>
              <a:lnSpc>
                <a:spcPct val="107000"/>
              </a:lnSpc>
              <a:spcAft>
                <a:spcPts val="800"/>
              </a:spcAft>
            </a:pPr>
            <a:r>
              <a:rPr lang="en-US" sz="1400" b="1" u="sng" kern="0" dirty="0">
                <a:solidFill>
                  <a:srgbClr val="1F1F1F"/>
                </a:solidFill>
                <a:latin typeface="Google Sans" panose="020B0604020202020204" charset="0"/>
                <a:cs typeface="Times New Roman" panose="02020603050405020304" pitchFamily="18" charset="0"/>
              </a:rPr>
              <a:t>Details</a:t>
            </a:r>
          </a:p>
          <a:p>
            <a:pPr marL="171450" marR="0" indent="-171450">
              <a:lnSpc>
                <a:spcPct val="105000"/>
              </a:lnSpc>
              <a:buSzPts val="1000"/>
              <a:buFont typeface="Arial" panose="020B0604020202020204" pitchFamily="34" charset="0"/>
              <a:buChar char="•"/>
              <a:tabLst>
                <a:tab pos="457200" algn="l"/>
              </a:tabLst>
            </a:pPr>
            <a:r>
              <a:rPr lang="en-US" sz="1200" kern="0" dirty="0">
                <a:solidFill>
                  <a:srgbClr val="1F1F1F"/>
                </a:solidFill>
                <a:latin typeface="Google Sans" panose="020B0604020202020204" charset="0"/>
                <a:cs typeface="Times New Roman" panose="02020603050405020304" pitchFamily="18" charset="0"/>
              </a:rPr>
              <a:t>Correlation heatmap.</a:t>
            </a:r>
          </a:p>
        </p:txBody>
      </p:sp>
      <p:cxnSp>
        <p:nvCxnSpPr>
          <p:cNvPr id="13" name="Straight Connector 12">
            <a:extLst>
              <a:ext uri="{FF2B5EF4-FFF2-40B4-BE49-F238E27FC236}">
                <a16:creationId xmlns:a16="http://schemas.microsoft.com/office/drawing/2014/main" id="{5756AC7A-6E9A-1C98-639D-E629B59725BA}"/>
              </a:ext>
            </a:extLst>
          </p:cNvPr>
          <p:cNvCxnSpPr>
            <a:cxnSpLocks/>
          </p:cNvCxnSpPr>
          <p:nvPr/>
        </p:nvCxnSpPr>
        <p:spPr>
          <a:xfrm>
            <a:off x="139177" y="982640"/>
            <a:ext cx="746065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Straight Connector 15">
            <a:extLst>
              <a:ext uri="{FF2B5EF4-FFF2-40B4-BE49-F238E27FC236}">
                <a16:creationId xmlns:a16="http://schemas.microsoft.com/office/drawing/2014/main" id="{2D5E7AD6-29AD-C67D-1154-C6A1DEF34148}"/>
              </a:ext>
            </a:extLst>
          </p:cNvPr>
          <p:cNvCxnSpPr>
            <a:cxnSpLocks/>
          </p:cNvCxnSpPr>
          <p:nvPr/>
        </p:nvCxnSpPr>
        <p:spPr>
          <a:xfrm>
            <a:off x="139177" y="1844718"/>
            <a:ext cx="746065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34A2D0E5-E883-ECB6-3F55-6ED0F2115A00}"/>
              </a:ext>
            </a:extLst>
          </p:cNvPr>
          <p:cNvCxnSpPr>
            <a:cxnSpLocks/>
          </p:cNvCxnSpPr>
          <p:nvPr/>
        </p:nvCxnSpPr>
        <p:spPr>
          <a:xfrm flipH="1" flipV="1">
            <a:off x="3411706" y="1910688"/>
            <a:ext cx="23844" cy="8044007"/>
          </a:xfrm>
          <a:prstGeom prst="line">
            <a:avLst/>
          </a:prstGeom>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89C0A192-C44E-3B5B-298E-68FE83155323}"/>
              </a:ext>
            </a:extLst>
          </p:cNvPr>
          <p:cNvSpPr/>
          <p:nvPr/>
        </p:nvSpPr>
        <p:spPr>
          <a:xfrm>
            <a:off x="172565" y="2259401"/>
            <a:ext cx="622197" cy="4619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5FBD2D-74BE-B8C7-70AD-BA7AAE9BDE71}"/>
              </a:ext>
            </a:extLst>
          </p:cNvPr>
          <p:cNvSpPr/>
          <p:nvPr/>
        </p:nvSpPr>
        <p:spPr>
          <a:xfrm>
            <a:off x="174837" y="2856937"/>
            <a:ext cx="622197" cy="461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A0550C2-E141-04B1-72AA-F2D6E3BFCD6D}"/>
              </a:ext>
            </a:extLst>
          </p:cNvPr>
          <p:cNvSpPr/>
          <p:nvPr/>
        </p:nvSpPr>
        <p:spPr>
          <a:xfrm>
            <a:off x="190757" y="3437666"/>
            <a:ext cx="622197" cy="4619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5E157EA-BBE2-4835-A4E8-334E01FE81A6}"/>
              </a:ext>
            </a:extLst>
          </p:cNvPr>
          <p:cNvSpPr/>
          <p:nvPr/>
        </p:nvSpPr>
        <p:spPr>
          <a:xfrm>
            <a:off x="172565" y="4214087"/>
            <a:ext cx="622197" cy="4619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C45C337-6C14-B465-0199-9F7FB68739FC}"/>
              </a:ext>
            </a:extLst>
          </p:cNvPr>
          <p:cNvSpPr/>
          <p:nvPr/>
        </p:nvSpPr>
        <p:spPr>
          <a:xfrm>
            <a:off x="176277" y="5182291"/>
            <a:ext cx="622197" cy="461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4DB9DCF-7694-D25D-75B7-6CCA170F0D12}"/>
              </a:ext>
            </a:extLst>
          </p:cNvPr>
          <p:cNvSpPr/>
          <p:nvPr/>
        </p:nvSpPr>
        <p:spPr>
          <a:xfrm>
            <a:off x="175377" y="8711050"/>
            <a:ext cx="622197" cy="4619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51B8F72-9D0F-4401-5248-262044EB7C42}"/>
              </a:ext>
            </a:extLst>
          </p:cNvPr>
          <p:cNvSpPr/>
          <p:nvPr/>
        </p:nvSpPr>
        <p:spPr>
          <a:xfrm>
            <a:off x="172565" y="7363909"/>
            <a:ext cx="622197" cy="4619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52A08BC-3934-FE6B-99B6-EF4E8F461F71}"/>
              </a:ext>
            </a:extLst>
          </p:cNvPr>
          <p:cNvSpPr/>
          <p:nvPr/>
        </p:nvSpPr>
        <p:spPr>
          <a:xfrm>
            <a:off x="180371" y="7935782"/>
            <a:ext cx="622197" cy="461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1B85816-2EAA-F31F-E28A-98F75556BFEB}"/>
              </a:ext>
            </a:extLst>
          </p:cNvPr>
          <p:cNvPicPr>
            <a:picLocks noChangeAspect="1"/>
          </p:cNvPicPr>
          <p:nvPr/>
        </p:nvPicPr>
        <p:blipFill>
          <a:blip r:embed="rId2"/>
          <a:stretch>
            <a:fillRect/>
          </a:stretch>
        </p:blipFill>
        <p:spPr>
          <a:xfrm>
            <a:off x="3509099" y="6578228"/>
            <a:ext cx="4162268" cy="2390823"/>
          </a:xfrm>
          <a:prstGeom prst="rect">
            <a:avLst/>
          </a:prstGeom>
        </p:spPr>
      </p:pic>
      <p:sp>
        <p:nvSpPr>
          <p:cNvPr id="18" name="TextBox 17">
            <a:extLst>
              <a:ext uri="{FF2B5EF4-FFF2-40B4-BE49-F238E27FC236}">
                <a16:creationId xmlns:a16="http://schemas.microsoft.com/office/drawing/2014/main" id="{FAFF50A7-FFFD-E930-55A9-50871C59C177}"/>
              </a:ext>
            </a:extLst>
          </p:cNvPr>
          <p:cNvSpPr txBox="1"/>
          <p:nvPr/>
        </p:nvSpPr>
        <p:spPr>
          <a:xfrm>
            <a:off x="3483238" y="2648605"/>
            <a:ext cx="4188129" cy="275653"/>
          </a:xfrm>
          <a:prstGeom prst="rect">
            <a:avLst/>
          </a:prstGeom>
          <a:noFill/>
        </p:spPr>
        <p:txBody>
          <a:bodyPr wrap="square" rtlCol="0">
            <a:spAutoFit/>
          </a:bodyPr>
          <a:lstStyle/>
          <a:p>
            <a:pPr>
              <a:lnSpc>
                <a:spcPct val="107000"/>
              </a:lnSpc>
              <a:spcAft>
                <a:spcPts val="800"/>
              </a:spcAft>
            </a:pPr>
            <a:endParaRPr lang="en-US" sz="1200" kern="0" dirty="0">
              <a:solidFill>
                <a:srgbClr val="1F1F1F"/>
              </a:solidFill>
              <a:latin typeface="Google Sans" panose="020B0604020202020204" charset="0"/>
              <a:cs typeface="Times New Roman" panose="02020603050405020304" pitchFamily="18" charset="0"/>
            </a:endParaRPr>
          </a:p>
        </p:txBody>
      </p:sp>
      <p:pic>
        <p:nvPicPr>
          <p:cNvPr id="20" name="Picture 19" descr="A graph with red squares and black text&#10;&#10;Description automatically generated">
            <a:extLst>
              <a:ext uri="{FF2B5EF4-FFF2-40B4-BE49-F238E27FC236}">
                <a16:creationId xmlns:a16="http://schemas.microsoft.com/office/drawing/2014/main" id="{42935596-1A13-B38D-762F-A7A52D4BD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238" y="2518406"/>
            <a:ext cx="4289161" cy="4085993"/>
          </a:xfrm>
          <a:prstGeom prst="rect">
            <a:avLst/>
          </a:prstGeom>
        </p:spPr>
      </p:pic>
    </p:spTree>
    <p:extLst>
      <p:ext uri="{BB962C8B-B14F-4D97-AF65-F5344CB8AC3E}">
        <p14:creationId xmlns:p14="http://schemas.microsoft.com/office/powerpoint/2010/main" val="38430100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622</TotalTime>
  <Words>313</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Google Sans</vt:lpstr>
      <vt:lpstr>system-ui</vt:lpstr>
      <vt:lpstr>Office Theme</vt:lpstr>
      <vt:lpstr>Machine Learning Model Outcomes: Loan Prediction Project Executive Summary Report Prepared by Robes Fokoueng – February 2024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 Store Executive Summary Report Prepared by Robes Fokoueng </dc:title>
  <dc:creator>Robes Gael</dc:creator>
  <cp:lastModifiedBy>Robes Gael</cp:lastModifiedBy>
  <cp:revision>1</cp:revision>
  <dcterms:created xsi:type="dcterms:W3CDTF">2024-02-11T14:43:24Z</dcterms:created>
  <dcterms:modified xsi:type="dcterms:W3CDTF">2024-03-07T20:07:34Z</dcterms:modified>
</cp:coreProperties>
</file>