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40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379DF21-3EA7-4142-A6D9-13DD5DE555B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56DC8040-9A0C-412E-B284-31EF2D7159D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2A561BBD-EBE9-4F64-BDDB-51053B55FAEF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3280" y="1368360"/>
            <a:ext cx="906912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3280" y="3866400"/>
            <a:ext cx="906912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280" y="136836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0520" y="136836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3280" y="386640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150520" y="386640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3280" y="1368360"/>
            <a:ext cx="291996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569760" y="1368360"/>
            <a:ext cx="291996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635880" y="1368360"/>
            <a:ext cx="291996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3280" y="3866400"/>
            <a:ext cx="291996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569760" y="3866400"/>
            <a:ext cx="291996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635880" y="3866400"/>
            <a:ext cx="291996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03280" y="1368360"/>
            <a:ext cx="9069120" cy="47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280" y="1368360"/>
            <a:ext cx="9069120" cy="47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280" y="1368360"/>
            <a:ext cx="4425480" cy="47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0520" y="1368360"/>
            <a:ext cx="4425480" cy="47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2830680" y="108000"/>
            <a:ext cx="6857640" cy="299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280" y="136836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0520" y="1368360"/>
            <a:ext cx="4425480" cy="47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3280" y="386640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3280" y="1368360"/>
            <a:ext cx="9069120" cy="47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3280" y="1368360"/>
            <a:ext cx="4425480" cy="47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0520" y="136836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150520" y="386640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3280" y="136836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0520" y="136836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3280" y="3866400"/>
            <a:ext cx="906912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3280" y="1368360"/>
            <a:ext cx="906912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3280" y="3866400"/>
            <a:ext cx="906912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3280" y="136836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0520" y="136836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03280" y="386640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150520" y="386640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3280" y="1368360"/>
            <a:ext cx="291996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569760" y="1368360"/>
            <a:ext cx="291996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635880" y="1368360"/>
            <a:ext cx="291996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503280" y="3866400"/>
            <a:ext cx="291996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3569760" y="3866400"/>
            <a:ext cx="291996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6635880" y="3866400"/>
            <a:ext cx="291996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503280" y="1368360"/>
            <a:ext cx="9069120" cy="47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3280" y="1368360"/>
            <a:ext cx="9069120" cy="47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3280" y="1368360"/>
            <a:ext cx="4425480" cy="47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0520" y="1368360"/>
            <a:ext cx="4425480" cy="47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3280" y="1368360"/>
            <a:ext cx="9069120" cy="47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2830680" y="108000"/>
            <a:ext cx="6857640" cy="299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3280" y="136836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50520" y="1368360"/>
            <a:ext cx="4425480" cy="47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3280" y="386640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3280" y="1368360"/>
            <a:ext cx="4425480" cy="47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0520" y="136836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0520" y="386640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3280" y="136836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0520" y="136836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3280" y="3866400"/>
            <a:ext cx="906912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3280" y="1368360"/>
            <a:ext cx="906912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03280" y="3866400"/>
            <a:ext cx="906912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3280" y="136836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0520" y="136836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03280" y="386640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5150520" y="386640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3280" y="1368360"/>
            <a:ext cx="291996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3569760" y="1368360"/>
            <a:ext cx="291996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635880" y="1368360"/>
            <a:ext cx="291996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503280" y="3866400"/>
            <a:ext cx="291996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3569760" y="3866400"/>
            <a:ext cx="291996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6635880" y="3866400"/>
            <a:ext cx="291996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368360"/>
            <a:ext cx="4425480" cy="47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520" y="1368360"/>
            <a:ext cx="4425480" cy="47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2830680" y="108000"/>
            <a:ext cx="6857640" cy="299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280" y="136836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0520" y="1368360"/>
            <a:ext cx="4425480" cy="47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3280" y="386640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3280" y="1368360"/>
            <a:ext cx="4425480" cy="47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0520" y="136836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0520" y="386640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280" y="136836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0520" y="1368360"/>
            <a:ext cx="442548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3280" y="3866400"/>
            <a:ext cx="9069120" cy="228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128000"/>
            <a:ext cx="10080360" cy="43128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4" descr=""/>
          <p:cNvPicPr/>
          <p:nvPr/>
        </p:nvPicPr>
        <p:blipFill>
          <a:blip r:embed="rId2"/>
          <a:stretch/>
        </p:blipFill>
        <p:spPr>
          <a:xfrm>
            <a:off x="-108000" y="7128000"/>
            <a:ext cx="1380600" cy="54576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3"/>
          <a:stretch/>
        </p:blipFill>
        <p:spPr>
          <a:xfrm>
            <a:off x="1301760" y="7135920"/>
            <a:ext cx="1110960" cy="44424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7016760" y="7234200"/>
            <a:ext cx="4142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6520" bIns="45000"/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333333"/>
                </a:solidFill>
                <a:latin typeface="Arial"/>
              </a:rPr>
              <a:t>http://ifisc.uib-csic.es - Mallorca - Spain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361120" y="7234200"/>
            <a:ext cx="1658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6520" bIns="45000"/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333333"/>
                </a:solidFill>
                <a:latin typeface="Arial"/>
              </a:rPr>
              <a:t>Facebook.com/ifisc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3597120" y="7234200"/>
            <a:ext cx="1658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6520" bIns="45000"/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333333"/>
                </a:solidFill>
                <a:latin typeface="Arial"/>
              </a:rPr>
              <a:t>@ifisc_mallorca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6" name="Picture 12" descr=""/>
          <p:cNvPicPr/>
          <p:nvPr/>
        </p:nvPicPr>
        <p:blipFill>
          <a:blip r:embed="rId4"/>
          <a:stretch/>
        </p:blipFill>
        <p:spPr>
          <a:xfrm>
            <a:off x="5133960" y="7234200"/>
            <a:ext cx="266400" cy="266400"/>
          </a:xfrm>
          <a:prstGeom prst="rect">
            <a:avLst/>
          </a:prstGeom>
          <a:ln>
            <a:noFill/>
          </a:ln>
        </p:spPr>
      </p:pic>
      <p:pic>
        <p:nvPicPr>
          <p:cNvPr id="7" name="Picture 13" descr=""/>
          <p:cNvPicPr/>
          <p:nvPr/>
        </p:nvPicPr>
        <p:blipFill>
          <a:blip r:embed="rId5"/>
          <a:stretch/>
        </p:blipFill>
        <p:spPr>
          <a:xfrm>
            <a:off x="3384720" y="7234200"/>
            <a:ext cx="266400" cy="266400"/>
          </a:xfrm>
          <a:prstGeom prst="rect">
            <a:avLst/>
          </a:prstGeom>
          <a:ln>
            <a:noFill/>
          </a:ln>
        </p:spPr>
      </p:pic>
      <p:sp>
        <p:nvSpPr>
          <p:cNvPr id="8" name="CustomShape 5"/>
          <p:cNvSpPr/>
          <p:nvPr/>
        </p:nvSpPr>
        <p:spPr>
          <a:xfrm rot="16200000">
            <a:off x="7149960" y="3370320"/>
            <a:ext cx="1007640" cy="4922640"/>
          </a:xfrm>
          <a:prstGeom prst="rect">
            <a:avLst/>
          </a:prstGeom>
          <a:solidFill>
            <a:srgbClr val="aec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" name="Picture 2" descr=""/>
          <p:cNvPicPr/>
          <p:nvPr/>
        </p:nvPicPr>
        <p:blipFill>
          <a:blip r:embed="rId6"/>
          <a:stretch/>
        </p:blipFill>
        <p:spPr>
          <a:xfrm>
            <a:off x="239760" y="5418720"/>
            <a:ext cx="1844280" cy="1027800"/>
          </a:xfrm>
          <a:prstGeom prst="rect">
            <a:avLst/>
          </a:prstGeom>
          <a:ln>
            <a:noFill/>
          </a:ln>
        </p:spPr>
      </p:pic>
      <p:pic>
        <p:nvPicPr>
          <p:cNvPr id="10" name="Imagen 3" descr=""/>
          <p:cNvPicPr/>
          <p:nvPr/>
        </p:nvPicPr>
        <p:blipFill>
          <a:blip r:embed="rId7"/>
          <a:stretch/>
        </p:blipFill>
        <p:spPr>
          <a:xfrm>
            <a:off x="3235680" y="5378760"/>
            <a:ext cx="1880280" cy="991440"/>
          </a:xfrm>
          <a:prstGeom prst="rect">
            <a:avLst/>
          </a:prstGeom>
          <a:ln>
            <a:noFill/>
          </a:ln>
        </p:spPr>
      </p:pic>
      <p:pic>
        <p:nvPicPr>
          <p:cNvPr id="11" name="Imagen 4" descr=""/>
          <p:cNvPicPr/>
          <p:nvPr/>
        </p:nvPicPr>
        <p:blipFill>
          <a:blip r:embed="rId8"/>
          <a:stretch/>
        </p:blipFill>
        <p:spPr>
          <a:xfrm>
            <a:off x="2297160" y="5456160"/>
            <a:ext cx="974520" cy="974520"/>
          </a:xfrm>
          <a:prstGeom prst="rect">
            <a:avLst/>
          </a:prstGeom>
          <a:ln>
            <a:noFill/>
          </a:ln>
        </p:spPr>
      </p:pic>
      <p:sp>
        <p:nvSpPr>
          <p:cNvPr id="12" name="PlaceHolder 6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7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333333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333333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333333"/>
                </a:solid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333333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333333"/>
                </a:solid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333333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333333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333333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333333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333333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333333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333333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333333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10080360" cy="7203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Picture 3" descr=""/>
          <p:cNvPicPr/>
          <p:nvPr/>
        </p:nvPicPr>
        <p:blipFill>
          <a:blip r:embed="rId2"/>
          <a:stretch/>
        </p:blipFill>
        <p:spPr>
          <a:xfrm>
            <a:off x="71280" y="71280"/>
            <a:ext cx="1079280" cy="585360"/>
          </a:xfrm>
          <a:prstGeom prst="rect">
            <a:avLst/>
          </a:prstGeom>
          <a:ln>
            <a:noFill/>
          </a:ln>
        </p:spPr>
      </p:pic>
      <p:sp>
        <p:nvSpPr>
          <p:cNvPr id="52" name="CustomShape 2"/>
          <p:cNvSpPr/>
          <p:nvPr/>
        </p:nvSpPr>
        <p:spPr>
          <a:xfrm rot="19980000">
            <a:off x="9882000" y="-97920"/>
            <a:ext cx="622080" cy="17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2000"/>
              </a:lnSpc>
            </a:pPr>
            <a:r>
              <a:rPr b="1" lang="en-US" sz="3600" spc="-1" strike="noStrike">
                <a:solidFill>
                  <a:srgbClr val="aecf00"/>
                </a:solidFill>
                <a:latin typeface="Verdana"/>
              </a:rPr>
              <a:t>*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3" name="Line 3"/>
          <p:cNvSpPr/>
          <p:nvPr/>
        </p:nvSpPr>
        <p:spPr>
          <a:xfrm>
            <a:off x="2676240" y="80640"/>
            <a:ext cx="1800" cy="576360"/>
          </a:xfrm>
          <a:prstGeom prst="line">
            <a:avLst/>
          </a:prstGeom>
          <a:ln w="1260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4" name="Imagen 2" descr=""/>
          <p:cNvPicPr/>
          <p:nvPr/>
        </p:nvPicPr>
        <p:blipFill>
          <a:blip r:embed="rId3"/>
          <a:stretch/>
        </p:blipFill>
        <p:spPr>
          <a:xfrm>
            <a:off x="1359000" y="71280"/>
            <a:ext cx="1166040" cy="614880"/>
          </a:xfrm>
          <a:prstGeom prst="rect">
            <a:avLst/>
          </a:prstGeom>
          <a:ln>
            <a:noFill/>
          </a:ln>
        </p:spPr>
      </p:pic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93000"/>
              </a:lnSpc>
            </a:pPr>
            <a:r>
              <a:rPr b="0" lang="en-GB" sz="2200" spc="-1" strike="noStrike">
                <a:solidFill>
                  <a:srgbClr val="808080"/>
                </a:solidFill>
                <a:latin typeface="Arial"/>
              </a:rPr>
              <a:t>Haga clic para modificar el estilo de título del patrón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503280" y="1368360"/>
            <a:ext cx="9069120" cy="4782600"/>
          </a:xfrm>
          <a:prstGeom prst="rect">
            <a:avLst/>
          </a:prstGeom>
        </p:spPr>
        <p:txBody>
          <a:bodyPr lIns="0" rIns="0" tIns="28440" bIns="0"/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Haga clic para modificar el estilo de texto del patrón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743040" indent="-285480">
              <a:lnSpc>
                <a:spcPct val="93000"/>
              </a:lnSpc>
              <a:spcBef>
                <a:spcPts val="1137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Segundo nivel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1143000" indent="-228240">
              <a:lnSpc>
                <a:spcPct val="93000"/>
              </a:lnSpc>
              <a:spcBef>
                <a:spcPts val="850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Tercer nivel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1600200" indent="-228240">
              <a:lnSpc>
                <a:spcPct val="93000"/>
              </a:lnSpc>
              <a:spcBef>
                <a:spcPts val="575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Cuarto nivel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2057400" indent="-228240">
              <a:lnSpc>
                <a:spcPct val="93000"/>
              </a:lnSpc>
              <a:spcBef>
                <a:spcPts val="289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Quinto nivel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0"/>
            <a:ext cx="10080360" cy="7203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Picture 3" descr=""/>
          <p:cNvPicPr/>
          <p:nvPr/>
        </p:nvPicPr>
        <p:blipFill>
          <a:blip r:embed="rId2"/>
          <a:stretch/>
        </p:blipFill>
        <p:spPr>
          <a:xfrm>
            <a:off x="71280" y="71280"/>
            <a:ext cx="1079280" cy="58536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 rot="19980000">
            <a:off x="9882000" y="-97920"/>
            <a:ext cx="622080" cy="17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2000"/>
              </a:lnSpc>
            </a:pPr>
            <a:r>
              <a:rPr b="1" lang="en-US" sz="3600" spc="-1" strike="noStrike">
                <a:solidFill>
                  <a:srgbClr val="aecf00"/>
                </a:solidFill>
                <a:latin typeface="Verdana"/>
              </a:rPr>
              <a:t>*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6" name="Line 3"/>
          <p:cNvSpPr/>
          <p:nvPr/>
        </p:nvSpPr>
        <p:spPr>
          <a:xfrm>
            <a:off x="2676240" y="80640"/>
            <a:ext cx="1800" cy="576360"/>
          </a:xfrm>
          <a:prstGeom prst="line">
            <a:avLst/>
          </a:prstGeom>
          <a:ln w="1260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Imagen 2" descr=""/>
          <p:cNvPicPr/>
          <p:nvPr/>
        </p:nvPicPr>
        <p:blipFill>
          <a:blip r:embed="rId3"/>
          <a:stretch/>
        </p:blipFill>
        <p:spPr>
          <a:xfrm>
            <a:off x="1359000" y="71280"/>
            <a:ext cx="1166040" cy="614880"/>
          </a:xfrm>
          <a:prstGeom prst="rect">
            <a:avLst/>
          </a:prstGeom>
          <a:ln>
            <a:noFill/>
          </a:ln>
        </p:spPr>
      </p:pic>
      <p:sp>
        <p:nvSpPr>
          <p:cNvPr id="98" name="CustomShape 4"/>
          <p:cNvSpPr/>
          <p:nvPr/>
        </p:nvSpPr>
        <p:spPr>
          <a:xfrm>
            <a:off x="0" y="7128000"/>
            <a:ext cx="10080360" cy="43128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Picture 6" descr=""/>
          <p:cNvPicPr/>
          <p:nvPr/>
        </p:nvPicPr>
        <p:blipFill>
          <a:blip r:embed="rId4"/>
          <a:stretch/>
        </p:blipFill>
        <p:spPr>
          <a:xfrm>
            <a:off x="-108000" y="7128000"/>
            <a:ext cx="1380600" cy="545760"/>
          </a:xfrm>
          <a:prstGeom prst="rect">
            <a:avLst/>
          </a:prstGeom>
          <a:ln>
            <a:noFill/>
          </a:ln>
        </p:spPr>
      </p:pic>
      <p:pic>
        <p:nvPicPr>
          <p:cNvPr id="100" name="Picture 7" descr=""/>
          <p:cNvPicPr/>
          <p:nvPr/>
        </p:nvPicPr>
        <p:blipFill>
          <a:blip r:embed="rId5"/>
          <a:stretch/>
        </p:blipFill>
        <p:spPr>
          <a:xfrm>
            <a:off x="1300320" y="7135920"/>
            <a:ext cx="1110960" cy="444240"/>
          </a:xfrm>
          <a:prstGeom prst="rect">
            <a:avLst/>
          </a:prstGeom>
          <a:ln>
            <a:noFill/>
          </a:ln>
        </p:spPr>
      </p:pic>
      <p:sp>
        <p:nvSpPr>
          <p:cNvPr id="101" name="CustomShape 5"/>
          <p:cNvSpPr/>
          <p:nvPr/>
        </p:nvSpPr>
        <p:spPr>
          <a:xfrm>
            <a:off x="7016760" y="7234200"/>
            <a:ext cx="4142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6520" bIns="45000"/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333333"/>
                </a:solidFill>
                <a:latin typeface="Arial"/>
              </a:rPr>
              <a:t>http://ifisc.uib-csic.es - Mallorca - Spain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5361120" y="7234200"/>
            <a:ext cx="1658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6520" bIns="45000"/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333333"/>
                </a:solidFill>
                <a:latin typeface="Arial"/>
              </a:rPr>
              <a:t>Facebook.com/ifisc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3597120" y="7234200"/>
            <a:ext cx="1658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6520" bIns="45000"/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333333"/>
                </a:solidFill>
                <a:latin typeface="Arial"/>
              </a:rPr>
              <a:t>@ifisc_mallorca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104" name="Picture 11" descr=""/>
          <p:cNvPicPr/>
          <p:nvPr/>
        </p:nvPicPr>
        <p:blipFill>
          <a:blip r:embed="rId6"/>
          <a:stretch/>
        </p:blipFill>
        <p:spPr>
          <a:xfrm>
            <a:off x="5133960" y="7234200"/>
            <a:ext cx="266400" cy="266400"/>
          </a:xfrm>
          <a:prstGeom prst="rect">
            <a:avLst/>
          </a:prstGeom>
          <a:ln>
            <a:noFill/>
          </a:ln>
        </p:spPr>
      </p:pic>
      <p:pic>
        <p:nvPicPr>
          <p:cNvPr id="105" name="Picture 12" descr=""/>
          <p:cNvPicPr/>
          <p:nvPr/>
        </p:nvPicPr>
        <p:blipFill>
          <a:blip r:embed="rId7"/>
          <a:stretch/>
        </p:blipFill>
        <p:spPr>
          <a:xfrm>
            <a:off x="3384720" y="7234200"/>
            <a:ext cx="266400" cy="266400"/>
          </a:xfrm>
          <a:prstGeom prst="rect">
            <a:avLst/>
          </a:prstGeom>
          <a:ln>
            <a:noFill/>
          </a:ln>
        </p:spPr>
      </p:pic>
      <p:sp>
        <p:nvSpPr>
          <p:cNvPr id="106" name="PlaceHolder 8"/>
          <p:cNvSpPr>
            <a:spLocks noGrp="1"/>
          </p:cNvSpPr>
          <p:nvPr>
            <p:ph type="title"/>
          </p:nvPr>
        </p:nvSpPr>
        <p:spPr>
          <a:xfrm>
            <a:off x="2830680" y="108000"/>
            <a:ext cx="6857640" cy="64584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93000"/>
              </a:lnSpc>
            </a:pPr>
            <a:r>
              <a:rPr b="0" lang="en-GB" sz="2200" spc="-1" strike="noStrike">
                <a:solidFill>
                  <a:srgbClr val="808080"/>
                </a:solidFill>
                <a:latin typeface="Arial"/>
              </a:rPr>
              <a:t>Haga clic para modificar el estilo de título del patrón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9"/>
          <p:cNvSpPr>
            <a:spLocks noGrp="1"/>
          </p:cNvSpPr>
          <p:nvPr>
            <p:ph type="body"/>
          </p:nvPr>
        </p:nvSpPr>
        <p:spPr>
          <a:xfrm>
            <a:off x="503280" y="1368360"/>
            <a:ext cx="9069120" cy="4782600"/>
          </a:xfrm>
          <a:prstGeom prst="rect">
            <a:avLst/>
          </a:prstGeom>
        </p:spPr>
        <p:txBody>
          <a:bodyPr lIns="0" rIns="0" tIns="28440" bIns="0"/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Haga clic para modificar el estilo de texto del patrón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743040" indent="-285480">
              <a:lnSpc>
                <a:spcPct val="93000"/>
              </a:lnSpc>
              <a:spcBef>
                <a:spcPts val="1137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Segundo nivel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1143000" indent="-228240">
              <a:lnSpc>
                <a:spcPct val="93000"/>
              </a:lnSpc>
              <a:spcBef>
                <a:spcPts val="850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Tercer nivel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1600200" indent="-228240">
              <a:lnSpc>
                <a:spcPct val="93000"/>
              </a:lnSpc>
              <a:spcBef>
                <a:spcPts val="575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Cuarto nivel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2057400" indent="-228240">
              <a:lnSpc>
                <a:spcPct val="93000"/>
              </a:lnSpc>
              <a:spcBef>
                <a:spcPts val="289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Quinto nivel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://www.rtdi.eu/en/blog-eng/item/195-prefet-fet-csa-h2020.html" TargetMode="External"/><Relationship Id="rId2" Type="http://schemas.openxmlformats.org/officeDocument/2006/relationships/hyperlink" Target="http://www.rtdi.eu/en/blog-eng/item/195-prefet-fet-csa-h2020.html" TargetMode="External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n 1" descr=""/>
          <p:cNvPicPr/>
          <p:nvPr/>
        </p:nvPicPr>
        <p:blipFill>
          <a:blip r:embed="rId1"/>
          <a:stretch/>
        </p:blipFill>
        <p:spPr>
          <a:xfrm>
            <a:off x="1080" y="274680"/>
            <a:ext cx="6274440" cy="450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3280" y="1368360"/>
            <a:ext cx="9069120" cy="478260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/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Quality and efficiency of the implementation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Coherence and effectiveness of the 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work plan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to achieve project 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objectives and impacts,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including </a:t>
            </a: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adequate allocation of resources to tasks and partners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Appropriateness of the research and innovation management structures and procedures.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Role and complementarity of the participants and extent to which the consortium as a whole brings together the necessary expertise (They prefer original and interdisciplinary combinations within the consortium and not just “friends” working well together!!!)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Threshold: 3/5, Weight: 20%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3280" y="1368360"/>
            <a:ext cx="9069120" cy="478260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/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FET Proactive: some peculiarities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Interdisciplinarity is a must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Consider Responsible Research and Innovation approach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Proposals of max. 30 pages (section 1 to 3)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Indicative budget and duration: 4-5M€, up to 4 years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Cascaded grants (‘Annex K’) are allowed: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for small scale experimentation by third parties outside of the consortium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for prize organised by the project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For AI topic and transition to innovation activities: exploitation in Europe preferred (special clause) (¡¡¡Fear to lose innovation in favor of US companies in particular!)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n 3" descr=""/>
          <p:cNvPicPr/>
          <p:nvPr/>
        </p:nvPicPr>
        <p:blipFill>
          <a:blip r:embed="rId1"/>
          <a:stretch/>
        </p:blipFill>
        <p:spPr>
          <a:xfrm>
            <a:off x="1245240" y="1112760"/>
            <a:ext cx="7770600" cy="55526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3280" y="1368360"/>
            <a:ext cx="9069120" cy="538272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/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Sub-topic (a)  Human-Centric AI (Walter van de Velde)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The projects are expected to contribute to the wider debate on the 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sociotechnical, organisational and AI-ethical dimensions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of such technologies and systems, and link to the ’Commission’s broader AI strategy. **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See Artificial Intelligence for Europe (COM(2018) 237 final, 25.4.2018) and Coordinated Plan on Artificial Intelligence (COM(2018) 795 final, 7.12.2018).</a:t>
            </a:r>
            <a:endParaRPr b="0" lang="en-GB" sz="16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1" lang="en-GB" sz="1600" spc="-1" strike="noStrike">
                <a:solidFill>
                  <a:srgbClr val="92d050"/>
                </a:solidFill>
                <a:latin typeface="Arial"/>
              </a:rPr>
              <a:t>Objectives: </a:t>
            </a:r>
            <a:endParaRPr b="0" lang="en-GB" sz="1600" spc="-1" strike="noStrike">
              <a:solidFill>
                <a:srgbClr val="808080"/>
              </a:solidFill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Maximising benefits from AI (Economic impact + Contribution to societal challenges: healthcare, energy efficiency, road safety, cybersecurity etc.)</a:t>
            </a:r>
            <a:endParaRPr b="0" lang="en-GB" sz="16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Transparency and Accountability </a:t>
            </a:r>
            <a:endParaRPr b="0" lang="en-GB" sz="16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Robustness and Safety  </a:t>
            </a:r>
            <a:endParaRPr b="0" lang="en-GB" sz="16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Data Governance and Privacy </a:t>
            </a:r>
            <a:endParaRPr b="0" lang="en-GB" sz="16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Diversity and Non-discrimination </a:t>
            </a:r>
            <a:endParaRPr b="0" lang="en-GB" sz="16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Human Autonomy and Oversight  </a:t>
            </a:r>
            <a:endParaRPr b="0" lang="en-GB" sz="16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Societal and Environmental well-being </a:t>
            </a:r>
            <a:endParaRPr b="0" lang="en-GB" sz="16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1" lang="en-GB" sz="1600" spc="-1" strike="noStrike">
                <a:solidFill>
                  <a:srgbClr val="92d050"/>
                </a:solidFill>
                <a:latin typeface="Arial"/>
              </a:rPr>
              <a:t>The problem </a:t>
            </a:r>
            <a:endParaRPr b="0" lang="en-GB" sz="16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Explicability has become an essential element if users are to trust, accept and adopt the next generation of intelligent machines on a wider scale.   </a:t>
            </a:r>
            <a:endParaRPr b="0" lang="en-GB" sz="16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600" spc="-1" strike="noStrike">
                <a:solidFill>
                  <a:srgbClr val="92d050"/>
                </a:solidFill>
                <a:latin typeface="Arial"/>
              </a:rPr>
              <a:t>This initiative seeks to advance to the next AI frontier with verifiable, evidence-based features of trustworthiness (i.e., reliable and unbiased alignment of values, goals and beliefs) and transparency (explainable performance), exploring radically new approaches (e.g., inspired from neuro-science, cognition or social science).</a:t>
            </a:r>
            <a:endParaRPr b="0" lang="en-GB" sz="16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endParaRPr b="0" lang="en-GB" sz="16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endParaRPr b="0" lang="en-GB" sz="16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2830680" y="108000"/>
            <a:ext cx="6857640" cy="64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03280" y="1368360"/>
            <a:ext cx="9069120" cy="478260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/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Human-centric?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explanation 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tightly intertwined with the decision making process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itself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decisions can be challenged, interpreted, refined and adjusted through mutual exchange, introspection (e.g., self-awareness of biases, reflecting on the internal functioning of the learning system, or on what caused a wrong or unacceptable decision)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active learning of both system and user, for example through dialogue or other forms of multi-modal interaction aimed at establishing mutual trust.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algn="just">
              <a:lnSpc>
                <a:spcPct val="93000"/>
              </a:lnSpc>
              <a:spcBef>
                <a:spcPts val="1412"/>
              </a:spcBef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Solutions: Beyond the state-of-the-art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285840" indent="-28548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New data collection and ownership/governance models that go beyond the dominant off-line and centralised data processing should be investigated, and new avenues, such as for incremental, unsupervised, active, one-shot and ‘small data’ machine learning, should be explored.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285840" indent="-285480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Novelty often comes from radical interdisciplinarity – compose your consortium accordingly!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285840" indent="-285480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Clear potential for social sciences and humanities.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Marcador de contenido 3" descr=""/>
          <p:cNvPicPr/>
          <p:nvPr/>
        </p:nvPicPr>
        <p:blipFill>
          <a:blip r:embed="rId1"/>
          <a:stretch/>
        </p:blipFill>
        <p:spPr>
          <a:xfrm>
            <a:off x="1077840" y="1494000"/>
            <a:ext cx="7691760" cy="48794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2830680" y="108000"/>
            <a:ext cx="6857640" cy="64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503280" y="1368360"/>
            <a:ext cx="9069120" cy="515412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/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Sub-topic (b) Implantable autonomous devices and materials (José-Luis Fernandez-Villacanas)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Current implants do not last long/the materials are not bio-compatible/are not adaptable/no clever sensing/no shape/function change/no movement/no power management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Challenge and Scope: Radically new biomedical tech is needed for implantable devices and materials with dramatically longer functional lifetimes.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Ex. of properties: 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Smart sensing, self-awareness, Adaptation  (form and function), Bio-mimetism, Self-repair, In-situ integration.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Practical examples (e.g. micro/nano devices): Autonomously moving/ Distinguish tissue types, Sensing and Acting Delivering therapeutic agents.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!!Power generation/ management, Ethical implications  of the technologies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Impacts: New exciting science and technology, Creating the community of researchers and innovators that will change the future, Potential returns for society, economy and markets 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    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3280" y="1368360"/>
            <a:ext cx="9069120" cy="530676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/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Sub-topic (c) Breakthrough zero-emissions energy generation for full decarbonisation (Julian Ellis)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Present transport engines (eg petrol/diesel/jet)  release much waste energy. Waste energy is used to heat the vehicles  (cold climates), power air-conditioning (hot regions) or for auxiliary systems (eg equipment environment).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Electric vehicles much more efficient – little waste heat.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Inefficient to use batteries for heating: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Battery capacity needed to maximise range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Electricity production from thermal energy ~ 30% efficient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Compact, portable, zero-emission energy source needed.  Is there anything better than batteries/fuel cells?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Proposals should: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Address 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new technologies (high risk) for energy generation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with potential  for significant take-up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Bring together a European interdisciplinary pool of expertise to reach its goal, and encourage outside interest to increase the community working on the area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Lay the foundations for a European innovation ecosystem (not only researchers) that can pursue the development after the project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03280" y="1368360"/>
            <a:ext cx="9069120" cy="515412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/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Scope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Any safe form of thermal or electrical energy generation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Proposed technology should produce no CO2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Equipment should be compact and portable: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Transportable by lorry, boat, aircraft, people, ….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Not built in to a fixed location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Higher energy density than batteries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Identified application area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Minimal or no rare/toxic materials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Competitive (low cost)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Clear/ambitious performance targets and milestones needed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</a:pPr>
            <a:r>
              <a:rPr b="0" lang="en-GB" sz="1800" spc="-1" strike="noStrike">
                <a:solidFill>
                  <a:srgbClr val="ff0000"/>
                </a:solidFill>
                <a:latin typeface="Arial"/>
              </a:rPr>
              <a:t>Work on batteries, solar cells, fuel cells excluded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</a:pP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EX: </a:t>
            </a:r>
            <a:endParaRPr b="0" lang="en-GB" sz="16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Hydrogen storage eg metal hydrides • Large, safe, increase in storage density possible?</a:t>
            </a:r>
            <a:endParaRPr b="0" lang="en-GB" sz="16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Plasma systems • Plasmas are the most energetic state of matter • Can they be confined in a portable device? </a:t>
            </a:r>
            <a:endParaRPr b="0" lang="en-GB" sz="16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Cavitation systems • Cavitation assisted energy harvesting systems: • Can they provide enough energy in a portable form?  </a:t>
            </a:r>
            <a:endParaRPr b="0" lang="en-GB" sz="16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03280" y="1368360"/>
            <a:ext cx="9069120" cy="507816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/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Expected impact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Foundations for 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new portable energy technologies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Building up interdisciplinary communities with: 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young researchers, high-tech SMEs, first time FET participants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…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leading to Emergence of new innovation ecosystems  able to develop the market potential of the new tech, 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including wider stakeholder engagement beyond researchers alone.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Budget allocation: 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Total budget for all 3 sub-topics is 52 M€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Proposals from all 3 sub topics ranked in one list according to score.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Proposals selected for funding according to ranking list as follows: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Top two proposals from each sub-topic funded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3rd proposal from each sub-topic funded  if budget available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Proposals funded from global list until budget exhausted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n 1" descr=""/>
          <p:cNvPicPr/>
          <p:nvPr/>
        </p:nvPicPr>
        <p:blipFill>
          <a:blip r:embed="rId1"/>
          <a:stretch/>
        </p:blipFill>
        <p:spPr>
          <a:xfrm>
            <a:off x="133920" y="779400"/>
            <a:ext cx="6734880" cy="3842640"/>
          </a:xfrm>
          <a:prstGeom prst="rect">
            <a:avLst/>
          </a:prstGeom>
          <a:ln>
            <a:noFill/>
          </a:ln>
        </p:spPr>
      </p:pic>
      <p:pic>
        <p:nvPicPr>
          <p:cNvPr id="152" name="Imagen 4" descr=""/>
          <p:cNvPicPr/>
          <p:nvPr/>
        </p:nvPicPr>
        <p:blipFill>
          <a:blip r:embed="rId2"/>
          <a:stretch/>
        </p:blipFill>
        <p:spPr>
          <a:xfrm>
            <a:off x="5844240" y="4923000"/>
            <a:ext cx="4079520" cy="2451600"/>
          </a:xfrm>
          <a:prstGeom prst="rect">
            <a:avLst/>
          </a:prstGeom>
          <a:ln>
            <a:noFill/>
          </a:ln>
        </p:spPr>
      </p:pic>
      <p:sp>
        <p:nvSpPr>
          <p:cNvPr id="153" name="CustomShape 1"/>
          <p:cNvSpPr/>
          <p:nvPr/>
        </p:nvSpPr>
        <p:spPr>
          <a:xfrm>
            <a:off x="6630120" y="4465800"/>
            <a:ext cx="329364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1c1c1c"/>
                </a:solidFill>
                <a:latin typeface="Arial"/>
              </a:rPr>
              <a:t>Total estimated budget, M€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08720" y="4622400"/>
            <a:ext cx="5678280" cy="23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Full EIC under Horizon Europe (2021-27)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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Proposed budget of €10 billion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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More flexible rules for funding (ability to stop or reorient, links to Invest EU) with increased role for expert programme managers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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Full Pathfinder scheme for grants in advanced research and Transition Activities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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Fast track access for Horizon grant holders (incl. European Research Council)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2830680" y="108000"/>
            <a:ext cx="6857640" cy="64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03280" y="1368360"/>
            <a:ext cx="9069120" cy="515412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/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FETPROACT-EIC-06-2019:  EIC Transition to Innovation Activities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Gap between end of typical FET project and next opportunity: FTI, SMEi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Improving chance of turning FET research into innovation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Increasing technological readiness of research outcomes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The Challenge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Create a fertile ground for FET research results to mature to a level where they start to be interesting for investors.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Turn FET projects promising results into genuine technological breakthrough and disruptive innovations.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Scope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Advancing TRL of promising technologies starting at TRL 2/3 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Business driven visionary leadership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Essential capabilities to increase the maturity of targeted technology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E.g. activities with TT partners, licence-takers, investors and users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Areas: 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Micro- and Nanotechnologies; AI and advanced robotics; Life sciences, health &amp; treatment; Energy technologies; Interaction technologies (incl. VR,AR, Mixed Reality)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Expected Impact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: Increased value from FET projects, Fast development &amp; take-up of promising FET technologies, Increased H2020 first time participation of high tech SMEs, Leveraging more private investment into research and innovation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</a:pP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03280" y="1368360"/>
            <a:ext cx="9069120" cy="478260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/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Conditions Transition to Innovation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Total budget: 16M€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Small RIA up to 24 months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EU contribution: 1-2M€  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Explicit links with H2020 FET OPEN and PROACT project(s) 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No duplications with activities of the original project(s)! 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Well-defined intended outcome, KPIs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Strong exploitation plan with market potential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Agreement on project(s) IPRs in proposal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830680" y="108000"/>
            <a:ext cx="6857640" cy="64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Marcador de contenido 3" descr=""/>
          <p:cNvPicPr/>
          <p:nvPr/>
        </p:nvPicPr>
        <p:blipFill>
          <a:blip r:embed="rId1"/>
          <a:stretch/>
        </p:blipFill>
        <p:spPr>
          <a:xfrm>
            <a:off x="392040" y="1036800"/>
            <a:ext cx="4467960" cy="2666520"/>
          </a:xfrm>
          <a:prstGeom prst="rect">
            <a:avLst/>
          </a:prstGeom>
          <a:ln>
            <a:noFill/>
          </a:ln>
        </p:spPr>
      </p:pic>
      <p:sp>
        <p:nvSpPr>
          <p:cNvPr id="188" name="CustomShape 2"/>
          <p:cNvSpPr/>
          <p:nvPr/>
        </p:nvSpPr>
        <p:spPr>
          <a:xfrm>
            <a:off x="4860360" y="1036800"/>
            <a:ext cx="4676400" cy="39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93000"/>
              </a:lnSpc>
            </a:pPr>
            <a:r>
              <a:rPr b="1" lang="en-US" sz="1800" spc="-1" strike="noStrike">
                <a:solidFill>
                  <a:srgbClr val="92d050"/>
                </a:solidFill>
                <a:latin typeface="Arial"/>
              </a:rPr>
              <a:t>FET-Open: Novel ideas for radically new technologies (Timo Hallantie, Head of Unit, REA)</a:t>
            </a:r>
            <a:endParaRPr b="0" lang="en-US" sz="1800" spc="-1" strike="noStrike">
              <a:latin typeface="Arial"/>
            </a:endParaRPr>
          </a:p>
          <a:p>
            <a:pPr marL="285840" indent="-28548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Aims to establish European leadership in the early exploration of future technologies. </a:t>
            </a:r>
            <a:endParaRPr b="0" lang="en-US" sz="1800" spc="-1" strike="noStrike">
              <a:latin typeface="Arial"/>
            </a:endParaRPr>
          </a:p>
          <a:p>
            <a:pPr marL="285840" indent="-28548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It looks for opportunities of long-term benefit for citizens, the economy and society. </a:t>
            </a:r>
            <a:endParaRPr b="0" lang="en-US" sz="1800" spc="-1" strike="noStrike">
              <a:latin typeface="Arial"/>
            </a:endParaRPr>
          </a:p>
          <a:p>
            <a:pPr marL="285840" indent="-28548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It aims to mobilise Europe's most creative and forward thinking researchers from all disciplines to work together and explore what may become the leading technology paradigms of the future.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409680" y="4998960"/>
            <a:ext cx="9049680" cy="16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92d050"/>
                </a:solidFill>
                <a:latin typeface="Arial"/>
              </a:rPr>
              <a:t>• </a:t>
            </a:r>
            <a:r>
              <a:rPr b="0" lang="en-US" sz="1800" spc="-1" strike="noStrike">
                <a:solidFill>
                  <a:srgbClr val="92d050"/>
                </a:solidFill>
                <a:latin typeface="Arial"/>
              </a:rPr>
              <a:t>FETOPEN-01-2018-2019-2020: FET-Open Challenging Current Thinking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DEADLINES: 18 Sept. 2019, 13 May 2020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92d050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92d050"/>
                </a:solidFill>
                <a:latin typeface="Arial"/>
              </a:rPr>
              <a:t>• </a:t>
            </a:r>
            <a:r>
              <a:rPr b="0" lang="en-US" sz="1800" spc="-1" strike="noStrike">
                <a:solidFill>
                  <a:srgbClr val="92d050"/>
                </a:solidFill>
                <a:latin typeface="Arial"/>
              </a:rPr>
              <a:t>FETOPEN-03-2018-2019-2020: FET Innovation Launchpad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DEADLINES: 8 Oct. 2019, 14 Oct. 2020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2830680" y="108000"/>
            <a:ext cx="6857640" cy="64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503280" y="1368360"/>
            <a:ext cx="9069120" cy="507816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/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FET-Open Research &amp; Innovation  Actions - RIA: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Strengthen breakthrough innovations and boost the number of high-growth companies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Focus on people, companies and research organisations with ideas for :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Radically new, breakthrough  products, technologies, services,  processes or business models that open up new markets with  the potential for rapid European  and global-scale growth (high  risk, need for significant investment)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Take shape at the intersection between different technologies, industry sectors and scientific disciplines.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No thematic restriction (highly interdisciplinary)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Completely bottom-up, but with a clear technological target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Collaborative research (min. 3 partners from different MS/AC)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Successful FET-Open project can be a proof-of-concept…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EU contribution of up to 3M€ (indicative)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2830680" y="108000"/>
            <a:ext cx="6857640" cy="64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93000"/>
              </a:lnSpc>
            </a:pPr>
            <a:r>
              <a:rPr b="1" lang="en-GB" sz="2200" spc="-1" strike="noStrike">
                <a:solidFill>
                  <a:srgbClr val="92d050"/>
                </a:solidFill>
                <a:latin typeface="Arial"/>
              </a:rPr>
              <a:t>FET-Open Research &amp; Innovation  Actions - RIA: </a:t>
            </a:r>
            <a:br/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503280" y="1368360"/>
            <a:ext cx="9069120" cy="478260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/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Scope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Cutting-edge high-risk / high-impact interdisciplinary research with </a:t>
            </a:r>
            <a:r>
              <a:rPr b="0" lang="en-GB" sz="1800" spc="-1" strike="noStrike">
                <a:solidFill>
                  <a:srgbClr val="ff0000"/>
                </a:solidFill>
                <a:latin typeface="Arial"/>
              </a:rPr>
              <a:t>ALL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of the following essential characteristics so-called "</a:t>
            </a:r>
            <a:r>
              <a:rPr b="0" lang="en-GB" sz="1800" spc="-1" strike="noStrike">
                <a:solidFill>
                  <a:srgbClr val="ff0000"/>
                </a:solidFill>
                <a:latin typeface="Arial"/>
              </a:rPr>
              <a:t>FET gatekeepers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":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ff0000"/>
                </a:solidFill>
                <a:latin typeface="Arial"/>
              </a:rPr>
              <a:t>Radical vision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: the project must address a clear and radical vision, enabled by a new technology concept that challenges current paradigms. In particular, 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research to advance on the roadmap of a well-established technological paradigm, even if high-risk, will not be funded.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ff0000"/>
                </a:solidFill>
                <a:latin typeface="Arial"/>
              </a:rPr>
              <a:t>Breakthrough technological target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: the project must target a novel and ambitious science-to-technology breakthrough as a first proof of concept for its vision. In particular, 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blue-sky exploratory research without a clear technological objective will not be funded.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ff0000"/>
                </a:solidFill>
                <a:latin typeface="Arial"/>
              </a:rPr>
              <a:t>Ambitious interdisciplinary research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for achieving the technological breakthrough and that opens up new areas of investigation. In particular, 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projects with only low-risk incremental research, even if interdisciplinary, will not be funded.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https://www.youtube.com/watch?v=t8dAJvoiguM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2830680" y="108000"/>
            <a:ext cx="6857640" cy="64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93000"/>
              </a:lnSpc>
            </a:pPr>
            <a:r>
              <a:rPr b="1" lang="en-GB" sz="2200" spc="-1" strike="noStrike">
                <a:solidFill>
                  <a:srgbClr val="92d050"/>
                </a:solidFill>
                <a:latin typeface="Arial"/>
              </a:rPr>
              <a:t>FET-Open Research &amp; Innovation  Actions - RIA: </a:t>
            </a:r>
            <a:br/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503280" y="1368360"/>
            <a:ext cx="9069120" cy="478260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/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Challenges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Lay the foundations for radically new future technologies;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Visionary interdisciplinary collaborations that dissolve the traditional boundaries between sciences and disciplines;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Encourage the driving role of new actors in research and innovation including excellent 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young researchers, ambitious high-tech SMEs and first-time participants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to FET under Horizon 2020 from across Europe.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Expected Impact 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Scientific and technological contributions to the foundation of a new future technology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Potential for future social or economic impact or market creation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Building leading research and innovation capacity across Europe by involvement of key actors that can make a difference in the future, for ex. 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young researchers, high-tech SMEs or first-time participants to FET under Horizon 2020.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2830680" y="108000"/>
            <a:ext cx="6857640" cy="64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93000"/>
              </a:lnSpc>
            </a:pPr>
            <a:r>
              <a:rPr b="1" lang="en-GB" sz="2200" spc="-1" strike="noStrike">
                <a:solidFill>
                  <a:srgbClr val="92d050"/>
                </a:solidFill>
                <a:latin typeface="Arial"/>
              </a:rPr>
              <a:t>FET-Open Research &amp; Innovation  Actions - RIA: </a:t>
            </a:r>
            <a:br/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503280" y="1368360"/>
            <a:ext cx="9069120" cy="478260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/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Evaluation process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Sections 1 to 3 of the part B of the proposal should consist of a max. of 15 A4 pages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Sections 4 to 5 are not covered by the page limit.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Eligibility: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1. Its content corresponds, wholly or in part, to the topic description for which it is submitted (so called in-scope, contrary to out-of-scope). 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Proposals not satisfying all FET gatekeepers will be considered out-of-scope.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2. At least 3 legal entities in the consortium. Each must be established in a different EU MS or Horizon 2020 AC; must be independent of each other.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n 3" descr=""/>
          <p:cNvPicPr/>
          <p:nvPr/>
        </p:nvPicPr>
        <p:blipFill>
          <a:blip r:embed="rId1"/>
          <a:stretch/>
        </p:blipFill>
        <p:spPr>
          <a:xfrm>
            <a:off x="620640" y="960480"/>
            <a:ext cx="8924400" cy="597168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n 3" descr=""/>
          <p:cNvPicPr/>
          <p:nvPr/>
        </p:nvPicPr>
        <p:blipFill>
          <a:blip r:embed="rId1"/>
          <a:stretch/>
        </p:blipFill>
        <p:spPr>
          <a:xfrm>
            <a:off x="558720" y="1274760"/>
            <a:ext cx="8962560" cy="500976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2830680" y="108000"/>
            <a:ext cx="6857640" cy="64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503280" y="1368360"/>
            <a:ext cx="9069120" cy="478260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/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Feedback to applicants: Evaluation Summary Report (ESR)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Collation of all individual comments, per sub-criterion, from all 4 Individual Evaluation Reports  (IER) – may be mutually contradicting (no consensus): full transparency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Consensus score of the proposal, per criterion, is calculated as a median of all individual scores from IERs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Final score, per criterion, is decided by the final Panel Review and the proposal total score is calculated as a weighted sum of scores from all 3 criteria (60%/20%/20%)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Final Panel Review adds also some additional comments, possibly including the advice not to resubmit the proposal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46520" y="922320"/>
            <a:ext cx="3123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1c1c1c"/>
                </a:solidFill>
                <a:latin typeface="Arial"/>
              </a:rPr>
              <a:t>I phase launched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1c1c1c"/>
                </a:solidFill>
                <a:latin typeface="Arial"/>
              </a:rPr>
              <a:t>in 2018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24560" y="1490040"/>
            <a:ext cx="2268360" cy="20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320" bIns="45000"/>
          <a:p>
            <a:pPr algn="just">
              <a:lnSpc>
                <a:spcPct val="93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Arial"/>
              </a:rPr>
              <a:t> </a:t>
            </a:r>
            <a:r>
              <a:rPr b="1" lang="en-US" sz="1500" spc="-1" strike="noStrike">
                <a:solidFill>
                  <a:srgbClr val="666666"/>
                </a:solidFill>
                <a:latin typeface="Arial"/>
              </a:rPr>
              <a:t>Bringing together relevant Horizon 2020 schemes in one place (SME instrument, Fast Track to Innovation, FET Open, Prizes) </a:t>
            </a:r>
            <a:endParaRPr b="0" lang="en-US" sz="15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1" lang="en-US" sz="1500" spc="-1" strike="noStrike">
                <a:solidFill>
                  <a:srgbClr val="666666"/>
                </a:solidFill>
                <a:latin typeface="Arial"/>
              </a:rPr>
              <a:t></a:t>
            </a:r>
            <a:r>
              <a:rPr b="1" lang="en-US" sz="1500" spc="-1" strike="noStrike">
                <a:solidFill>
                  <a:srgbClr val="666666"/>
                </a:solidFill>
                <a:latin typeface="Arial"/>
              </a:rPr>
              <a:t>Total budget in 2018: €780 million for all EIC pilot actions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2754360" y="937080"/>
            <a:ext cx="297144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1c1c1c"/>
                </a:solidFill>
                <a:latin typeface="Arial"/>
              </a:rPr>
              <a:t>II phase launched in 2019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2678040" y="1321560"/>
            <a:ext cx="7162560" cy="230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320" bIns="45000"/>
          <a:p>
            <a:pPr algn="just">
              <a:lnSpc>
                <a:spcPct val="93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Arial"/>
              </a:rPr>
              <a:t> </a:t>
            </a:r>
            <a:r>
              <a:rPr b="1" lang="en-US" sz="1500" spc="-1" strike="noStrike">
                <a:solidFill>
                  <a:srgbClr val="666666"/>
                </a:solidFill>
                <a:latin typeface="Arial"/>
              </a:rPr>
              <a:t>Increased budget of €2.2 billion (€1.0bn in 2019; €1.2bn in 2020) </a:t>
            </a:r>
            <a:endParaRPr b="0" lang="en-US" sz="15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Arial"/>
              </a:rPr>
              <a:t> </a:t>
            </a:r>
            <a:r>
              <a:rPr b="1" lang="en-US" sz="1500" spc="-1" strike="noStrike">
                <a:solidFill>
                  <a:srgbClr val="666666"/>
                </a:solidFill>
                <a:latin typeface="Arial"/>
              </a:rPr>
              <a:t>Introduction of Pilot Accelerator with option to apply for blended finance (combined grant and equity) </a:t>
            </a:r>
            <a:endParaRPr b="0" lang="en-US" sz="15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Arial"/>
              </a:rPr>
              <a:t> </a:t>
            </a:r>
            <a:r>
              <a:rPr b="1" lang="en-US" sz="1500" spc="-1" strike="noStrike">
                <a:solidFill>
                  <a:srgbClr val="666666"/>
                </a:solidFill>
                <a:latin typeface="Arial"/>
              </a:rPr>
              <a:t>Introduction of Pilot Pathfinder, with 6 strategic emerging technologies targeted </a:t>
            </a:r>
            <a:r>
              <a:rPr b="1" lang="en-US" sz="1500" spc="-1" strike="noStrike">
                <a:solidFill>
                  <a:srgbClr val="ff0000"/>
                </a:solidFill>
                <a:latin typeface="Arial"/>
              </a:rPr>
              <a:t>(human-centric AI, novel medical devices, zero-emission energy generation</a:t>
            </a:r>
            <a:r>
              <a:rPr b="1" lang="en-US" sz="1500" spc="-1" strike="noStrike">
                <a:solidFill>
                  <a:srgbClr val="666666"/>
                </a:solidFill>
                <a:latin typeface="Arial"/>
              </a:rPr>
              <a:t>, etc) </a:t>
            </a:r>
            <a:endParaRPr b="0" lang="en-US" sz="15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Arial"/>
              </a:rPr>
              <a:t> </a:t>
            </a:r>
            <a:r>
              <a:rPr b="0" lang="en-US" sz="1500" spc="-1" strike="noStrike">
                <a:solidFill>
                  <a:srgbClr val="666666"/>
                </a:solidFill>
                <a:latin typeface="Arial"/>
              </a:rPr>
              <a:t>First EIC </a:t>
            </a:r>
            <a:r>
              <a:rPr b="0" lang="en-US" sz="1500" spc="-1" strike="noStrike">
                <a:solidFill>
                  <a:srgbClr val="ff0000"/>
                </a:solidFill>
                <a:latin typeface="Arial"/>
              </a:rPr>
              <a:t>3 to 5</a:t>
            </a:r>
            <a:r>
              <a:rPr b="0" lang="en-US" sz="1500" spc="-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US" sz="1500" spc="-1" strike="noStrike">
                <a:solidFill>
                  <a:srgbClr val="ff0000"/>
                </a:solidFill>
                <a:latin typeface="Arial"/>
              </a:rPr>
              <a:t>programme managers </a:t>
            </a:r>
            <a:r>
              <a:rPr b="0" lang="en-US" sz="1500" spc="-1" strike="noStrike">
                <a:solidFill>
                  <a:srgbClr val="666666"/>
                </a:solidFill>
                <a:latin typeface="Arial"/>
              </a:rPr>
              <a:t>recruited to actively engage with pathfinder projects </a:t>
            </a:r>
            <a:r>
              <a:rPr b="0" lang="en-US" sz="1500" spc="-1" strike="noStrike">
                <a:solidFill>
                  <a:srgbClr val="ff0000"/>
                </a:solidFill>
                <a:latin typeface="Arial"/>
              </a:rPr>
              <a:t>(¡to better check scores! Al least 1 PM per each of the 3 areas in 2019/ 3 more areas to be launched in 2020/ to start around Sept. 2019, before grant signature or project start)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159" name="Imagen 7" descr=""/>
          <p:cNvPicPr/>
          <p:nvPr/>
        </p:nvPicPr>
        <p:blipFill>
          <a:blip r:embed="rId1"/>
          <a:stretch/>
        </p:blipFill>
        <p:spPr>
          <a:xfrm>
            <a:off x="1604880" y="3630600"/>
            <a:ext cx="6054480" cy="392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2830680" y="108000"/>
            <a:ext cx="6857640" cy="64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503280" y="1368360"/>
            <a:ext cx="9069120" cy="478260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/>
          <a:p>
            <a:pPr marL="343080" indent="-342720">
              <a:lnSpc>
                <a:spcPct val="93000"/>
              </a:lnSpc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FET-Open  Innovation Launchpad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Turning FET-funded results into genuine societal or economic innovations - results from recently finished or on-going FET RIA-project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Up to 18 months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Sole applicant or as part of a consortium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Maximum funding €100,000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No funding to activities that were in the original FET project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Examples of activities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buClr>
                <a:srgbClr val="000000"/>
              </a:buClr>
              <a:buFont typeface="Times New Roman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Definition of a commercialisation process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buClr>
                <a:srgbClr val="000000"/>
              </a:buClr>
              <a:buFont typeface="Times New Roman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Market and competitiveness analysis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buClr>
                <a:srgbClr val="000000"/>
              </a:buClr>
              <a:buFont typeface="Times New Roman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Technology assessment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buClr>
                <a:srgbClr val="000000"/>
              </a:buClr>
              <a:buFont typeface="Times New Roman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Verification of innovation potential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buClr>
                <a:srgbClr val="000000"/>
              </a:buClr>
              <a:buFont typeface="Times New Roman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Consolidation of intellectual property rights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buClr>
                <a:srgbClr val="000000"/>
              </a:buClr>
              <a:buFont typeface="Times New Roman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Business case development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Limited low-risk technology development - if clear and necessary role the broader proposed innovation strategy &amp; plan.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44680" y="1189080"/>
            <a:ext cx="8991360" cy="41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1800" spc="-1" strike="noStrike">
                <a:solidFill>
                  <a:srgbClr val="92d050"/>
                </a:solidFill>
                <a:latin typeface="Arial"/>
              </a:rPr>
              <a:t>TIPS: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Key words and trend topics H2020 come from projects such as PREFET (organising an event in Sept. In Madrid. Contact Eva García Muntión, evagarcia@rtdi.eu):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 u="sng">
                <a:solidFill>
                  <a:srgbClr val="ccccff"/>
                </a:solidFill>
                <a:uFillTx/>
                <a:latin typeface="Arial"/>
                <a:hlinkClick r:id="rId1"/>
              </a:rPr>
              <a:t>RTDI coordinará PREFET, observatorio proactivo para la identificación temprana de tendencias tecnológicas, tras haber ganado una FET CSA de </a:t>
            </a:r>
            <a:r>
              <a:rPr b="0" lang="en-US" sz="1800" spc="-1" strike="noStrike" u="sng">
                <a:solidFill>
                  <a:srgbClr val="ccccff"/>
                </a:solidFill>
                <a:uFillTx/>
                <a:latin typeface="Arial"/>
                <a:hlinkClick r:id="rId2"/>
              </a:rPr>
              <a:t>H2020</a:t>
            </a:r>
            <a:endParaRPr b="0" lang="en-US" sz="1800" spc="-1" strike="noStrike">
              <a:latin typeface="Arial"/>
            </a:endParaRPr>
          </a:p>
          <a:p>
            <a:pPr marL="285840" indent="-28548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early identification of technological trends, which will be strongly linked to social responsibility and the future potential for the construction of R + D + i projects</a:t>
            </a:r>
            <a:endParaRPr b="0" lang="en-US" sz="1800" spc="-1" strike="noStrike">
              <a:latin typeface="Arial"/>
            </a:endParaRPr>
          </a:p>
          <a:p>
            <a:pPr marL="285840" indent="-28548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objective of pre-validating future and emerging technologies.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FET Open: SMEs participation not a must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92d050"/>
                </a:solidFill>
                <a:latin typeface="Arial"/>
              </a:rPr>
              <a:t>General: use máximum number of key words, well justified consortium, continuous dissemination (don’ t focus all dissemination activities at the end of the project), focus on scope, reflect correctly and justify as much as possible the call’ s objectives and suitability.   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2830680" y="108000"/>
            <a:ext cx="6857640" cy="64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503280" y="1368360"/>
            <a:ext cx="9069120" cy="478260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/>
          <a:p>
            <a:pPr marL="343080" indent="-342720" algn="just">
              <a:lnSpc>
                <a:spcPct val="93000"/>
              </a:lnSpc>
              <a:spcBef>
                <a:spcPts val="1412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FTI / Fast Track to Innovation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Fast go-to-market of an industry-driven, innovative concept to grow and scale-up.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Co-creation and open innovation.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Grant-only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Bottom-up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Consortia of 3-5 — </a:t>
            </a:r>
            <a:r>
              <a:rPr b="0" lang="en-GB" sz="1800" spc="-1" strike="noStrike">
                <a:solidFill>
                  <a:srgbClr val="ff0000"/>
                </a:solidFill>
                <a:latin typeface="Arial"/>
              </a:rPr>
              <a:t>mandatory industry involvement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Up to €3 million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36 months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algn="just">
              <a:lnSpc>
                <a:spcPct val="93000"/>
              </a:lnSpc>
              <a:spcBef>
                <a:spcPts val="1412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Next cut-offs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285840" indent="-28548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0000"/>
                </a:solidFill>
                <a:latin typeface="Arial"/>
              </a:rPr>
              <a:t>23 May 2019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285840" indent="-28548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0000"/>
                </a:solidFill>
                <a:latin typeface="Arial"/>
              </a:rPr>
              <a:t>22 October 2019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285840" indent="-28548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0000"/>
                </a:solidFill>
                <a:latin typeface="Arial"/>
              </a:rPr>
              <a:t>19 February 2020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285840" indent="-28548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0000"/>
                </a:solidFill>
                <a:latin typeface="Arial"/>
              </a:rPr>
              <a:t>09 June 2020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285840" indent="-28548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0000"/>
                </a:solidFill>
                <a:latin typeface="Arial"/>
              </a:rPr>
              <a:t>27 October 2020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773280" y="1722600"/>
            <a:ext cx="184320" cy="3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agen 4" descr=""/>
          <p:cNvPicPr/>
          <p:nvPr/>
        </p:nvPicPr>
        <p:blipFill>
          <a:blip r:embed="rId1"/>
          <a:stretch/>
        </p:blipFill>
        <p:spPr>
          <a:xfrm>
            <a:off x="87480" y="731880"/>
            <a:ext cx="3855240" cy="3638160"/>
          </a:xfrm>
          <a:prstGeom prst="rect">
            <a:avLst/>
          </a:prstGeom>
          <a:ln>
            <a:noFill/>
          </a:ln>
        </p:spPr>
      </p:pic>
      <p:sp>
        <p:nvSpPr>
          <p:cNvPr id="164" name="TextShape 1"/>
          <p:cNvSpPr txBox="1"/>
          <p:nvPr/>
        </p:nvSpPr>
        <p:spPr>
          <a:xfrm>
            <a:off x="4125960" y="1255680"/>
            <a:ext cx="5714640" cy="488592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/>
          <a:p>
            <a:pPr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FET 3 topics in 2019: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Human-centric AI (Walter van de Velde)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Implantable Autonomous Devices and Materials (José Luis Fernandez Villacanas)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Breakthrough zero-emissions energy generation for full decarbonisation (Julian Ellis).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algn="just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FET topics in 2020 (tbc):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Future technologies for social experience;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Measuring the unmeasurable -Sub-nanoscale science for Nanometrology;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Digital twins for the life-sciences;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Environmental Intelligence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algn="just">
              <a:lnSpc>
                <a:spcPct val="93000"/>
              </a:lnSpc>
              <a:spcBef>
                <a:spcPts val="1412"/>
              </a:spcBef>
            </a:pP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44680" y="1036800"/>
            <a:ext cx="9069120" cy="540972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/>
          <a:p>
            <a:pPr marL="343080" indent="-342720">
              <a:lnSpc>
                <a:spcPct val="93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The Pathfinder Pilot for advanced research builds on FET Open and Proactive!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Nurturing potential market-creating technologies, developing breakthrough and disruptive innovation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Run by Programme Managers hired from innovation ecosystem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Based on topics or challenges identified in the work programme and open bottom-up call for proposals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Support for assessing business opportunities (ILP) and preparing for Accelerator funding through “Transition to innovation activities".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lvl="1" marL="343080" indent="-34272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Why FET in EIC?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Main takeaways from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224 FET Open and Proactive projects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(FET Traces report: https://www.fet-traces.eu/traces/index.php):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lvl="1" marL="743040" indent="-28548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33% of projects had at least one publication written with the participation of an industrial partner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lvl="1" marL="743040" indent="-28548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40% of projects had at least one partner from industry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lvl="1" marL="743040" indent="-28548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25% of all projects had at least one patent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lvl="1" marL="743040" indent="-28548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12% of FET projects led to the founding of a spin-off company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Pathfinder FET Open </a:t>
            </a:r>
            <a:r>
              <a:rPr b="0" lang="en-GB" sz="1800" spc="-1" strike="noStrike">
                <a:solidFill>
                  <a:srgbClr val="ff0000"/>
                </a:solidFill>
                <a:latin typeface="Arial"/>
              </a:rPr>
              <a:t>success rate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is improving: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lvl="1" marL="743040" indent="-285480" algn="just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&gt;11% in the last cut-off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lvl="1" marL="743040" indent="-285480" algn="just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will improve even more as the budget is strongly increasing.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algn="just">
              <a:lnSpc>
                <a:spcPct val="93000"/>
              </a:lnSpc>
              <a:spcBef>
                <a:spcPts val="1412"/>
              </a:spcBef>
            </a:pP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830680" y="108000"/>
            <a:ext cx="6857640" cy="64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03280" y="1368360"/>
            <a:ext cx="9261000" cy="50018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/>
          <a:p>
            <a:pPr lvl="2" marL="343080" indent="-342720" algn="just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EIC Pathfinder: science driven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Targets high-risk cutting edge projects exploring new territories aiming at developing radical and innovative technologies. It encompasses FETOpen and FET-Proactive.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lvl="2" marL="1085760" indent="-228240" algn="just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FET-Open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uses interdisciplinary collaboration to tap into Europe's excellent science base for exploring radically new technologies. 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Not obligatory to have an SME in the consortium or exploit the pilot.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lvl="2" marL="1143000" indent="-228240" algn="just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FET-Proactive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aims to: identify the future and emerging technological paradigms with highest potential for Europe's economy and society; foster the 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interdisciplinary communities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that are able to drive this forward, 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extending from the participating consortia to a wider European pool of expertise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; stimulate the emergence of a European innovation eco-system around a new technological paradigm, 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well beyond the world of research alone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914400" algn="just">
              <a:lnSpc>
                <a:spcPct val="93000"/>
              </a:lnSpc>
              <a:spcBef>
                <a:spcPts val="850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Cutting-edge high-risk / high-reward research and innovation projects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that aim to demonstrate a new technological paradigm.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914400" algn="just">
              <a:lnSpc>
                <a:spcPct val="93000"/>
              </a:lnSpc>
              <a:spcBef>
                <a:spcPts val="850"/>
              </a:spcBef>
            </a:pP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2830680" y="108000"/>
            <a:ext cx="6857640" cy="64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03280" y="1368360"/>
            <a:ext cx="9069120" cy="478260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/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FET Proactive Evaluation Criteria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</a:pP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Excellence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Clarity of long-term vision of a science-enabled technology.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Concreteness and ambition of the proposed science-to technology breakthrough.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Range and added value from interdisciplinarity, novelty and non-incrementality of the research proposed.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High-risk of the research proposed and plausibility and flexibility of the approach.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Threshold: 4/5, Weight: 60%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Impact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The extent to which the outputs of the project would contribute to the expected impacts mentioned in the work programme under the relevant FET topic.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Effectiveness of measures and plans to disseminate and use the results (including management of IPR) and to communicate the project to different target audiences.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</a:pP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Threshold: 3.5/5, Weight: 20%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3280" y="1368360"/>
            <a:ext cx="9069120" cy="515412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/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Proactive : Expected Impacts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601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Scientific and technological contributions to the 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foundation and consolidation of a radically new future technology.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601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Potential for future returns in terms of societal or economic innovation or market creation.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601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Spreading excellence and building leading innovation capacity across Europe by 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involvement of key actors that can make a difference in the future,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for example excellent </a:t>
            </a:r>
            <a:r>
              <a:rPr b="1" lang="en-GB" sz="1800" spc="-1" strike="noStrike">
                <a:solidFill>
                  <a:srgbClr val="92d050"/>
                </a:solidFill>
                <a:latin typeface="Arial"/>
              </a:rPr>
              <a:t>young, researchers, ambitious high-tech SMEs or first-time participants to FET under Horizon 2020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601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Build-up of a goal oriented 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interdisciplinary community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(within and beyond the consortium).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 algn="just">
              <a:lnSpc>
                <a:spcPct val="93000"/>
              </a:lnSpc>
              <a:spcBef>
                <a:spcPts val="601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Emergence of an innovation ecosystem around a future technology in the theme addressed from outreach to and partnership with high potential actors in research and innovation, and from wider stakeholder/public engagement, with due </a:t>
            </a:r>
            <a:r>
              <a:rPr b="0" lang="en-GB" sz="1800" spc="-1" strike="noStrike">
                <a:solidFill>
                  <a:srgbClr val="92d050"/>
                </a:solidFill>
                <a:latin typeface="Arial"/>
              </a:rPr>
              <a:t>consideration of aspects such as education, gender differences and long-term societal, ethical and legal implications.  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Bef>
                <a:spcPts val="1412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18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2033</TotalTime>
  <Application>LibreOffice/6.0.7.3$Linux_X86_64 LibreOffice_project/00m0$Build-3</Application>
  <Words>3065</Words>
  <Paragraphs>268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2016-05-16T09:03:54Z</dcterms:created>
  <dc:creator>Maxi</dc:creator>
  <dc:description/>
  <dc:language>en-US</dc:language>
  <cp:lastModifiedBy>Simona</cp:lastModifiedBy>
  <cp:lastPrinted>1601-01-01T00:00:00Z</cp:lastPrinted>
  <dcterms:modified xsi:type="dcterms:W3CDTF">2019-04-15T11:38:20Z</dcterms:modified>
  <cp:revision>276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</Properties>
</file>