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7"/>
  </p:notesMasterIdLst>
  <p:handoutMasterIdLst>
    <p:handoutMasterId r:id="rId8"/>
  </p:handoutMasterIdLst>
  <p:sldIdLst>
    <p:sldId id="379" r:id="rId2"/>
    <p:sldId id="425" r:id="rId3"/>
    <p:sldId id="433" r:id="rId4"/>
    <p:sldId id="427" r:id="rId5"/>
    <p:sldId id="430" r:id="rId6"/>
  </p:sldIdLst>
  <p:sldSz cx="9144000" cy="6858000" type="screen4x3"/>
  <p:notesSz cx="7099300" cy="10234613"/>
  <p:custDataLst>
    <p:tags r:id="rId9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6B0"/>
    <a:srgbClr val="FFFFFF"/>
    <a:srgbClr val="666666"/>
    <a:srgbClr val="368F9A"/>
    <a:srgbClr val="427BAB"/>
    <a:srgbClr val="64B9E4"/>
    <a:srgbClr val="9F4C97"/>
    <a:srgbClr val="EDA95A"/>
    <a:srgbClr val="FDD167"/>
    <a:srgbClr val="3C7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6" autoAdjust="0"/>
    <p:restoredTop sz="9633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584" y="9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30.06.2020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0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8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30.06.2020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jpeg"/><Relationship Id="rId7" Type="http://schemas.openxmlformats.org/officeDocument/2006/relationships/image" Target="../media/image18.png"/><Relationship Id="rId12" Type="http://schemas.openxmlformats.org/officeDocument/2006/relationships/image" Target="../media/image26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jpeg"/><Relationship Id="rId4" Type="http://schemas.openxmlformats.org/officeDocument/2006/relationships/image" Target="../media/image22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0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81000" y="2311266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IoT Hackathon</a:t>
            </a:r>
            <a:b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30.06.2020 </a:t>
            </a:r>
            <a:br>
              <a:rPr lang="de-DE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Gruppe </a:t>
            </a:r>
            <a:r>
              <a:rPr lang="de-DE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SmartHomeOffice</a:t>
            </a:r>
            <a: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Andreas Knoll, Alex Maks, Alessio Dal </a:t>
            </a:r>
            <a:r>
              <a:rPr lang="de-DE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Cero</a:t>
            </a: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Damiano </a:t>
            </a:r>
            <a:r>
              <a:rPr lang="de-DE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Squillante</a:t>
            </a:r>
            <a:r>
              <a:rPr lang="de-DE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Robert Moleda</a:t>
            </a:r>
            <a:endParaRPr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" y="156120"/>
            <a:ext cx="7886700" cy="1325563"/>
          </a:xfrm>
        </p:spPr>
        <p:txBody>
          <a:bodyPr/>
          <a:lstStyle/>
          <a:p>
            <a:r>
              <a:rPr lang="de-DE" dirty="0"/>
              <a:t>Ziel ist die einfache Anpassung der eigenen vier Wände mit Hilfe von IoT und Smart Home Geräten</a:t>
            </a:r>
          </a:p>
        </p:txBody>
      </p:sp>
      <p:pic>
        <p:nvPicPr>
          <p:cNvPr id="304130" name="Picture 2">
            <a:extLst>
              <a:ext uri="{FF2B5EF4-FFF2-40B4-BE49-F238E27FC236}">
                <a16:creationId xmlns:a16="http://schemas.microsoft.com/office/drawing/2014/main" id="{23428D2A-2D9B-4610-B61F-44E482024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" y="1723668"/>
            <a:ext cx="3854853" cy="216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DBAE722-B171-4740-A723-AFEA035BA6D8}"/>
              </a:ext>
            </a:extLst>
          </p:cNvPr>
          <p:cNvSpPr/>
          <p:nvPr/>
        </p:nvSpPr>
        <p:spPr>
          <a:xfrm>
            <a:off x="627016" y="4263794"/>
            <a:ext cx="7132321" cy="180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Beleuchtung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Elektrische Anlagen wie z.B. Schalter oder Steckdosen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Sensoren wie z.B. Bewegungs- oder Lichtsensoren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Entertainment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devices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wie z.B. Soundbar oder Spielkonsole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4292E"/>
                </a:solidFill>
                <a:latin typeface="-apple-system"/>
              </a:rPr>
              <a:t>Steuerungsgateway</a:t>
            </a:r>
            <a:endParaRPr lang="de-DE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F4FCFC-2FF7-4844-902C-906E86B2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66" y="3429000"/>
            <a:ext cx="4443241" cy="8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53E31F-8226-4E5C-9A24-5B2A198E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66" y="1686833"/>
            <a:ext cx="4098742" cy="13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6" y="156120"/>
            <a:ext cx="7886700" cy="1325563"/>
          </a:xfrm>
        </p:spPr>
        <p:txBody>
          <a:bodyPr/>
          <a:lstStyle/>
          <a:p>
            <a:r>
              <a:rPr lang="de-DE" dirty="0"/>
              <a:t>Das Konzept wurde als Prototyp  bereits implementiert, Beispielszene Work</a:t>
            </a:r>
          </a:p>
        </p:txBody>
      </p:sp>
      <p:pic>
        <p:nvPicPr>
          <p:cNvPr id="305154" name="Picture 2">
            <a:extLst>
              <a:ext uri="{FF2B5EF4-FFF2-40B4-BE49-F238E27FC236}">
                <a16:creationId xmlns:a16="http://schemas.microsoft.com/office/drawing/2014/main" id="{3084721B-38AA-4F73-A795-8FCFE660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3" y="1621020"/>
            <a:ext cx="1463993" cy="3166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9F362A4-4304-4190-B6F4-61CF76BEB108}"/>
              </a:ext>
            </a:extLst>
          </p:cNvPr>
          <p:cNvSpPr/>
          <p:nvPr/>
        </p:nvSpPr>
        <p:spPr>
          <a:xfrm>
            <a:off x="176562" y="5071070"/>
            <a:ext cx="3045609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Smart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Bulb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auf kalt-weißes Licht (6.000 Kelvin) und 100 % Lichtintensität (800 Lumen)</a:t>
            </a:r>
            <a:endParaRPr lang="de-DE" dirty="0"/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9E523F14-6541-465E-A714-84A5BE39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95" y="1621020"/>
            <a:ext cx="1644650" cy="33107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3B74D7-24FD-4EC5-8812-76E988EF2F59}"/>
              </a:ext>
            </a:extLst>
          </p:cNvPr>
          <p:cNvSpPr/>
          <p:nvPr/>
        </p:nvSpPr>
        <p:spPr>
          <a:xfrm>
            <a:off x="3449137" y="5048850"/>
            <a:ext cx="2242458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Philips Hue Integration bei IFTTT für den Modus Work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3C3DE4C-1055-49B1-B6FB-B737C673D92F}"/>
              </a:ext>
            </a:extLst>
          </p:cNvPr>
          <p:cNvCxnSpPr/>
          <p:nvPr/>
        </p:nvCxnSpPr>
        <p:spPr>
          <a:xfrm>
            <a:off x="2447109" y="3276376"/>
            <a:ext cx="100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DFC7FA7-C9A2-4A16-BDF0-4C6F0E1D7284}"/>
              </a:ext>
            </a:extLst>
          </p:cNvPr>
          <p:cNvCxnSpPr>
            <a:cxnSpLocks/>
          </p:cNvCxnSpPr>
          <p:nvPr/>
        </p:nvCxnSpPr>
        <p:spPr>
          <a:xfrm flipV="1">
            <a:off x="5512526" y="3265266"/>
            <a:ext cx="819147" cy="1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5158" name="Picture 6">
            <a:extLst>
              <a:ext uri="{FF2B5EF4-FFF2-40B4-BE49-F238E27FC236}">
                <a16:creationId xmlns:a16="http://schemas.microsoft.com/office/drawing/2014/main" id="{EBDAC73C-8AF6-4970-B4DC-AA41911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99" y="1568773"/>
            <a:ext cx="1690466" cy="3450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72AFDA6-A68A-4F3F-939D-98C5C445D901}"/>
              </a:ext>
            </a:extLst>
          </p:cNvPr>
          <p:cNvSpPr/>
          <p:nvPr/>
        </p:nvSpPr>
        <p:spPr>
          <a:xfrm>
            <a:off x="6210301" y="5159887"/>
            <a:ext cx="2757137" cy="5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4292E"/>
                </a:solidFill>
                <a:latin typeface="-apple-system"/>
              </a:rPr>
              <a:t>Schreiben des Links von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Webhook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auf NFC 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03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Umsetzung und Evaluierung</a:t>
            </a:r>
          </a:p>
        </p:txBody>
      </p:sp>
      <p:pic>
        <p:nvPicPr>
          <p:cNvPr id="306178" name="Picture 2">
            <a:extLst>
              <a:ext uri="{FF2B5EF4-FFF2-40B4-BE49-F238E27FC236}">
                <a16:creationId xmlns:a16="http://schemas.microsoft.com/office/drawing/2014/main" id="{8A4D32F4-4D04-4AC8-8ADB-D1C5FE5DC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2"/>
          <a:stretch/>
        </p:blipFill>
        <p:spPr bwMode="auto">
          <a:xfrm>
            <a:off x="3080159" y="1445226"/>
            <a:ext cx="2051788" cy="18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0" name="Picture 4">
            <a:extLst>
              <a:ext uri="{FF2B5EF4-FFF2-40B4-BE49-F238E27FC236}">
                <a16:creationId xmlns:a16="http://schemas.microsoft.com/office/drawing/2014/main" id="{56089359-CF0C-4EC3-A9C5-C821A52BA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6"/>
          <a:stretch/>
        </p:blipFill>
        <p:spPr bwMode="auto">
          <a:xfrm>
            <a:off x="5916600" y="1445225"/>
            <a:ext cx="2330064" cy="18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2" name="Picture 6">
            <a:extLst>
              <a:ext uri="{FF2B5EF4-FFF2-40B4-BE49-F238E27FC236}">
                <a16:creationId xmlns:a16="http://schemas.microsoft.com/office/drawing/2014/main" id="{709C769C-F233-4A9D-BCDB-B67F986B8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6"/>
          <a:stretch/>
        </p:blipFill>
        <p:spPr bwMode="auto">
          <a:xfrm>
            <a:off x="3080158" y="3630838"/>
            <a:ext cx="2051788" cy="19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4" name="Picture 8">
            <a:extLst>
              <a:ext uri="{FF2B5EF4-FFF2-40B4-BE49-F238E27FC236}">
                <a16:creationId xmlns:a16="http://schemas.microsoft.com/office/drawing/2014/main" id="{47CE57E3-E307-4191-8039-F1EFA4574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7"/>
          <a:stretch/>
        </p:blipFill>
        <p:spPr bwMode="auto">
          <a:xfrm>
            <a:off x="5916600" y="3630837"/>
            <a:ext cx="2330063" cy="20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F86E3E5-6A90-4A6E-B725-D1048FEA16A3}"/>
              </a:ext>
            </a:extLst>
          </p:cNvPr>
          <p:cNvSpPr/>
          <p:nvPr/>
        </p:nvSpPr>
        <p:spPr>
          <a:xfrm>
            <a:off x="893321" y="2515095"/>
            <a:ext cx="1586203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Szene "Arbeit"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F76CED-1CE4-4382-94F2-94E5C62DFC0F}"/>
              </a:ext>
            </a:extLst>
          </p:cNvPr>
          <p:cNvSpPr/>
          <p:nvPr/>
        </p:nvSpPr>
        <p:spPr>
          <a:xfrm>
            <a:off x="726313" y="5015399"/>
            <a:ext cx="2117887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Szene "Entspannen"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277D025-5C00-498F-BB66-0AD1C803D353}"/>
              </a:ext>
            </a:extLst>
          </p:cNvPr>
          <p:cNvCxnSpPr>
            <a:cxnSpLocks/>
          </p:cNvCxnSpPr>
          <p:nvPr/>
        </p:nvCxnSpPr>
        <p:spPr>
          <a:xfrm>
            <a:off x="5199017" y="251509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6BCC743-5177-4C0D-A9FA-9558A33FBE55}"/>
              </a:ext>
            </a:extLst>
          </p:cNvPr>
          <p:cNvCxnSpPr>
            <a:cxnSpLocks/>
          </p:cNvCxnSpPr>
          <p:nvPr/>
        </p:nvCxnSpPr>
        <p:spPr>
          <a:xfrm>
            <a:off x="5199017" y="4828293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Aktenkoffer">
            <a:extLst>
              <a:ext uri="{FF2B5EF4-FFF2-40B4-BE49-F238E27FC236}">
                <a16:creationId xmlns:a16="http://schemas.microsoft.com/office/drawing/2014/main" id="{2F2B4585-C9D2-4F7B-BBDF-EF2A6B1B2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222" y="1566024"/>
            <a:ext cx="914400" cy="914400"/>
          </a:xfrm>
          <a:prstGeom prst="rect">
            <a:avLst/>
          </a:prstGeom>
        </p:spPr>
      </p:pic>
      <p:pic>
        <p:nvPicPr>
          <p:cNvPr id="17" name="Grafik 16" descr="Urlaub">
            <a:extLst>
              <a:ext uri="{FF2B5EF4-FFF2-40B4-BE49-F238E27FC236}">
                <a16:creationId xmlns:a16="http://schemas.microsoft.com/office/drawing/2014/main" id="{B912AD99-C142-4395-B409-910616C66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3583" y="4016535"/>
            <a:ext cx="914400" cy="914400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D9CACD3-3867-4301-8A6F-ABBC3B0AA63F}"/>
              </a:ext>
            </a:extLst>
          </p:cNvPr>
          <p:cNvCxnSpPr/>
          <p:nvPr/>
        </p:nvCxnSpPr>
        <p:spPr>
          <a:xfrm>
            <a:off x="452842" y="3492135"/>
            <a:ext cx="843860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251E66-8A36-4EB3-9828-BA3F52F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Weiterentwicklungen</a:t>
            </a:r>
          </a:p>
        </p:txBody>
      </p:sp>
      <p:pic>
        <p:nvPicPr>
          <p:cNvPr id="307202" name="Picture 2">
            <a:extLst>
              <a:ext uri="{FF2B5EF4-FFF2-40B4-BE49-F238E27FC236}">
                <a16:creationId xmlns:a16="http://schemas.microsoft.com/office/drawing/2014/main" id="{1A85EA53-DEEC-439D-9A03-3F2B671F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13" y="1869305"/>
            <a:ext cx="1481752" cy="149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4" name="Picture 4">
            <a:extLst>
              <a:ext uri="{FF2B5EF4-FFF2-40B4-BE49-F238E27FC236}">
                <a16:creationId xmlns:a16="http://schemas.microsoft.com/office/drawing/2014/main" id="{37A0C917-A943-4138-AA8A-8D6B86A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4" y="665644"/>
            <a:ext cx="1739226" cy="151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6" name="Picture 6">
            <a:extLst>
              <a:ext uri="{FF2B5EF4-FFF2-40B4-BE49-F238E27FC236}">
                <a16:creationId xmlns:a16="http://schemas.microsoft.com/office/drawing/2014/main" id="{DA12BF24-9FE5-49AE-966E-C0F4FE2C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07" y="2345417"/>
            <a:ext cx="1820160" cy="160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A9B1623-BD0A-4591-A1B5-C13E8FB5DAAB}"/>
              </a:ext>
            </a:extLst>
          </p:cNvPr>
          <p:cNvCxnSpPr>
            <a:cxnSpLocks/>
          </p:cNvCxnSpPr>
          <p:nvPr/>
        </p:nvCxnSpPr>
        <p:spPr>
          <a:xfrm flipV="1">
            <a:off x="3842157" y="1690689"/>
            <a:ext cx="2071824" cy="78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4A51569-4952-4D08-BE54-2C0577E1EE74}"/>
              </a:ext>
            </a:extLst>
          </p:cNvPr>
          <p:cNvCxnSpPr>
            <a:cxnSpLocks/>
          </p:cNvCxnSpPr>
          <p:nvPr/>
        </p:nvCxnSpPr>
        <p:spPr>
          <a:xfrm>
            <a:off x="3842157" y="2478877"/>
            <a:ext cx="2071824" cy="5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 descr="Aktenkoffer">
            <a:extLst>
              <a:ext uri="{FF2B5EF4-FFF2-40B4-BE49-F238E27FC236}">
                <a16:creationId xmlns:a16="http://schemas.microsoft.com/office/drawing/2014/main" id="{FB8DF36D-C377-4B9D-B721-A5BDE197D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715" y="2778866"/>
            <a:ext cx="684892" cy="684892"/>
          </a:xfrm>
          <a:prstGeom prst="rect">
            <a:avLst/>
          </a:prstGeom>
        </p:spPr>
      </p:pic>
      <p:pic>
        <p:nvPicPr>
          <p:cNvPr id="18" name="Grafik 17" descr="Urlaub">
            <a:extLst>
              <a:ext uri="{FF2B5EF4-FFF2-40B4-BE49-F238E27FC236}">
                <a16:creationId xmlns:a16="http://schemas.microsoft.com/office/drawing/2014/main" id="{0CB877A1-2EA6-4C1D-ADD8-8ACF1C730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9881" y="1349125"/>
            <a:ext cx="788188" cy="788188"/>
          </a:xfrm>
          <a:prstGeom prst="rect">
            <a:avLst/>
          </a:prstGeom>
        </p:spPr>
      </p:pic>
      <p:pic>
        <p:nvPicPr>
          <p:cNvPr id="307208" name="Picture 8">
            <a:extLst>
              <a:ext uri="{FF2B5EF4-FFF2-40B4-BE49-F238E27FC236}">
                <a16:creationId xmlns:a16="http://schemas.microsoft.com/office/drawing/2014/main" id="{2A992721-6703-41B0-ABDF-5E41F6B7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01" y="4312376"/>
            <a:ext cx="1179224" cy="11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834EC2A-495F-41B8-801A-55BBE21073A4}"/>
              </a:ext>
            </a:extLst>
          </p:cNvPr>
          <p:cNvSpPr/>
          <p:nvPr/>
        </p:nvSpPr>
        <p:spPr>
          <a:xfrm>
            <a:off x="504784" y="5622402"/>
            <a:ext cx="2832057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Heizung durch </a:t>
            </a:r>
            <a:r>
              <a:rPr lang="de-DE" b="1" dirty="0" err="1">
                <a:solidFill>
                  <a:srgbClr val="24292E"/>
                </a:solidFill>
                <a:latin typeface="-apple-system"/>
              </a:rPr>
              <a:t>tado</a:t>
            </a:r>
            <a:r>
              <a:rPr lang="de-DE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b="1" dirty="0" err="1">
                <a:solidFill>
                  <a:srgbClr val="24292E"/>
                </a:solidFill>
                <a:latin typeface="-apple-system"/>
              </a:rPr>
              <a:t>Heating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07210" name="Picture 10">
            <a:extLst>
              <a:ext uri="{FF2B5EF4-FFF2-40B4-BE49-F238E27FC236}">
                <a16:creationId xmlns:a16="http://schemas.microsoft.com/office/drawing/2014/main" id="{66F2605A-04DE-4F3D-8FF7-C7B770D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08" y="4312376"/>
            <a:ext cx="1179224" cy="11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71EECDE-96AF-4742-9647-44FA62CA33C0}"/>
              </a:ext>
            </a:extLst>
          </p:cNvPr>
          <p:cNvSpPr/>
          <p:nvPr/>
        </p:nvSpPr>
        <p:spPr>
          <a:xfrm>
            <a:off x="3492394" y="5634062"/>
            <a:ext cx="2945678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Musiksteuerung durch </a:t>
            </a:r>
            <a:r>
              <a:rPr lang="de-DE" b="1" dirty="0" err="1">
                <a:solidFill>
                  <a:srgbClr val="24292E"/>
                </a:solidFill>
                <a:latin typeface="-apple-system"/>
              </a:rPr>
              <a:t>Sonos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9" name="Grafik 18" descr="Marke Fragezeichen">
            <a:extLst>
              <a:ext uri="{FF2B5EF4-FFF2-40B4-BE49-F238E27FC236}">
                <a16:creationId xmlns:a16="http://schemas.microsoft.com/office/drawing/2014/main" id="{769ECEC7-A3F2-477E-BD67-FE790BC58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8015" y="4312376"/>
            <a:ext cx="1277818" cy="1277818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787204A-1F92-4FFB-BB18-AE60F534BA69}"/>
              </a:ext>
            </a:extLst>
          </p:cNvPr>
          <p:cNvSpPr/>
          <p:nvPr/>
        </p:nvSpPr>
        <p:spPr>
          <a:xfrm>
            <a:off x="6730404" y="5622402"/>
            <a:ext cx="1733039" cy="326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24292E"/>
                </a:solidFill>
                <a:latin typeface="-apple-system"/>
              </a:rPr>
              <a:t>Steuerung von…</a:t>
            </a:r>
            <a:endParaRPr lang="de-DE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36043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Bildschirmpräsentation (4:3)</PresentationFormat>
  <Paragraphs>23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-apple-system</vt:lpstr>
      <vt:lpstr>Arial</vt:lpstr>
      <vt:lpstr>Franklin Gothic Book</vt:lpstr>
      <vt:lpstr>Franklin Gothic Demi</vt:lpstr>
      <vt:lpstr>Segoe UI</vt:lpstr>
      <vt:lpstr>Symbol</vt:lpstr>
      <vt:lpstr>Tele-GroteskFet</vt:lpstr>
      <vt:lpstr>Tele-GroteskNor</vt:lpstr>
      <vt:lpstr>Wingdings</vt:lpstr>
      <vt:lpstr>Office Theme</vt:lpstr>
      <vt:lpstr>think-cell Folie</vt:lpstr>
      <vt:lpstr>IoT Hackathon 30.06.2020    Gruppe SmartHomeOffice:   Andreas Knoll, Alex Maks, Alessio Dal Cero, Damiano Squillante, Robert Moleda</vt:lpstr>
      <vt:lpstr>Ziel ist die einfache Anpassung der eigenen vier Wände mit Hilfe von IoT und Smart Home Geräten</vt:lpstr>
      <vt:lpstr>Das Konzept wurde als Prototyp  bereits implementiert, Beispielszene Work</vt:lpstr>
      <vt:lpstr>Ergebnis Umsetzung und Evaluierung</vt:lpstr>
      <vt:lpstr>Mögliche Weiterentwicklungen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Robert Moleda</cp:lastModifiedBy>
  <cp:revision>180</cp:revision>
  <cp:lastPrinted>2012-09-04T09:22:48Z</cp:lastPrinted>
  <dcterms:created xsi:type="dcterms:W3CDTF">2011-07-07T11:12:14Z</dcterms:created>
  <dcterms:modified xsi:type="dcterms:W3CDTF">2020-06-30T13:30:01Z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