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468" r:id="rId2"/>
    <p:sldId id="498" r:id="rId3"/>
    <p:sldId id="505" r:id="rId4"/>
    <p:sldId id="517" r:id="rId5"/>
    <p:sldId id="506" r:id="rId6"/>
    <p:sldId id="516" r:id="rId7"/>
    <p:sldId id="507" r:id="rId8"/>
    <p:sldId id="508" r:id="rId9"/>
    <p:sldId id="511" r:id="rId10"/>
    <p:sldId id="515" r:id="rId11"/>
    <p:sldId id="510" r:id="rId12"/>
    <p:sldId id="509" r:id="rId13"/>
    <p:sldId id="514" r:id="rId14"/>
    <p:sldId id="264"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369"/>
  </p:normalViewPr>
  <p:slideViewPr>
    <p:cSldViewPr snapToGrid="0">
      <p:cViewPr varScale="1">
        <p:scale>
          <a:sx n="71" d="100"/>
          <a:sy n="71" d="100"/>
        </p:scale>
        <p:origin x="61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15/09/2024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15/09/2024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2</a:t>
            </a:fld>
            <a:endParaRPr lang="es-CO"/>
          </a:p>
        </p:txBody>
      </p:sp>
    </p:spTree>
    <p:extLst>
      <p:ext uri="{BB962C8B-B14F-4D97-AF65-F5344CB8AC3E}">
        <p14:creationId xmlns:p14="http://schemas.microsoft.com/office/powerpoint/2010/main" val="3608520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15/09/2024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15/09/2024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75"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
          <p:cNvSpPr txBox="1"/>
          <p:nvPr/>
        </p:nvSpPr>
        <p:spPr>
          <a:xfrm>
            <a:off x="6496049" y="1219533"/>
            <a:ext cx="4838701" cy="123106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dirty="0">
              <a:solidFill>
                <a:srgbClr val="00B050"/>
              </a:solidFill>
            </a:endParaRPr>
          </a:p>
          <a:p>
            <a:pPr marL="0" marR="0" lvl="0" indent="0" rtl="0">
              <a:spcBef>
                <a:spcPts val="0"/>
              </a:spcBef>
              <a:spcAft>
                <a:spcPts val="0"/>
              </a:spcAft>
              <a:buNone/>
            </a:pPr>
            <a:r>
              <a:rPr lang="es-MX" sz="2800" b="1" dirty="0">
                <a:solidFill>
                  <a:srgbClr val="00B050"/>
                </a:solidFill>
                <a:latin typeface="Calibri"/>
                <a:ea typeface="Calibri"/>
                <a:cs typeface="Calibri"/>
                <a:sym typeface="Calibri"/>
              </a:rPr>
              <a:t>Técnico en Programación de Software</a:t>
            </a:r>
            <a:r>
              <a:rPr lang="es-MX" sz="2800" b="1" i="0" u="none" strike="noStrike" cap="none" dirty="0">
                <a:solidFill>
                  <a:srgbClr val="00B050"/>
                </a:solidFill>
                <a:latin typeface="Calibri"/>
                <a:ea typeface="Calibri"/>
                <a:cs typeface="Calibri"/>
                <a:sym typeface="Calibri"/>
              </a:rPr>
              <a:t> </a:t>
            </a:r>
            <a:endParaRPr dirty="0">
              <a:solidFill>
                <a:srgbClr val="00B050"/>
              </a:solidFill>
            </a:endParaRP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8;p8"/>
          <p:cNvSpPr txBox="1"/>
          <p:nvPr/>
        </p:nvSpPr>
        <p:spPr>
          <a:xfrm>
            <a:off x="693308" y="749341"/>
            <a:ext cx="7678345" cy="523180"/>
          </a:xfrm>
          <a:prstGeom prst="rect">
            <a:avLst/>
          </a:prstGeom>
          <a:noFill/>
          <a:ln>
            <a:noFill/>
          </a:ln>
        </p:spPr>
        <p:txBody>
          <a:bodyPr spcFirstLastPara="1" wrap="square" lIns="91425" tIns="45700" rIns="91425" bIns="45700" anchor="t" anchorCtr="0">
            <a:spAutoFit/>
          </a:bodyPr>
          <a:lstStyle>
            <a:defPPr>
              <a:defRPr lang="es-CO"/>
            </a:defPPr>
            <a:lvl1pPr lvl="0">
              <a:defRPr sz="2800" b="1">
                <a:solidFill>
                  <a:srgbClr val="92D050"/>
                </a:solidFill>
              </a:defRPr>
            </a:lvl1pPr>
          </a:lstStyle>
          <a:p>
            <a:r>
              <a:rPr lang="en-US" dirty="0">
                <a:solidFill>
                  <a:srgbClr val="00B050"/>
                </a:solidFill>
                <a:sym typeface="Calibri"/>
              </a:rPr>
              <a:t>2.1 </a:t>
            </a:r>
            <a:r>
              <a:rPr lang="es-CO" dirty="0">
                <a:solidFill>
                  <a:srgbClr val="00B050"/>
                </a:solidFill>
                <a:sym typeface="Calibri"/>
              </a:rPr>
              <a:t>Segmentación</a:t>
            </a:r>
            <a:r>
              <a:rPr lang="en-US" dirty="0">
                <a:solidFill>
                  <a:srgbClr val="00B050"/>
                </a:solidFill>
                <a:sym typeface="Calibri"/>
              </a:rPr>
              <a:t> de </a:t>
            </a:r>
            <a:r>
              <a:rPr lang="es-CO" dirty="0">
                <a:solidFill>
                  <a:srgbClr val="00B050"/>
                </a:solidFill>
                <a:sym typeface="Calibri"/>
              </a:rPr>
              <a:t>Clientes</a:t>
            </a:r>
          </a:p>
        </p:txBody>
      </p:sp>
      <p:sp>
        <p:nvSpPr>
          <p:cNvPr id="4"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E18999EA-35E7-4DD3-39E2-BCF1E063709E}"/>
              </a:ext>
            </a:extLst>
          </p:cNvPr>
          <p:cNvSpPr txBox="1"/>
          <p:nvPr/>
        </p:nvSpPr>
        <p:spPr>
          <a:xfrm>
            <a:off x="1210235" y="2091768"/>
            <a:ext cx="9771530" cy="3539430"/>
          </a:xfrm>
          <a:prstGeom prst="rect">
            <a:avLst/>
          </a:prstGeom>
          <a:noFill/>
        </p:spPr>
        <p:txBody>
          <a:bodyPr wrap="square" rtlCol="0">
            <a:spAutoFit/>
          </a:bodyPr>
          <a:lstStyle/>
          <a:p>
            <a:r>
              <a:rPr lang="es-ES" sz="2800" dirty="0"/>
              <a:t>Los principales usuarios de la plataforma son: </a:t>
            </a:r>
          </a:p>
          <a:p>
            <a:endParaRPr lang="es-ES" sz="2800" dirty="0"/>
          </a:p>
          <a:p>
            <a:r>
              <a:rPr lang="es-ES" sz="2800" dirty="0"/>
              <a:t>Organizadores de eventos :Que necesitan una solución para gestionar y promocionar sus eventos, con funcionalidades como el control de la capacidad y el registro de los asistentes. </a:t>
            </a:r>
          </a:p>
          <a:p>
            <a:endParaRPr lang="es-ES" sz="2800" dirty="0"/>
          </a:p>
          <a:p>
            <a:r>
              <a:rPr lang="es-ES" sz="2800" dirty="0"/>
              <a:t>Asistentes a eventos: Que buscan eventos de calidad en su área y de una manera sencilla y rápida de registrarse.</a:t>
            </a:r>
            <a:endParaRPr lang="es-CO" sz="2800" dirty="0"/>
          </a:p>
        </p:txBody>
      </p:sp>
    </p:spTree>
    <p:extLst>
      <p:ext uri="{BB962C8B-B14F-4D97-AF65-F5344CB8AC3E}">
        <p14:creationId xmlns:p14="http://schemas.microsoft.com/office/powerpoint/2010/main" val="326707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8;p8"/>
          <p:cNvSpPr txBox="1"/>
          <p:nvPr/>
        </p:nvSpPr>
        <p:spPr>
          <a:xfrm>
            <a:off x="702833" y="749341"/>
            <a:ext cx="7678345" cy="523180"/>
          </a:xfrm>
          <a:prstGeom prst="rect">
            <a:avLst/>
          </a:prstGeom>
          <a:noFill/>
          <a:ln>
            <a:noFill/>
          </a:ln>
        </p:spPr>
        <p:txBody>
          <a:bodyPr spcFirstLastPara="1" wrap="square" lIns="91425" tIns="45700" rIns="91425" bIns="45700" anchor="t" anchorCtr="0">
            <a:spAutoFit/>
          </a:bodyPr>
          <a:lstStyle>
            <a:defPPr>
              <a:defRPr lang="es-CO"/>
            </a:defPPr>
            <a:lvl1pPr lvl="0">
              <a:defRPr sz="2800" b="1">
                <a:solidFill>
                  <a:srgbClr val="92D050"/>
                </a:solidFill>
              </a:defRPr>
            </a:lvl1pPr>
          </a:lstStyle>
          <a:p>
            <a:r>
              <a:rPr lang="en-US" dirty="0">
                <a:solidFill>
                  <a:srgbClr val="00B050"/>
                </a:solidFill>
                <a:sym typeface="Calibri"/>
              </a:rPr>
              <a:t>2.2 </a:t>
            </a:r>
            <a:r>
              <a:rPr lang="es-CO" dirty="0">
                <a:solidFill>
                  <a:srgbClr val="00B050"/>
                </a:solidFill>
                <a:sym typeface="Calibri"/>
              </a:rPr>
              <a:t>Propuesta</a:t>
            </a:r>
            <a:r>
              <a:rPr lang="en-US" dirty="0">
                <a:solidFill>
                  <a:srgbClr val="00B050"/>
                </a:solidFill>
                <a:sym typeface="Calibri"/>
              </a:rPr>
              <a:t> de Valor</a:t>
            </a:r>
            <a:endParaRPr lang="es-CO" dirty="0">
              <a:solidFill>
                <a:srgbClr val="00B050"/>
              </a:solidFill>
              <a:sym typeface="Calibri"/>
            </a:endParaRPr>
          </a:p>
        </p:txBody>
      </p:sp>
      <p:sp>
        <p:nvSpPr>
          <p:cNvPr id="4"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D4223E04-4C69-285C-502C-C84B1134D1CE}"/>
              </a:ext>
            </a:extLst>
          </p:cNvPr>
          <p:cNvSpPr txBox="1"/>
          <p:nvPr/>
        </p:nvSpPr>
        <p:spPr>
          <a:xfrm>
            <a:off x="1340632" y="2272552"/>
            <a:ext cx="9148074" cy="3539430"/>
          </a:xfrm>
          <a:prstGeom prst="rect">
            <a:avLst/>
          </a:prstGeom>
          <a:noFill/>
        </p:spPr>
        <p:txBody>
          <a:bodyPr wrap="square" rtlCol="0">
            <a:spAutoFit/>
          </a:bodyPr>
          <a:lstStyle/>
          <a:p>
            <a:r>
              <a:rPr lang="es-ES" sz="2800" dirty="0"/>
              <a:t>La plataforma Registra ofrece una solución completa para la gestión de eventos, permitiendo a los organizadores reducir los costos de gestión y optimizar su comunicación con los asistentes, facilitándole a personas que quieren hacer visibles sus eventos pero no tienen la forma de llegar al publico dándoles una alternativa para la gestión y asistencia a sus eventos. Al mismo tiempo, los usuarios disfrutan de una interfaz limpia, intuitiva y accesible.</a:t>
            </a:r>
            <a:endParaRPr lang="es-CO" sz="2800" dirty="0"/>
          </a:p>
        </p:txBody>
      </p:sp>
    </p:spTree>
    <p:extLst>
      <p:ext uri="{BB962C8B-B14F-4D97-AF65-F5344CB8AC3E}">
        <p14:creationId xmlns:p14="http://schemas.microsoft.com/office/powerpoint/2010/main" val="154200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9"/>
          <p:cNvSpPr txBox="1"/>
          <p:nvPr/>
        </p:nvSpPr>
        <p:spPr>
          <a:xfrm>
            <a:off x="605655" y="901701"/>
            <a:ext cx="7055619" cy="523220"/>
          </a:xfrm>
          <a:prstGeom prst="rect">
            <a:avLst/>
          </a:prstGeom>
          <a:noFill/>
          <a:ln>
            <a:noFill/>
          </a:ln>
        </p:spPr>
        <p:txBody>
          <a:bodyPr spcFirstLastPara="1" wrap="square" lIns="91425" tIns="45700" rIns="91425" bIns="45700" anchor="t" anchorCtr="0">
            <a:spAutoFit/>
          </a:bodyPr>
          <a:lstStyle/>
          <a:p>
            <a:pPr lvl="0" algn="ctr"/>
            <a:r>
              <a:rPr lang="en-US" sz="2800" b="1" dirty="0">
                <a:solidFill>
                  <a:srgbClr val="00B050"/>
                </a:solidFill>
                <a:sym typeface="Calibri"/>
              </a:rPr>
              <a:t>2.3 </a:t>
            </a:r>
            <a:r>
              <a:rPr lang="en-US" sz="2800" b="1" dirty="0">
                <a:solidFill>
                  <a:srgbClr val="00B050"/>
                </a:solidFill>
                <a:latin typeface="Calibri"/>
                <a:ea typeface="Calibri"/>
                <a:cs typeface="Calibri"/>
                <a:sym typeface="Playfair Display"/>
              </a:rPr>
              <a:t>Canales</a:t>
            </a:r>
            <a:r>
              <a:rPr lang="en-US" sz="2800" b="1" dirty="0">
                <a:solidFill>
                  <a:srgbClr val="00B050"/>
                </a:solidFill>
                <a:sym typeface="Playfair Display"/>
              </a:rPr>
              <a:t> de </a:t>
            </a:r>
            <a:r>
              <a:rPr lang="es-CO" sz="2800" b="1" dirty="0">
                <a:solidFill>
                  <a:srgbClr val="00B050"/>
                </a:solidFill>
                <a:sym typeface="Playfair Display"/>
              </a:rPr>
              <a:t>Distribución</a:t>
            </a:r>
            <a:r>
              <a:rPr lang="en-US" sz="2800" b="1" dirty="0">
                <a:solidFill>
                  <a:srgbClr val="00B050"/>
                </a:solidFill>
                <a:sym typeface="Playfair Display"/>
              </a:rPr>
              <a:t> y </a:t>
            </a:r>
            <a:r>
              <a:rPr lang="es-CO" sz="2800" b="1" dirty="0">
                <a:solidFill>
                  <a:srgbClr val="00B050"/>
                </a:solidFill>
                <a:sym typeface="Playfair Display"/>
              </a:rPr>
              <a:t>Comunicación</a:t>
            </a:r>
            <a:endParaRPr lang="es-CO" sz="3600" b="1" dirty="0">
              <a:solidFill>
                <a:srgbClr val="00B050"/>
              </a:solidFill>
              <a:latin typeface="Calibri"/>
              <a:ea typeface="Calibri"/>
              <a:cs typeface="Calibri"/>
              <a:sym typeface="Calibri"/>
            </a:endParaRPr>
          </a:p>
        </p:txBody>
      </p:sp>
      <p:sp>
        <p:nvSpPr>
          <p:cNvPr id="4" name="Google Shape;92;p5"/>
          <p:cNvSpPr/>
          <p:nvPr/>
        </p:nvSpPr>
        <p:spPr>
          <a:xfrm flipV="1">
            <a:off x="1493032" y="13792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F1E30267-2D08-EB0B-AEBB-CD1C5DC2EB3C}"/>
              </a:ext>
            </a:extLst>
          </p:cNvPr>
          <p:cNvSpPr txBox="1"/>
          <p:nvPr/>
        </p:nvSpPr>
        <p:spPr>
          <a:xfrm>
            <a:off x="1048871" y="1600200"/>
            <a:ext cx="9829800" cy="2246769"/>
          </a:xfrm>
          <a:prstGeom prst="rect">
            <a:avLst/>
          </a:prstGeom>
          <a:noFill/>
        </p:spPr>
        <p:txBody>
          <a:bodyPr wrap="square" rtlCol="0">
            <a:spAutoFit/>
          </a:bodyPr>
          <a:lstStyle/>
          <a:p>
            <a:r>
              <a:rPr lang="es-ES" sz="2000" dirty="0"/>
              <a:t>Canales de distribución y comunicación. Plataforma web: por el momento solo se cuenta con un aplicativo web que funciona en algún computador o portátil.</a:t>
            </a:r>
          </a:p>
          <a:p>
            <a:endParaRPr lang="es-ES" sz="2000" dirty="0"/>
          </a:p>
          <a:p>
            <a:r>
              <a:rPr lang="es-ES" sz="2000" dirty="0"/>
              <a:t>Marketing digital: La promoción de eventos y la plataforma se realizará a través de redes sociales y campañas de marketing digital dirigidas.</a:t>
            </a:r>
          </a:p>
          <a:p>
            <a:r>
              <a:rPr lang="es-ES" sz="2000" dirty="0"/>
              <a:t>Tenemos la intención de crear redes sociales para darle una publicidad que llegue a todo el país.</a:t>
            </a:r>
            <a:endParaRPr lang="es-CO" sz="2000" dirty="0"/>
          </a:p>
        </p:txBody>
      </p:sp>
      <p:sp>
        <p:nvSpPr>
          <p:cNvPr id="5" name="Google Shape;148;p11">
            <a:extLst>
              <a:ext uri="{FF2B5EF4-FFF2-40B4-BE49-F238E27FC236}">
                <a16:creationId xmlns:a16="http://schemas.microsoft.com/office/drawing/2014/main" id="{FF5A40DA-1C38-815D-0F71-80246393A961}"/>
              </a:ext>
            </a:extLst>
          </p:cNvPr>
          <p:cNvSpPr txBox="1"/>
          <p:nvPr/>
        </p:nvSpPr>
        <p:spPr>
          <a:xfrm>
            <a:off x="1048871" y="3846969"/>
            <a:ext cx="4617598" cy="954067"/>
          </a:xfrm>
          <a:prstGeom prst="rect">
            <a:avLst/>
          </a:prstGeom>
          <a:noFill/>
          <a:ln>
            <a:noFill/>
          </a:ln>
        </p:spPr>
        <p:txBody>
          <a:bodyPr spcFirstLastPara="1" wrap="square" lIns="91425" tIns="45700" rIns="91425" bIns="45700" anchor="t" anchorCtr="0">
            <a:spAutoFit/>
          </a:bodyPr>
          <a:lstStyle>
            <a:defPPr>
              <a:defRPr lang="es-CO"/>
            </a:defPPr>
            <a:lvl1pPr lvl="0">
              <a:defRPr sz="2800" b="1">
                <a:solidFill>
                  <a:srgbClr val="92D050"/>
                </a:solidFill>
              </a:defRPr>
            </a:lvl1pPr>
          </a:lstStyle>
          <a:p>
            <a:r>
              <a:rPr lang="es-CO" dirty="0">
                <a:solidFill>
                  <a:srgbClr val="00B050"/>
                </a:solidFill>
                <a:sym typeface="Calibri"/>
              </a:rPr>
              <a:t>2.4 Relación con los Clientes</a:t>
            </a:r>
          </a:p>
          <a:p>
            <a:pPr algn="ctr"/>
            <a:endParaRPr lang="es-CO" dirty="0">
              <a:solidFill>
                <a:srgbClr val="00B050"/>
              </a:solidFill>
              <a:sym typeface="Playfair Display"/>
            </a:endParaRPr>
          </a:p>
        </p:txBody>
      </p:sp>
      <p:sp>
        <p:nvSpPr>
          <p:cNvPr id="6" name="CuadroTexto 5">
            <a:extLst>
              <a:ext uri="{FF2B5EF4-FFF2-40B4-BE49-F238E27FC236}">
                <a16:creationId xmlns:a16="http://schemas.microsoft.com/office/drawing/2014/main" id="{11B700E8-CABE-9E52-1525-392E15A70688}"/>
              </a:ext>
            </a:extLst>
          </p:cNvPr>
          <p:cNvSpPr txBox="1"/>
          <p:nvPr/>
        </p:nvSpPr>
        <p:spPr>
          <a:xfrm>
            <a:off x="1048871" y="4324002"/>
            <a:ext cx="9359153" cy="1200329"/>
          </a:xfrm>
          <a:prstGeom prst="rect">
            <a:avLst/>
          </a:prstGeom>
          <a:noFill/>
        </p:spPr>
        <p:txBody>
          <a:bodyPr wrap="square" rtlCol="0">
            <a:spAutoFit/>
          </a:bodyPr>
          <a:lstStyle/>
          <a:p>
            <a:r>
              <a:rPr lang="es-ES" dirty="0"/>
              <a:t>Soporte técnico : Disponibilidad de asistencia a través de un sistema de tickets, chat en vivo y una sección de preguntas frecuentes en la plataforma. Actualizaciones automáticas: Los usuarios recibirán correos electrónicos automáticos y notificaciones </a:t>
            </a:r>
            <a:r>
              <a:rPr lang="es-ES" dirty="0" err="1"/>
              <a:t>push</a:t>
            </a:r>
            <a:r>
              <a:rPr lang="es-ES" dirty="0"/>
              <a:t> en caso de que se realicen cambios en los eventos.</a:t>
            </a:r>
            <a:endParaRPr lang="es-CO" dirty="0"/>
          </a:p>
        </p:txBody>
      </p:sp>
    </p:spTree>
    <p:extLst>
      <p:ext uri="{BB962C8B-B14F-4D97-AF65-F5344CB8AC3E}">
        <p14:creationId xmlns:p14="http://schemas.microsoft.com/office/powerpoint/2010/main" val="6173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a:ea typeface="Calibri"/>
              <a:cs typeface="Calibri"/>
              <a:sym typeface="Calibri"/>
            </a:endParaRPr>
          </a:p>
        </p:txBody>
      </p:sp>
      <p:sp>
        <p:nvSpPr>
          <p:cNvPr id="4" name="CuadroTexto 3">
            <a:extLst>
              <a:ext uri="{FF2B5EF4-FFF2-40B4-BE49-F238E27FC236}">
                <a16:creationId xmlns:a16="http://schemas.microsoft.com/office/drawing/2014/main" id="{9893261B-C12B-E880-2FCE-0EA1AC76732A}"/>
              </a:ext>
            </a:extLst>
          </p:cNvPr>
          <p:cNvSpPr txBox="1"/>
          <p:nvPr/>
        </p:nvSpPr>
        <p:spPr>
          <a:xfrm>
            <a:off x="1600200" y="2272553"/>
            <a:ext cx="8982635" cy="3539430"/>
          </a:xfrm>
          <a:prstGeom prst="rect">
            <a:avLst/>
          </a:prstGeom>
          <a:noFill/>
        </p:spPr>
        <p:txBody>
          <a:bodyPr wrap="square" rtlCol="0">
            <a:spAutoFit/>
          </a:bodyPr>
          <a:lstStyle/>
          <a:p>
            <a:pPr algn="ctr"/>
            <a:r>
              <a:rPr lang="es-ES" sz="3200" dirty="0"/>
              <a:t>Registra no es solo una solución tecnológica, sino una herramienta de valor para los organizadores y asistentes a eventos. Con una interfaz intuitiva y una arquitectura robusta y escalable, esta plataforma está diseñada para ofrecer una experiencia eficiente y segura, alineándose con las necesidades el mercado en crecimiento de gestión de eventos. </a:t>
            </a:r>
            <a:endParaRPr lang="es-CO" sz="3200" dirty="0"/>
          </a:p>
        </p:txBody>
      </p:sp>
      <p:sp>
        <p:nvSpPr>
          <p:cNvPr id="7" name="Google Shape;148;p11">
            <a:extLst>
              <a:ext uri="{FF2B5EF4-FFF2-40B4-BE49-F238E27FC236}">
                <a16:creationId xmlns:a16="http://schemas.microsoft.com/office/drawing/2014/main" id="{66FC024C-EFBA-4B9F-E12C-4E090F6B6E13}"/>
              </a:ext>
            </a:extLst>
          </p:cNvPr>
          <p:cNvSpPr txBox="1"/>
          <p:nvPr/>
        </p:nvSpPr>
        <p:spPr>
          <a:xfrm>
            <a:off x="3782718" y="1061425"/>
            <a:ext cx="4617598" cy="1323399"/>
          </a:xfrm>
          <a:prstGeom prst="rect">
            <a:avLst/>
          </a:prstGeom>
          <a:noFill/>
          <a:ln>
            <a:noFill/>
          </a:ln>
        </p:spPr>
        <p:txBody>
          <a:bodyPr spcFirstLastPara="1" wrap="square" lIns="91425" tIns="45700" rIns="91425" bIns="45700" anchor="t" anchorCtr="0">
            <a:spAutoFit/>
          </a:bodyPr>
          <a:lstStyle>
            <a:defPPr>
              <a:defRPr lang="es-CO"/>
            </a:defPPr>
            <a:lvl1pPr lvl="0">
              <a:defRPr sz="2800" b="1">
                <a:solidFill>
                  <a:srgbClr val="92D050"/>
                </a:solidFill>
              </a:defRPr>
            </a:lvl1pPr>
          </a:lstStyle>
          <a:p>
            <a:pPr algn="ctr"/>
            <a:r>
              <a:rPr lang="es-CO" sz="4000" dirty="0">
                <a:solidFill>
                  <a:srgbClr val="00B050"/>
                </a:solidFill>
                <a:sym typeface="Calibri"/>
              </a:rPr>
              <a:t>3.Conclusion</a:t>
            </a:r>
          </a:p>
          <a:p>
            <a:pPr algn="ctr"/>
            <a:endParaRPr lang="es-CO" sz="4000" dirty="0">
              <a:solidFill>
                <a:srgbClr val="00B050"/>
              </a:solidFill>
              <a:sym typeface="Playfair Display"/>
            </a:endParaRPr>
          </a:p>
        </p:txBody>
      </p:sp>
    </p:spTree>
    <p:extLst>
      <p:ext uri="{BB962C8B-B14F-4D97-AF65-F5344CB8AC3E}">
        <p14:creationId xmlns:p14="http://schemas.microsoft.com/office/powerpoint/2010/main" val="11097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p2"/>
          <p:cNvSpPr txBox="1"/>
          <p:nvPr/>
        </p:nvSpPr>
        <p:spPr>
          <a:xfrm>
            <a:off x="1127829" y="2372549"/>
            <a:ext cx="3250570" cy="2643248"/>
          </a:xfrm>
          <a:prstGeom prst="rect">
            <a:avLst/>
          </a:prstGeom>
        </p:spPr>
        <p:txBody>
          <a:bodyPr spcFirstLastPara="1" vert="horz" lIns="91440" tIns="45720" rIns="91440" bIns="45720" rtlCol="0" anchor="t" anchorCtr="0">
            <a:normAutofit lnSpcReduction="10000"/>
          </a:bodyPr>
          <a:lstStyle/>
          <a:p>
            <a:pPr marL="0" marR="0" lvl="0" indent="-228600">
              <a:lnSpc>
                <a:spcPct val="90000"/>
              </a:lnSpc>
              <a:spcBef>
                <a:spcPts val="0"/>
              </a:spcBef>
              <a:spcAft>
                <a:spcPts val="600"/>
              </a:spcAft>
              <a:buFont typeface="Arial" panose="020B0604020202020204" pitchFamily="34" charset="0"/>
              <a:buChar char="•"/>
            </a:pPr>
            <a:endParaRPr lang="en-US" kern="1200" dirty="0">
              <a:solidFill>
                <a:schemeClr val="tx1"/>
              </a:solidFill>
              <a:latin typeface="+mn-lt"/>
              <a:ea typeface="+mn-ea"/>
              <a:cs typeface="+mn-cs"/>
            </a:endParaRPr>
          </a:p>
          <a:p>
            <a:pPr marL="0" marR="0" lvl="0" indent="-228600">
              <a:lnSpc>
                <a:spcPct val="90000"/>
              </a:lnSpc>
              <a:spcBef>
                <a:spcPts val="0"/>
              </a:spcBef>
              <a:spcAft>
                <a:spcPts val="600"/>
              </a:spcAft>
              <a:buFont typeface="Arial" panose="020B0604020202020204" pitchFamily="34" charset="0"/>
              <a:buChar char="•"/>
            </a:pPr>
            <a:endParaRPr lang="en-US" kern="1200" dirty="0">
              <a:solidFill>
                <a:schemeClr val="tx1"/>
              </a:solidFill>
              <a:latin typeface="+mn-lt"/>
              <a:ea typeface="+mn-ea"/>
              <a:cs typeface="+mn-cs"/>
            </a:endParaRPr>
          </a:p>
          <a:p>
            <a:pPr marL="0" marR="0" lvl="0" indent="-228600">
              <a:lnSpc>
                <a:spcPct val="90000"/>
              </a:lnSpc>
              <a:spcBef>
                <a:spcPts val="0"/>
              </a:spcBef>
              <a:spcAft>
                <a:spcPts val="600"/>
              </a:spcAft>
              <a:buFont typeface="Arial" panose="020B0604020202020204" pitchFamily="34" charset="0"/>
              <a:buChar char="•"/>
            </a:pPr>
            <a:r>
              <a:rPr lang="es-CO" dirty="0">
                <a:sym typeface="Calibri"/>
              </a:rPr>
              <a:t>JULIO CESAR FONSECA DONATO</a:t>
            </a:r>
          </a:p>
          <a:p>
            <a:pPr marR="0" lvl="0">
              <a:lnSpc>
                <a:spcPct val="90000"/>
              </a:lnSpc>
              <a:spcBef>
                <a:spcPts val="0"/>
              </a:spcBef>
              <a:spcAft>
                <a:spcPts val="600"/>
              </a:spcAft>
            </a:pPr>
            <a:endParaRPr lang="es-CO" dirty="0">
              <a:sym typeface="Calibri"/>
            </a:endParaRPr>
          </a:p>
          <a:p>
            <a:pPr marL="0" marR="0" lvl="0" indent="-228600">
              <a:lnSpc>
                <a:spcPct val="90000"/>
              </a:lnSpc>
              <a:spcBef>
                <a:spcPts val="0"/>
              </a:spcBef>
              <a:spcAft>
                <a:spcPts val="600"/>
              </a:spcAft>
              <a:buFont typeface="Arial" panose="020B0604020202020204" pitchFamily="34" charset="0"/>
              <a:buChar char="•"/>
            </a:pPr>
            <a:r>
              <a:rPr lang="es-CO" kern="1200" dirty="0">
                <a:solidFill>
                  <a:schemeClr val="tx1"/>
                </a:solidFill>
                <a:latin typeface="+mn-lt"/>
                <a:ea typeface="+mn-ea"/>
                <a:cs typeface="+mn-cs"/>
                <a:sym typeface="Calibri"/>
              </a:rPr>
              <a:t>ROBERT RICARDO LEMUS MARTINEZ</a:t>
            </a:r>
          </a:p>
          <a:p>
            <a:pPr marR="0" lvl="0">
              <a:lnSpc>
                <a:spcPct val="90000"/>
              </a:lnSpc>
              <a:spcBef>
                <a:spcPts val="0"/>
              </a:spcBef>
              <a:spcAft>
                <a:spcPts val="600"/>
              </a:spcAft>
            </a:pPr>
            <a:endParaRPr lang="es-CO" kern="1200" dirty="0">
              <a:solidFill>
                <a:schemeClr val="tx1"/>
              </a:solidFill>
              <a:latin typeface="+mn-lt"/>
              <a:ea typeface="+mn-ea"/>
              <a:cs typeface="+mn-cs"/>
              <a:sym typeface="Calibri"/>
            </a:endParaRPr>
          </a:p>
          <a:p>
            <a:pPr marL="0" marR="0" lvl="0" indent="-228600">
              <a:lnSpc>
                <a:spcPct val="90000"/>
              </a:lnSpc>
              <a:spcBef>
                <a:spcPts val="0"/>
              </a:spcBef>
              <a:spcAft>
                <a:spcPts val="600"/>
              </a:spcAft>
              <a:buFont typeface="Arial" panose="020B0604020202020204" pitchFamily="34" charset="0"/>
              <a:buChar char="•"/>
            </a:pPr>
            <a:r>
              <a:rPr lang="es-CO" dirty="0">
                <a:sym typeface="Calibri"/>
              </a:rPr>
              <a:t>YOFRE HANS ROZO RIVERA</a:t>
            </a:r>
            <a:r>
              <a:rPr lang="en-US" kern="1200" dirty="0">
                <a:solidFill>
                  <a:schemeClr val="tx1"/>
                </a:solidFill>
                <a:latin typeface="+mn-lt"/>
                <a:ea typeface="+mn-ea"/>
                <a:cs typeface="+mn-cs"/>
                <a:sym typeface="Calibri"/>
              </a:rPr>
              <a:t>  </a:t>
            </a:r>
            <a:endParaRPr lang="en-US" kern="1200" dirty="0">
              <a:solidFill>
                <a:schemeClr val="tx1"/>
              </a:solidFill>
              <a:latin typeface="+mn-lt"/>
              <a:ea typeface="+mn-ea"/>
            </a:endParaRPr>
          </a:p>
        </p:txBody>
      </p:sp>
      <p:sp>
        <p:nvSpPr>
          <p:cNvPr id="5" name="CuadroTexto 4">
            <a:extLst>
              <a:ext uri="{FF2B5EF4-FFF2-40B4-BE49-F238E27FC236}">
                <a16:creationId xmlns:a16="http://schemas.microsoft.com/office/drawing/2014/main" id="{A92AB84D-C4A0-4D42-9679-AB48FD8296A8}"/>
              </a:ext>
            </a:extLst>
          </p:cNvPr>
          <p:cNvSpPr txBox="1"/>
          <p:nvPr/>
        </p:nvSpPr>
        <p:spPr>
          <a:xfrm>
            <a:off x="984143" y="1318984"/>
            <a:ext cx="35379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800" b="1" dirty="0">
                <a:solidFill>
                  <a:srgbClr val="00B050"/>
                </a:solidFill>
              </a:rPr>
              <a:t>REGISTRA</a:t>
            </a:r>
          </a:p>
        </p:txBody>
      </p:sp>
      <p:sp>
        <p:nvSpPr>
          <p:cNvPr id="2" name="Rectángulo 1"/>
          <p:cNvSpPr/>
          <p:nvPr/>
        </p:nvSpPr>
        <p:spPr>
          <a:xfrm>
            <a:off x="7181850" y="1796037"/>
            <a:ext cx="3533775" cy="344805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CO" dirty="0"/>
          </a:p>
        </p:txBody>
      </p:sp>
      <p:pic>
        <p:nvPicPr>
          <p:cNvPr id="4" name="Imagen 3" descr="Una caricatura de una persona">
            <a:extLst>
              <a:ext uri="{FF2B5EF4-FFF2-40B4-BE49-F238E27FC236}">
                <a16:creationId xmlns:a16="http://schemas.microsoft.com/office/drawing/2014/main" id="{08617E8E-B3F9-3533-D8EB-5DEA88E7EA99}"/>
              </a:ext>
            </a:extLst>
          </p:cNvPr>
          <p:cNvPicPr>
            <a:picLocks noChangeAspect="1"/>
          </p:cNvPicPr>
          <p:nvPr/>
        </p:nvPicPr>
        <p:blipFill>
          <a:blip r:embed="rId3"/>
          <a:stretch>
            <a:fillRect/>
          </a:stretch>
        </p:blipFill>
        <p:spPr>
          <a:xfrm>
            <a:off x="7181850" y="1796038"/>
            <a:ext cx="3533775" cy="3346118"/>
          </a:xfrm>
          <a:prstGeom prst="rect">
            <a:avLst/>
          </a:prstGeom>
        </p:spPr>
      </p:pic>
    </p:spTree>
    <p:extLst>
      <p:ext uri="{BB962C8B-B14F-4D97-AF65-F5344CB8AC3E}">
        <p14:creationId xmlns:p14="http://schemas.microsoft.com/office/powerpoint/2010/main" val="209973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9;p3"/>
          <p:cNvSpPr txBox="1"/>
          <p:nvPr/>
        </p:nvSpPr>
        <p:spPr>
          <a:xfrm>
            <a:off x="2334841" y="487041"/>
            <a:ext cx="750326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b="1" dirty="0">
                <a:solidFill>
                  <a:srgbClr val="00B050"/>
                </a:solidFill>
                <a:latin typeface="Calibri"/>
                <a:ea typeface="Calibri"/>
                <a:cs typeface="Calibri"/>
                <a:sym typeface="Calibri"/>
              </a:rPr>
              <a:t>Tabla de Contenido</a:t>
            </a:r>
            <a:endParaRPr dirty="0">
              <a:solidFill>
                <a:srgbClr val="00B050"/>
              </a:solidFill>
            </a:endParaRPr>
          </a:p>
        </p:txBody>
      </p:sp>
      <p:sp>
        <p:nvSpPr>
          <p:cNvPr id="7" name="Google Shape;73;p3"/>
          <p:cNvSpPr txBox="1"/>
          <p:nvPr/>
        </p:nvSpPr>
        <p:spPr>
          <a:xfrm>
            <a:off x="999475" y="1812071"/>
            <a:ext cx="295144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600" dirty="0">
                <a:solidFill>
                  <a:schemeClr val="dk1"/>
                </a:solidFill>
                <a:latin typeface="Calibri"/>
                <a:ea typeface="Calibri"/>
                <a:cs typeface="Calibri"/>
                <a:sym typeface="Calibri"/>
              </a:rPr>
              <a:t>1. Introducción del proyecto</a:t>
            </a:r>
            <a:endParaRPr dirty="0"/>
          </a:p>
        </p:txBody>
      </p:sp>
      <p:sp>
        <p:nvSpPr>
          <p:cNvPr id="9" name="Google Shape;74;p3"/>
          <p:cNvSpPr txBox="1"/>
          <p:nvPr/>
        </p:nvSpPr>
        <p:spPr>
          <a:xfrm>
            <a:off x="999475" y="3101126"/>
            <a:ext cx="3505141"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600" dirty="0">
                <a:solidFill>
                  <a:schemeClr val="dk1"/>
                </a:solidFill>
                <a:latin typeface="Calibri"/>
                <a:ea typeface="Calibri"/>
                <a:cs typeface="Calibri"/>
                <a:sym typeface="Calibri"/>
              </a:rPr>
              <a:t>2. </a:t>
            </a:r>
            <a:r>
              <a:rPr lang="es-ES" sz="1600" dirty="0"/>
              <a:t> Componente Técnico Funcional </a:t>
            </a:r>
            <a:endParaRPr sz="1600" dirty="0">
              <a:solidFill>
                <a:schemeClr val="dk1"/>
              </a:solidFill>
              <a:latin typeface="Calibri"/>
              <a:ea typeface="Calibri"/>
              <a:cs typeface="Calibri"/>
              <a:sym typeface="Calibri"/>
            </a:endParaRPr>
          </a:p>
        </p:txBody>
      </p:sp>
      <p:sp>
        <p:nvSpPr>
          <p:cNvPr id="11" name="Google Shape;75;p3"/>
          <p:cNvSpPr txBox="1"/>
          <p:nvPr/>
        </p:nvSpPr>
        <p:spPr>
          <a:xfrm>
            <a:off x="1514474" y="4545209"/>
            <a:ext cx="45720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600" dirty="0">
                <a:solidFill>
                  <a:schemeClr val="dk1"/>
                </a:solidFill>
                <a:latin typeface="Calibri"/>
                <a:ea typeface="Calibri"/>
                <a:cs typeface="Calibri"/>
                <a:sym typeface="Calibri"/>
              </a:rPr>
              <a:t>2.1 Segmento de clientes</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2.2 Propuesta de valor</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2.3 Canales de distribución y comunicación</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2.4 Relación con el cliente</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2.5 Flujo de ingreso</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2.6 Recursos clave</a:t>
            </a:r>
            <a:endParaRPr dirty="0"/>
          </a:p>
        </p:txBody>
      </p:sp>
      <p:sp>
        <p:nvSpPr>
          <p:cNvPr id="12" name="Google Shape;76;p3"/>
          <p:cNvSpPr txBox="1"/>
          <p:nvPr/>
        </p:nvSpPr>
        <p:spPr>
          <a:xfrm>
            <a:off x="1577773" y="2072573"/>
            <a:ext cx="45720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600" dirty="0">
                <a:solidFill>
                  <a:schemeClr val="dk1"/>
                </a:solidFill>
                <a:latin typeface="Calibri"/>
                <a:ea typeface="Calibri"/>
                <a:cs typeface="Calibri"/>
                <a:sym typeface="Calibri"/>
              </a:rPr>
              <a:t>1.1 Presentación del proyecto </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      1.1.1 ¿ Cuál es el problema? </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      1.1.2 ¿Cuál es la solución? </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      1.1.3 ¿Cuál es su funcionamiento? </a:t>
            </a:r>
            <a:endParaRPr dirty="0"/>
          </a:p>
        </p:txBody>
      </p:sp>
      <p:sp>
        <p:nvSpPr>
          <p:cNvPr id="2" name="Google Shape;76;p3">
            <a:extLst>
              <a:ext uri="{FF2B5EF4-FFF2-40B4-BE49-F238E27FC236}">
                <a16:creationId xmlns:a16="http://schemas.microsoft.com/office/drawing/2014/main" id="{47DA66A9-FF3C-FAF9-BAAE-EFA11AB1480B}"/>
              </a:ext>
            </a:extLst>
          </p:cNvPr>
          <p:cNvSpPr txBox="1"/>
          <p:nvPr/>
        </p:nvSpPr>
        <p:spPr>
          <a:xfrm>
            <a:off x="1174435" y="3439640"/>
            <a:ext cx="45720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600" dirty="0">
                <a:solidFill>
                  <a:schemeClr val="dk1"/>
                </a:solidFill>
                <a:latin typeface="Calibri"/>
                <a:ea typeface="Calibri"/>
                <a:cs typeface="Calibri"/>
                <a:sym typeface="Calibri"/>
              </a:rPr>
              <a:t>      2.1 usuarios </a:t>
            </a:r>
            <a:endParaRPr dirty="0"/>
          </a:p>
          <a:p>
            <a:pPr marL="0" marR="0" lvl="0" indent="0" algn="l" rtl="0">
              <a:spcBef>
                <a:spcPts val="0"/>
              </a:spcBef>
              <a:spcAft>
                <a:spcPts val="0"/>
              </a:spcAft>
              <a:buNone/>
            </a:pPr>
            <a:r>
              <a:rPr lang="es-MX" sz="1600" dirty="0">
                <a:solidFill>
                  <a:schemeClr val="dk1"/>
                </a:solidFill>
                <a:latin typeface="Calibri"/>
                <a:ea typeface="Calibri"/>
                <a:cs typeface="Calibri"/>
                <a:sym typeface="Calibri"/>
              </a:rPr>
              <a:t>      2.1 gestión de ventos</a:t>
            </a:r>
            <a:endParaRPr dirty="0"/>
          </a:p>
        </p:txBody>
      </p:sp>
      <p:sp>
        <p:nvSpPr>
          <p:cNvPr id="3" name="Google Shape;74;p3">
            <a:extLst>
              <a:ext uri="{FF2B5EF4-FFF2-40B4-BE49-F238E27FC236}">
                <a16:creationId xmlns:a16="http://schemas.microsoft.com/office/drawing/2014/main" id="{3558B5CA-26F0-C0B1-788E-848D220DE609}"/>
              </a:ext>
            </a:extLst>
          </p:cNvPr>
          <p:cNvSpPr txBox="1"/>
          <p:nvPr/>
        </p:nvSpPr>
        <p:spPr>
          <a:xfrm>
            <a:off x="999475" y="4089376"/>
            <a:ext cx="3505141"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600" dirty="0">
                <a:solidFill>
                  <a:schemeClr val="dk1"/>
                </a:solidFill>
                <a:latin typeface="Calibri"/>
                <a:ea typeface="Calibri"/>
                <a:cs typeface="Calibri"/>
                <a:sym typeface="Calibri"/>
              </a:rPr>
              <a:t>3.</a:t>
            </a:r>
            <a:r>
              <a:rPr lang="es-ES" sz="1600" dirty="0"/>
              <a:t> Componente </a:t>
            </a:r>
            <a:r>
              <a:rPr lang="es-ES" sz="1600" dirty="0" err="1"/>
              <a:t>canva</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795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2;p4"/>
          <p:cNvSpPr txBox="1"/>
          <p:nvPr/>
        </p:nvSpPr>
        <p:spPr>
          <a:xfrm>
            <a:off x="2476843" y="2514171"/>
            <a:ext cx="6674480"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5400" b="1" dirty="0">
                <a:solidFill>
                  <a:srgbClr val="00B050"/>
                </a:solidFill>
                <a:latin typeface="Calibri"/>
                <a:ea typeface="Calibri"/>
                <a:cs typeface="Calibri"/>
                <a:sym typeface="Calibri"/>
              </a:rPr>
              <a:t>1. Introducción al proyecto</a:t>
            </a:r>
            <a:endParaRPr sz="5400" b="1" dirty="0">
              <a:solidFill>
                <a:srgbClr val="00B050"/>
              </a:solidFill>
              <a:latin typeface="Calibri"/>
              <a:ea typeface="Calibri"/>
              <a:cs typeface="Calibri"/>
              <a:sym typeface="Calibri"/>
            </a:endParaRPr>
          </a:p>
        </p:txBody>
      </p:sp>
    </p:spTree>
    <p:extLst>
      <p:ext uri="{BB962C8B-B14F-4D97-AF65-F5344CB8AC3E}">
        <p14:creationId xmlns:p14="http://schemas.microsoft.com/office/powerpoint/2010/main" val="368645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72627"/>
            <a:ext cx="5318426" cy="954067"/>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a:ea typeface="Calibri"/>
                <a:cs typeface="Calibri"/>
              </a:defRPr>
            </a:lvl1pPr>
          </a:lstStyle>
          <a:p>
            <a:r>
              <a:rPr lang="es-MX" dirty="0">
                <a:sym typeface="Calibri"/>
              </a:rPr>
              <a:t>1.1 Presentación del Proyecto </a:t>
            </a:r>
            <a:endParaRPr dirty="0"/>
          </a:p>
          <a:p>
            <a:endParaRPr dirty="0">
              <a:sym typeface="Calibri"/>
            </a:endParaRPr>
          </a:p>
        </p:txBody>
      </p:sp>
      <p:sp>
        <p:nvSpPr>
          <p:cNvPr id="5" name="Google Shape;94;p5"/>
          <p:cNvSpPr txBox="1"/>
          <p:nvPr/>
        </p:nvSpPr>
        <p:spPr>
          <a:xfrm>
            <a:off x="7220405" y="1695197"/>
            <a:ext cx="3550482" cy="37555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1800" b="1" dirty="0">
                <a:solidFill>
                  <a:schemeClr val="dk1"/>
                </a:solidFill>
                <a:latin typeface="Calibri"/>
                <a:ea typeface="Calibri"/>
                <a:cs typeface="Calibri"/>
                <a:sym typeface="Calibri"/>
              </a:rPr>
              <a:t>1.1.2 ¿Cuál es la solución? </a:t>
            </a:r>
            <a:endParaRPr dirty="0"/>
          </a:p>
        </p:txBody>
      </p:sp>
      <p:sp>
        <p:nvSpPr>
          <p:cNvPr id="7" name="Google Shape;93;p5"/>
          <p:cNvSpPr txBox="1"/>
          <p:nvPr/>
        </p:nvSpPr>
        <p:spPr>
          <a:xfrm>
            <a:off x="1651552" y="1695197"/>
            <a:ext cx="3550483" cy="375552"/>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1800" b="1" dirty="0">
                <a:solidFill>
                  <a:schemeClr val="dk1"/>
                </a:solidFill>
                <a:latin typeface="Calibri"/>
                <a:ea typeface="Calibri"/>
                <a:cs typeface="Calibri"/>
                <a:sym typeface="Calibri"/>
              </a:rPr>
              <a:t>1.1.1 ¿Cuál es el problema? </a:t>
            </a:r>
            <a:endParaRPr dirty="0"/>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E6A231DE-7CAC-E2CB-90B9-189327F8CBE8}"/>
              </a:ext>
            </a:extLst>
          </p:cNvPr>
          <p:cNvSpPr txBox="1"/>
          <p:nvPr/>
        </p:nvSpPr>
        <p:spPr>
          <a:xfrm>
            <a:off x="591671" y="2272553"/>
            <a:ext cx="5318426" cy="2862322"/>
          </a:xfrm>
          <a:prstGeom prst="rect">
            <a:avLst/>
          </a:prstGeom>
          <a:noFill/>
        </p:spPr>
        <p:txBody>
          <a:bodyPr wrap="square" rtlCol="0">
            <a:spAutoFit/>
          </a:bodyPr>
          <a:lstStyle/>
          <a:p>
            <a:pPr algn="ctr"/>
            <a:r>
              <a:rPr lang="es-ES" dirty="0"/>
              <a:t>El desafío principal que aborda este proyecto es la necesidad de una plataforma eficaz para la gestión de eventos, que permita tanto a los organizadores como a los asistentes gestionar registros de manera eficiente. A menudo, los organizadores enfrentan problemas para manejar grandes cantidades de datos de asistentes y coordinar las comunicaciones con ellos. Al mismo tiempo, los usuarios buscan una interfaz intuitiva donde puedan registrarse fácilmente y recibir actualizaciones sobre los eventos de manera fluida.</a:t>
            </a:r>
            <a:endParaRPr lang="es-CO" dirty="0"/>
          </a:p>
        </p:txBody>
      </p:sp>
      <p:sp>
        <p:nvSpPr>
          <p:cNvPr id="3" name="CuadroTexto 2">
            <a:extLst>
              <a:ext uri="{FF2B5EF4-FFF2-40B4-BE49-F238E27FC236}">
                <a16:creationId xmlns:a16="http://schemas.microsoft.com/office/drawing/2014/main" id="{51A1C70F-75F0-94E1-D790-18FAAD61965E}"/>
              </a:ext>
            </a:extLst>
          </p:cNvPr>
          <p:cNvSpPr txBox="1"/>
          <p:nvPr/>
        </p:nvSpPr>
        <p:spPr>
          <a:xfrm>
            <a:off x="6414247" y="2272553"/>
            <a:ext cx="5002306" cy="2862322"/>
          </a:xfrm>
          <a:prstGeom prst="rect">
            <a:avLst/>
          </a:prstGeom>
          <a:noFill/>
        </p:spPr>
        <p:txBody>
          <a:bodyPr wrap="square" rtlCol="0">
            <a:spAutoFit/>
          </a:bodyPr>
          <a:lstStyle/>
          <a:p>
            <a:pPr algn="ctr"/>
            <a:r>
              <a:rPr lang="es-ES" dirty="0"/>
              <a:t>La solución es la creación de Registra, una plataforma web moderna, escalable y segura que simplifica la gestión de eventos y el registro de asistentes. La plataforma permite a los organizadores crear eventos personalizados, gestionar el control de acceso y comunicar cambios importantes. Los asistentes pueden registrarse, recibir confirmaciones, consultar detalles actualizados y gestionar su asistencia a través de una interfaz sencilla y responsiva.</a:t>
            </a:r>
            <a:endParaRPr lang="es-CO" dirty="0"/>
          </a:p>
        </p:txBody>
      </p:sp>
    </p:spTree>
    <p:extLst>
      <p:ext uri="{BB962C8B-B14F-4D97-AF65-F5344CB8AC3E}">
        <p14:creationId xmlns:p14="http://schemas.microsoft.com/office/powerpoint/2010/main" val="269206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06;p6"/>
          <p:cNvSpPr txBox="1"/>
          <p:nvPr/>
        </p:nvSpPr>
        <p:spPr>
          <a:xfrm>
            <a:off x="486966" y="902168"/>
            <a:ext cx="5268725" cy="523180"/>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a:ea typeface="Calibri"/>
                <a:cs typeface="Calibri"/>
              </a:defRPr>
            </a:lvl1pPr>
          </a:lstStyle>
          <a:p>
            <a:r>
              <a:rPr lang="en-US" dirty="0">
                <a:sym typeface="Calibri"/>
              </a:rPr>
              <a:t>1.1.3  </a:t>
            </a:r>
            <a:r>
              <a:rPr lang="es-CO" dirty="0">
                <a:sym typeface="Calibri"/>
              </a:rPr>
              <a:t>Funcionamiento</a:t>
            </a:r>
          </a:p>
        </p:txBody>
      </p:sp>
      <p:sp>
        <p:nvSpPr>
          <p:cNvPr id="15" name="Google Shape;92;p5"/>
          <p:cNvSpPr/>
          <p:nvPr/>
        </p:nvSpPr>
        <p:spPr>
          <a:xfrm flipV="1">
            <a:off x="1493032" y="13792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15B56D5D-2245-06B9-A7FD-DFE2AB23D933}"/>
              </a:ext>
            </a:extLst>
          </p:cNvPr>
          <p:cNvSpPr txBox="1"/>
          <p:nvPr/>
        </p:nvSpPr>
        <p:spPr>
          <a:xfrm>
            <a:off x="927847" y="1856235"/>
            <a:ext cx="10112188" cy="4154984"/>
          </a:xfrm>
          <a:prstGeom prst="rect">
            <a:avLst/>
          </a:prstGeom>
          <a:noFill/>
        </p:spPr>
        <p:txBody>
          <a:bodyPr wrap="square" rtlCol="0">
            <a:spAutoFit/>
          </a:bodyPr>
          <a:lstStyle/>
          <a:p>
            <a:r>
              <a:rPr lang="es-ES" sz="2400" dirty="0"/>
              <a:t>ADMINISTRADORES: Pueden crear eventos en la plataforma con información detallada, Pueden crear perfiles de usuarios en la plataforma, personalizar los formularios de inscripción, gestionar la capacidad del evento ,con información detallada de los eventos y los usuarios .</a:t>
            </a:r>
          </a:p>
          <a:p>
            <a:endParaRPr lang="es-ES" sz="2400" dirty="0"/>
          </a:p>
          <a:p>
            <a:r>
              <a:rPr lang="es-ES" sz="2400" dirty="0"/>
              <a:t> USUARIOS: Pueden explorar eventos disponibles, registrarse fácilmente con su información personal. La plataforma también les permite gestionar sus eventos ,pueden modificar su información personal si es que hubo un error al hacer el registro . </a:t>
            </a:r>
          </a:p>
          <a:p>
            <a:endParaRPr lang="es-ES" sz="2400" dirty="0"/>
          </a:p>
          <a:p>
            <a:r>
              <a:rPr lang="es-ES" sz="2400" dirty="0"/>
              <a:t>SEGURIDAD : El sistema utiliza prácticas seguras como cifrado de contraseñas.</a:t>
            </a:r>
            <a:endParaRPr lang="es-CO" sz="2400" dirty="0"/>
          </a:p>
        </p:txBody>
      </p:sp>
    </p:spTree>
    <p:extLst>
      <p:ext uri="{BB962C8B-B14F-4D97-AF65-F5344CB8AC3E}">
        <p14:creationId xmlns:p14="http://schemas.microsoft.com/office/powerpoint/2010/main" val="422273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2;p4"/>
          <p:cNvSpPr txBox="1"/>
          <p:nvPr/>
        </p:nvSpPr>
        <p:spPr>
          <a:xfrm>
            <a:off x="2476843" y="2514171"/>
            <a:ext cx="667448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5400" b="1" dirty="0">
                <a:solidFill>
                  <a:srgbClr val="00B050"/>
                </a:solidFill>
                <a:latin typeface="Calibri"/>
                <a:ea typeface="Calibri"/>
                <a:cs typeface="Calibri"/>
                <a:sym typeface="Calibri"/>
              </a:rPr>
              <a:t>2. Componente Técnico Funcional</a:t>
            </a:r>
            <a:endParaRPr sz="5400" b="1" dirty="0">
              <a:solidFill>
                <a:srgbClr val="00B050"/>
              </a:solidFill>
              <a:latin typeface="Calibri"/>
              <a:ea typeface="Calibri"/>
              <a:cs typeface="Calibri"/>
              <a:sym typeface="Calibri"/>
            </a:endParaRPr>
          </a:p>
        </p:txBody>
      </p:sp>
    </p:spTree>
    <p:extLst>
      <p:ext uri="{BB962C8B-B14F-4D97-AF65-F5344CB8AC3E}">
        <p14:creationId xmlns:p14="http://schemas.microsoft.com/office/powerpoint/2010/main" val="387050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06;p6"/>
          <p:cNvSpPr txBox="1"/>
          <p:nvPr/>
        </p:nvSpPr>
        <p:spPr>
          <a:xfrm>
            <a:off x="486966" y="902168"/>
            <a:ext cx="5268725" cy="954067"/>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a:ea typeface="Calibri"/>
                <a:cs typeface="Calibri"/>
              </a:defRPr>
            </a:lvl1pPr>
          </a:lstStyle>
          <a:p>
            <a:r>
              <a:rPr lang="en-US" dirty="0">
                <a:sym typeface="Calibri"/>
              </a:rPr>
              <a:t>2.1.  </a:t>
            </a:r>
            <a:r>
              <a:rPr lang="es-CO" dirty="0">
                <a:sym typeface="Calibri"/>
              </a:rPr>
              <a:t>usuarios</a:t>
            </a:r>
          </a:p>
          <a:p>
            <a:r>
              <a:rPr lang="en-US" dirty="0">
                <a:sym typeface="Calibri"/>
              </a:rPr>
              <a:t> </a:t>
            </a:r>
            <a:endParaRPr lang="en-US" dirty="0"/>
          </a:p>
        </p:txBody>
      </p:sp>
      <p:sp>
        <p:nvSpPr>
          <p:cNvPr id="15" name="Google Shape;92;p5"/>
          <p:cNvSpPr/>
          <p:nvPr/>
        </p:nvSpPr>
        <p:spPr>
          <a:xfrm flipV="1">
            <a:off x="1493032" y="13792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15B56D5D-2245-06B9-A7FD-DFE2AB23D933}"/>
              </a:ext>
            </a:extLst>
          </p:cNvPr>
          <p:cNvSpPr txBox="1"/>
          <p:nvPr/>
        </p:nvSpPr>
        <p:spPr>
          <a:xfrm>
            <a:off x="927847" y="1614188"/>
            <a:ext cx="10112188" cy="1938992"/>
          </a:xfrm>
          <a:prstGeom prst="rect">
            <a:avLst/>
          </a:prstGeom>
          <a:noFill/>
        </p:spPr>
        <p:txBody>
          <a:bodyPr wrap="square" rtlCol="0">
            <a:spAutoFit/>
          </a:bodyPr>
          <a:lstStyle/>
          <a:p>
            <a:r>
              <a:rPr lang="es-ES" sz="2400" dirty="0"/>
              <a:t>Registro de usuarios Se desarrolló una funcionalidad de registro de usuarios utilizando PHP y MySQL, donde los datos se almacenan de manera segura en la base de datos. Se implementaron consultas preparadas para evitar inyecciones SQL, y las contraseñas se almacenan de manera segura .La interfaz de usuario del registro está optimizada para ser fácil de usar.</a:t>
            </a:r>
            <a:endParaRPr lang="es-CO" sz="2400" dirty="0"/>
          </a:p>
        </p:txBody>
      </p:sp>
      <p:sp>
        <p:nvSpPr>
          <p:cNvPr id="3" name="Google Shape;106;p6">
            <a:extLst>
              <a:ext uri="{FF2B5EF4-FFF2-40B4-BE49-F238E27FC236}">
                <a16:creationId xmlns:a16="http://schemas.microsoft.com/office/drawing/2014/main" id="{A1FC302B-8AFF-0AFB-177A-61965B0A4B6F}"/>
              </a:ext>
            </a:extLst>
          </p:cNvPr>
          <p:cNvSpPr txBox="1"/>
          <p:nvPr/>
        </p:nvSpPr>
        <p:spPr>
          <a:xfrm>
            <a:off x="486966" y="3429000"/>
            <a:ext cx="5268725" cy="523180"/>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a:ea typeface="Calibri"/>
                <a:cs typeface="Calibri"/>
              </a:defRPr>
            </a:lvl1pPr>
          </a:lstStyle>
          <a:p>
            <a:r>
              <a:rPr lang="es-ES" dirty="0"/>
              <a:t>2.2. Gestión de eventos </a:t>
            </a:r>
            <a:r>
              <a:rPr lang="en-US" dirty="0">
                <a:sym typeface="Calibri"/>
              </a:rPr>
              <a:t> </a:t>
            </a:r>
            <a:endParaRPr lang="en-US" dirty="0"/>
          </a:p>
        </p:txBody>
      </p:sp>
      <p:sp>
        <p:nvSpPr>
          <p:cNvPr id="4" name="CuadroTexto 3">
            <a:extLst>
              <a:ext uri="{FF2B5EF4-FFF2-40B4-BE49-F238E27FC236}">
                <a16:creationId xmlns:a16="http://schemas.microsoft.com/office/drawing/2014/main" id="{9810F69C-7703-D0A0-7F34-4CE66D94518A}"/>
              </a:ext>
            </a:extLst>
          </p:cNvPr>
          <p:cNvSpPr txBox="1"/>
          <p:nvPr/>
        </p:nvSpPr>
        <p:spPr>
          <a:xfrm>
            <a:off x="927847" y="3995665"/>
            <a:ext cx="10112188" cy="1938992"/>
          </a:xfrm>
          <a:prstGeom prst="rect">
            <a:avLst/>
          </a:prstGeom>
          <a:noFill/>
        </p:spPr>
        <p:txBody>
          <a:bodyPr wrap="square" rtlCol="0">
            <a:spAutoFit/>
          </a:bodyPr>
          <a:lstStyle/>
          <a:p>
            <a:r>
              <a:rPr lang="es-ES" sz="2400" dirty="0"/>
              <a:t>. Cada administrador tiene acceso a un panel de administración donde puede gestionar sus eventos. La interfaz incluye herramientas para actualizar la información de los eventos, controlar el número de </a:t>
            </a:r>
            <a:r>
              <a:rPr lang="es-ES" sz="2400" dirty="0" err="1"/>
              <a:t>registros,tiene</a:t>
            </a:r>
            <a:r>
              <a:rPr lang="es-ES" sz="2400" dirty="0"/>
              <a:t> toda la información acerca de los eventos y los usuarios siendo el que tiene casi un control total de la pagina.</a:t>
            </a:r>
            <a:endParaRPr lang="es-CO" sz="2400" dirty="0"/>
          </a:p>
        </p:txBody>
      </p:sp>
    </p:spTree>
    <p:extLst>
      <p:ext uri="{BB962C8B-B14F-4D97-AF65-F5344CB8AC3E}">
        <p14:creationId xmlns:p14="http://schemas.microsoft.com/office/powerpoint/2010/main" val="182394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1;p7"/>
          <p:cNvSpPr txBox="1"/>
          <p:nvPr/>
        </p:nvSpPr>
        <p:spPr>
          <a:xfrm>
            <a:off x="2657817" y="2451342"/>
            <a:ext cx="723054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5400" b="1" dirty="0">
                <a:solidFill>
                  <a:srgbClr val="00B050"/>
                </a:solidFill>
                <a:latin typeface="Calibri"/>
                <a:ea typeface="Calibri"/>
                <a:cs typeface="Calibri"/>
                <a:sym typeface="Calibri"/>
              </a:rPr>
              <a:t>3. Componentes </a:t>
            </a:r>
            <a:r>
              <a:rPr lang="es-MX" sz="5400" b="1" dirty="0" err="1">
                <a:solidFill>
                  <a:srgbClr val="00B050"/>
                </a:solidFill>
                <a:latin typeface="Calibri"/>
                <a:ea typeface="Calibri"/>
                <a:cs typeface="Calibri"/>
                <a:sym typeface="Calibri"/>
              </a:rPr>
              <a:t>Canvas</a:t>
            </a:r>
            <a:endParaRPr sz="5400" b="1" dirty="0">
              <a:solidFill>
                <a:srgbClr val="00B050"/>
              </a:solidFill>
              <a:latin typeface="Calibri"/>
              <a:ea typeface="Calibri"/>
              <a:cs typeface="Calibri"/>
              <a:sym typeface="Calibri"/>
            </a:endParaRPr>
          </a:p>
        </p:txBody>
      </p:sp>
      <p:sp>
        <p:nvSpPr>
          <p:cNvPr id="3" name="Google Shape;112;p7"/>
          <p:cNvSpPr txBox="1"/>
          <p:nvPr/>
        </p:nvSpPr>
        <p:spPr>
          <a:xfrm>
            <a:off x="2657818" y="3536942"/>
            <a:ext cx="31213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dirty="0">
                <a:solidFill>
                  <a:srgbClr val="00B050"/>
                </a:solidFill>
                <a:latin typeface="Calibri"/>
                <a:ea typeface="Calibri"/>
                <a:cs typeface="Calibri"/>
                <a:sym typeface="Calibri"/>
              </a:rPr>
              <a:t>Metodología de negocio</a:t>
            </a:r>
            <a:endParaRPr dirty="0">
              <a:solidFill>
                <a:srgbClr val="00B050"/>
              </a:solidFill>
            </a:endParaRPr>
          </a:p>
        </p:txBody>
      </p:sp>
    </p:spTree>
    <p:extLst>
      <p:ext uri="{BB962C8B-B14F-4D97-AF65-F5344CB8AC3E}">
        <p14:creationId xmlns:p14="http://schemas.microsoft.com/office/powerpoint/2010/main" val="34219156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3881</TotalTime>
  <Words>847</Words>
  <Application>Microsoft Office PowerPoint</Application>
  <PresentationFormat>Panorámica</PresentationFormat>
  <Paragraphs>65</Paragraphs>
  <Slides>14</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julio fonseca</cp:lastModifiedBy>
  <cp:revision>98</cp:revision>
  <dcterms:created xsi:type="dcterms:W3CDTF">2020-10-01T23:51:28Z</dcterms:created>
  <dcterms:modified xsi:type="dcterms:W3CDTF">2024-09-16T03:48:00Z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