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6" r:id="rId2"/>
  </p:sldIdLst>
  <p:sldSz cx="28803600" cy="446230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055" userDrawn="1">
          <p15:clr>
            <a:srgbClr val="A4A3A4"/>
          </p15:clr>
        </p15:guide>
        <p15:guide id="2" pos="90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3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showGuides="1">
      <p:cViewPr>
        <p:scale>
          <a:sx n="25" d="100"/>
          <a:sy n="25" d="100"/>
        </p:scale>
        <p:origin x="1498" y="14"/>
      </p:cViewPr>
      <p:guideLst>
        <p:guide orient="horz" pos="14055"/>
        <p:guide pos="90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282C0-4491-46EF-AD2A-86BBAAB300AE}" type="datetimeFigureOut">
              <a:rPr lang="vi-VN" smtClean="0"/>
              <a:t>17/03/2025</a:t>
            </a:fld>
            <a:endParaRPr lang="vi-VN"/>
          </a:p>
        </p:txBody>
      </p:sp>
      <p:sp>
        <p:nvSpPr>
          <p:cNvPr id="4" name="Slide Image Placeholder 3"/>
          <p:cNvSpPr>
            <a:spLocks noGrp="1" noRot="1" noChangeAspect="1"/>
          </p:cNvSpPr>
          <p:nvPr>
            <p:ph type="sldImg" idx="2"/>
          </p:nvPr>
        </p:nvSpPr>
        <p:spPr>
          <a:xfrm>
            <a:off x="2433638" y="1143000"/>
            <a:ext cx="19907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59EB17-82EC-4B57-90E6-E8FD349AD5CB}" type="slidenum">
              <a:rPr lang="vi-VN" smtClean="0"/>
              <a:t>‹#›</a:t>
            </a:fld>
            <a:endParaRPr lang="vi-VN"/>
          </a:p>
        </p:txBody>
      </p:sp>
    </p:spTree>
    <p:extLst>
      <p:ext uri="{BB962C8B-B14F-4D97-AF65-F5344CB8AC3E}">
        <p14:creationId xmlns:p14="http://schemas.microsoft.com/office/powerpoint/2010/main" val="3224970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60270" y="7302894"/>
            <a:ext cx="24483060" cy="15535428"/>
          </a:xfrm>
        </p:spPr>
        <p:txBody>
          <a:bodyPr anchor="b"/>
          <a:lstStyle>
            <a:lvl1pPr algn="ctr">
              <a:defRPr sz="18900"/>
            </a:lvl1pPr>
          </a:lstStyle>
          <a:p>
            <a:r>
              <a:rPr lang="en-US"/>
              <a:t>Click to edit Master title style</a:t>
            </a:r>
            <a:endParaRPr lang="en-US" dirty="0"/>
          </a:p>
        </p:txBody>
      </p:sp>
      <p:sp>
        <p:nvSpPr>
          <p:cNvPr id="3" name="Subtitle 2"/>
          <p:cNvSpPr>
            <a:spLocks noGrp="1"/>
          </p:cNvSpPr>
          <p:nvPr>
            <p:ph type="subTitle" idx="1"/>
          </p:nvPr>
        </p:nvSpPr>
        <p:spPr>
          <a:xfrm>
            <a:off x="3600450" y="23437428"/>
            <a:ext cx="21602700" cy="10773568"/>
          </a:xfrm>
        </p:spPr>
        <p:txBody>
          <a:bodyPr/>
          <a:lstStyle>
            <a:lvl1pPr marL="0" indent="0" algn="ctr">
              <a:buNone/>
              <a:defRPr sz="7560"/>
            </a:lvl1pPr>
            <a:lvl2pPr marL="1440180" indent="0" algn="ctr">
              <a:buNone/>
              <a:defRPr sz="6300"/>
            </a:lvl2pPr>
            <a:lvl3pPr marL="2880360" indent="0" algn="ctr">
              <a:buNone/>
              <a:defRPr sz="5670"/>
            </a:lvl3pPr>
            <a:lvl4pPr marL="4320540" indent="0" algn="ctr">
              <a:buNone/>
              <a:defRPr sz="5040"/>
            </a:lvl4pPr>
            <a:lvl5pPr marL="5760720" indent="0" algn="ctr">
              <a:buNone/>
              <a:defRPr sz="5040"/>
            </a:lvl5pPr>
            <a:lvl6pPr marL="7200900" indent="0" algn="ctr">
              <a:buNone/>
              <a:defRPr sz="5040"/>
            </a:lvl6pPr>
            <a:lvl7pPr marL="8641080" indent="0" algn="ctr">
              <a:buNone/>
              <a:defRPr sz="5040"/>
            </a:lvl7pPr>
            <a:lvl8pPr marL="10081260" indent="0" algn="ctr">
              <a:buNone/>
              <a:defRPr sz="5040"/>
            </a:lvl8pPr>
            <a:lvl9pPr marL="11521440" indent="0" algn="ctr">
              <a:buNone/>
              <a:defRPr sz="50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5511AC-980B-485A-851E-DBD0B8F4CBAD}"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971542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511AC-980B-485A-851E-DBD0B8F4CBAD}"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463329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612578" y="2375764"/>
            <a:ext cx="6210776" cy="378159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980249" y="2375764"/>
            <a:ext cx="18272284" cy="37815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511AC-980B-485A-851E-DBD0B8F4CBAD}"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365366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511AC-980B-485A-851E-DBD0B8F4CBAD}"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009976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65247" y="11124784"/>
            <a:ext cx="24843105" cy="18561941"/>
          </a:xfrm>
        </p:spPr>
        <p:txBody>
          <a:bodyPr anchor="b"/>
          <a:lstStyle>
            <a:lvl1pPr>
              <a:defRPr sz="18900"/>
            </a:lvl1pPr>
          </a:lstStyle>
          <a:p>
            <a:r>
              <a:rPr lang="en-US"/>
              <a:t>Click to edit Master title style</a:t>
            </a:r>
            <a:endParaRPr lang="en-US" dirty="0"/>
          </a:p>
        </p:txBody>
      </p:sp>
      <p:sp>
        <p:nvSpPr>
          <p:cNvPr id="3" name="Text Placeholder 2"/>
          <p:cNvSpPr>
            <a:spLocks noGrp="1"/>
          </p:cNvSpPr>
          <p:nvPr>
            <p:ph type="body" idx="1"/>
          </p:nvPr>
        </p:nvSpPr>
        <p:spPr>
          <a:xfrm>
            <a:off x="1965247" y="29862329"/>
            <a:ext cx="24843105" cy="9761286"/>
          </a:xfrm>
        </p:spPr>
        <p:txBody>
          <a:bodyPr/>
          <a:lstStyle>
            <a:lvl1pPr marL="0" indent="0">
              <a:buNone/>
              <a:defRPr sz="7560">
                <a:solidFill>
                  <a:schemeClr val="tx1"/>
                </a:solidFill>
              </a:defRPr>
            </a:lvl1pPr>
            <a:lvl2pPr marL="1440180" indent="0">
              <a:buNone/>
              <a:defRPr sz="6300">
                <a:solidFill>
                  <a:schemeClr val="tx1">
                    <a:tint val="75000"/>
                  </a:schemeClr>
                </a:solidFill>
              </a:defRPr>
            </a:lvl2pPr>
            <a:lvl3pPr marL="2880360" indent="0">
              <a:buNone/>
              <a:defRPr sz="5670">
                <a:solidFill>
                  <a:schemeClr val="tx1">
                    <a:tint val="75000"/>
                  </a:schemeClr>
                </a:solidFill>
              </a:defRPr>
            </a:lvl3pPr>
            <a:lvl4pPr marL="4320540" indent="0">
              <a:buNone/>
              <a:defRPr sz="5040">
                <a:solidFill>
                  <a:schemeClr val="tx1">
                    <a:tint val="75000"/>
                  </a:schemeClr>
                </a:solidFill>
              </a:defRPr>
            </a:lvl4pPr>
            <a:lvl5pPr marL="5760720" indent="0">
              <a:buNone/>
              <a:defRPr sz="5040">
                <a:solidFill>
                  <a:schemeClr val="tx1">
                    <a:tint val="75000"/>
                  </a:schemeClr>
                </a:solidFill>
              </a:defRPr>
            </a:lvl5pPr>
            <a:lvl6pPr marL="7200900" indent="0">
              <a:buNone/>
              <a:defRPr sz="5040">
                <a:solidFill>
                  <a:schemeClr val="tx1">
                    <a:tint val="75000"/>
                  </a:schemeClr>
                </a:solidFill>
              </a:defRPr>
            </a:lvl6pPr>
            <a:lvl7pPr marL="8641080" indent="0">
              <a:buNone/>
              <a:defRPr sz="5040">
                <a:solidFill>
                  <a:schemeClr val="tx1">
                    <a:tint val="75000"/>
                  </a:schemeClr>
                </a:solidFill>
              </a:defRPr>
            </a:lvl7pPr>
            <a:lvl8pPr marL="10081260" indent="0">
              <a:buNone/>
              <a:defRPr sz="5040">
                <a:solidFill>
                  <a:schemeClr val="tx1">
                    <a:tint val="75000"/>
                  </a:schemeClr>
                </a:solidFill>
              </a:defRPr>
            </a:lvl8pPr>
            <a:lvl9pPr marL="11521440" indent="0">
              <a:buNone/>
              <a:defRPr sz="50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5511AC-980B-485A-851E-DBD0B8F4CBAD}"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1383749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80248" y="11878818"/>
            <a:ext cx="12241530" cy="283129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4581823" y="11878818"/>
            <a:ext cx="12241530" cy="283129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5511AC-980B-485A-851E-DBD0B8F4CBAD}" type="datetimeFigureOut">
              <a:rPr lang="en-US" smtClean="0"/>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696209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83999" y="2375773"/>
            <a:ext cx="24843105" cy="862505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984002" y="10938845"/>
            <a:ext cx="12185271" cy="5360959"/>
          </a:xfrm>
        </p:spPr>
        <p:txBody>
          <a:bodyPr anchor="b"/>
          <a:lstStyle>
            <a:lvl1pPr marL="0" indent="0">
              <a:buNone/>
              <a:defRPr sz="7560" b="1"/>
            </a:lvl1pPr>
            <a:lvl2pPr marL="1440180" indent="0">
              <a:buNone/>
              <a:defRPr sz="6300" b="1"/>
            </a:lvl2pPr>
            <a:lvl3pPr marL="2880360" indent="0">
              <a:buNone/>
              <a:defRPr sz="5670" b="1"/>
            </a:lvl3pPr>
            <a:lvl4pPr marL="4320540" indent="0">
              <a:buNone/>
              <a:defRPr sz="5040" b="1"/>
            </a:lvl4pPr>
            <a:lvl5pPr marL="5760720" indent="0">
              <a:buNone/>
              <a:defRPr sz="5040" b="1"/>
            </a:lvl5pPr>
            <a:lvl6pPr marL="7200900" indent="0">
              <a:buNone/>
              <a:defRPr sz="5040" b="1"/>
            </a:lvl6pPr>
            <a:lvl7pPr marL="8641080" indent="0">
              <a:buNone/>
              <a:defRPr sz="5040" b="1"/>
            </a:lvl7pPr>
            <a:lvl8pPr marL="10081260" indent="0">
              <a:buNone/>
              <a:defRPr sz="5040" b="1"/>
            </a:lvl8pPr>
            <a:lvl9pPr marL="11521440" indent="0">
              <a:buNone/>
              <a:defRPr sz="5040" b="1"/>
            </a:lvl9pPr>
          </a:lstStyle>
          <a:p>
            <a:pPr lvl="0"/>
            <a:r>
              <a:rPr lang="en-US"/>
              <a:t>Click to edit Master text styles</a:t>
            </a:r>
          </a:p>
        </p:txBody>
      </p:sp>
      <p:sp>
        <p:nvSpPr>
          <p:cNvPr id="4" name="Content Placeholder 3"/>
          <p:cNvSpPr>
            <a:spLocks noGrp="1"/>
          </p:cNvSpPr>
          <p:nvPr>
            <p:ph sz="half" idx="2"/>
          </p:nvPr>
        </p:nvSpPr>
        <p:spPr>
          <a:xfrm>
            <a:off x="1984002" y="16299804"/>
            <a:ext cx="12185271" cy="239745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4581824" y="10938845"/>
            <a:ext cx="12245282" cy="5360959"/>
          </a:xfrm>
        </p:spPr>
        <p:txBody>
          <a:bodyPr anchor="b"/>
          <a:lstStyle>
            <a:lvl1pPr marL="0" indent="0">
              <a:buNone/>
              <a:defRPr sz="7560" b="1"/>
            </a:lvl1pPr>
            <a:lvl2pPr marL="1440180" indent="0">
              <a:buNone/>
              <a:defRPr sz="6300" b="1"/>
            </a:lvl2pPr>
            <a:lvl3pPr marL="2880360" indent="0">
              <a:buNone/>
              <a:defRPr sz="5670" b="1"/>
            </a:lvl3pPr>
            <a:lvl4pPr marL="4320540" indent="0">
              <a:buNone/>
              <a:defRPr sz="5040" b="1"/>
            </a:lvl4pPr>
            <a:lvl5pPr marL="5760720" indent="0">
              <a:buNone/>
              <a:defRPr sz="5040" b="1"/>
            </a:lvl5pPr>
            <a:lvl6pPr marL="7200900" indent="0">
              <a:buNone/>
              <a:defRPr sz="5040" b="1"/>
            </a:lvl6pPr>
            <a:lvl7pPr marL="8641080" indent="0">
              <a:buNone/>
              <a:defRPr sz="5040" b="1"/>
            </a:lvl7pPr>
            <a:lvl8pPr marL="10081260" indent="0">
              <a:buNone/>
              <a:defRPr sz="5040" b="1"/>
            </a:lvl8pPr>
            <a:lvl9pPr marL="11521440" indent="0">
              <a:buNone/>
              <a:defRPr sz="5040" b="1"/>
            </a:lvl9pPr>
          </a:lstStyle>
          <a:p>
            <a:pPr lvl="0"/>
            <a:r>
              <a:rPr lang="en-US"/>
              <a:t>Click to edit Master text styles</a:t>
            </a:r>
          </a:p>
        </p:txBody>
      </p:sp>
      <p:sp>
        <p:nvSpPr>
          <p:cNvPr id="6" name="Content Placeholder 5"/>
          <p:cNvSpPr>
            <a:spLocks noGrp="1"/>
          </p:cNvSpPr>
          <p:nvPr>
            <p:ph sz="quarter" idx="4"/>
          </p:nvPr>
        </p:nvSpPr>
        <p:spPr>
          <a:xfrm>
            <a:off x="14581824" y="16299804"/>
            <a:ext cx="12245282" cy="239745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5511AC-980B-485A-851E-DBD0B8F4CBAD}" type="datetimeFigureOut">
              <a:rPr lang="en-US" smtClean="0"/>
              <a:t>3/17/2025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292779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5511AC-980B-485A-851E-DBD0B8F4CBAD}" type="datetimeFigureOut">
              <a:rPr lang="en-US" smtClean="0"/>
              <a:t>3/17/2025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368988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5511AC-980B-485A-851E-DBD0B8F4CBAD}" type="datetimeFigureOut">
              <a:rPr lang="en-US" smtClean="0"/>
              <a:t>3/17/2025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134302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83999" y="2974869"/>
            <a:ext cx="9289911" cy="10412042"/>
          </a:xfrm>
        </p:spPr>
        <p:txBody>
          <a:bodyPr anchor="b"/>
          <a:lstStyle>
            <a:lvl1pPr>
              <a:defRPr sz="10080"/>
            </a:lvl1pPr>
          </a:lstStyle>
          <a:p>
            <a:r>
              <a:rPr lang="en-US"/>
              <a:t>Click to edit Master title style</a:t>
            </a:r>
            <a:endParaRPr lang="en-US" dirty="0"/>
          </a:p>
        </p:txBody>
      </p:sp>
      <p:sp>
        <p:nvSpPr>
          <p:cNvPr id="3" name="Content Placeholder 2"/>
          <p:cNvSpPr>
            <a:spLocks noGrp="1"/>
          </p:cNvSpPr>
          <p:nvPr>
            <p:ph idx="1"/>
          </p:nvPr>
        </p:nvSpPr>
        <p:spPr>
          <a:xfrm>
            <a:off x="12245281" y="6424901"/>
            <a:ext cx="14581823" cy="31711279"/>
          </a:xfrm>
        </p:spPr>
        <p:txBody>
          <a:bodyPr/>
          <a:lstStyle>
            <a:lvl1pPr>
              <a:defRPr sz="10080"/>
            </a:lvl1pPr>
            <a:lvl2pPr>
              <a:defRPr sz="8820"/>
            </a:lvl2pPr>
            <a:lvl3pPr>
              <a:defRPr sz="7560"/>
            </a:lvl3pPr>
            <a:lvl4pPr>
              <a:defRPr sz="6300"/>
            </a:lvl4pPr>
            <a:lvl5pPr>
              <a:defRPr sz="6300"/>
            </a:lvl5pPr>
            <a:lvl6pPr>
              <a:defRPr sz="6300"/>
            </a:lvl6pPr>
            <a:lvl7pPr>
              <a:defRPr sz="6300"/>
            </a:lvl7pPr>
            <a:lvl8pPr>
              <a:defRPr sz="6300"/>
            </a:lvl8pPr>
            <a:lvl9pPr>
              <a:defRPr sz="6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83999" y="13386912"/>
            <a:ext cx="9289911" cy="24800909"/>
          </a:xfrm>
        </p:spPr>
        <p:txBody>
          <a:bodyPr/>
          <a:lstStyle>
            <a:lvl1pPr marL="0" indent="0">
              <a:buNone/>
              <a:defRPr sz="5040"/>
            </a:lvl1pPr>
            <a:lvl2pPr marL="1440180" indent="0">
              <a:buNone/>
              <a:defRPr sz="4410"/>
            </a:lvl2pPr>
            <a:lvl3pPr marL="2880360" indent="0">
              <a:buNone/>
              <a:defRPr sz="3780"/>
            </a:lvl3pPr>
            <a:lvl4pPr marL="4320540" indent="0">
              <a:buNone/>
              <a:defRPr sz="3150"/>
            </a:lvl4pPr>
            <a:lvl5pPr marL="5760720" indent="0">
              <a:buNone/>
              <a:defRPr sz="3150"/>
            </a:lvl5pPr>
            <a:lvl6pPr marL="7200900" indent="0">
              <a:buNone/>
              <a:defRPr sz="3150"/>
            </a:lvl6pPr>
            <a:lvl7pPr marL="8641080" indent="0">
              <a:buNone/>
              <a:defRPr sz="3150"/>
            </a:lvl7pPr>
            <a:lvl8pPr marL="10081260" indent="0">
              <a:buNone/>
              <a:defRPr sz="3150"/>
            </a:lvl8pPr>
            <a:lvl9pPr marL="11521440" indent="0">
              <a:buNone/>
              <a:defRPr sz="3150"/>
            </a:lvl9pPr>
          </a:lstStyle>
          <a:p>
            <a:pPr lvl="0"/>
            <a:r>
              <a:rPr lang="en-US"/>
              <a:t>Click to edit Master text styles</a:t>
            </a:r>
          </a:p>
        </p:txBody>
      </p:sp>
      <p:sp>
        <p:nvSpPr>
          <p:cNvPr id="5" name="Date Placeholder 4"/>
          <p:cNvSpPr>
            <a:spLocks noGrp="1"/>
          </p:cNvSpPr>
          <p:nvPr>
            <p:ph type="dt" sz="half" idx="10"/>
          </p:nvPr>
        </p:nvSpPr>
        <p:spPr/>
        <p:txBody>
          <a:bodyPr/>
          <a:lstStyle/>
          <a:p>
            <a:fld id="{E95511AC-980B-485A-851E-DBD0B8F4CBAD}" type="datetimeFigureOut">
              <a:rPr lang="en-US" smtClean="0"/>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719053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83999" y="2974869"/>
            <a:ext cx="9289911" cy="10412042"/>
          </a:xfrm>
        </p:spPr>
        <p:txBody>
          <a:bodyPr anchor="b"/>
          <a:lstStyle>
            <a:lvl1pPr>
              <a:defRPr sz="100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2245281" y="6424901"/>
            <a:ext cx="14581823" cy="31711279"/>
          </a:xfrm>
        </p:spPr>
        <p:txBody>
          <a:bodyPr anchor="t"/>
          <a:lstStyle>
            <a:lvl1pPr marL="0" indent="0">
              <a:buNone/>
              <a:defRPr sz="10080"/>
            </a:lvl1pPr>
            <a:lvl2pPr marL="1440180" indent="0">
              <a:buNone/>
              <a:defRPr sz="8820"/>
            </a:lvl2pPr>
            <a:lvl3pPr marL="2880360" indent="0">
              <a:buNone/>
              <a:defRPr sz="7560"/>
            </a:lvl3pPr>
            <a:lvl4pPr marL="4320540" indent="0">
              <a:buNone/>
              <a:defRPr sz="6300"/>
            </a:lvl4pPr>
            <a:lvl5pPr marL="5760720" indent="0">
              <a:buNone/>
              <a:defRPr sz="6300"/>
            </a:lvl5pPr>
            <a:lvl6pPr marL="7200900" indent="0">
              <a:buNone/>
              <a:defRPr sz="6300"/>
            </a:lvl6pPr>
            <a:lvl7pPr marL="8641080" indent="0">
              <a:buNone/>
              <a:defRPr sz="6300"/>
            </a:lvl7pPr>
            <a:lvl8pPr marL="10081260" indent="0">
              <a:buNone/>
              <a:defRPr sz="6300"/>
            </a:lvl8pPr>
            <a:lvl9pPr marL="11521440" indent="0">
              <a:buNone/>
              <a:defRPr sz="6300"/>
            </a:lvl9pPr>
          </a:lstStyle>
          <a:p>
            <a:r>
              <a:rPr lang="en-US"/>
              <a:t>Click icon to add picture</a:t>
            </a:r>
            <a:endParaRPr lang="en-US" dirty="0"/>
          </a:p>
        </p:txBody>
      </p:sp>
      <p:sp>
        <p:nvSpPr>
          <p:cNvPr id="4" name="Text Placeholder 3"/>
          <p:cNvSpPr>
            <a:spLocks noGrp="1"/>
          </p:cNvSpPr>
          <p:nvPr>
            <p:ph type="body" sz="half" idx="2"/>
          </p:nvPr>
        </p:nvSpPr>
        <p:spPr>
          <a:xfrm>
            <a:off x="1983999" y="13386912"/>
            <a:ext cx="9289911" cy="24800909"/>
          </a:xfrm>
        </p:spPr>
        <p:txBody>
          <a:bodyPr/>
          <a:lstStyle>
            <a:lvl1pPr marL="0" indent="0">
              <a:buNone/>
              <a:defRPr sz="5040"/>
            </a:lvl1pPr>
            <a:lvl2pPr marL="1440180" indent="0">
              <a:buNone/>
              <a:defRPr sz="4410"/>
            </a:lvl2pPr>
            <a:lvl3pPr marL="2880360" indent="0">
              <a:buNone/>
              <a:defRPr sz="3780"/>
            </a:lvl3pPr>
            <a:lvl4pPr marL="4320540" indent="0">
              <a:buNone/>
              <a:defRPr sz="3150"/>
            </a:lvl4pPr>
            <a:lvl5pPr marL="5760720" indent="0">
              <a:buNone/>
              <a:defRPr sz="3150"/>
            </a:lvl5pPr>
            <a:lvl6pPr marL="7200900" indent="0">
              <a:buNone/>
              <a:defRPr sz="3150"/>
            </a:lvl6pPr>
            <a:lvl7pPr marL="8641080" indent="0">
              <a:buNone/>
              <a:defRPr sz="3150"/>
            </a:lvl7pPr>
            <a:lvl8pPr marL="10081260" indent="0">
              <a:buNone/>
              <a:defRPr sz="3150"/>
            </a:lvl8pPr>
            <a:lvl9pPr marL="11521440" indent="0">
              <a:buNone/>
              <a:defRPr sz="3150"/>
            </a:lvl9pPr>
          </a:lstStyle>
          <a:p>
            <a:pPr lvl="0"/>
            <a:r>
              <a:rPr lang="en-US"/>
              <a:t>Click to edit Master text styles</a:t>
            </a:r>
          </a:p>
        </p:txBody>
      </p:sp>
      <p:sp>
        <p:nvSpPr>
          <p:cNvPr id="5" name="Date Placeholder 4"/>
          <p:cNvSpPr>
            <a:spLocks noGrp="1"/>
          </p:cNvSpPr>
          <p:nvPr>
            <p:ph type="dt" sz="half" idx="10"/>
          </p:nvPr>
        </p:nvSpPr>
        <p:spPr/>
        <p:txBody>
          <a:bodyPr/>
          <a:lstStyle/>
          <a:p>
            <a:fld id="{E95511AC-980B-485A-851E-DBD0B8F4CBAD}" type="datetimeFigureOut">
              <a:rPr lang="en-US" smtClean="0"/>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15160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80248" y="2375773"/>
            <a:ext cx="24843105" cy="862505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980248" y="11878818"/>
            <a:ext cx="24843105" cy="283129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980248" y="41358955"/>
            <a:ext cx="6480810" cy="2375764"/>
          </a:xfrm>
          <a:prstGeom prst="rect">
            <a:avLst/>
          </a:prstGeom>
        </p:spPr>
        <p:txBody>
          <a:bodyPr vert="horz" lIns="91440" tIns="45720" rIns="91440" bIns="45720" rtlCol="0" anchor="ctr"/>
          <a:lstStyle>
            <a:lvl1pPr algn="l">
              <a:defRPr sz="3780">
                <a:solidFill>
                  <a:schemeClr val="tx1">
                    <a:tint val="75000"/>
                  </a:schemeClr>
                </a:solidFill>
              </a:defRPr>
            </a:lvl1pPr>
          </a:lstStyle>
          <a:p>
            <a:fld id="{E95511AC-980B-485A-851E-DBD0B8F4CBAD}" type="datetimeFigureOut">
              <a:rPr lang="en-US" smtClean="0"/>
              <a:t>3/17/2025</a:t>
            </a:fld>
            <a:endParaRPr lang="en-US"/>
          </a:p>
        </p:txBody>
      </p:sp>
      <p:sp>
        <p:nvSpPr>
          <p:cNvPr id="5" name="Footer Placeholder 4"/>
          <p:cNvSpPr>
            <a:spLocks noGrp="1"/>
          </p:cNvSpPr>
          <p:nvPr>
            <p:ph type="ftr" sz="quarter" idx="3"/>
          </p:nvPr>
        </p:nvSpPr>
        <p:spPr>
          <a:xfrm>
            <a:off x="9541193" y="41358955"/>
            <a:ext cx="9721215" cy="2375764"/>
          </a:xfrm>
          <a:prstGeom prst="rect">
            <a:avLst/>
          </a:prstGeom>
        </p:spPr>
        <p:txBody>
          <a:bodyPr vert="horz" lIns="91440" tIns="45720" rIns="91440" bIns="45720" rtlCol="0" anchor="ctr"/>
          <a:lstStyle>
            <a:lvl1pPr algn="ctr">
              <a:defRPr sz="37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0342543" y="41358955"/>
            <a:ext cx="6480810" cy="2375764"/>
          </a:xfrm>
          <a:prstGeom prst="rect">
            <a:avLst/>
          </a:prstGeom>
        </p:spPr>
        <p:txBody>
          <a:bodyPr vert="horz" lIns="91440" tIns="45720" rIns="91440" bIns="45720" rtlCol="0" anchor="ctr"/>
          <a:lstStyle>
            <a:lvl1pPr algn="r">
              <a:defRPr sz="3780">
                <a:solidFill>
                  <a:schemeClr val="tx1">
                    <a:tint val="75000"/>
                  </a:schemeClr>
                </a:solidFill>
              </a:defRPr>
            </a:lvl1pPr>
          </a:lstStyle>
          <a:p>
            <a:fld id="{06A2BFA2-7CEB-4D76-9663-917F13DE4B1E}" type="slidenum">
              <a:rPr lang="en-US" smtClean="0"/>
              <a:t>‹#›</a:t>
            </a:fld>
            <a:endParaRPr lang="en-US"/>
          </a:p>
        </p:txBody>
      </p:sp>
    </p:spTree>
    <p:extLst>
      <p:ext uri="{BB962C8B-B14F-4D97-AF65-F5344CB8AC3E}">
        <p14:creationId xmlns:p14="http://schemas.microsoft.com/office/powerpoint/2010/main" val="145624809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2880360" rtl="0" eaLnBrk="1" latinLnBrk="0" hangingPunct="1">
        <a:lnSpc>
          <a:spcPct val="90000"/>
        </a:lnSpc>
        <a:spcBef>
          <a:spcPct val="0"/>
        </a:spcBef>
        <a:buNone/>
        <a:defRPr sz="13860" kern="1200">
          <a:solidFill>
            <a:schemeClr val="tx1"/>
          </a:solidFill>
          <a:latin typeface="+mj-lt"/>
          <a:ea typeface="+mj-ea"/>
          <a:cs typeface="+mj-cs"/>
        </a:defRPr>
      </a:lvl1pPr>
    </p:titleStyle>
    <p:bodyStyle>
      <a:lvl1pPr marL="720090" indent="-720090" algn="l" defTabSz="2880360" rtl="0" eaLnBrk="1" latinLnBrk="0" hangingPunct="1">
        <a:lnSpc>
          <a:spcPct val="90000"/>
        </a:lnSpc>
        <a:spcBef>
          <a:spcPts val="3150"/>
        </a:spcBef>
        <a:buFont typeface="Arial" panose="020B0604020202020204" pitchFamily="34" charset="0"/>
        <a:buChar char="•"/>
        <a:defRPr sz="8820" kern="1200">
          <a:solidFill>
            <a:schemeClr val="tx1"/>
          </a:solidFill>
          <a:latin typeface="+mn-lt"/>
          <a:ea typeface="+mn-ea"/>
          <a:cs typeface="+mn-cs"/>
        </a:defRPr>
      </a:lvl1pPr>
      <a:lvl2pPr marL="2160270" indent="-720090" algn="l" defTabSz="2880360" rtl="0" eaLnBrk="1" latinLnBrk="0" hangingPunct="1">
        <a:lnSpc>
          <a:spcPct val="90000"/>
        </a:lnSpc>
        <a:spcBef>
          <a:spcPts val="1575"/>
        </a:spcBef>
        <a:buFont typeface="Arial" panose="020B0604020202020204" pitchFamily="34" charset="0"/>
        <a:buChar char="•"/>
        <a:defRPr sz="7560" kern="1200">
          <a:solidFill>
            <a:schemeClr val="tx1"/>
          </a:solidFill>
          <a:latin typeface="+mn-lt"/>
          <a:ea typeface="+mn-ea"/>
          <a:cs typeface="+mn-cs"/>
        </a:defRPr>
      </a:lvl2pPr>
      <a:lvl3pPr marL="3600450" indent="-720090" algn="l" defTabSz="2880360" rtl="0" eaLnBrk="1" latinLnBrk="0" hangingPunct="1">
        <a:lnSpc>
          <a:spcPct val="90000"/>
        </a:lnSpc>
        <a:spcBef>
          <a:spcPts val="1575"/>
        </a:spcBef>
        <a:buFont typeface="Arial" panose="020B0604020202020204" pitchFamily="34" charset="0"/>
        <a:buChar char="•"/>
        <a:defRPr sz="6300" kern="1200">
          <a:solidFill>
            <a:schemeClr val="tx1"/>
          </a:solidFill>
          <a:latin typeface="+mn-lt"/>
          <a:ea typeface="+mn-ea"/>
          <a:cs typeface="+mn-cs"/>
        </a:defRPr>
      </a:lvl3pPr>
      <a:lvl4pPr marL="504063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4pPr>
      <a:lvl5pPr marL="648081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5pPr>
      <a:lvl6pPr marL="792099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6pPr>
      <a:lvl7pPr marL="936117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7pPr>
      <a:lvl8pPr marL="1080135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8pPr>
      <a:lvl9pPr marL="1224153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9pPr>
    </p:bodyStyle>
    <p:otherStyle>
      <a:defPPr>
        <a:defRPr lang="en-US"/>
      </a:defPPr>
      <a:lvl1pPr marL="0" algn="l" defTabSz="2880360" rtl="0" eaLnBrk="1" latinLnBrk="0" hangingPunct="1">
        <a:defRPr sz="5670" kern="1200">
          <a:solidFill>
            <a:schemeClr val="tx1"/>
          </a:solidFill>
          <a:latin typeface="+mn-lt"/>
          <a:ea typeface="+mn-ea"/>
          <a:cs typeface="+mn-cs"/>
        </a:defRPr>
      </a:lvl1pPr>
      <a:lvl2pPr marL="1440180" algn="l" defTabSz="2880360" rtl="0" eaLnBrk="1" latinLnBrk="0" hangingPunct="1">
        <a:defRPr sz="5670" kern="1200">
          <a:solidFill>
            <a:schemeClr val="tx1"/>
          </a:solidFill>
          <a:latin typeface="+mn-lt"/>
          <a:ea typeface="+mn-ea"/>
          <a:cs typeface="+mn-cs"/>
        </a:defRPr>
      </a:lvl2pPr>
      <a:lvl3pPr marL="2880360" algn="l" defTabSz="2880360" rtl="0" eaLnBrk="1" latinLnBrk="0" hangingPunct="1">
        <a:defRPr sz="5670" kern="1200">
          <a:solidFill>
            <a:schemeClr val="tx1"/>
          </a:solidFill>
          <a:latin typeface="+mn-lt"/>
          <a:ea typeface="+mn-ea"/>
          <a:cs typeface="+mn-cs"/>
        </a:defRPr>
      </a:lvl3pPr>
      <a:lvl4pPr marL="4320540" algn="l" defTabSz="2880360" rtl="0" eaLnBrk="1" latinLnBrk="0" hangingPunct="1">
        <a:defRPr sz="5670" kern="1200">
          <a:solidFill>
            <a:schemeClr val="tx1"/>
          </a:solidFill>
          <a:latin typeface="+mn-lt"/>
          <a:ea typeface="+mn-ea"/>
          <a:cs typeface="+mn-cs"/>
        </a:defRPr>
      </a:lvl4pPr>
      <a:lvl5pPr marL="5760720" algn="l" defTabSz="2880360" rtl="0" eaLnBrk="1" latinLnBrk="0" hangingPunct="1">
        <a:defRPr sz="5670" kern="1200">
          <a:solidFill>
            <a:schemeClr val="tx1"/>
          </a:solidFill>
          <a:latin typeface="+mn-lt"/>
          <a:ea typeface="+mn-ea"/>
          <a:cs typeface="+mn-cs"/>
        </a:defRPr>
      </a:lvl5pPr>
      <a:lvl6pPr marL="7200900" algn="l" defTabSz="2880360" rtl="0" eaLnBrk="1" latinLnBrk="0" hangingPunct="1">
        <a:defRPr sz="5670" kern="1200">
          <a:solidFill>
            <a:schemeClr val="tx1"/>
          </a:solidFill>
          <a:latin typeface="+mn-lt"/>
          <a:ea typeface="+mn-ea"/>
          <a:cs typeface="+mn-cs"/>
        </a:defRPr>
      </a:lvl6pPr>
      <a:lvl7pPr marL="8641080" algn="l" defTabSz="2880360" rtl="0" eaLnBrk="1" latinLnBrk="0" hangingPunct="1">
        <a:defRPr sz="5670" kern="1200">
          <a:solidFill>
            <a:schemeClr val="tx1"/>
          </a:solidFill>
          <a:latin typeface="+mn-lt"/>
          <a:ea typeface="+mn-ea"/>
          <a:cs typeface="+mn-cs"/>
        </a:defRPr>
      </a:lvl7pPr>
      <a:lvl8pPr marL="10081260" algn="l" defTabSz="2880360" rtl="0" eaLnBrk="1" latinLnBrk="0" hangingPunct="1">
        <a:defRPr sz="5670" kern="1200">
          <a:solidFill>
            <a:schemeClr val="tx1"/>
          </a:solidFill>
          <a:latin typeface="+mn-lt"/>
          <a:ea typeface="+mn-ea"/>
          <a:cs typeface="+mn-cs"/>
        </a:defRPr>
      </a:lvl8pPr>
      <a:lvl9pPr marL="11521440" algn="l" defTabSz="2880360" rtl="0" eaLnBrk="1" latinLnBrk="0" hangingPunct="1">
        <a:defRPr sz="56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E4F7B-BDBB-AF4A-B4AD-63280788DEC9}"/>
              </a:ext>
            </a:extLst>
          </p:cNvPr>
          <p:cNvSpPr txBox="1">
            <a:spLocks/>
          </p:cNvSpPr>
          <p:nvPr/>
        </p:nvSpPr>
        <p:spPr>
          <a:xfrm>
            <a:off x="1439865" y="7370971"/>
            <a:ext cx="25923875" cy="1415881"/>
          </a:xfrm>
          <a:prstGeom prst="rect">
            <a:avLst/>
          </a:prstGeom>
        </p:spPr>
        <p:txBody>
          <a:bodyPr vert="horz" lIns="91440" tIns="45720" rIns="91440" bIns="45720" rtlCol="0" anchor="b">
            <a:noAutofit/>
          </a:bodyPr>
          <a:lstStyle>
            <a:lvl1pPr algn="ctr" defTabSz="2880360" rtl="0" eaLnBrk="1" latinLnBrk="0" hangingPunct="1">
              <a:lnSpc>
                <a:spcPct val="90000"/>
              </a:lnSpc>
              <a:spcBef>
                <a:spcPct val="0"/>
              </a:spcBef>
              <a:buNone/>
              <a:defRPr sz="18900" kern="1200">
                <a:solidFill>
                  <a:schemeClr val="tx1"/>
                </a:solidFill>
                <a:latin typeface="+mj-lt"/>
                <a:ea typeface="+mj-ea"/>
                <a:cs typeface="+mj-cs"/>
              </a:defRPr>
            </a:lvl1pPr>
          </a:lstStyle>
          <a:p>
            <a:r>
              <a:rPr lang="en-US" sz="7000" b="1"/>
              <a:t>GAFormer: Nhận diện cử chỉ tay trong thời gian thực </a:t>
            </a:r>
          </a:p>
          <a:p>
            <a:r>
              <a:rPr lang="en-US" sz="7000" b="1"/>
              <a:t>bằng cảm biến gia tốc</a:t>
            </a:r>
            <a:endParaRPr lang="en-US" sz="7000" b="1" dirty="0"/>
          </a:p>
        </p:txBody>
      </p:sp>
      <p:sp>
        <p:nvSpPr>
          <p:cNvPr id="6" name="Rectangle 5">
            <a:extLst>
              <a:ext uri="{FF2B5EF4-FFF2-40B4-BE49-F238E27FC236}">
                <a16:creationId xmlns:a16="http://schemas.microsoft.com/office/drawing/2014/main" id="{FDB71301-74E9-3D33-787D-882C46CB1337}"/>
              </a:ext>
            </a:extLst>
          </p:cNvPr>
          <p:cNvSpPr/>
          <p:nvPr/>
        </p:nvSpPr>
        <p:spPr>
          <a:xfrm>
            <a:off x="4773706" y="8900202"/>
            <a:ext cx="19256188" cy="59307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599" b="1"/>
              <a:t>Vũ Giang Nam , Nguyễn Quang Tiến , Mẫn Bá Sâm , Phạm Thanh Phương</a:t>
            </a:r>
            <a:endParaRPr lang="en-US" sz="3599" b="1" dirty="0"/>
          </a:p>
        </p:txBody>
      </p:sp>
      <p:sp>
        <p:nvSpPr>
          <p:cNvPr id="7" name="Rectangle 6">
            <a:extLst>
              <a:ext uri="{FF2B5EF4-FFF2-40B4-BE49-F238E27FC236}">
                <a16:creationId xmlns:a16="http://schemas.microsoft.com/office/drawing/2014/main" id="{C5866BCA-6519-4A04-49D6-16F03CF06786}"/>
              </a:ext>
            </a:extLst>
          </p:cNvPr>
          <p:cNvSpPr/>
          <p:nvPr/>
        </p:nvSpPr>
        <p:spPr>
          <a:xfrm>
            <a:off x="4831460" y="9137681"/>
            <a:ext cx="19256188" cy="196850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199" b="1" i="1"/>
              <a:t>¹</a:t>
            </a:r>
            <a:r>
              <a:rPr lang="en-US" sz="3199" i="1"/>
              <a:t> Khoa Công nghệ thông tin Đại học Đại Nam</a:t>
            </a:r>
            <a:endParaRPr lang="en-US" sz="3199" i="1" dirty="0"/>
          </a:p>
          <a:p>
            <a:pPr algn="ctr"/>
            <a:r>
              <a:rPr lang="en-US" sz="3199" b="1" i="1"/>
              <a:t>²</a:t>
            </a:r>
            <a:r>
              <a:rPr lang="en-US" sz="3199" i="1"/>
              <a:t> Dainam </a:t>
            </a:r>
            <a:r>
              <a:rPr lang="en-US" sz="3199" i="1" dirty="0"/>
              <a:t>University, Hanoi</a:t>
            </a:r>
            <a:r>
              <a:rPr lang="en-US" sz="3199" i="1"/>
              <a:t>, Vietnam</a:t>
            </a:r>
            <a:endParaRPr lang="en-US" sz="3199" i="1" dirty="0"/>
          </a:p>
        </p:txBody>
      </p:sp>
      <p:sp>
        <p:nvSpPr>
          <p:cNvPr id="16" name="Text Box 189">
            <a:extLst>
              <a:ext uri="{FF2B5EF4-FFF2-40B4-BE49-F238E27FC236}">
                <a16:creationId xmlns:a16="http://schemas.microsoft.com/office/drawing/2014/main" id="{51079C32-2598-22AE-8FEA-44580D8E22CE}"/>
              </a:ext>
            </a:extLst>
          </p:cNvPr>
          <p:cNvSpPr txBox="1">
            <a:spLocks noChangeArrowheads="1"/>
          </p:cNvSpPr>
          <p:nvPr/>
        </p:nvSpPr>
        <p:spPr bwMode="auto">
          <a:xfrm>
            <a:off x="510761" y="12668070"/>
            <a:ext cx="9074187" cy="7540781"/>
          </a:xfrm>
          <a:prstGeom prst="rect">
            <a:avLst/>
          </a:prstGeom>
          <a:solidFill>
            <a:schemeClr val="bg1"/>
          </a:solidFill>
          <a:ln w="57150">
            <a:solidFill>
              <a:srgbClr val="233F99"/>
            </a:solidFill>
          </a:ln>
          <a:effectLst/>
        </p:spPr>
        <p:txBody>
          <a:bodyPr wrap="square"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b="1">
                <a:latin typeface="Calibri" pitchFamily="34" charset="0"/>
              </a:rPr>
              <a:t>Nhận dạng cử chỉ tay trong thời gian thực bằng cảm biến gia tốc</a:t>
            </a:r>
            <a:r>
              <a:rPr lang="en-US" sz="3000">
                <a:latin typeface="Calibri" pitchFamily="34" charset="0"/>
              </a:rPr>
              <a:t>:</a:t>
            </a:r>
          </a:p>
          <a:p>
            <a:pPr marL="457159" indent="-457159" algn="just" eaLnBrk="1" hangingPunct="1">
              <a:buFont typeface="Arial" panose="020B0604020202020204" pitchFamily="34" charset="0"/>
              <a:buChar char="•"/>
            </a:pPr>
            <a:r>
              <a:rPr lang="en-US" sz="3000">
                <a:latin typeface="Calibri" pitchFamily="34" charset="0"/>
              </a:rPr>
              <a:t>Xây dựng hệ thống nhận diện cử chỉ tay sử dụng dữ liệu từ cảm biến MPU6050.</a:t>
            </a:r>
          </a:p>
          <a:p>
            <a:pPr marL="457159" indent="-457159" algn="just" eaLnBrk="1" hangingPunct="1">
              <a:buFont typeface="Arial" panose="020B0604020202020204" pitchFamily="34" charset="0"/>
              <a:buChar char="•"/>
            </a:pPr>
            <a:r>
              <a:rPr lang="en-US" sz="3000">
                <a:latin typeface="Calibri" pitchFamily="34" charset="0"/>
              </a:rPr>
              <a:t>Hỗ trợ giao tiếp tự nhiên giữa người và máy (điều khiển thiết bị thông minh, hỗ trợ người khuyết tật, ứng dụng VR/AR,…).</a:t>
            </a:r>
          </a:p>
          <a:p>
            <a:pPr eaLnBrk="1" hangingPunct="1"/>
            <a:r>
              <a:rPr lang="en-US" sz="3000" b="1">
                <a:latin typeface="Calibri" pitchFamily="34" charset="0"/>
              </a:rPr>
              <a:t>Contributions</a:t>
            </a:r>
          </a:p>
          <a:p>
            <a:pPr marL="457159" indent="-457159" algn="just" eaLnBrk="1" hangingPunct="1">
              <a:buFont typeface="Arial" panose="020B0604020202020204" pitchFamily="34" charset="0"/>
              <a:buChar char="•"/>
            </a:pPr>
            <a:r>
              <a:rPr lang="en-US" sz="3000" b="1">
                <a:latin typeface="Calibri" pitchFamily="34" charset="0"/>
              </a:rPr>
              <a:t>Xây dựng hệ thông thời gian thực: </a:t>
            </a:r>
            <a:r>
              <a:rPr lang="en-US" sz="3000">
                <a:latin typeface="Calibri" pitchFamily="34" charset="0"/>
              </a:rPr>
              <a:t>Thu thập và lưu dữ liệu từ MPU6050 qua Esp8266, gửi đến Flask Server và dùng Tensorflow (LSTM/CNN) để nhận diện cử chỉ, đảm bảo tốc độ và độ chính xác cao.</a:t>
            </a:r>
          </a:p>
          <a:p>
            <a:pPr marL="457159" indent="-457159" algn="just" eaLnBrk="1" hangingPunct="1">
              <a:buFont typeface="Arial" panose="020B0604020202020204" pitchFamily="34" charset="0"/>
              <a:buChar char="•"/>
            </a:pPr>
            <a:r>
              <a:rPr lang="en-US" sz="3000" b="1">
                <a:latin typeface="Calibri" pitchFamily="34" charset="0"/>
              </a:rPr>
              <a:t>Tích hợp IoT &amp; AI:  </a:t>
            </a:r>
            <a:r>
              <a:rPr lang="en-US" sz="3000">
                <a:latin typeface="Calibri" pitchFamily="34" charset="0"/>
              </a:rPr>
              <a:t>Dễ dàng mở rộng, áp dụng cho điều khiển thiết bị thông minh, hỗ trợ người khuyết tật, VR/AR; cho phép tùy biến linh hoạt và tối ưu trên thiết bị tài nguyên hạn chế.</a:t>
            </a:r>
          </a:p>
          <a:p>
            <a:pPr marL="457159" indent="-457159" eaLnBrk="1" hangingPunct="1">
              <a:buFont typeface="Arial" panose="020B0604020202020204" pitchFamily="34" charset="0"/>
              <a:buChar char="•"/>
            </a:pPr>
            <a:endParaRPr lang="en-US" sz="3000" dirty="0">
              <a:latin typeface="Calibri" pitchFamily="34" charset="0"/>
            </a:endParaRPr>
          </a:p>
        </p:txBody>
      </p:sp>
      <p:sp>
        <p:nvSpPr>
          <p:cNvPr id="17" name="Rectangle 16">
            <a:extLst>
              <a:ext uri="{FF2B5EF4-FFF2-40B4-BE49-F238E27FC236}">
                <a16:creationId xmlns:a16="http://schemas.microsoft.com/office/drawing/2014/main" id="{DE4BE971-7A47-3451-3EE2-CA13BA5489F4}"/>
              </a:ext>
            </a:extLst>
          </p:cNvPr>
          <p:cNvSpPr/>
          <p:nvPr/>
        </p:nvSpPr>
        <p:spPr>
          <a:xfrm>
            <a:off x="510761" y="11659755"/>
            <a:ext cx="9074187" cy="964611"/>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399" b="1">
                <a:solidFill>
                  <a:schemeClr val="bg1"/>
                </a:solidFill>
              </a:rPr>
              <a:t>Giới thiệu</a:t>
            </a:r>
            <a:endParaRPr lang="en-US" sz="5399" b="1" dirty="0">
              <a:solidFill>
                <a:schemeClr val="bg1"/>
              </a:solidFill>
            </a:endParaRPr>
          </a:p>
        </p:txBody>
      </p:sp>
      <p:sp>
        <p:nvSpPr>
          <p:cNvPr id="18" name="Text Box 194">
            <a:extLst>
              <a:ext uri="{FF2B5EF4-FFF2-40B4-BE49-F238E27FC236}">
                <a16:creationId xmlns:a16="http://schemas.microsoft.com/office/drawing/2014/main" id="{4344EFC7-1139-FBE7-117C-D3003C17EFFF}"/>
              </a:ext>
            </a:extLst>
          </p:cNvPr>
          <p:cNvSpPr txBox="1">
            <a:spLocks noChangeArrowheads="1"/>
          </p:cNvSpPr>
          <p:nvPr/>
        </p:nvSpPr>
        <p:spPr bwMode="auto">
          <a:xfrm>
            <a:off x="510761" y="21701043"/>
            <a:ext cx="9074187" cy="4755597"/>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000" b="1">
                <a:latin typeface="Calibri" pitchFamily="34" charset="0"/>
              </a:rPr>
              <a:t>Thu thập và truyền dữ liệu:</a:t>
            </a:r>
            <a:endParaRPr lang="en-US" sz="3000" b="1" dirty="0">
              <a:latin typeface="Calibri" pitchFamily="34" charset="0"/>
            </a:endParaRPr>
          </a:p>
          <a:p>
            <a:pPr marL="457159" indent="-457159" algn="just" eaLnBrk="1" hangingPunct="1">
              <a:buFont typeface="Arial" panose="020B0604020202020204" pitchFamily="34" charset="0"/>
              <a:buChar char="•"/>
            </a:pPr>
            <a:r>
              <a:rPr lang="en-US" sz="3000">
                <a:latin typeface="Calibri" pitchFamily="34" charset="0"/>
              </a:rPr>
              <a:t>Sử dụng MPU6050 gắn trên găng tay để thu thập dữ liệu gia tốc và con quay.</a:t>
            </a:r>
            <a:endParaRPr lang="en-US" sz="3000" dirty="0">
              <a:latin typeface="Calibri" pitchFamily="34" charset="0"/>
            </a:endParaRPr>
          </a:p>
          <a:p>
            <a:pPr marL="457159" indent="-457159" algn="just" eaLnBrk="1" hangingPunct="1">
              <a:buFont typeface="Arial" panose="020B0604020202020204" pitchFamily="34" charset="0"/>
              <a:buChar char="•"/>
            </a:pPr>
            <a:r>
              <a:rPr lang="en-US" sz="3000">
                <a:latin typeface="Calibri" pitchFamily="34" charset="0"/>
              </a:rPr>
              <a:t>ESP8266 truyền dữ liệu theo thời gian thực lên Flask Server.</a:t>
            </a:r>
          </a:p>
          <a:p>
            <a:pPr algn="just" eaLnBrk="1" hangingPunct="1"/>
            <a:r>
              <a:rPr lang="en-US" sz="3000" b="1">
                <a:latin typeface="Calibri" pitchFamily="34" charset="0"/>
              </a:rPr>
              <a:t>Nhận dạng cử chỉ thời gian thực:</a:t>
            </a:r>
            <a:endParaRPr lang="en-US" sz="3000">
              <a:latin typeface="Calibri" pitchFamily="34" charset="0"/>
            </a:endParaRPr>
          </a:p>
          <a:p>
            <a:pPr marL="457159" indent="-457159" algn="just" eaLnBrk="1" hangingPunct="1">
              <a:buFont typeface="Arial" panose="020B0604020202020204" pitchFamily="34" charset="0"/>
              <a:buChar char="•"/>
            </a:pPr>
            <a:r>
              <a:rPr lang="en-US" sz="3000">
                <a:latin typeface="Calibri" pitchFamily="34" charset="0"/>
              </a:rPr>
              <a:t>Flask Servr lưu trữ dữ liệu vào file CSV.</a:t>
            </a:r>
            <a:endParaRPr lang="en-US" sz="3000" dirty="0">
              <a:latin typeface="Calibri" pitchFamily="34" charset="0"/>
            </a:endParaRPr>
          </a:p>
          <a:p>
            <a:pPr marL="457159" indent="-457159" algn="just" eaLnBrk="1" hangingPunct="1">
              <a:buFont typeface="Arial" panose="020B0604020202020204" pitchFamily="34" charset="0"/>
              <a:buChar char="•"/>
            </a:pPr>
            <a:r>
              <a:rPr lang="en-US" sz="3000">
                <a:latin typeface="Calibri" pitchFamily="34" charset="0"/>
              </a:rPr>
              <a:t>Mô hình TensorFlow (LSTM/CNN) huấn luyện và dự đoán cử chỉ tay ngay khi nhận dữ liệu</a:t>
            </a:r>
            <a:endParaRPr lang="en-US" sz="3000" dirty="0">
              <a:latin typeface="Calibri" pitchFamily="34" charset="0"/>
            </a:endParaRPr>
          </a:p>
          <a:p>
            <a:pPr marL="457159" indent="-457159" eaLnBrk="1" hangingPunct="1">
              <a:buFont typeface="Arial" panose="020B0604020202020204" pitchFamily="34" charset="0"/>
              <a:buChar char="•"/>
            </a:pPr>
            <a:endParaRPr lang="en-US" sz="3000" dirty="0">
              <a:latin typeface="Calibri" pitchFamily="34" charset="0"/>
            </a:endParaRPr>
          </a:p>
          <a:p>
            <a:pP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a:p>
            <a:pPr algn="ctr" eaLnBrk="1" hangingPunct="1"/>
            <a:endParaRPr lang="en-US" sz="3000" b="1" dirty="0">
              <a:latin typeface="Calibri" pitchFamily="34" charset="0"/>
            </a:endParaRPr>
          </a:p>
        </p:txBody>
      </p:sp>
      <p:sp>
        <p:nvSpPr>
          <p:cNvPr id="21" name="Rectangle 20">
            <a:extLst>
              <a:ext uri="{FF2B5EF4-FFF2-40B4-BE49-F238E27FC236}">
                <a16:creationId xmlns:a16="http://schemas.microsoft.com/office/drawing/2014/main" id="{78E0184E-C494-F5D6-5DDB-4CEE6BD43A53}"/>
              </a:ext>
            </a:extLst>
          </p:cNvPr>
          <p:cNvSpPr/>
          <p:nvPr/>
        </p:nvSpPr>
        <p:spPr>
          <a:xfrm>
            <a:off x="10045022" y="11665207"/>
            <a:ext cx="18335070" cy="1002860"/>
          </a:xfrm>
          <a:prstGeom prst="rect">
            <a:avLst/>
          </a:prstGeom>
          <a:solidFill>
            <a:srgbClr val="233F99"/>
          </a:solidFill>
          <a:ln w="57150">
            <a:solidFill>
              <a:srgbClr val="233F99"/>
            </a:solid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vi-VN" sz="5399" b="1">
                <a:solidFill>
                  <a:schemeClr val="bg1"/>
                </a:solidFill>
                <a:latin typeface="Calibri (Body)"/>
                <a:ea typeface="Calibri" panose="020F0502020204030204" pitchFamily="34" charset="0"/>
                <a:cs typeface="Calibri" panose="020F0502020204030204" pitchFamily="34" charset="0"/>
              </a:rPr>
              <a:t>Quy trình hoạt động</a:t>
            </a:r>
            <a:endParaRPr lang="en-US" sz="5399" b="1" dirty="0">
              <a:solidFill>
                <a:schemeClr val="bg1"/>
              </a:solidFill>
              <a:latin typeface="Calibri (Body)"/>
              <a:ea typeface="Calibri" panose="020F0502020204030204" pitchFamily="34" charset="0"/>
              <a:cs typeface="Calibri" panose="020F0502020204030204" pitchFamily="34" charset="0"/>
            </a:endParaRPr>
          </a:p>
        </p:txBody>
      </p:sp>
      <p:sp>
        <p:nvSpPr>
          <p:cNvPr id="22" name="Text Box 190">
            <a:extLst>
              <a:ext uri="{FF2B5EF4-FFF2-40B4-BE49-F238E27FC236}">
                <a16:creationId xmlns:a16="http://schemas.microsoft.com/office/drawing/2014/main" id="{BBCBE0B2-CB96-D2B9-0F5A-287BF23B37D1}"/>
              </a:ext>
            </a:extLst>
          </p:cNvPr>
          <p:cNvSpPr txBox="1">
            <a:spLocks noChangeArrowheads="1"/>
          </p:cNvSpPr>
          <p:nvPr/>
        </p:nvSpPr>
        <p:spPr bwMode="auto">
          <a:xfrm>
            <a:off x="10097478" y="21701041"/>
            <a:ext cx="18335069" cy="4755597"/>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dirty="0">
                <a:latin typeface="+mn-lt"/>
              </a:rPr>
              <a:t>                                          </a:t>
            </a:r>
          </a:p>
          <a:p>
            <a:pPr eaLnBrk="1" hangingPunct="1"/>
            <a:endParaRPr lang="en-US" sz="300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algn="ctr" eaLnBrk="1" hangingPunct="1"/>
            <a:r>
              <a:rPr lang="en-US" sz="3000" dirty="0">
                <a:latin typeface="+mn-lt"/>
              </a:rPr>
              <a:t>	</a:t>
            </a: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eaLnBrk="1" hangingPunct="1"/>
            <a:endParaRPr lang="en-US" sz="3000"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marL="1200045" lvl="1" indent="-457159" eaLnBrk="1" hangingPunct="1">
              <a:buFont typeface="Arial" panose="020B0604020202020204" pitchFamily="34" charset="0"/>
              <a:buChar char="•"/>
            </a:pPr>
            <a:endParaRPr lang="en-US" sz="3000" b="1" dirty="0">
              <a:latin typeface="+mn-lt"/>
            </a:endParaRPr>
          </a:p>
          <a:p>
            <a:pPr eaLnBrk="1" hangingPunct="1"/>
            <a:endParaRPr lang="en-US" sz="3000" dirty="0">
              <a:latin typeface="Calibri" pitchFamily="34" charset="0"/>
            </a:endParaRPr>
          </a:p>
        </p:txBody>
      </p:sp>
      <p:sp>
        <p:nvSpPr>
          <p:cNvPr id="23" name="Rectangle 22">
            <a:extLst>
              <a:ext uri="{FF2B5EF4-FFF2-40B4-BE49-F238E27FC236}">
                <a16:creationId xmlns:a16="http://schemas.microsoft.com/office/drawing/2014/main" id="{FF12DCEE-1ECB-4347-1188-2F00770BC416}"/>
              </a:ext>
            </a:extLst>
          </p:cNvPr>
          <p:cNvSpPr/>
          <p:nvPr/>
        </p:nvSpPr>
        <p:spPr>
          <a:xfrm>
            <a:off x="481264" y="20625321"/>
            <a:ext cx="9074187" cy="947416"/>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399" b="1">
                <a:solidFill>
                  <a:schemeClr val="bg1"/>
                </a:solidFill>
              </a:rPr>
              <a:t>Phương pháp đề xuất</a:t>
            </a:r>
            <a:endParaRPr lang="en-US" sz="5399" b="1" dirty="0">
              <a:solidFill>
                <a:schemeClr val="bg1"/>
              </a:solidFill>
            </a:endParaRPr>
          </a:p>
        </p:txBody>
      </p:sp>
      <p:sp>
        <p:nvSpPr>
          <p:cNvPr id="49" name="Rectangle 48">
            <a:extLst>
              <a:ext uri="{FF2B5EF4-FFF2-40B4-BE49-F238E27FC236}">
                <a16:creationId xmlns:a16="http://schemas.microsoft.com/office/drawing/2014/main" id="{26204EBA-DBB7-DBBB-862B-3E18DF525598}"/>
              </a:ext>
            </a:extLst>
          </p:cNvPr>
          <p:cNvSpPr/>
          <p:nvPr/>
        </p:nvSpPr>
        <p:spPr>
          <a:xfrm>
            <a:off x="539015" y="40975001"/>
            <a:ext cx="27821867" cy="959132"/>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399" b="1">
                <a:solidFill>
                  <a:schemeClr val="bg1"/>
                </a:solidFill>
              </a:rPr>
              <a:t>Khó khăn và hướng phát triển</a:t>
            </a:r>
            <a:endParaRPr lang="en-US" sz="5399" b="1" dirty="0">
              <a:solidFill>
                <a:schemeClr val="bg1"/>
              </a:solidFill>
            </a:endParaRPr>
          </a:p>
        </p:txBody>
      </p:sp>
      <p:sp>
        <p:nvSpPr>
          <p:cNvPr id="50" name="Text Box 194">
            <a:extLst>
              <a:ext uri="{FF2B5EF4-FFF2-40B4-BE49-F238E27FC236}">
                <a16:creationId xmlns:a16="http://schemas.microsoft.com/office/drawing/2014/main" id="{1C22CDFC-ECFD-5BE7-8733-C37CEFFE24E1}"/>
              </a:ext>
            </a:extLst>
          </p:cNvPr>
          <p:cNvSpPr txBox="1">
            <a:spLocks noChangeArrowheads="1"/>
          </p:cNvSpPr>
          <p:nvPr/>
        </p:nvSpPr>
        <p:spPr bwMode="auto">
          <a:xfrm>
            <a:off x="539016" y="41973950"/>
            <a:ext cx="27841077" cy="2537599"/>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3000" b="1" dirty="0">
                <a:latin typeface="Calibri" pitchFamily="34" charset="0"/>
              </a:rPr>
              <a:t>Conclusions: </a:t>
            </a:r>
            <a:endParaRPr lang="en-US" sz="3000" dirty="0">
              <a:latin typeface="Calibri" pitchFamily="34" charset="0"/>
            </a:endParaRPr>
          </a:p>
          <a:p>
            <a:pPr marL="457159" indent="-457159" eaLnBrk="1" hangingPunct="1">
              <a:buFont typeface="Arial" panose="020B0604020202020204" pitchFamily="34" charset="0"/>
              <a:buChar char="•"/>
            </a:pPr>
            <a:r>
              <a:rPr lang="vi-VN" sz="3000"/>
              <a:t>Hệ thống nhận diện cử chỉ tay theo thời gian thực, kết hợp ESP8266, MPU6050 và Flask Server, đã chứng minh khả năng thu thập, xử lý và phân loại dữ liệu với độ chính xác cao.</a:t>
            </a:r>
            <a:endParaRPr lang="en-US" sz="3000"/>
          </a:p>
          <a:p>
            <a:pPr marL="457159" indent="-457159" eaLnBrk="1" hangingPunct="1">
              <a:buFont typeface="Arial" panose="020B0604020202020204" pitchFamily="34" charset="0"/>
              <a:buChar char="•"/>
            </a:pPr>
            <a:r>
              <a:rPr lang="vi-VN" sz="3000"/>
              <a:t>Ứng dụng AI (TensorFlow) cho phép nhận diện nhiều loại cử chỉ khác nhau, phục vụ đa dạng nhu cầu như điều khiển thiết bị, hỗ trợ người khuyết tật hay tương tác VR/AR.</a:t>
            </a:r>
            <a:endParaRPr lang="en-US" sz="3000" dirty="0">
              <a:latin typeface="Calibri" pitchFamily="34" charset="0"/>
            </a:endParaRPr>
          </a:p>
        </p:txBody>
      </p:sp>
      <p:sp>
        <p:nvSpPr>
          <p:cNvPr id="2" name="Rectangle 1">
            <a:extLst>
              <a:ext uri="{FF2B5EF4-FFF2-40B4-BE49-F238E27FC236}">
                <a16:creationId xmlns:a16="http://schemas.microsoft.com/office/drawing/2014/main" id="{44761195-36CC-D318-5848-2FE501B51178}"/>
              </a:ext>
            </a:extLst>
          </p:cNvPr>
          <p:cNvSpPr/>
          <p:nvPr/>
        </p:nvSpPr>
        <p:spPr>
          <a:xfrm>
            <a:off x="10067981" y="20603565"/>
            <a:ext cx="18364566" cy="947416"/>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vi-VN" sz="5399" b="1">
                <a:solidFill>
                  <a:schemeClr val="bg1"/>
                </a:solidFill>
                <a:latin typeface="Calibri (Body)"/>
                <a:ea typeface="Calibri" panose="020F0502020204030204" pitchFamily="34" charset="0"/>
                <a:cs typeface="Calibri" panose="020F0502020204030204" pitchFamily="34" charset="0"/>
              </a:rPr>
              <a:t>Công nghệ sử dụng</a:t>
            </a:r>
            <a:endParaRPr lang="en-US" sz="5399" b="1" dirty="0">
              <a:solidFill>
                <a:schemeClr val="bg1"/>
              </a:solidFill>
              <a:latin typeface="Calibri (Body)"/>
              <a:ea typeface="Calibri" panose="020F0502020204030204" pitchFamily="34" charset="0"/>
              <a:cs typeface="Calibri" panose="020F0502020204030204" pitchFamily="34" charset="0"/>
            </a:endParaRPr>
          </a:p>
        </p:txBody>
      </p:sp>
      <p:sp>
        <p:nvSpPr>
          <p:cNvPr id="32" name="TextBox 31">
            <a:extLst>
              <a:ext uri="{FF2B5EF4-FFF2-40B4-BE49-F238E27FC236}">
                <a16:creationId xmlns:a16="http://schemas.microsoft.com/office/drawing/2014/main" id="{200AC82E-FF18-1922-4617-B52C8FD19479}"/>
              </a:ext>
            </a:extLst>
          </p:cNvPr>
          <p:cNvSpPr txBox="1"/>
          <p:nvPr/>
        </p:nvSpPr>
        <p:spPr>
          <a:xfrm>
            <a:off x="8408610" y="10752991"/>
            <a:ext cx="14872854" cy="646331"/>
          </a:xfrm>
          <a:prstGeom prst="rect">
            <a:avLst/>
          </a:prstGeom>
          <a:noFill/>
        </p:spPr>
        <p:txBody>
          <a:bodyPr wrap="none" rtlCol="0">
            <a:spAutoFit/>
          </a:bodyPr>
          <a:lstStyle/>
          <a:p>
            <a:r>
              <a:rPr lang="en-US" sz="3600" b="1" dirty="0" err="1"/>
              <a:t>Github:https</a:t>
            </a:r>
            <a:r>
              <a:rPr lang="en-US" sz="3600" b="1" dirty="0"/>
              <a:t>://github.com/RobiRobin555/</a:t>
            </a:r>
            <a:r>
              <a:rPr lang="en-US" sz="3600" b="1"/>
              <a:t>gesture_recognition_in_real_time</a:t>
            </a:r>
            <a:endParaRPr lang="en-US" sz="3600" dirty="0"/>
          </a:p>
        </p:txBody>
      </p:sp>
      <p:pic>
        <p:nvPicPr>
          <p:cNvPr id="39" name="Picture 38">
            <a:extLst>
              <a:ext uri="{FF2B5EF4-FFF2-40B4-BE49-F238E27FC236}">
                <a16:creationId xmlns:a16="http://schemas.microsoft.com/office/drawing/2014/main" id="{7ABF4E65-9336-CED4-40B5-828F0E50C5E5}"/>
              </a:ext>
            </a:extLst>
          </p:cNvPr>
          <p:cNvPicPr>
            <a:picLocks noChangeAspect="1"/>
          </p:cNvPicPr>
          <p:nvPr/>
        </p:nvPicPr>
        <p:blipFill>
          <a:blip r:embed="rId2"/>
          <a:stretch>
            <a:fillRect/>
          </a:stretch>
        </p:blipFill>
        <p:spPr>
          <a:xfrm>
            <a:off x="0" y="-5744"/>
            <a:ext cx="28803600" cy="6556531"/>
          </a:xfrm>
          <a:prstGeom prst="rect">
            <a:avLst/>
          </a:prstGeom>
        </p:spPr>
      </p:pic>
      <p:sp>
        <p:nvSpPr>
          <p:cNvPr id="40" name="TextBox 39">
            <a:extLst>
              <a:ext uri="{FF2B5EF4-FFF2-40B4-BE49-F238E27FC236}">
                <a16:creationId xmlns:a16="http://schemas.microsoft.com/office/drawing/2014/main" id="{E6C724AE-79C3-CBF7-13D9-AFB8C50186BA}"/>
              </a:ext>
            </a:extLst>
          </p:cNvPr>
          <p:cNvSpPr txBox="1"/>
          <p:nvPr/>
        </p:nvSpPr>
        <p:spPr>
          <a:xfrm>
            <a:off x="10097479" y="280631"/>
            <a:ext cx="8052141" cy="1569660"/>
          </a:xfrm>
          <a:prstGeom prst="rect">
            <a:avLst/>
          </a:prstGeom>
          <a:noFill/>
        </p:spPr>
        <p:txBody>
          <a:bodyPr wrap="none" rtlCol="0">
            <a:spAutoFit/>
          </a:bodyPr>
          <a:lstStyle/>
          <a:p>
            <a:pPr algn="ctr"/>
            <a:r>
              <a:rPr lang="en-US" sz="4800" b="1">
                <a:solidFill>
                  <a:schemeClr val="bg1"/>
                </a:solidFill>
              </a:rPr>
              <a:t>TRƯỜNG ĐẠI HỌC ĐẠI NAM</a:t>
            </a:r>
          </a:p>
          <a:p>
            <a:pPr algn="ctr"/>
            <a:r>
              <a:rPr lang="en-US" sz="4800" b="1">
                <a:solidFill>
                  <a:schemeClr val="bg1"/>
                </a:solidFill>
              </a:rPr>
              <a:t>KHOA CÔNG NGHỆ THÔNG TIN</a:t>
            </a:r>
          </a:p>
        </p:txBody>
      </p:sp>
      <p:pic>
        <p:nvPicPr>
          <p:cNvPr id="4" name="Picture 2" descr="Hình ảnh Laptop Icon PNG, Vector, PSD, và biểu tượng để tải về miễn phí |  pngtree">
            <a:extLst>
              <a:ext uri="{FF2B5EF4-FFF2-40B4-BE49-F238E27FC236}">
                <a16:creationId xmlns:a16="http://schemas.microsoft.com/office/drawing/2014/main" id="{3F72BE54-FC6B-A811-E289-FC53B363CD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5698" y="22208637"/>
            <a:ext cx="3946394" cy="394639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B2B2B97B-1D80-4238-A849-70A6855969EB}"/>
              </a:ext>
            </a:extLst>
          </p:cNvPr>
          <p:cNvSpPr/>
          <p:nvPr/>
        </p:nvSpPr>
        <p:spPr>
          <a:xfrm>
            <a:off x="10673802" y="21800833"/>
            <a:ext cx="3134191" cy="815608"/>
          </a:xfrm>
          <a:prstGeom prst="rect">
            <a:avLst/>
          </a:prstGeom>
          <a:noFill/>
        </p:spPr>
        <p:txBody>
          <a:bodyPr wrap="none" lIns="91440" tIns="45720" rIns="91440" bIns="45720">
            <a:spAutoFit/>
          </a:bodyPr>
          <a:lstStyle/>
          <a:p>
            <a:pPr algn="ctr"/>
            <a:r>
              <a:rPr lang="en-US" sz="4700" b="0" cap="none" spc="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Phần cứng</a:t>
            </a:r>
          </a:p>
        </p:txBody>
      </p:sp>
      <p:pic>
        <p:nvPicPr>
          <p:cNvPr id="26" name="Picture 25">
            <a:extLst>
              <a:ext uri="{FF2B5EF4-FFF2-40B4-BE49-F238E27FC236}">
                <a16:creationId xmlns:a16="http://schemas.microsoft.com/office/drawing/2014/main" id="{F14D3354-40FB-A1CF-8189-9939D45F5E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56247" y="23067144"/>
            <a:ext cx="2143125" cy="2143125"/>
          </a:xfrm>
          <a:prstGeom prst="rect">
            <a:avLst/>
          </a:prstGeom>
        </p:spPr>
      </p:pic>
      <p:sp>
        <p:nvSpPr>
          <p:cNvPr id="27" name="Rectangle 26">
            <a:extLst>
              <a:ext uri="{FF2B5EF4-FFF2-40B4-BE49-F238E27FC236}">
                <a16:creationId xmlns:a16="http://schemas.microsoft.com/office/drawing/2014/main" id="{F40661E9-EAFF-9717-EAB7-5F1366C7FE8C}"/>
              </a:ext>
            </a:extLst>
          </p:cNvPr>
          <p:cNvSpPr/>
          <p:nvPr/>
        </p:nvSpPr>
        <p:spPr>
          <a:xfrm>
            <a:off x="16937504" y="21899900"/>
            <a:ext cx="3209533" cy="923330"/>
          </a:xfrm>
          <a:prstGeom prst="rect">
            <a:avLst/>
          </a:prstGeom>
          <a:noFill/>
        </p:spPr>
        <p:txBody>
          <a:bodyPr wrap="none" lIns="91440" tIns="45720" rIns="91440" bIns="45720">
            <a:spAutoFit/>
          </a:bodyPr>
          <a:lstStyle/>
          <a:p>
            <a:pPr algn="ctr"/>
            <a:r>
              <a:rPr lang="en-US" sz="5400" b="0" cap="none" spc="0">
                <a:ln w="0"/>
                <a:solidFill>
                  <a:schemeClr val="tx1"/>
                </a:solidFill>
                <a:effectLst>
                  <a:outerShdw blurRad="38100" dist="19050" dir="2700000" algn="tl" rotWithShape="0">
                    <a:schemeClr val="dk1">
                      <a:alpha val="40000"/>
                    </a:schemeClr>
                  </a:outerShdw>
                </a:effectLst>
              </a:rPr>
              <a:t>Phần mềm</a:t>
            </a:r>
          </a:p>
        </p:txBody>
      </p:sp>
      <p:pic>
        <p:nvPicPr>
          <p:cNvPr id="28" name="Picture 6" descr="What is Python Coding? | Juni Learning">
            <a:extLst>
              <a:ext uri="{FF2B5EF4-FFF2-40B4-BE49-F238E27FC236}">
                <a16:creationId xmlns:a16="http://schemas.microsoft.com/office/drawing/2014/main" id="{94F9A62A-1699-699D-BEE3-AEDB3ABA63A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143527" y="22407606"/>
            <a:ext cx="3637592" cy="3637592"/>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a:extLst>
              <a:ext uri="{FF2B5EF4-FFF2-40B4-BE49-F238E27FC236}">
                <a16:creationId xmlns:a16="http://schemas.microsoft.com/office/drawing/2014/main" id="{C3752D07-83D9-0037-15AE-427EECFAF390}"/>
              </a:ext>
            </a:extLst>
          </p:cNvPr>
          <p:cNvSpPr/>
          <p:nvPr/>
        </p:nvSpPr>
        <p:spPr>
          <a:xfrm>
            <a:off x="22184587" y="21817258"/>
            <a:ext cx="5208477" cy="815608"/>
          </a:xfrm>
          <a:prstGeom prst="rect">
            <a:avLst/>
          </a:prstGeom>
          <a:noFill/>
        </p:spPr>
        <p:txBody>
          <a:bodyPr wrap="none" lIns="91440" tIns="45720" rIns="91440" bIns="45720">
            <a:spAutoFit/>
          </a:bodyPr>
          <a:lstStyle/>
          <a:p>
            <a:pPr algn="ctr"/>
            <a:r>
              <a:rPr lang="en-US" sz="4700" b="0" cap="none" spc="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Ngôn ngữ lập trình</a:t>
            </a:r>
            <a:endParaRPr lang="vi-VN" sz="4700" b="0" cap="none" spc="0">
              <a:ln w="0"/>
              <a:solidFill>
                <a:schemeClr val="tx1"/>
              </a:solidFill>
              <a:effectLst>
                <a:outerShdw blurRad="38100" dist="19050" dir="2700000" algn="tl" rotWithShape="0">
                  <a:schemeClr val="dk1">
                    <a:alpha val="40000"/>
                  </a:schemeClr>
                </a:outerShdw>
              </a:effectLst>
            </a:endParaRPr>
          </a:p>
        </p:txBody>
      </p:sp>
      <p:sp>
        <p:nvSpPr>
          <p:cNvPr id="3" name="Rectangle 2">
            <a:extLst>
              <a:ext uri="{FF2B5EF4-FFF2-40B4-BE49-F238E27FC236}">
                <a16:creationId xmlns:a16="http://schemas.microsoft.com/office/drawing/2014/main" id="{5E59B1B2-D5E5-0F1E-CBDF-D88A4ED0B13D}"/>
              </a:ext>
            </a:extLst>
          </p:cNvPr>
          <p:cNvSpPr/>
          <p:nvPr/>
        </p:nvSpPr>
        <p:spPr>
          <a:xfrm>
            <a:off x="481264" y="26864442"/>
            <a:ext cx="27821867" cy="959132"/>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399" b="1">
                <a:solidFill>
                  <a:schemeClr val="bg1"/>
                </a:solidFill>
              </a:rPr>
              <a:t>Tệp dữ liệu</a:t>
            </a:r>
            <a:endParaRPr lang="en-US" sz="5399" b="1" dirty="0">
              <a:solidFill>
                <a:schemeClr val="bg1"/>
              </a:solidFill>
            </a:endParaRPr>
          </a:p>
        </p:txBody>
      </p:sp>
      <p:sp>
        <p:nvSpPr>
          <p:cNvPr id="12" name="Text Box 194">
            <a:extLst>
              <a:ext uri="{FF2B5EF4-FFF2-40B4-BE49-F238E27FC236}">
                <a16:creationId xmlns:a16="http://schemas.microsoft.com/office/drawing/2014/main" id="{237E7159-C2C4-26CE-E32F-D01BB621DABC}"/>
              </a:ext>
            </a:extLst>
          </p:cNvPr>
          <p:cNvSpPr txBox="1">
            <a:spLocks noChangeArrowheads="1"/>
          </p:cNvSpPr>
          <p:nvPr/>
        </p:nvSpPr>
        <p:spPr bwMode="auto">
          <a:xfrm>
            <a:off x="510761" y="27995053"/>
            <a:ext cx="27841077" cy="5654867"/>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3000" dirty="0">
              <a:latin typeface="Calibri" pitchFamily="34" charset="0"/>
            </a:endParaRPr>
          </a:p>
        </p:txBody>
      </p:sp>
      <p:sp>
        <p:nvSpPr>
          <p:cNvPr id="13" name="Rectangle: Rounded Corners 12">
            <a:extLst>
              <a:ext uri="{FF2B5EF4-FFF2-40B4-BE49-F238E27FC236}">
                <a16:creationId xmlns:a16="http://schemas.microsoft.com/office/drawing/2014/main" id="{AAD9DA4F-9389-9BF7-09FA-870BCBBD7AE1}"/>
              </a:ext>
            </a:extLst>
          </p:cNvPr>
          <p:cNvSpPr/>
          <p:nvPr/>
        </p:nvSpPr>
        <p:spPr>
          <a:xfrm>
            <a:off x="828718" y="28353541"/>
            <a:ext cx="15179571" cy="47245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vi-VN" altLang="vi-VN" sz="2800" b="1" i="0" u="none" strike="noStrike" cap="none" normalizeH="0" baseline="0">
                <a:ln>
                  <a:noFill/>
                </a:ln>
                <a:solidFill>
                  <a:schemeClr val="tx1"/>
                </a:solidFill>
                <a:effectLst/>
                <a:latin typeface="Arial" panose="020B0604020202020204" pitchFamily="34" charset="0"/>
              </a:rPr>
              <a:t>Thu thập từ cảm biến MPU6050:</a:t>
            </a:r>
            <a:r>
              <a:rPr kumimoji="0" lang="vi-VN" altLang="vi-VN" sz="2800" b="0" i="0" u="none" strike="noStrike" cap="none" normalizeH="0" baseline="0">
                <a:ln>
                  <a:noFill/>
                </a:ln>
                <a:solidFill>
                  <a:schemeClr val="tx1"/>
                </a:solidFill>
                <a:effectLst/>
                <a:latin typeface="Arial" panose="020B0604020202020204" pitchFamily="34" charset="0"/>
              </a:rPr>
              <a:t> Lưu lại dữ liệu gia tốc (AccelX, AccelY, AccelZ) và con quay (GyroX, GyroY, GyroZ) theo thời gian.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vi-VN" altLang="vi-VN" sz="2800" b="1" i="0" u="none" strike="noStrike" cap="none" normalizeH="0" baseline="0">
                <a:ln>
                  <a:noFill/>
                </a:ln>
                <a:solidFill>
                  <a:schemeClr val="tx1"/>
                </a:solidFill>
                <a:effectLst/>
                <a:latin typeface="Arial" panose="020B0604020202020204" pitchFamily="34" charset="0"/>
              </a:rPr>
              <a:t>Đánh dấu cử chỉ:</a:t>
            </a:r>
            <a:r>
              <a:rPr kumimoji="0" lang="vi-VN" altLang="vi-VN" sz="2800" b="0" i="0" u="none" strike="noStrike" cap="none" normalizeH="0" baseline="0">
                <a:ln>
                  <a:noFill/>
                </a:ln>
                <a:solidFill>
                  <a:schemeClr val="tx1"/>
                </a:solidFill>
                <a:effectLst/>
                <a:latin typeface="Arial" panose="020B0604020202020204" pitchFamily="34" charset="0"/>
              </a:rPr>
              <a:t> Mỗi lần thực hiện cử chỉ, dữ liệu được gắn cờ (START, DATA, END) để tách riêng từng chuỗi cử chỉ.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vi-VN" altLang="vi-VN" sz="2800" b="1" i="0" u="none" strike="noStrike" cap="none" normalizeH="0" baseline="0">
                <a:ln>
                  <a:noFill/>
                </a:ln>
                <a:solidFill>
                  <a:schemeClr val="tx1"/>
                </a:solidFill>
                <a:effectLst/>
                <a:latin typeface="Arial" panose="020B0604020202020204" pitchFamily="34" charset="0"/>
              </a:rPr>
              <a:t>Lưu trữ:</a:t>
            </a:r>
            <a:r>
              <a:rPr kumimoji="0" lang="vi-VN" altLang="vi-VN" sz="2800" b="0" i="0" u="none" strike="noStrike" cap="none" normalizeH="0" baseline="0">
                <a:ln>
                  <a:noFill/>
                </a:ln>
                <a:solidFill>
                  <a:schemeClr val="tx1"/>
                </a:solidFill>
                <a:effectLst/>
                <a:latin typeface="Arial" panose="020B0604020202020204" pitchFamily="34" charset="0"/>
              </a:rPr>
              <a:t> Tất cả dữ liệu được gửi lên Flask Server và lưu vào file CSV với các trường (Time, AccelX, AccelY, AccelZ, GyroX, GyroY, GyroZ, Temp, Marker).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vi-VN" altLang="vi-VN" sz="2800" b="1" i="0" u="none" strike="noStrike" cap="none" normalizeH="0" baseline="0">
                <a:ln>
                  <a:noFill/>
                </a:ln>
                <a:solidFill>
                  <a:schemeClr val="tx1"/>
                </a:solidFill>
                <a:effectLst/>
                <a:latin typeface="Arial" panose="020B0604020202020204" pitchFamily="34" charset="0"/>
              </a:rPr>
              <a:t>Mục đích:</a:t>
            </a:r>
            <a:r>
              <a:rPr kumimoji="0" lang="vi-VN" altLang="vi-VN" sz="2800" b="0" i="0" u="none" strike="noStrike" cap="none" normalizeH="0" baseline="0">
                <a:ln>
                  <a:noFill/>
                </a:ln>
                <a:solidFill>
                  <a:schemeClr val="tx1"/>
                </a:solidFill>
                <a:effectLst/>
                <a:latin typeface="Arial" panose="020B0604020202020204" pitchFamily="34" charset="0"/>
              </a:rPr>
              <a:t> Dữ liệu này được sử dụng để huấn luyện và đánh giá mô hình nhận diện cử chỉ tay trong thời gian thực. </a:t>
            </a:r>
          </a:p>
        </p:txBody>
      </p:sp>
      <p:sp>
        <p:nvSpPr>
          <p:cNvPr id="15" name="Rectangle: Rounded Corners 14">
            <a:extLst>
              <a:ext uri="{FF2B5EF4-FFF2-40B4-BE49-F238E27FC236}">
                <a16:creationId xmlns:a16="http://schemas.microsoft.com/office/drawing/2014/main" id="{A53DE3FB-9274-4B02-6450-9D7D08618AAE}"/>
              </a:ext>
            </a:extLst>
          </p:cNvPr>
          <p:cNvSpPr/>
          <p:nvPr/>
        </p:nvSpPr>
        <p:spPr>
          <a:xfrm>
            <a:off x="17656247" y="28207087"/>
            <a:ext cx="7698589" cy="8600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sz="2500"/>
              <a:t>Các thư viện được sử dụng trong dự án</a:t>
            </a:r>
            <a:endParaRPr lang="en-US" sz="2500" dirty="0"/>
          </a:p>
        </p:txBody>
      </p:sp>
      <p:sp>
        <p:nvSpPr>
          <p:cNvPr id="19" name="Rectangle 18">
            <a:extLst>
              <a:ext uri="{FF2B5EF4-FFF2-40B4-BE49-F238E27FC236}">
                <a16:creationId xmlns:a16="http://schemas.microsoft.com/office/drawing/2014/main" id="{0D5820D3-A4F4-84EB-CC81-1A67B42D7EBB}"/>
              </a:ext>
            </a:extLst>
          </p:cNvPr>
          <p:cNvSpPr/>
          <p:nvPr/>
        </p:nvSpPr>
        <p:spPr>
          <a:xfrm>
            <a:off x="19029093" y="29164785"/>
            <a:ext cx="5759732" cy="4933530"/>
          </a:xfrm>
          <a:prstGeom prst="rect">
            <a:avLst/>
          </a:prstGeom>
          <a:noFill/>
        </p:spPr>
        <p:txBody>
          <a:bodyPr wrap="square" lIns="91440" tIns="45720" rIns="91440" bIns="45720">
            <a:spAutoFit/>
          </a:bodyPr>
          <a:lstStyle/>
          <a:p>
            <a:pPr algn="just">
              <a:lnSpc>
                <a:spcPct val="150000"/>
              </a:lnSpc>
            </a:pPr>
            <a:r>
              <a:rPr lang="vi-VN" sz="2200" b="1"/>
              <a:t>Trên ESP8266 (Arduino/C++)</a:t>
            </a:r>
            <a:r>
              <a:rPr lang="en-US" sz="2200" b="1"/>
              <a:t>:</a:t>
            </a:r>
          </a:p>
          <a:p>
            <a:pPr marL="342900" indent="-342900" algn="just">
              <a:lnSpc>
                <a:spcPct val="150000"/>
              </a:lnSpc>
              <a:buFont typeface="Arial" panose="020B0604020202020204" pitchFamily="34" charset="0"/>
              <a:buChar char="•"/>
            </a:pPr>
            <a:r>
              <a:rPr lang="vi-VN" sz="2400"/>
              <a:t>ESP8266WiFi.h, Wire.h</a:t>
            </a:r>
          </a:p>
          <a:p>
            <a:pPr algn="just">
              <a:lnSpc>
                <a:spcPct val="150000"/>
              </a:lnSpc>
            </a:pPr>
            <a:r>
              <a:rPr lang="vi-VN" sz="2400" b="1"/>
              <a:t>Trên Flask Server (Python):</a:t>
            </a:r>
          </a:p>
          <a:p>
            <a:pPr marL="342900" indent="-342900" algn="just">
              <a:lnSpc>
                <a:spcPct val="150000"/>
              </a:lnSpc>
              <a:buFont typeface="Arial" panose="020B0604020202020204" pitchFamily="34" charset="0"/>
              <a:buChar char="•"/>
            </a:pPr>
            <a:r>
              <a:rPr lang="vi-VN" sz="2400"/>
              <a:t>Flask, csv, os</a:t>
            </a:r>
          </a:p>
          <a:p>
            <a:pPr algn="just">
              <a:lnSpc>
                <a:spcPct val="150000"/>
              </a:lnSpc>
            </a:pPr>
            <a:r>
              <a:rPr lang="vi-VN" sz="2400" b="1"/>
              <a:t>Xử lý dữ liệu &amp; Mô hình (Python):</a:t>
            </a:r>
          </a:p>
          <a:p>
            <a:pPr marL="342900" indent="-342900" algn="just">
              <a:lnSpc>
                <a:spcPct val="150000"/>
              </a:lnSpc>
              <a:buFont typeface="Arial" panose="020B0604020202020204" pitchFamily="34" charset="0"/>
              <a:buChar char="•"/>
            </a:pPr>
            <a:r>
              <a:rPr lang="vi-VN" sz="2400"/>
              <a:t>Numpy, Pandas, scikit-learn</a:t>
            </a:r>
          </a:p>
          <a:p>
            <a:pPr marL="342900" indent="-342900" algn="just">
              <a:lnSpc>
                <a:spcPct val="150000"/>
              </a:lnSpc>
              <a:buFont typeface="Arial" panose="020B0604020202020204" pitchFamily="34" charset="0"/>
              <a:buChar char="•"/>
            </a:pPr>
            <a:r>
              <a:rPr lang="vi-VN" sz="2400"/>
              <a:t>TensorFlow / Keras</a:t>
            </a:r>
          </a:p>
          <a:p>
            <a:pPr marL="342900" indent="-342900" algn="just">
              <a:lnSpc>
                <a:spcPct val="150000"/>
              </a:lnSpc>
              <a:buFont typeface="Arial" panose="020B0604020202020204" pitchFamily="34" charset="0"/>
              <a:buChar char="•"/>
            </a:pPr>
            <a:r>
              <a:rPr lang="vi-VN" sz="2400"/>
              <a:t>scikeras.wrappers</a:t>
            </a:r>
            <a:endParaRPr lang="en-US" sz="2200"/>
          </a:p>
          <a:p>
            <a:pPr algn="just">
              <a:lnSpc>
                <a:spcPct val="150000"/>
              </a:lnSpc>
            </a:pPr>
            <a:endParaRPr lang="en-US" sz="2200" cap="none" spc="0">
              <a:ln w="0"/>
              <a:solidFill>
                <a:schemeClr val="tx1"/>
              </a:solidFill>
              <a:effectLst>
                <a:outerShdw blurRad="38100" dist="19050" dir="2700000" algn="tl" rotWithShape="0">
                  <a:schemeClr val="dk1">
                    <a:alpha val="40000"/>
                  </a:schemeClr>
                </a:outerShdw>
              </a:effectLst>
            </a:endParaRPr>
          </a:p>
        </p:txBody>
      </p:sp>
      <p:sp>
        <p:nvSpPr>
          <p:cNvPr id="30" name="Rectangle 29">
            <a:extLst>
              <a:ext uri="{FF2B5EF4-FFF2-40B4-BE49-F238E27FC236}">
                <a16:creationId xmlns:a16="http://schemas.microsoft.com/office/drawing/2014/main" id="{E891BFE0-1122-3E8A-AB1D-0BFDFB82D1DC}"/>
              </a:ext>
            </a:extLst>
          </p:cNvPr>
          <p:cNvSpPr/>
          <p:nvPr/>
        </p:nvSpPr>
        <p:spPr>
          <a:xfrm>
            <a:off x="539015" y="34015945"/>
            <a:ext cx="27821867" cy="959132"/>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399" b="1">
                <a:solidFill>
                  <a:schemeClr val="bg1"/>
                </a:solidFill>
              </a:rPr>
              <a:t>Kết quả đạt được</a:t>
            </a:r>
            <a:endParaRPr lang="en-US" sz="5399" b="1" dirty="0">
              <a:solidFill>
                <a:schemeClr val="bg1"/>
              </a:solidFill>
            </a:endParaRPr>
          </a:p>
        </p:txBody>
      </p:sp>
      <p:sp>
        <p:nvSpPr>
          <p:cNvPr id="34" name="Text Box 194">
            <a:extLst>
              <a:ext uri="{FF2B5EF4-FFF2-40B4-BE49-F238E27FC236}">
                <a16:creationId xmlns:a16="http://schemas.microsoft.com/office/drawing/2014/main" id="{F22D6D7C-FF13-AE96-56B5-A54E13254C8E}"/>
              </a:ext>
            </a:extLst>
          </p:cNvPr>
          <p:cNvSpPr txBox="1">
            <a:spLocks noChangeArrowheads="1"/>
          </p:cNvSpPr>
          <p:nvPr/>
        </p:nvSpPr>
        <p:spPr bwMode="auto">
          <a:xfrm>
            <a:off x="539016" y="41973950"/>
            <a:ext cx="27841077" cy="2537599"/>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3000" dirty="0">
              <a:latin typeface="Calibri" pitchFamily="34" charset="0"/>
            </a:endParaRPr>
          </a:p>
        </p:txBody>
      </p:sp>
      <p:sp>
        <p:nvSpPr>
          <p:cNvPr id="36" name="Text Box 194">
            <a:extLst>
              <a:ext uri="{FF2B5EF4-FFF2-40B4-BE49-F238E27FC236}">
                <a16:creationId xmlns:a16="http://schemas.microsoft.com/office/drawing/2014/main" id="{BD73380E-7CCF-186C-C717-B6FBE3111E1A}"/>
              </a:ext>
            </a:extLst>
          </p:cNvPr>
          <p:cNvSpPr txBox="1">
            <a:spLocks noChangeArrowheads="1"/>
          </p:cNvSpPr>
          <p:nvPr/>
        </p:nvSpPr>
        <p:spPr bwMode="auto">
          <a:xfrm>
            <a:off x="481261" y="35188335"/>
            <a:ext cx="27841077" cy="5163071"/>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3000" dirty="0">
              <a:latin typeface="Calibri" pitchFamily="34" charset="0"/>
            </a:endParaRPr>
          </a:p>
        </p:txBody>
      </p:sp>
      <p:sp>
        <p:nvSpPr>
          <p:cNvPr id="24" name="Text Box 194">
            <a:extLst>
              <a:ext uri="{FF2B5EF4-FFF2-40B4-BE49-F238E27FC236}">
                <a16:creationId xmlns:a16="http://schemas.microsoft.com/office/drawing/2014/main" id="{4CEACEA1-DA8A-AC97-A8ED-1F7C3E83BAA7}"/>
              </a:ext>
            </a:extLst>
          </p:cNvPr>
          <p:cNvSpPr txBox="1">
            <a:spLocks noChangeArrowheads="1"/>
          </p:cNvSpPr>
          <p:nvPr/>
        </p:nvSpPr>
        <p:spPr bwMode="auto">
          <a:xfrm>
            <a:off x="10045023" y="12878588"/>
            <a:ext cx="18335070" cy="7270307"/>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3000" dirty="0">
              <a:latin typeface="Calibri" pitchFamily="34" charset="0"/>
            </a:endParaRPr>
          </a:p>
        </p:txBody>
      </p:sp>
      <p:pic>
        <p:nvPicPr>
          <p:cNvPr id="31" name="Picture 30">
            <a:extLst>
              <a:ext uri="{FF2B5EF4-FFF2-40B4-BE49-F238E27FC236}">
                <a16:creationId xmlns:a16="http://schemas.microsoft.com/office/drawing/2014/main" id="{95DF2077-29A9-6BB7-3EB7-97D16B75F4A6}"/>
              </a:ext>
            </a:extLst>
          </p:cNvPr>
          <p:cNvPicPr>
            <a:picLocks noChangeAspect="1"/>
          </p:cNvPicPr>
          <p:nvPr/>
        </p:nvPicPr>
        <p:blipFill>
          <a:blip r:embed="rId6"/>
          <a:stretch>
            <a:fillRect/>
          </a:stretch>
        </p:blipFill>
        <p:spPr>
          <a:xfrm>
            <a:off x="12496800" y="13015124"/>
            <a:ext cx="12858036" cy="7067360"/>
          </a:xfrm>
          <a:prstGeom prst="rect">
            <a:avLst/>
          </a:prstGeom>
        </p:spPr>
      </p:pic>
      <p:pic>
        <p:nvPicPr>
          <p:cNvPr id="35" name="Picture 34">
            <a:extLst>
              <a:ext uri="{FF2B5EF4-FFF2-40B4-BE49-F238E27FC236}">
                <a16:creationId xmlns:a16="http://schemas.microsoft.com/office/drawing/2014/main" id="{B217CDCA-B33C-230B-2788-B6B415658AE8}"/>
              </a:ext>
            </a:extLst>
          </p:cNvPr>
          <p:cNvPicPr>
            <a:picLocks noChangeAspect="1"/>
          </p:cNvPicPr>
          <p:nvPr/>
        </p:nvPicPr>
        <p:blipFill>
          <a:blip r:embed="rId7"/>
          <a:stretch>
            <a:fillRect/>
          </a:stretch>
        </p:blipFill>
        <p:spPr>
          <a:xfrm>
            <a:off x="18201161" y="35334299"/>
            <a:ext cx="7153675" cy="4947155"/>
          </a:xfrm>
          <a:prstGeom prst="rect">
            <a:avLst/>
          </a:prstGeom>
        </p:spPr>
      </p:pic>
      <p:sp>
        <p:nvSpPr>
          <p:cNvPr id="37" name="Rectangle: Rounded Corners 36">
            <a:extLst>
              <a:ext uri="{FF2B5EF4-FFF2-40B4-BE49-F238E27FC236}">
                <a16:creationId xmlns:a16="http://schemas.microsoft.com/office/drawing/2014/main" id="{93C45526-9965-C1A0-A516-FD38CFE463B3}"/>
              </a:ext>
            </a:extLst>
          </p:cNvPr>
          <p:cNvSpPr/>
          <p:nvPr/>
        </p:nvSpPr>
        <p:spPr>
          <a:xfrm>
            <a:off x="828718" y="35401995"/>
            <a:ext cx="15179571" cy="47245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just" defTabSz="914400" rtl="0" eaLnBrk="0" fontAlgn="base" latinLnBrk="0" hangingPunct="0">
              <a:lnSpc>
                <a:spcPct val="100000"/>
              </a:lnSpc>
              <a:spcBef>
                <a:spcPct val="0"/>
              </a:spcBef>
              <a:spcAft>
                <a:spcPct val="0"/>
              </a:spcAft>
              <a:buClrTx/>
              <a:buSzTx/>
              <a:tabLst/>
            </a:pPr>
            <a:r>
              <a:rPr lang="vi-VN" altLang="vi-VN" sz="4400" b="1">
                <a:solidFill>
                  <a:schemeClr val="tx1"/>
                </a:solidFill>
                <a:latin typeface="Arial" panose="020B0604020202020204" pitchFamily="34" charset="0"/>
              </a:rPr>
              <a:t>Kết quả báo trên console:</a:t>
            </a:r>
          </a:p>
          <a:p>
            <a:pPr marL="0" marR="0" lvl="0" indent="0" algn="just" defTabSz="914400" rtl="0" eaLnBrk="0" fontAlgn="base" latinLnBrk="0" hangingPunct="0">
              <a:lnSpc>
                <a:spcPct val="100000"/>
              </a:lnSpc>
              <a:spcBef>
                <a:spcPct val="0"/>
              </a:spcBef>
              <a:spcAft>
                <a:spcPct val="0"/>
              </a:spcAft>
              <a:buClrTx/>
              <a:buSzTx/>
              <a:tabLst/>
            </a:pPr>
            <a:r>
              <a:rPr lang="en-US" sz="4400">
                <a:ln w="0"/>
                <a:solidFill>
                  <a:schemeClr val="tx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Báo dữ liệu nhận được từ Server. Mô hình dự đoán và đưa ra chuẩn đoán =&gt; Hiển thị biểu đồ trực quan hóa dữ liệu đầu vào</a:t>
            </a:r>
            <a:endParaRPr kumimoji="0" lang="vi-VN" altLang="vi-VN" sz="4400" b="0" i="0" u="none" strike="noStrike" cap="none" normalizeH="0" baseline="0">
              <a:ln>
                <a:noFill/>
              </a:ln>
              <a:solidFill>
                <a:schemeClr val="tx1"/>
              </a:solidFill>
              <a:effectLst/>
              <a:latin typeface="Arial" panose="020B0604020202020204" pitchFamily="34" charset="0"/>
            </a:endParaRPr>
          </a:p>
        </p:txBody>
      </p:sp>
      <p:sp>
        <p:nvSpPr>
          <p:cNvPr id="38" name="TextBox 37">
            <a:extLst>
              <a:ext uri="{FF2B5EF4-FFF2-40B4-BE49-F238E27FC236}">
                <a16:creationId xmlns:a16="http://schemas.microsoft.com/office/drawing/2014/main" id="{3ECE95C4-445C-D141-D5C6-4C0CFEA7CFD3}"/>
              </a:ext>
            </a:extLst>
          </p:cNvPr>
          <p:cNvSpPr txBox="1"/>
          <p:nvPr/>
        </p:nvSpPr>
        <p:spPr>
          <a:xfrm>
            <a:off x="828718" y="42280304"/>
            <a:ext cx="11963400" cy="2062103"/>
          </a:xfrm>
          <a:prstGeom prst="rect">
            <a:avLst/>
          </a:prstGeom>
          <a:noFill/>
        </p:spPr>
        <p:txBody>
          <a:bodyPr wrap="square" rtlCol="0">
            <a:spAutoFit/>
          </a:bodyPr>
          <a:lstStyle/>
          <a:p>
            <a:r>
              <a:rPr lang="en-US" sz="3200" b="1" dirty="0" err="1"/>
              <a:t>Khó</a:t>
            </a:r>
            <a:r>
              <a:rPr lang="en-US" sz="3200" b="1" dirty="0"/>
              <a:t> </a:t>
            </a:r>
            <a:r>
              <a:rPr lang="en-US" sz="3200" b="1" dirty="0" err="1"/>
              <a:t>khăn</a:t>
            </a:r>
            <a:r>
              <a:rPr lang="en-US" sz="3200" b="1" dirty="0"/>
              <a:t> </a:t>
            </a:r>
            <a:r>
              <a:rPr lang="en-US" sz="3200" b="1" dirty="0" err="1"/>
              <a:t>trong</a:t>
            </a:r>
            <a:r>
              <a:rPr lang="en-US" sz="3200" b="1" dirty="0"/>
              <a:t> </a:t>
            </a:r>
            <a:r>
              <a:rPr lang="en-US" sz="3200" b="1" dirty="0" err="1"/>
              <a:t>triển</a:t>
            </a:r>
            <a:r>
              <a:rPr lang="en-US" sz="3200" b="1" dirty="0"/>
              <a:t> </a:t>
            </a:r>
            <a:r>
              <a:rPr lang="en-US" sz="3200" b="1" dirty="0" err="1"/>
              <a:t>khai</a:t>
            </a:r>
            <a:r>
              <a:rPr lang="en-US" sz="3200" b="1" dirty="0"/>
              <a:t> </a:t>
            </a:r>
            <a:r>
              <a:rPr lang="en-US" sz="3200" b="1" dirty="0" err="1"/>
              <a:t>và</a:t>
            </a:r>
            <a:r>
              <a:rPr lang="en-US" sz="3200" b="1" dirty="0"/>
              <a:t> </a:t>
            </a:r>
            <a:r>
              <a:rPr lang="en-US" sz="3200" b="1" dirty="0" err="1"/>
              <a:t>nghiên</a:t>
            </a:r>
            <a:r>
              <a:rPr lang="en-US" sz="3200" b="1" dirty="0"/>
              <a:t> </a:t>
            </a:r>
            <a:r>
              <a:rPr lang="en-US" sz="3200" b="1" dirty="0" err="1"/>
              <a:t>cứu</a:t>
            </a:r>
            <a:r>
              <a:rPr lang="en-US" sz="3200" b="1" dirty="0"/>
              <a:t>:</a:t>
            </a:r>
            <a:endParaRPr lang="vi-VN" sz="3200" b="1" dirty="0"/>
          </a:p>
          <a:p>
            <a:pPr marL="285750" indent="-285750">
              <a:buFont typeface="Arial" panose="020B0604020202020204" pitchFamily="34" charset="0"/>
              <a:buChar char="•"/>
            </a:pPr>
            <a:r>
              <a:rPr lang="en-US" sz="3200" dirty="0" err="1"/>
              <a:t>Đảm</a:t>
            </a:r>
            <a:r>
              <a:rPr lang="en-US" sz="3200" dirty="0"/>
              <a:t> </a:t>
            </a:r>
            <a:r>
              <a:rPr lang="en-US" sz="3200" dirty="0" err="1"/>
              <a:t>bảo</a:t>
            </a:r>
            <a:r>
              <a:rPr lang="en-US" sz="3200" dirty="0"/>
              <a:t> </a:t>
            </a:r>
            <a:r>
              <a:rPr lang="en-US" sz="3200" dirty="0" err="1"/>
              <a:t>tính</a:t>
            </a:r>
            <a:r>
              <a:rPr lang="en-US" sz="3200" dirty="0"/>
              <a:t> </a:t>
            </a:r>
            <a:r>
              <a:rPr lang="en-US" sz="3200" dirty="0" err="1"/>
              <a:t>ổn</a:t>
            </a:r>
            <a:r>
              <a:rPr lang="en-US" sz="3200" dirty="0"/>
              <a:t> </a:t>
            </a:r>
            <a:r>
              <a:rPr lang="en-US" sz="3200" dirty="0" err="1"/>
              <a:t>định</a:t>
            </a:r>
            <a:r>
              <a:rPr lang="en-US" sz="3200" dirty="0"/>
              <a:t> </a:t>
            </a:r>
            <a:r>
              <a:rPr lang="en-US" sz="3200" err="1"/>
              <a:t>của</a:t>
            </a:r>
            <a:r>
              <a:rPr lang="en-US" sz="3200"/>
              <a:t> Server Flask.</a:t>
            </a:r>
          </a:p>
          <a:p>
            <a:pPr marL="285750" indent="-285750">
              <a:buFont typeface="Arial" panose="020B0604020202020204" pitchFamily="34" charset="0"/>
              <a:buChar char="•"/>
            </a:pPr>
            <a:r>
              <a:rPr lang="en-US" sz="3200"/>
              <a:t>Tốn nhiều cảm biến trong quá trình nghiên cứu.</a:t>
            </a:r>
            <a:endParaRPr lang="vi-VN" sz="3200" dirty="0"/>
          </a:p>
          <a:p>
            <a:endParaRPr lang="vi-VN" sz="3200" dirty="0"/>
          </a:p>
        </p:txBody>
      </p:sp>
      <p:sp>
        <p:nvSpPr>
          <p:cNvPr id="41" name="TextBox 40">
            <a:extLst>
              <a:ext uri="{FF2B5EF4-FFF2-40B4-BE49-F238E27FC236}">
                <a16:creationId xmlns:a16="http://schemas.microsoft.com/office/drawing/2014/main" id="{8AA45DF4-A3CB-A200-298A-5206D85DA9D4}"/>
              </a:ext>
            </a:extLst>
          </p:cNvPr>
          <p:cNvSpPr txBox="1"/>
          <p:nvPr/>
        </p:nvSpPr>
        <p:spPr>
          <a:xfrm>
            <a:off x="14715807" y="42011421"/>
            <a:ext cx="12726279" cy="2554545"/>
          </a:xfrm>
          <a:prstGeom prst="rect">
            <a:avLst/>
          </a:prstGeom>
          <a:noFill/>
        </p:spPr>
        <p:txBody>
          <a:bodyPr wrap="square" rtlCol="0">
            <a:spAutoFit/>
          </a:bodyPr>
          <a:lstStyle/>
          <a:p>
            <a:r>
              <a:rPr lang="vi-VN" sz="3200" b="1" dirty="0"/>
              <a:t>Hướng phát triển trong tương </a:t>
            </a:r>
            <a:r>
              <a:rPr lang="vi-VN" sz="3200" b="1"/>
              <a:t>lai:</a:t>
            </a:r>
          </a:p>
          <a:p>
            <a:pPr marL="285750" indent="-285750">
              <a:buFont typeface="Arial" panose="020B0604020202020204" pitchFamily="34" charset="0"/>
              <a:buChar char="•"/>
            </a:pPr>
            <a:r>
              <a:rPr lang="en-US" sz="3200"/>
              <a:t>Làm hệ thống nhỏ lại.</a:t>
            </a:r>
          </a:p>
          <a:p>
            <a:pPr marL="285750" indent="-285750">
              <a:buFont typeface="Arial" panose="020B0604020202020204" pitchFamily="34" charset="0"/>
              <a:buChar char="•"/>
            </a:pPr>
            <a:r>
              <a:rPr lang="en-US" sz="3200"/>
              <a:t>Thêm loa để thông báo kết quả dự đoán.</a:t>
            </a:r>
          </a:p>
          <a:p>
            <a:pPr marL="285750" indent="-285750">
              <a:buFont typeface="Arial" panose="020B0604020202020204" pitchFamily="34" charset="0"/>
              <a:buChar char="•"/>
            </a:pPr>
            <a:r>
              <a:rPr lang="en-US" sz="3200"/>
              <a:t>Cải thiện độ chính xác của mô hình (hiện tại 92%).</a:t>
            </a:r>
          </a:p>
          <a:p>
            <a:pPr marL="285750" indent="-285750">
              <a:buFont typeface="Arial" panose="020B0604020202020204" pitchFamily="34" charset="0"/>
              <a:buChar char="•"/>
            </a:pPr>
            <a:r>
              <a:rPr lang="en-US" sz="3200"/>
              <a:t>Thêm cảm biến để có thể biểu thị nhiều hành động phức tạp hơn.</a:t>
            </a:r>
            <a:endParaRPr lang="en-US" sz="3200" dirty="0"/>
          </a:p>
        </p:txBody>
      </p:sp>
    </p:spTree>
    <p:extLst>
      <p:ext uri="{BB962C8B-B14F-4D97-AF65-F5344CB8AC3E}">
        <p14:creationId xmlns:p14="http://schemas.microsoft.com/office/powerpoint/2010/main" val="1335869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1000"/>
                                  </p:stCondLst>
                                  <p:childTnLst>
                                    <p:set>
                                      <p:cBhvr>
                                        <p:cTn id="11" dur="1" fill="hold">
                                          <p:stCondLst>
                                            <p:cond delay="0"/>
                                          </p:stCondLst>
                                        </p:cTn>
                                        <p:tgtEl>
                                          <p:spTgt spid="28"/>
                                        </p:tgtEl>
                                        <p:attrNameLst>
                                          <p:attrName>style.visibility</p:attrName>
                                        </p:attrNameLst>
                                      </p:cBhvr>
                                      <p:to>
                                        <p:strVal val="visible"/>
                                      </p:to>
                                    </p:set>
                                    <p:animEffect transition="in" filter="wheel(1)">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 calcmode="lin" valueType="num">
                                      <p:cBhvr additive="base">
                                        <p:cTn id="17" dur="500" fill="hold"/>
                                        <p:tgtEl>
                                          <p:spTgt spid="38"/>
                                        </p:tgtEl>
                                        <p:attrNameLst>
                                          <p:attrName>ppt_x</p:attrName>
                                        </p:attrNameLst>
                                      </p:cBhvr>
                                      <p:tavLst>
                                        <p:tav tm="0">
                                          <p:val>
                                            <p:strVal val="0-#ppt_w/2"/>
                                          </p:val>
                                        </p:tav>
                                        <p:tav tm="100000">
                                          <p:val>
                                            <p:strVal val="#ppt_x"/>
                                          </p:val>
                                        </p:tav>
                                      </p:tavLst>
                                    </p:anim>
                                    <p:anim calcmode="lin" valueType="num">
                                      <p:cBhvr additive="base">
                                        <p:cTn id="18" dur="500" fill="hold"/>
                                        <p:tgtEl>
                                          <p:spTgt spid="3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500" fill="hold"/>
                                        <p:tgtEl>
                                          <p:spTgt spid="41"/>
                                        </p:tgtEl>
                                        <p:attrNameLst>
                                          <p:attrName>ppt_x</p:attrName>
                                        </p:attrNameLst>
                                      </p:cBhvr>
                                      <p:tavLst>
                                        <p:tav tm="0">
                                          <p:val>
                                            <p:strVal val="0-#ppt_w/2"/>
                                          </p:val>
                                        </p:tav>
                                        <p:tav tm="100000">
                                          <p:val>
                                            <p:strVal val="#ppt_x"/>
                                          </p:val>
                                        </p:tav>
                                      </p:tavLst>
                                    </p:anim>
                                    <p:anim calcmode="lin" valueType="num">
                                      <p:cBhvr additive="base">
                                        <p:cTn id="24" dur="5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1"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547</TotalTime>
  <Words>736</Words>
  <Application>Microsoft Office PowerPoint</Application>
  <PresentationFormat>Custom</PresentationFormat>
  <Paragraphs>100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 (Body)</vt: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Thái Khánh Nguyễn</dc:creator>
  <cp:lastModifiedBy>Vũ Robin</cp:lastModifiedBy>
  <cp:revision>70</cp:revision>
  <dcterms:created xsi:type="dcterms:W3CDTF">2023-07-02T07:57:15Z</dcterms:created>
  <dcterms:modified xsi:type="dcterms:W3CDTF">2025-03-17T14:50:55Z</dcterms:modified>
</cp:coreProperties>
</file>