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3" r:id="rId4"/>
    <p:sldId id="267" r:id="rId5"/>
    <p:sldId id="284" r:id="rId6"/>
    <p:sldId id="285" r:id="rId7"/>
    <p:sldId id="286" r:id="rId8"/>
    <p:sldId id="270" r:id="rId9"/>
    <p:sldId id="269" r:id="rId10"/>
    <p:sldId id="272" r:id="rId11"/>
    <p:sldId id="287" r:id="rId12"/>
    <p:sldId id="273" r:id="rId13"/>
    <p:sldId id="288" r:id="rId14"/>
    <p:sldId id="260" r:id="rId15"/>
    <p:sldId id="277" r:id="rId16"/>
    <p:sldId id="289" r:id="rId17"/>
    <p:sldId id="290" r:id="rId18"/>
    <p:sldId id="263" r:id="rId19"/>
    <p:sldId id="279" r:id="rId20"/>
    <p:sldId id="291" r:id="rId21"/>
    <p:sldId id="292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CB7D1-B924-48D5-9D55-873FA9A8010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2C30-94D9-4B9C-AF5F-880874F8C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7802B-33EF-6B0A-F7C1-D9820BB9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920CA-D33F-934E-4F88-F3B102CDA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1006B3-47A5-0E36-82E3-0C3AD5153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E8F6-840A-334B-DAF0-015DE2492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A2C30-94D9-4B9C-AF5F-880874F8C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55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A2C30-94D9-4B9C-AF5F-880874F8C0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9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86B2-B44E-FAEF-4883-E14B9D635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C7419-03F9-1B65-AAFB-48F0D45D4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A371-7079-E9D6-99D2-10565BCC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3B48-EC13-5C93-743D-0E0A6621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3372-8A26-349C-4D38-376AC80D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6C22-52EB-2015-B466-1BC5948D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09A2E-4E59-C454-FCC7-D265BED4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D7AF6-7115-A6E0-6994-166F79E4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2885-5160-168E-0337-D14C72AF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5452-79B9-E362-1B28-EA9E3520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30D48-9287-E591-B18C-2FB965E88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BEA05-DBA7-970C-9370-C6E114B0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AE73-F1B1-E253-E255-A7618B9A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A6FD-F050-F39E-487C-B116AE4F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9D11-4B12-0A52-0021-C886A36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AE3A-FFCF-51A9-A8F4-149D7418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A634-F201-3338-E4F1-81624C79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379A-540E-5E46-9273-47666C86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AB9EA-EBA9-4A9E-4C00-081F99CE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8FE0-5D93-1D9F-36B4-1CEEAA7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CB5D-0B62-D8FF-6D02-CC94C9DE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99D-8720-FB52-C7D1-75C8C05C7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CCC3-DBEA-97E9-9C7D-4679FAE7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0A3B-49CD-EAB0-17C5-529EBF75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97D5-B946-A0C6-1E3E-35631CFB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4737-9908-B4B2-BDEE-54F4D7B8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4B8D-9267-B0D6-2535-C0C18462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95E36-2A33-6831-DFBC-8838E013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06071-EB01-113C-9DA1-9F1F03CB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6DD2-DE00-AB13-890B-2316BEEC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EE77-917C-AA2B-118E-140AD5F5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7696-DDAB-0946-C888-060B7CD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5BA93-BF6C-EDA5-0F32-BC332C3F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D8DB-1EEA-D2F3-582E-E98AC699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C53EC-1345-EFE0-4B54-3D89E8E7E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65815-41FC-41D6-48B0-D9D905627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37EAA-51E2-BD55-411D-00C9BE04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548C0-DF3A-47F4-EA76-52BE3124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B12E7-5336-30C5-6BAA-A06225E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CA5B-2E9E-0320-1FB1-4FFD7E0C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470D8-452D-DD28-7210-863521C4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6D18E-1A14-6C4B-6800-6C3632F2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3370C-6848-98D5-FF1F-DC67868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29DEC-3979-1663-74B2-86489320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D0BDB-2777-8F34-70C8-41813BF2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626E-6182-0D51-9CAF-D87A1322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3E25-C9E7-9EF1-9B17-E4E70BC6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71B8-30EB-814E-D8F3-C51B0375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F1F7F-CDB9-D892-7435-877E2156C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29498-5C11-89F1-BF31-2E99EB20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80653-30C4-E933-24D8-441BBC0C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D1FC9-3A3D-EC3B-59F3-53BBF70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974B-0994-DF82-314A-16F47833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48B5F-4B21-8E47-9915-09F322DC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B007D-271D-D5E7-537F-340E86487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0959-9416-903D-A1B5-94AFB097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843F0-F348-4CB8-77F6-C73AFBF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78977-7A04-7095-2F64-EBE13085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D83A1-570C-C9AC-0755-6C5D02B1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F593-AAB8-3010-EE4A-A09B2EA25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F581-E2FF-0E2A-0A6C-2643524DD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5AE76-C689-4566-83D0-DE5DD3998AE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ACE45-56D0-0453-E65B-78B9F9CE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9275-CCD3-2066-F0A0-4FA5A877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5737A-F0F5-461A-B149-504367DC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9">
            <a:extLst>
              <a:ext uri="{FF2B5EF4-FFF2-40B4-BE49-F238E27FC236}">
                <a16:creationId xmlns:a16="http://schemas.microsoft.com/office/drawing/2014/main" id="{6DFAAC3B-6744-3EF9-02F5-D53F8E85BE19}"/>
              </a:ext>
            </a:extLst>
          </p:cNvPr>
          <p:cNvSpPr/>
          <p:nvPr/>
        </p:nvSpPr>
        <p:spPr>
          <a:xfrm>
            <a:off x="8799599" y="1216399"/>
            <a:ext cx="3392401" cy="4849495"/>
          </a:xfrm>
          <a:custGeom>
            <a:avLst/>
            <a:gdLst/>
            <a:ahLst/>
            <a:cxnLst/>
            <a:rect l="0" t="0" r="0" b="0"/>
            <a:pathLst>
              <a:path w="3725313" h="4850190">
                <a:moveTo>
                  <a:pt x="1842068" y="684"/>
                </a:moveTo>
                <a:cubicBezTo>
                  <a:pt x="2061393" y="0"/>
                  <a:pt x="2283941" y="82197"/>
                  <a:pt x="2458721" y="260410"/>
                </a:cubicBezTo>
                <a:lnTo>
                  <a:pt x="3542042" y="1364967"/>
                </a:lnTo>
                <a:lnTo>
                  <a:pt x="3725313" y="1551835"/>
                </a:lnTo>
                <a:lnTo>
                  <a:pt x="3725313" y="4040734"/>
                </a:lnTo>
                <a:lnTo>
                  <a:pt x="2725445" y="4298261"/>
                </a:lnTo>
                <a:lnTo>
                  <a:pt x="1227214" y="4684163"/>
                </a:lnTo>
                <a:cubicBezTo>
                  <a:pt x="582613" y="4850190"/>
                  <a:pt x="0" y="4256148"/>
                  <a:pt x="178511" y="3614899"/>
                </a:cubicBezTo>
                <a:lnTo>
                  <a:pt x="593433" y="2124440"/>
                </a:lnTo>
                <a:lnTo>
                  <a:pt x="1008355" y="633968"/>
                </a:lnTo>
                <a:cubicBezTo>
                  <a:pt x="1119932" y="233188"/>
                  <a:pt x="1476525" y="1823"/>
                  <a:pt x="1842068" y="684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F1F1F2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9" name="Shape 10">
            <a:extLst>
              <a:ext uri="{FF2B5EF4-FFF2-40B4-BE49-F238E27FC236}">
                <a16:creationId xmlns:a16="http://schemas.microsoft.com/office/drawing/2014/main" id="{E1A819B5-FCAD-B32F-2C22-7B284BDB232C}"/>
              </a:ext>
            </a:extLst>
          </p:cNvPr>
          <p:cNvSpPr/>
          <p:nvPr/>
        </p:nvSpPr>
        <p:spPr>
          <a:xfrm>
            <a:off x="9428566" y="398406"/>
            <a:ext cx="2686685" cy="5243195"/>
          </a:xfrm>
          <a:custGeom>
            <a:avLst/>
            <a:gdLst/>
            <a:ahLst/>
            <a:cxnLst/>
            <a:rect l="0" t="0" r="0" b="0"/>
            <a:pathLst>
              <a:path w="2686959" h="5243625">
                <a:moveTo>
                  <a:pt x="1991480" y="739"/>
                </a:moveTo>
                <a:cubicBezTo>
                  <a:pt x="2228597" y="0"/>
                  <a:pt x="2469198" y="88865"/>
                  <a:pt x="2658160" y="281532"/>
                </a:cubicBezTo>
                <a:lnTo>
                  <a:pt x="2686959" y="310895"/>
                </a:lnTo>
                <a:lnTo>
                  <a:pt x="2686959" y="4713784"/>
                </a:lnTo>
                <a:lnTo>
                  <a:pt x="1326756" y="5064123"/>
                </a:lnTo>
                <a:cubicBezTo>
                  <a:pt x="629856" y="5243625"/>
                  <a:pt x="0" y="4601399"/>
                  <a:pt x="192989" y="3908118"/>
                </a:cubicBezTo>
                <a:lnTo>
                  <a:pt x="641566" y="2296768"/>
                </a:lnTo>
                <a:lnTo>
                  <a:pt x="1090155" y="685404"/>
                </a:lnTo>
                <a:cubicBezTo>
                  <a:pt x="1210774" y="252104"/>
                  <a:pt x="1596286" y="1972"/>
                  <a:pt x="1991480" y="739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D0D2D3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1423B856-E1FA-A13B-2B4C-61F38BCE5F4E}"/>
              </a:ext>
            </a:extLst>
          </p:cNvPr>
          <p:cNvSpPr/>
          <p:nvPr/>
        </p:nvSpPr>
        <p:spPr>
          <a:xfrm>
            <a:off x="10662054" y="3020003"/>
            <a:ext cx="558800" cy="532130"/>
          </a:xfrm>
          <a:custGeom>
            <a:avLst/>
            <a:gdLst/>
            <a:ahLst/>
            <a:cxnLst/>
            <a:rect l="0" t="0" r="0" b="0"/>
            <a:pathLst>
              <a:path w="559144" h="532646">
                <a:moveTo>
                  <a:pt x="202296" y="74"/>
                </a:moveTo>
                <a:cubicBezTo>
                  <a:pt x="226383" y="0"/>
                  <a:pt x="250823" y="9027"/>
                  <a:pt x="270016" y="28596"/>
                </a:cubicBezTo>
                <a:lnTo>
                  <a:pt x="388989" y="149894"/>
                </a:lnTo>
                <a:lnTo>
                  <a:pt x="507950" y="271204"/>
                </a:lnTo>
                <a:cubicBezTo>
                  <a:pt x="559144" y="323388"/>
                  <a:pt x="534633" y="411425"/>
                  <a:pt x="463843" y="429649"/>
                </a:cubicBezTo>
                <a:lnTo>
                  <a:pt x="299315" y="472029"/>
                </a:lnTo>
                <a:lnTo>
                  <a:pt x="134773" y="514409"/>
                </a:lnTo>
                <a:cubicBezTo>
                  <a:pt x="63984" y="532646"/>
                  <a:pt x="0" y="467406"/>
                  <a:pt x="19610" y="396985"/>
                </a:cubicBezTo>
                <a:lnTo>
                  <a:pt x="65177" y="233307"/>
                </a:lnTo>
                <a:lnTo>
                  <a:pt x="110745" y="69617"/>
                </a:lnTo>
                <a:cubicBezTo>
                  <a:pt x="122992" y="25603"/>
                  <a:pt x="162153" y="198"/>
                  <a:pt x="202296" y="74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C1C2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32FEC-3F82-3502-C462-71E1577775C8}"/>
              </a:ext>
            </a:extLst>
          </p:cNvPr>
          <p:cNvSpPr txBox="1"/>
          <p:nvPr/>
        </p:nvSpPr>
        <p:spPr>
          <a:xfrm>
            <a:off x="2787099" y="293069"/>
            <a:ext cx="704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ARBA MINCH UNIVERSITY</a:t>
            </a: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ARBA MINCH INSTITUTE OF TECHNOLOGY </a:t>
            </a: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OF COMPUTING AND SOFTWARE ENGINEERING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DF90B039-60A6-58A2-F771-68D39CE0CA7B}"/>
              </a:ext>
            </a:extLst>
          </p:cNvPr>
          <p:cNvSpPr/>
          <p:nvPr/>
        </p:nvSpPr>
        <p:spPr>
          <a:xfrm>
            <a:off x="0" y="0"/>
            <a:ext cx="5766572" cy="6930736"/>
          </a:xfrm>
          <a:custGeom>
            <a:avLst/>
            <a:gdLst/>
            <a:ahLst/>
            <a:cxnLst/>
            <a:rect l="0" t="0" r="0" b="0"/>
            <a:pathLst>
              <a:path w="15349093" h="10915868">
                <a:moveTo>
                  <a:pt x="0" y="0"/>
                </a:moveTo>
                <a:lnTo>
                  <a:pt x="8759" y="409"/>
                </a:lnTo>
                <a:cubicBezTo>
                  <a:pt x="196342" y="17522"/>
                  <a:pt x="379726" y="76642"/>
                  <a:pt x="528495" y="183033"/>
                </a:cubicBezTo>
                <a:lnTo>
                  <a:pt x="11460857" y="8001344"/>
                </a:lnTo>
                <a:lnTo>
                  <a:pt x="15349093" y="10782099"/>
                </a:lnTo>
                <a:lnTo>
                  <a:pt x="15349093" y="10915868"/>
                </a:lnTo>
                <a:lnTo>
                  <a:pt x="0" y="10915868"/>
                </a:lnTo>
                <a:lnTo>
                  <a:pt x="0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C1C2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pic>
        <p:nvPicPr>
          <p:cNvPr id="23" name="image3.png">
            <a:extLst>
              <a:ext uri="{FF2B5EF4-FFF2-40B4-BE49-F238E27FC236}">
                <a16:creationId xmlns:a16="http://schemas.microsoft.com/office/drawing/2014/main" id="{2D2F8A72-757B-407D-6D25-09F23C010F11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235999" y="135958"/>
            <a:ext cx="1431838" cy="1288927"/>
          </a:xfrm>
          <a:prstGeom prst="rect">
            <a:avLst/>
          </a:prstGeom>
          <a:ln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F53B1-4588-989E-DDAD-73386DA861C3}"/>
              </a:ext>
            </a:extLst>
          </p:cNvPr>
          <p:cNvSpPr/>
          <p:nvPr/>
        </p:nvSpPr>
        <p:spPr>
          <a:xfrm>
            <a:off x="6660969" y="6075711"/>
            <a:ext cx="59228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" panose="020B0502040204020203" pitchFamily="34" charset="0"/>
              </a:rPr>
              <a:t>January 26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5C3B1-7290-0BF3-5D07-E15C86DEC670}"/>
              </a:ext>
            </a:extLst>
          </p:cNvPr>
          <p:cNvSpPr txBox="1"/>
          <p:nvPr/>
        </p:nvSpPr>
        <p:spPr>
          <a:xfrm>
            <a:off x="2260037" y="2142297"/>
            <a:ext cx="59228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ARBAMICH </a:t>
            </a:r>
            <a:r>
              <a:rPr lang="en-US" sz="4800" dirty="0">
                <a:solidFill>
                  <a:schemeClr val="bg1"/>
                </a:solidFill>
              </a:rPr>
              <a:t>U</a:t>
            </a:r>
            <a:r>
              <a:rPr lang="en-US" sz="4800" dirty="0"/>
              <a:t>NIVERSITY VIRTUAL </a:t>
            </a:r>
            <a:r>
              <a:rPr lang="en-US" sz="4800" dirty="0">
                <a:solidFill>
                  <a:schemeClr val="bg1"/>
                </a:solidFill>
              </a:rPr>
              <a:t>NOT</a:t>
            </a:r>
            <a:r>
              <a:rPr lang="en-US" sz="4800" dirty="0"/>
              <a:t>ICE BOARD</a:t>
            </a:r>
          </a:p>
        </p:txBody>
      </p:sp>
    </p:spTree>
    <p:extLst>
      <p:ext uri="{BB962C8B-B14F-4D97-AF65-F5344CB8AC3E}">
        <p14:creationId xmlns:p14="http://schemas.microsoft.com/office/powerpoint/2010/main" val="392712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85EB-31A5-2A57-9A1D-BCC6EFBF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22235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the 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775B-EA65-7BB3-389D-5B02F293A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28" y="1462202"/>
            <a:ext cx="10608945" cy="4133528"/>
          </a:xfrm>
        </p:spPr>
        <p:txBody>
          <a:bodyPr>
            <a:noAutofit/>
          </a:bodyPr>
          <a:lstStyle/>
          <a:p>
            <a:r>
              <a:rPr lang="en-US" sz="2000" dirty="0"/>
              <a:t>The current system has </a:t>
            </a:r>
            <a:r>
              <a:rPr lang="en-US" sz="2000" b="1" dirty="0"/>
              <a:t>several inefficiencies</a:t>
            </a:r>
            <a:r>
              <a:rPr lang="en-US" sz="2000" dirty="0"/>
              <a:t> that impact its effectiveness: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Performance Delays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dirty="0"/>
              <a:t>Due to the </a:t>
            </a:r>
            <a:r>
              <a:rPr lang="en-US" b="1" dirty="0"/>
              <a:t>manual process</a:t>
            </a:r>
            <a:r>
              <a:rPr lang="en-US" dirty="0"/>
              <a:t>, news dissemination is slow and inefficient.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Inaccurate &amp; Redundant Content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dirty="0"/>
              <a:t>Without a centralized system, duplicate and sometimes </a:t>
            </a:r>
            <a:r>
              <a:rPr lang="en-US" b="1" dirty="0"/>
              <a:t>inconsistent news</a:t>
            </a:r>
            <a:r>
              <a:rPr lang="en-US" dirty="0"/>
              <a:t> is shared.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Security Risks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b="1" dirty="0"/>
              <a:t>Unauthorized</a:t>
            </a:r>
            <a:r>
              <a:rPr lang="en-US" dirty="0"/>
              <a:t> individuals can post fake news, and </a:t>
            </a:r>
            <a:r>
              <a:rPr lang="en-US" b="1" dirty="0"/>
              <a:t>hacking risks</a:t>
            </a:r>
            <a:r>
              <a:rPr lang="en-US" dirty="0"/>
              <a:t> exist for social media accounts.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52EE9-15AC-0BA9-6D54-35A0D631630E}"/>
              </a:ext>
            </a:extLst>
          </p:cNvPr>
          <p:cNvGrpSpPr/>
          <p:nvPr/>
        </p:nvGrpSpPr>
        <p:grpSpPr>
          <a:xfrm>
            <a:off x="2703444" y="4830417"/>
            <a:ext cx="9293086" cy="2041298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C4998A54-1D85-021E-CAD6-6549ED89A796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07FE19E9-BF94-012B-885F-E2697A58ED50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64CA53-FD26-1FFB-04E3-B32173427AF8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8" name="image3.png">
            <a:extLst>
              <a:ext uri="{FF2B5EF4-FFF2-40B4-BE49-F238E27FC236}">
                <a16:creationId xmlns:a16="http://schemas.microsoft.com/office/drawing/2014/main" id="{14A4A38F-879D-D5EE-AC69-E6CB9C4D71DD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814235" y="6211354"/>
            <a:ext cx="602972" cy="61803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DA08B-85EE-30B2-B436-98DEF014FFE0}"/>
              </a:ext>
            </a:extLst>
          </p:cNvPr>
          <p:cNvSpPr txBox="1"/>
          <p:nvPr/>
        </p:nvSpPr>
        <p:spPr>
          <a:xfrm>
            <a:off x="11400473" y="6419351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9AB11-7ECD-2E3F-09CD-B10B2625DB1F}"/>
              </a:ext>
            </a:extLst>
          </p:cNvPr>
          <p:cNvGrpSpPr/>
          <p:nvPr/>
        </p:nvGrpSpPr>
        <p:grpSpPr>
          <a:xfrm>
            <a:off x="10291969" y="616665"/>
            <a:ext cx="1108504" cy="637540"/>
            <a:chOff x="0" y="0"/>
            <a:chExt cx="931637" cy="638111"/>
          </a:xfrm>
        </p:grpSpPr>
        <p:sp>
          <p:nvSpPr>
            <p:cNvPr id="11" name="Shape 175">
              <a:extLst>
                <a:ext uri="{FF2B5EF4-FFF2-40B4-BE49-F238E27FC236}">
                  <a16:creationId xmlns:a16="http://schemas.microsoft.com/office/drawing/2014/main" id="{34862BC3-1E0E-19FD-1014-BA91737D273F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76">
              <a:extLst>
                <a:ext uri="{FF2B5EF4-FFF2-40B4-BE49-F238E27FC236}">
                  <a16:creationId xmlns:a16="http://schemas.microsoft.com/office/drawing/2014/main" id="{69D187D3-875D-53D4-BCE2-937F9E9BC403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7603D1-CBB6-EB2D-A6E5-4C625B6BD13F}"/>
              </a:ext>
            </a:extLst>
          </p:cNvPr>
          <p:cNvGrpSpPr/>
          <p:nvPr/>
        </p:nvGrpSpPr>
        <p:grpSpPr>
          <a:xfrm>
            <a:off x="371669" y="849191"/>
            <a:ext cx="330090" cy="357430"/>
            <a:chOff x="0" y="0"/>
            <a:chExt cx="190665" cy="190665"/>
          </a:xfrm>
        </p:grpSpPr>
        <p:sp>
          <p:nvSpPr>
            <p:cNvPr id="14" name="Shape 95">
              <a:extLst>
                <a:ext uri="{FF2B5EF4-FFF2-40B4-BE49-F238E27FC236}">
                  <a16:creationId xmlns:a16="http://schemas.microsoft.com/office/drawing/2014/main" id="{A2373E07-61D7-947D-6170-AA366ECA7875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96">
              <a:extLst>
                <a:ext uri="{FF2B5EF4-FFF2-40B4-BE49-F238E27FC236}">
                  <a16:creationId xmlns:a16="http://schemas.microsoft.com/office/drawing/2014/main" id="{D5A1A636-713C-DBFA-7A7F-2D57120B9C3D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12">
              <a:extLst>
                <a:ext uri="{FF2B5EF4-FFF2-40B4-BE49-F238E27FC236}">
                  <a16:creationId xmlns:a16="http://schemas.microsoft.com/office/drawing/2014/main" id="{C2112867-AB67-6B18-0E13-6A8E43582E2C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13">
              <a:extLst>
                <a:ext uri="{FF2B5EF4-FFF2-40B4-BE49-F238E27FC236}">
                  <a16:creationId xmlns:a16="http://schemas.microsoft.com/office/drawing/2014/main" id="{0255219C-4482-8F4E-E925-F942F8446BB7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Shape 12">
            <a:extLst>
              <a:ext uri="{FF2B5EF4-FFF2-40B4-BE49-F238E27FC236}">
                <a16:creationId xmlns:a16="http://schemas.microsoft.com/office/drawing/2014/main" id="{8002F8B2-EBFB-1908-8C64-7B82045E9066}"/>
              </a:ext>
            </a:extLst>
          </p:cNvPr>
          <p:cNvSpPr/>
          <p:nvPr/>
        </p:nvSpPr>
        <p:spPr>
          <a:xfrm rot="1525699">
            <a:off x="8404110" y="5479109"/>
            <a:ext cx="558800" cy="532130"/>
          </a:xfrm>
          <a:custGeom>
            <a:avLst/>
            <a:gdLst/>
            <a:ahLst/>
            <a:cxnLst/>
            <a:rect l="0" t="0" r="0" b="0"/>
            <a:pathLst>
              <a:path w="559144" h="532646">
                <a:moveTo>
                  <a:pt x="202296" y="74"/>
                </a:moveTo>
                <a:cubicBezTo>
                  <a:pt x="226383" y="0"/>
                  <a:pt x="250823" y="9027"/>
                  <a:pt x="270016" y="28596"/>
                </a:cubicBezTo>
                <a:lnTo>
                  <a:pt x="388989" y="149894"/>
                </a:lnTo>
                <a:lnTo>
                  <a:pt x="507950" y="271204"/>
                </a:lnTo>
                <a:cubicBezTo>
                  <a:pt x="559144" y="323388"/>
                  <a:pt x="534633" y="411425"/>
                  <a:pt x="463843" y="429649"/>
                </a:cubicBezTo>
                <a:lnTo>
                  <a:pt x="299315" y="472029"/>
                </a:lnTo>
                <a:lnTo>
                  <a:pt x="134773" y="514409"/>
                </a:lnTo>
                <a:cubicBezTo>
                  <a:pt x="63984" y="532646"/>
                  <a:pt x="0" y="467406"/>
                  <a:pt x="19610" y="396985"/>
                </a:cubicBezTo>
                <a:lnTo>
                  <a:pt x="65177" y="233307"/>
                </a:lnTo>
                <a:lnTo>
                  <a:pt x="110745" y="69617"/>
                </a:lnTo>
                <a:cubicBezTo>
                  <a:pt x="122992" y="25603"/>
                  <a:pt x="162153" y="198"/>
                  <a:pt x="202296" y="74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C1C2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4BA3DC-247E-6935-28CD-6F7BB2D8A69C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6897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9297C-A2B0-956D-25AF-AA84A447A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C90D-8407-9A3A-2B32-52A4D551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22235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the Existing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522D-9E26-C6D7-4792-D834BE07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28" y="1462202"/>
            <a:ext cx="10608945" cy="351991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600" b="1" dirty="0">
                <a:latin typeface="Quicksand"/>
              </a:rPr>
              <a:t>4</a:t>
            </a:r>
            <a:r>
              <a:rPr lang="en-US" sz="2000" b="1" dirty="0">
                <a:latin typeface="Quicksand"/>
              </a:rPr>
              <a:t>.  Lack of Efficiency &amp; Integration</a:t>
            </a:r>
            <a:endParaRPr lang="en-US" sz="2000" dirty="0">
              <a:latin typeface="Quicksand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Quicksand"/>
              </a:rPr>
              <a:t>The manual review and submission process </a:t>
            </a:r>
            <a:r>
              <a:rPr lang="en-US" b="1" dirty="0">
                <a:latin typeface="Quicksand"/>
              </a:rPr>
              <a:t>consume time and resources</a:t>
            </a:r>
            <a:r>
              <a:rPr lang="en-US" dirty="0">
                <a:latin typeface="Quicksand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Quicksand"/>
              </a:rPr>
              <a:t>There is </a:t>
            </a:r>
            <a:r>
              <a:rPr lang="en-US" b="1" dirty="0">
                <a:latin typeface="Quicksand"/>
              </a:rPr>
              <a:t>no tracking or analytics</a:t>
            </a:r>
            <a:r>
              <a:rPr lang="en-US" dirty="0">
                <a:latin typeface="Quicksand"/>
              </a:rPr>
              <a:t> to measure engagement.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>
                <a:latin typeface="Quicksand"/>
              </a:rPr>
              <a:t>5. Limited Reporting Capabilities</a:t>
            </a:r>
            <a:endParaRPr lang="en-US" sz="2000" dirty="0">
              <a:latin typeface="Quicksand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Quicksand"/>
              </a:rPr>
              <a:t>The system relies on </a:t>
            </a:r>
            <a:r>
              <a:rPr lang="en-US" b="1" dirty="0">
                <a:latin typeface="Quicksand"/>
              </a:rPr>
              <a:t>basic social media analytics</a:t>
            </a:r>
            <a:r>
              <a:rPr lang="en-US" dirty="0">
                <a:latin typeface="Quicksand"/>
              </a:rPr>
              <a:t> (likes, shares), which do not provide </a:t>
            </a:r>
            <a:r>
              <a:rPr lang="en-US" b="1" dirty="0">
                <a:latin typeface="Quicksand"/>
              </a:rPr>
              <a:t>actionable insights</a:t>
            </a:r>
            <a:r>
              <a:rPr lang="en-US" dirty="0">
                <a:latin typeface="Quicksand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7991D7-3E1D-D737-C592-14DC9ABE3D5A}"/>
              </a:ext>
            </a:extLst>
          </p:cNvPr>
          <p:cNvGrpSpPr/>
          <p:nvPr/>
        </p:nvGrpSpPr>
        <p:grpSpPr>
          <a:xfrm>
            <a:off x="5565912" y="5017414"/>
            <a:ext cx="6430617" cy="1854301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66117221-87D7-3658-F349-207A8613DC67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37FC66E6-A034-1639-B8EE-8ABE7E760298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B5A576-B78A-E342-D8B9-F1216EAF3CA2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pic>
        <p:nvPicPr>
          <p:cNvPr id="8" name="image3.png">
            <a:extLst>
              <a:ext uri="{FF2B5EF4-FFF2-40B4-BE49-F238E27FC236}">
                <a16:creationId xmlns:a16="http://schemas.microsoft.com/office/drawing/2014/main" id="{D75FCF4E-89D7-4C03-460F-7138C914EA18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814235" y="6211354"/>
            <a:ext cx="602972" cy="618030"/>
          </a:xfrm>
          <a:prstGeom prst="rect">
            <a:avLst/>
          </a:prstGeom>
          <a:ln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9BDA5-B593-C790-CA4F-5A68182106CC}"/>
              </a:ext>
            </a:extLst>
          </p:cNvPr>
          <p:cNvSpPr txBox="1"/>
          <p:nvPr/>
        </p:nvSpPr>
        <p:spPr>
          <a:xfrm>
            <a:off x="11400473" y="6419351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9C96D2-D582-A4A4-1EF9-7E804B6C0930}"/>
              </a:ext>
            </a:extLst>
          </p:cNvPr>
          <p:cNvGrpSpPr/>
          <p:nvPr/>
        </p:nvGrpSpPr>
        <p:grpSpPr>
          <a:xfrm>
            <a:off x="2531445" y="5957683"/>
            <a:ext cx="1108504" cy="637540"/>
            <a:chOff x="0" y="0"/>
            <a:chExt cx="931637" cy="638111"/>
          </a:xfrm>
        </p:grpSpPr>
        <p:sp>
          <p:nvSpPr>
            <p:cNvPr id="11" name="Shape 175">
              <a:extLst>
                <a:ext uri="{FF2B5EF4-FFF2-40B4-BE49-F238E27FC236}">
                  <a16:creationId xmlns:a16="http://schemas.microsoft.com/office/drawing/2014/main" id="{8958D7C1-2DA6-A9CC-287B-D3DDCA41A8F7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76">
              <a:extLst>
                <a:ext uri="{FF2B5EF4-FFF2-40B4-BE49-F238E27FC236}">
                  <a16:creationId xmlns:a16="http://schemas.microsoft.com/office/drawing/2014/main" id="{16CF3644-96BB-F1FE-1B8C-B8C80F36AC33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7E06A5-C32B-1B98-69F5-2D37017FB06C}"/>
              </a:ext>
            </a:extLst>
          </p:cNvPr>
          <p:cNvGrpSpPr/>
          <p:nvPr/>
        </p:nvGrpSpPr>
        <p:grpSpPr>
          <a:xfrm>
            <a:off x="371669" y="849191"/>
            <a:ext cx="330090" cy="357430"/>
            <a:chOff x="0" y="0"/>
            <a:chExt cx="190665" cy="190665"/>
          </a:xfrm>
        </p:grpSpPr>
        <p:sp>
          <p:nvSpPr>
            <p:cNvPr id="14" name="Shape 95">
              <a:extLst>
                <a:ext uri="{FF2B5EF4-FFF2-40B4-BE49-F238E27FC236}">
                  <a16:creationId xmlns:a16="http://schemas.microsoft.com/office/drawing/2014/main" id="{73865870-B53E-030A-EBC1-FA47F93557EE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96">
              <a:extLst>
                <a:ext uri="{FF2B5EF4-FFF2-40B4-BE49-F238E27FC236}">
                  <a16:creationId xmlns:a16="http://schemas.microsoft.com/office/drawing/2014/main" id="{6566B1BE-AF03-B2BF-C45A-03C87DB8D686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12">
              <a:extLst>
                <a:ext uri="{FF2B5EF4-FFF2-40B4-BE49-F238E27FC236}">
                  <a16:creationId xmlns:a16="http://schemas.microsoft.com/office/drawing/2014/main" id="{A8D085E0-B2D8-7A22-8367-65A5512A77EE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13">
              <a:extLst>
                <a:ext uri="{FF2B5EF4-FFF2-40B4-BE49-F238E27FC236}">
                  <a16:creationId xmlns:a16="http://schemas.microsoft.com/office/drawing/2014/main" id="{2B084F54-70ED-6905-F757-551126DE09C8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" name="Shape 12">
            <a:extLst>
              <a:ext uri="{FF2B5EF4-FFF2-40B4-BE49-F238E27FC236}">
                <a16:creationId xmlns:a16="http://schemas.microsoft.com/office/drawing/2014/main" id="{49F9ED1B-3873-F627-B6A3-F5835092B63E}"/>
              </a:ext>
            </a:extLst>
          </p:cNvPr>
          <p:cNvSpPr/>
          <p:nvPr/>
        </p:nvSpPr>
        <p:spPr>
          <a:xfrm rot="1525699">
            <a:off x="9424589" y="5582310"/>
            <a:ext cx="558800" cy="532130"/>
          </a:xfrm>
          <a:custGeom>
            <a:avLst/>
            <a:gdLst/>
            <a:ahLst/>
            <a:cxnLst/>
            <a:rect l="0" t="0" r="0" b="0"/>
            <a:pathLst>
              <a:path w="559144" h="532646">
                <a:moveTo>
                  <a:pt x="202296" y="74"/>
                </a:moveTo>
                <a:cubicBezTo>
                  <a:pt x="226383" y="0"/>
                  <a:pt x="250823" y="9027"/>
                  <a:pt x="270016" y="28596"/>
                </a:cubicBezTo>
                <a:lnTo>
                  <a:pt x="388989" y="149894"/>
                </a:lnTo>
                <a:lnTo>
                  <a:pt x="507950" y="271204"/>
                </a:lnTo>
                <a:cubicBezTo>
                  <a:pt x="559144" y="323388"/>
                  <a:pt x="534633" y="411425"/>
                  <a:pt x="463843" y="429649"/>
                </a:cubicBezTo>
                <a:lnTo>
                  <a:pt x="299315" y="472029"/>
                </a:lnTo>
                <a:lnTo>
                  <a:pt x="134773" y="514409"/>
                </a:lnTo>
                <a:cubicBezTo>
                  <a:pt x="63984" y="532646"/>
                  <a:pt x="0" y="467406"/>
                  <a:pt x="19610" y="396985"/>
                </a:cubicBezTo>
                <a:lnTo>
                  <a:pt x="65177" y="233307"/>
                </a:lnTo>
                <a:lnTo>
                  <a:pt x="110745" y="69617"/>
                </a:lnTo>
                <a:cubicBezTo>
                  <a:pt x="122992" y="25603"/>
                  <a:pt x="162153" y="198"/>
                  <a:pt x="202296" y="74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C1C2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B5C46-A2A0-CA01-D177-70D903671BC0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06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09C4129-7324-0F1B-F58B-B159F596B48B}"/>
              </a:ext>
            </a:extLst>
          </p:cNvPr>
          <p:cNvSpPr txBox="1">
            <a:spLocks/>
          </p:cNvSpPr>
          <p:nvPr/>
        </p:nvSpPr>
        <p:spPr>
          <a:xfrm>
            <a:off x="9928988" y="220122"/>
            <a:ext cx="1284578" cy="538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71542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A0541-0AD5-A51E-0BB8-CA21DF9BB369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82B-94FF-15C7-445D-E441BBEC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5" y="1103260"/>
            <a:ext cx="10840278" cy="5079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Quicksand"/>
              </a:rPr>
              <a:t>Key Improvements</a:t>
            </a:r>
            <a:r>
              <a:rPr lang="en-US" sz="2200" b="1" dirty="0">
                <a:latin typeface="Quicksand"/>
              </a:rPr>
              <a:t>:</a:t>
            </a:r>
            <a:endParaRPr lang="en-US" sz="2200" dirty="0">
              <a:latin typeface="Quicksand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Quicksand"/>
              </a:rPr>
              <a:t>Establishes a </a:t>
            </a:r>
            <a:r>
              <a:rPr lang="en-US" sz="2200" b="1" dirty="0">
                <a:latin typeface="Quicksand"/>
              </a:rPr>
              <a:t>centralized</a:t>
            </a:r>
            <a:r>
              <a:rPr lang="en-US" sz="2200" dirty="0">
                <a:latin typeface="Quicksand"/>
              </a:rPr>
              <a:t> platform for university-related news and updates.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Quicksand"/>
              </a:rPr>
              <a:t>Enhances </a:t>
            </a:r>
            <a:r>
              <a:rPr lang="en-US" sz="2200" b="1" dirty="0">
                <a:latin typeface="Quicksand"/>
              </a:rPr>
              <a:t>efficiency, security, and communication consistency</a:t>
            </a:r>
            <a:r>
              <a:rPr lang="en-US" sz="2200" dirty="0">
                <a:latin typeface="Quicksand"/>
              </a:rPr>
              <a:t> across the university.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Quicksand"/>
              </a:rPr>
              <a:t>Provides a seamless and user-friendly experience for students, faculty, and staff.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Quicksand"/>
              </a:rPr>
              <a:t>Key Features</a:t>
            </a:r>
            <a:r>
              <a:rPr lang="en-US" sz="2200" b="1" dirty="0">
                <a:latin typeface="Quicksand"/>
              </a:rPr>
              <a:t>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Quicksand"/>
              </a:rPr>
              <a:t>Responsive &amp; User-Friendly Interface</a:t>
            </a:r>
            <a:r>
              <a:rPr lang="en-US" sz="2200" dirty="0">
                <a:latin typeface="Quicksand"/>
              </a:rPr>
              <a:t> – Ensures smooth navigation across all devices (desktop, tablet, mobile).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Quicksand"/>
              </a:rPr>
              <a:t>Secure User Authentication</a:t>
            </a:r>
            <a:r>
              <a:rPr lang="en-US" sz="2200" dirty="0">
                <a:latin typeface="Quicksand"/>
              </a:rPr>
              <a:t> – Restricts publishing rights to authorized university staff using role-based access.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Quicksand"/>
              </a:rPr>
              <a:t>Personalized Content Filtering</a:t>
            </a:r>
            <a:r>
              <a:rPr lang="en-US" sz="2200" dirty="0">
                <a:latin typeface="Quicksand"/>
              </a:rPr>
              <a:t> – Users can customize news preferences (e.g., academic updates, events, research).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580056-5E19-6FCA-D559-AE405CC1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3216965" cy="487017"/>
          </a:xfrm>
        </p:spPr>
        <p:txBody>
          <a:bodyPr>
            <a:noAutofit/>
          </a:bodyPr>
          <a:lstStyle/>
          <a:p>
            <a:pPr algn="ctr"/>
            <a:r>
              <a:rPr lang="en-GB" sz="2400" b="1" i="1" dirty="0">
                <a:solidFill>
                  <a:srgbClr val="FF0000"/>
                </a:solidFill>
                <a:latin typeface="Arial" panose="020B0604020202020204" pitchFamily="34" charset="0"/>
                <a:ea typeface="Cormorant Garamond Bold Italics"/>
                <a:cs typeface="Arial" panose="020B0604020202020204" pitchFamily="34" charset="0"/>
                <a:sym typeface="Cormorant Garamond Bold Italics"/>
              </a:rPr>
              <a:t>Proposed System</a:t>
            </a:r>
            <a:br>
              <a:rPr lang="en-GB" sz="2400" b="1" i="1" dirty="0">
                <a:solidFill>
                  <a:srgbClr val="FF0000"/>
                </a:solidFill>
                <a:latin typeface="Arial" panose="020B0604020202020204" pitchFamily="34" charset="0"/>
                <a:ea typeface="Cormorant Garamond Bold Italics"/>
                <a:cs typeface="Arial" panose="020B0604020202020204" pitchFamily="34" charset="0"/>
                <a:sym typeface="Cormorant Garamond Bold Italics"/>
              </a:rPr>
            </a:b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F4791-FE49-639B-FC6A-5A8209B060F3}"/>
              </a:ext>
            </a:extLst>
          </p:cNvPr>
          <p:cNvGrpSpPr/>
          <p:nvPr/>
        </p:nvGrpSpPr>
        <p:grpSpPr>
          <a:xfrm>
            <a:off x="663825" y="576859"/>
            <a:ext cx="330090" cy="357430"/>
            <a:chOff x="0" y="0"/>
            <a:chExt cx="190665" cy="190665"/>
          </a:xfrm>
        </p:grpSpPr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299C776C-3890-1B3B-BF0B-FF368B78CBAE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6A3E5401-85D3-0081-2517-49B8544D38E9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12">
              <a:extLst>
                <a:ext uri="{FF2B5EF4-FFF2-40B4-BE49-F238E27FC236}">
                  <a16:creationId xmlns:a16="http://schemas.microsoft.com/office/drawing/2014/main" id="{0BB2232C-A1F6-4C13-353A-A1698D4AD6E1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13">
              <a:extLst>
                <a:ext uri="{FF2B5EF4-FFF2-40B4-BE49-F238E27FC236}">
                  <a16:creationId xmlns:a16="http://schemas.microsoft.com/office/drawing/2014/main" id="{A05C033F-6ABB-E922-59EF-9AC39B7E2F33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90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66C37-A31B-4C2F-4D71-12B2BD5D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C63F6B-179D-02E4-ECAF-9CDD2F7F1BD5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25A0-027B-FCEB-DE7D-16A8B49D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423" y="1441046"/>
            <a:ext cx="10122829" cy="50793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Quicksand"/>
              </a:rPr>
              <a:t>Advanced Features &amp; Security Enhancements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Quicksand"/>
              </a:rPr>
              <a:t>Powerful Functionality for Improved Access &amp; Protection: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🔍 </a:t>
            </a:r>
            <a:r>
              <a:rPr lang="en-US" sz="2000" b="1" dirty="0">
                <a:latin typeface="Quicksand"/>
              </a:rPr>
              <a:t>Advanced Search Engine</a:t>
            </a:r>
            <a:r>
              <a:rPr lang="en-US" sz="2000" dirty="0">
                <a:latin typeface="Quicksand"/>
              </a:rPr>
              <a:t> – Allows users to find news using keywords, dates, or categories quickly.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🔒 </a:t>
            </a:r>
            <a:r>
              <a:rPr lang="en-US" sz="2000" b="1" dirty="0">
                <a:latin typeface="Quicksand"/>
              </a:rPr>
              <a:t>Enhanced Security &amp; Data Integrity</a:t>
            </a:r>
            <a:r>
              <a:rPr lang="en-US" sz="2000" dirty="0">
                <a:latin typeface="Quicksand"/>
              </a:rPr>
              <a:t> – Implements encryption, secure hosting, and regular data backups.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📢 </a:t>
            </a:r>
            <a:r>
              <a:rPr lang="en-US" sz="2000" b="1" dirty="0">
                <a:latin typeface="Quicksand"/>
              </a:rPr>
              <a:t>Real-Time Communication &amp; Updates</a:t>
            </a:r>
            <a:r>
              <a:rPr lang="en-US" sz="2000" dirty="0">
                <a:latin typeface="Quicksand"/>
              </a:rPr>
              <a:t> – Ensures instant news dissemination, keeping the university community well-informed.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E1C412-AE6B-BEAA-0E44-6066C2BE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3216965" cy="487017"/>
          </a:xfrm>
        </p:spPr>
        <p:txBody>
          <a:bodyPr>
            <a:noAutofit/>
          </a:bodyPr>
          <a:lstStyle/>
          <a:p>
            <a:pPr algn="ctr"/>
            <a:r>
              <a:rPr lang="en-GB" sz="2400" b="1" i="1" dirty="0">
                <a:solidFill>
                  <a:srgbClr val="FF0000"/>
                </a:solidFill>
                <a:latin typeface="Arial" panose="020B0604020202020204" pitchFamily="34" charset="0"/>
                <a:ea typeface="Cormorant Garamond Bold Italics"/>
                <a:cs typeface="Arial" panose="020B0604020202020204" pitchFamily="34" charset="0"/>
                <a:sym typeface="Cormorant Garamond Bold Italics"/>
              </a:rPr>
              <a:t>Proposed System</a:t>
            </a:r>
            <a:br>
              <a:rPr lang="en-GB" sz="2400" b="1" i="1" dirty="0">
                <a:solidFill>
                  <a:srgbClr val="FF0000"/>
                </a:solidFill>
                <a:latin typeface="Arial" panose="020B0604020202020204" pitchFamily="34" charset="0"/>
                <a:ea typeface="Cormorant Garamond Bold Italics"/>
                <a:cs typeface="Arial" panose="020B0604020202020204" pitchFamily="34" charset="0"/>
                <a:sym typeface="Cormorant Garamond Bold Italics"/>
              </a:rPr>
            </a:b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57378-649B-99E6-B3CC-95C07A84A071}"/>
              </a:ext>
            </a:extLst>
          </p:cNvPr>
          <p:cNvGrpSpPr/>
          <p:nvPr/>
        </p:nvGrpSpPr>
        <p:grpSpPr>
          <a:xfrm>
            <a:off x="663825" y="576859"/>
            <a:ext cx="330090" cy="357430"/>
            <a:chOff x="0" y="0"/>
            <a:chExt cx="190665" cy="190665"/>
          </a:xfrm>
        </p:grpSpPr>
        <p:sp>
          <p:nvSpPr>
            <p:cNvPr id="9" name="Shape 95">
              <a:extLst>
                <a:ext uri="{FF2B5EF4-FFF2-40B4-BE49-F238E27FC236}">
                  <a16:creationId xmlns:a16="http://schemas.microsoft.com/office/drawing/2014/main" id="{54779A95-D264-3B20-72E7-0AEA78C1BD1C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96">
              <a:extLst>
                <a:ext uri="{FF2B5EF4-FFF2-40B4-BE49-F238E27FC236}">
                  <a16:creationId xmlns:a16="http://schemas.microsoft.com/office/drawing/2014/main" id="{0B237785-262C-0067-422D-56ADD03B2753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12">
              <a:extLst>
                <a:ext uri="{FF2B5EF4-FFF2-40B4-BE49-F238E27FC236}">
                  <a16:creationId xmlns:a16="http://schemas.microsoft.com/office/drawing/2014/main" id="{8309A2F4-C79C-9668-271F-31B6E462B1F2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113">
              <a:extLst>
                <a:ext uri="{FF2B5EF4-FFF2-40B4-BE49-F238E27FC236}">
                  <a16:creationId xmlns:a16="http://schemas.microsoft.com/office/drawing/2014/main" id="{E44AF452-E3DC-AE37-B00F-DE74C114F5D6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48A940-6DCF-281A-2C33-E0F500619F8E}"/>
              </a:ext>
            </a:extLst>
          </p:cNvPr>
          <p:cNvGrpSpPr/>
          <p:nvPr/>
        </p:nvGrpSpPr>
        <p:grpSpPr>
          <a:xfrm>
            <a:off x="5565912" y="5017414"/>
            <a:ext cx="6430617" cy="1854301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5847EC1F-3D84-1BB2-5FA7-3E1AD0BB757B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3D40387D-24B7-4A3E-D2D8-3A3AECB3E820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DBD1B8-4655-B66E-38F4-87EF6CF48402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82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BBE49C-EA17-7FA6-7580-1B3672D3BDE7}"/>
              </a:ext>
            </a:extLst>
          </p:cNvPr>
          <p:cNvSpPr txBox="1"/>
          <p:nvPr/>
        </p:nvSpPr>
        <p:spPr>
          <a:xfrm>
            <a:off x="1531411" y="568825"/>
            <a:ext cx="79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FCAE-46C4-3961-C9C8-82B4A1E6F9C4}"/>
              </a:ext>
            </a:extLst>
          </p:cNvPr>
          <p:cNvSpPr txBox="1"/>
          <p:nvPr/>
        </p:nvSpPr>
        <p:spPr>
          <a:xfrm>
            <a:off x="2027582" y="1596831"/>
            <a:ext cx="78764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University Administration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Faculty &amp; Teaching Staff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Students  and Instructors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IT &amp; System Administrators 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University Media &amp; Communications Team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Event Coordinators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Research Departments &amp; Scholars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Alumni &amp; External Partners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73EB3C-8F1F-9735-4EE4-91B7A38A522F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08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92D0245-27F0-F9E1-7468-E0863D212341}"/>
              </a:ext>
            </a:extLst>
          </p:cNvPr>
          <p:cNvSpPr/>
          <p:nvPr/>
        </p:nvSpPr>
        <p:spPr>
          <a:xfrm>
            <a:off x="10083052" y="0"/>
            <a:ext cx="2108948" cy="6858000"/>
          </a:xfrm>
          <a:custGeom>
            <a:avLst/>
            <a:gdLst/>
            <a:ahLst/>
            <a:cxnLst/>
            <a:rect l="l" t="t" r="r" b="b"/>
            <a:pathLst>
              <a:path w="1104621" h="2705159">
                <a:moveTo>
                  <a:pt x="0" y="0"/>
                </a:moveTo>
                <a:lnTo>
                  <a:pt x="1104621" y="0"/>
                </a:lnTo>
                <a:lnTo>
                  <a:pt x="1104621" y="2705159"/>
                </a:lnTo>
                <a:lnTo>
                  <a:pt x="0" y="2705159"/>
                </a:lnTo>
                <a:close/>
              </a:path>
            </a:pathLst>
          </a:custGeom>
          <a:solidFill>
            <a:srgbClr val="FF0000"/>
          </a:solidFill>
        </p:spPr>
        <p:txBody>
          <a:bodyPr/>
          <a:lstStyle/>
          <a:p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B28900-FC0F-481A-5379-BB2E9C944EFB}"/>
              </a:ext>
            </a:extLst>
          </p:cNvPr>
          <p:cNvGrpSpPr/>
          <p:nvPr/>
        </p:nvGrpSpPr>
        <p:grpSpPr>
          <a:xfrm>
            <a:off x="1090776" y="621393"/>
            <a:ext cx="330090" cy="357430"/>
            <a:chOff x="0" y="0"/>
            <a:chExt cx="190665" cy="190665"/>
          </a:xfrm>
        </p:grpSpPr>
        <p:sp>
          <p:nvSpPr>
            <p:cNvPr id="14" name="Shape 95">
              <a:extLst>
                <a:ext uri="{FF2B5EF4-FFF2-40B4-BE49-F238E27FC236}">
                  <a16:creationId xmlns:a16="http://schemas.microsoft.com/office/drawing/2014/main" id="{40BED0FE-72CD-FAF1-B8E8-CD0CD6D4B942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96">
              <a:extLst>
                <a:ext uri="{FF2B5EF4-FFF2-40B4-BE49-F238E27FC236}">
                  <a16:creationId xmlns:a16="http://schemas.microsoft.com/office/drawing/2014/main" id="{19ADDDB3-8DBD-B7CD-B148-F36EF7BA1FC0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Shape 112">
              <a:extLst>
                <a:ext uri="{FF2B5EF4-FFF2-40B4-BE49-F238E27FC236}">
                  <a16:creationId xmlns:a16="http://schemas.microsoft.com/office/drawing/2014/main" id="{250722A2-C2D7-29EA-C365-EEF8C0BA4291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113">
              <a:extLst>
                <a:ext uri="{FF2B5EF4-FFF2-40B4-BE49-F238E27FC236}">
                  <a16:creationId xmlns:a16="http://schemas.microsoft.com/office/drawing/2014/main" id="{3D0D05A1-9C3A-DAC6-53F5-70EACCCBD131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53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ADD05AA-C8C8-709F-903C-0D6F9FDC8797}"/>
              </a:ext>
            </a:extLst>
          </p:cNvPr>
          <p:cNvGrpSpPr/>
          <p:nvPr/>
        </p:nvGrpSpPr>
        <p:grpSpPr>
          <a:xfrm>
            <a:off x="4572000" y="4222375"/>
            <a:ext cx="7620000" cy="2635625"/>
            <a:chOff x="0" y="95734"/>
            <a:chExt cx="9933501" cy="4712096"/>
          </a:xfrm>
        </p:grpSpPr>
        <p:sp>
          <p:nvSpPr>
            <p:cNvPr id="7" name="Shape 192">
              <a:extLst>
                <a:ext uri="{FF2B5EF4-FFF2-40B4-BE49-F238E27FC236}">
                  <a16:creationId xmlns:a16="http://schemas.microsoft.com/office/drawing/2014/main" id="{382C3B20-5D34-9A81-E4CE-3EB5FA238653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93">
              <a:extLst>
                <a:ext uri="{FF2B5EF4-FFF2-40B4-BE49-F238E27FC236}">
                  <a16:creationId xmlns:a16="http://schemas.microsoft.com/office/drawing/2014/main" id="{63F9911E-FB56-9C84-0289-D4045429F88C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8D101-5619-C8E4-6153-7C741AD5D419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BBE49C-EA17-7FA6-7580-1B3672D3BDE7}"/>
              </a:ext>
            </a:extLst>
          </p:cNvPr>
          <p:cNvSpPr txBox="1"/>
          <p:nvPr/>
        </p:nvSpPr>
        <p:spPr>
          <a:xfrm>
            <a:off x="1585910" y="537883"/>
            <a:ext cx="79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FCAE-46C4-3961-C9C8-82B4A1E6F9C4}"/>
              </a:ext>
            </a:extLst>
          </p:cNvPr>
          <p:cNvSpPr txBox="1"/>
          <p:nvPr/>
        </p:nvSpPr>
        <p:spPr>
          <a:xfrm>
            <a:off x="1362664" y="1221683"/>
            <a:ext cx="9247065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Quicksand"/>
              </a:rPr>
              <a:t>Feasibility Analysis Overview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Quicksand"/>
              </a:rPr>
              <a:t>📌 </a:t>
            </a:r>
            <a:r>
              <a:rPr lang="en-US" sz="2000" b="1" dirty="0">
                <a:latin typeface="Quicksand"/>
              </a:rPr>
              <a:t>Purpose:</a:t>
            </a:r>
            <a:r>
              <a:rPr lang="en-US" sz="2000" dirty="0">
                <a:latin typeface="Quicksand"/>
              </a:rPr>
              <a:t> Evaluate the viability of the proposed News Feed system.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📌 </a:t>
            </a:r>
            <a:r>
              <a:rPr lang="en-US" sz="2000" b="1" dirty="0">
                <a:latin typeface="Quicksand"/>
              </a:rPr>
              <a:t>Key Areas of Analysis: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✔️ </a:t>
            </a:r>
            <a:r>
              <a:rPr lang="en-US" sz="2000" b="1" dirty="0">
                <a:latin typeface="Quicksand"/>
              </a:rPr>
              <a:t>Operational Feasibility</a:t>
            </a:r>
            <a:r>
              <a:rPr lang="en-US" sz="2000" dirty="0">
                <a:latin typeface="Quicksand"/>
              </a:rPr>
              <a:t> – User adoption &amp; efficiency.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✔️ </a:t>
            </a:r>
            <a:r>
              <a:rPr lang="en-US" sz="2000" b="1" dirty="0">
                <a:latin typeface="Quicksand"/>
              </a:rPr>
              <a:t>Technical Feasibility</a:t>
            </a:r>
            <a:r>
              <a:rPr lang="en-US" sz="2000" dirty="0">
                <a:latin typeface="Quicksand"/>
              </a:rPr>
              <a:t> – Technology, skills &amp; scalability.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✔️ </a:t>
            </a:r>
            <a:r>
              <a:rPr lang="en-US" sz="2000" b="1" dirty="0">
                <a:latin typeface="Quicksand"/>
              </a:rPr>
              <a:t>Economic Feasibility</a:t>
            </a:r>
            <a:r>
              <a:rPr lang="en-US" sz="2000" dirty="0">
                <a:latin typeface="Quicksand"/>
              </a:rPr>
              <a:t> – Cost-effectiveness &amp; sustainability.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✔️ </a:t>
            </a:r>
            <a:r>
              <a:rPr lang="en-US" sz="2000" b="1" dirty="0">
                <a:latin typeface="Quicksand"/>
              </a:rPr>
              <a:t>Behavioral/Political Feasibility</a:t>
            </a:r>
            <a:r>
              <a:rPr lang="en-US" sz="2000" dirty="0">
                <a:latin typeface="Quicksand"/>
              </a:rPr>
              <a:t> – Stakeholder support &amp; policy alignment.</a:t>
            </a:r>
            <a:br>
              <a:rPr lang="en-US" sz="2000" dirty="0">
                <a:latin typeface="Quicksand"/>
              </a:rPr>
            </a:br>
            <a:r>
              <a:rPr lang="en-US" sz="2000" dirty="0">
                <a:latin typeface="Quicksand"/>
              </a:rPr>
              <a:t>✔️ </a:t>
            </a:r>
            <a:r>
              <a:rPr lang="en-US" sz="2000" b="1" dirty="0">
                <a:latin typeface="Quicksand"/>
              </a:rPr>
              <a:t>Schedule Feasibility</a:t>
            </a:r>
            <a:r>
              <a:rPr lang="en-US" sz="2000" dirty="0">
                <a:latin typeface="Quicksand"/>
              </a:rPr>
              <a:t> – Realistic development timeline.</a:t>
            </a:r>
          </a:p>
          <a:p>
            <a:pPr>
              <a:lnSpc>
                <a:spcPct val="15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Quicksa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5212E2-F428-19A0-7CEC-B61456FD2EF7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195BCA-0CC3-12C0-FA43-CF1C8327FD25}"/>
              </a:ext>
            </a:extLst>
          </p:cNvPr>
          <p:cNvGrpSpPr/>
          <p:nvPr/>
        </p:nvGrpSpPr>
        <p:grpSpPr>
          <a:xfrm>
            <a:off x="1090776" y="621393"/>
            <a:ext cx="330090" cy="357430"/>
            <a:chOff x="0" y="0"/>
            <a:chExt cx="190665" cy="190665"/>
          </a:xfrm>
        </p:grpSpPr>
        <p:sp>
          <p:nvSpPr>
            <p:cNvPr id="4" name="Shape 95">
              <a:extLst>
                <a:ext uri="{FF2B5EF4-FFF2-40B4-BE49-F238E27FC236}">
                  <a16:creationId xmlns:a16="http://schemas.microsoft.com/office/drawing/2014/main" id="{46CCEE78-CEBF-17B3-4FBC-F575F3F132A0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Shape 96">
              <a:extLst>
                <a:ext uri="{FF2B5EF4-FFF2-40B4-BE49-F238E27FC236}">
                  <a16:creationId xmlns:a16="http://schemas.microsoft.com/office/drawing/2014/main" id="{8BF4BA0F-D480-5416-9A2A-3D3978B130A8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Shape 112">
              <a:extLst>
                <a:ext uri="{FF2B5EF4-FFF2-40B4-BE49-F238E27FC236}">
                  <a16:creationId xmlns:a16="http://schemas.microsoft.com/office/drawing/2014/main" id="{B7F5B21B-38C2-5EB0-CC9A-3219A2D832F2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13">
              <a:extLst>
                <a:ext uri="{FF2B5EF4-FFF2-40B4-BE49-F238E27FC236}">
                  <a16:creationId xmlns:a16="http://schemas.microsoft.com/office/drawing/2014/main" id="{3DFD70F5-296D-D8BA-C09C-D54F657CEF32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06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9DE8-18D0-C90C-2FCE-DCAF0722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B1CA52-1812-9E28-8C20-950BB943C7B8}"/>
              </a:ext>
            </a:extLst>
          </p:cNvPr>
          <p:cNvGrpSpPr/>
          <p:nvPr/>
        </p:nvGrpSpPr>
        <p:grpSpPr>
          <a:xfrm>
            <a:off x="4572000" y="4222375"/>
            <a:ext cx="7620000" cy="2635625"/>
            <a:chOff x="0" y="95734"/>
            <a:chExt cx="9933501" cy="4712096"/>
          </a:xfrm>
        </p:grpSpPr>
        <p:sp>
          <p:nvSpPr>
            <p:cNvPr id="7" name="Shape 192">
              <a:extLst>
                <a:ext uri="{FF2B5EF4-FFF2-40B4-BE49-F238E27FC236}">
                  <a16:creationId xmlns:a16="http://schemas.microsoft.com/office/drawing/2014/main" id="{56A2C7B4-1158-EDFB-BD13-94BCA533AE78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93">
              <a:extLst>
                <a:ext uri="{FF2B5EF4-FFF2-40B4-BE49-F238E27FC236}">
                  <a16:creationId xmlns:a16="http://schemas.microsoft.com/office/drawing/2014/main" id="{D48E5FC3-7CD7-4AFA-C408-311ACF2CB3EF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A27F19-F5EE-5FFE-1772-078AA2BF3A80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DB3DE29-7D7D-CE25-CB49-FC2AAE6A0E71}"/>
              </a:ext>
            </a:extLst>
          </p:cNvPr>
          <p:cNvSpPr txBox="1"/>
          <p:nvPr/>
        </p:nvSpPr>
        <p:spPr>
          <a:xfrm>
            <a:off x="1343003" y="1340576"/>
            <a:ext cx="10186388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📍 </a:t>
            </a:r>
            <a:r>
              <a:rPr lang="en-US" sz="2000" b="1" dirty="0"/>
              <a:t>Operational Feasibility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User-friendly &amp; accessible for students, staff &amp; admin.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Automates news updates, reducing workload.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📍 </a:t>
            </a:r>
            <a:r>
              <a:rPr lang="en-US" sz="2000" b="1" dirty="0"/>
              <a:t>Technical Feasibility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scalable tech: </a:t>
            </a:r>
            <a:r>
              <a:rPr lang="en-US" sz="2000" b="1" dirty="0"/>
              <a:t>React.js, Node.js, </a:t>
            </a:r>
            <a:r>
              <a:rPr lang="en-US" sz="2000" b="1" dirty="0" err="1"/>
              <a:t>Mongodb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University has the required IT infrastructure.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📍 </a:t>
            </a:r>
            <a:r>
              <a:rPr lang="en-US" sz="2000" b="1" dirty="0"/>
              <a:t>Economic Feasibility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Developed using </a:t>
            </a:r>
            <a:r>
              <a:rPr lang="en-US" sz="2000" b="1" dirty="0"/>
              <a:t>existing university resources</a:t>
            </a:r>
            <a:r>
              <a:rPr lang="en-US" sz="2000" dirty="0"/>
              <a:t> (low cost).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No external hiring</a:t>
            </a:r>
            <a:r>
              <a:rPr lang="en-US" sz="2000" dirty="0"/>
              <a:t>, minimal maintenance expenses.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5822B-CDAE-0D9A-608C-08908F79888A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3100BB-40AC-4EBC-F939-3E0549BC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912" y="187944"/>
            <a:ext cx="1284578" cy="538509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47318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F988-E724-9D31-F42B-2AEA1588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5F8FDB-A63B-CC18-D9EA-29E9FF912FDA}"/>
              </a:ext>
            </a:extLst>
          </p:cNvPr>
          <p:cNvGrpSpPr/>
          <p:nvPr/>
        </p:nvGrpSpPr>
        <p:grpSpPr>
          <a:xfrm>
            <a:off x="4572000" y="4222375"/>
            <a:ext cx="7620000" cy="2635625"/>
            <a:chOff x="0" y="95734"/>
            <a:chExt cx="9933501" cy="4712096"/>
          </a:xfrm>
        </p:grpSpPr>
        <p:sp>
          <p:nvSpPr>
            <p:cNvPr id="7" name="Shape 192">
              <a:extLst>
                <a:ext uri="{FF2B5EF4-FFF2-40B4-BE49-F238E27FC236}">
                  <a16:creationId xmlns:a16="http://schemas.microsoft.com/office/drawing/2014/main" id="{308F479D-E905-3897-A3A4-E33E400BB259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93">
              <a:extLst>
                <a:ext uri="{FF2B5EF4-FFF2-40B4-BE49-F238E27FC236}">
                  <a16:creationId xmlns:a16="http://schemas.microsoft.com/office/drawing/2014/main" id="{D45EC55F-FCA9-598E-2113-39DDF9C5BD22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8335EB-3E5B-815B-E911-5FD0CCC71475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0AFE5D-7580-D6B0-51E8-1491AFCCFE78}"/>
              </a:ext>
            </a:extLst>
          </p:cNvPr>
          <p:cNvSpPr txBox="1"/>
          <p:nvPr/>
        </p:nvSpPr>
        <p:spPr>
          <a:xfrm>
            <a:off x="1173783" y="878911"/>
            <a:ext cx="9997545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Quicksand"/>
              </a:rPr>
              <a:t>Political &amp; Schedule Feasibility + Cost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Quicksand"/>
              </a:rPr>
              <a:t>📍 </a:t>
            </a:r>
            <a:r>
              <a:rPr lang="en-US" sz="2000" b="1" dirty="0">
                <a:latin typeface="Quicksand"/>
              </a:rPr>
              <a:t>Behavioral/Political Feasibility</a:t>
            </a:r>
            <a:endParaRPr lang="en-US" sz="2000" dirty="0">
              <a:latin typeface="Quicksand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"/>
              </a:rPr>
              <a:t>Strong support from students &amp; faculty.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"/>
              </a:rPr>
              <a:t>Aligns with university policies &amp; security guidelines.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Quicksand"/>
              </a:rPr>
              <a:t>📍 </a:t>
            </a:r>
            <a:r>
              <a:rPr lang="en-US" sz="2000" b="1" dirty="0">
                <a:latin typeface="Quicksand"/>
              </a:rPr>
              <a:t>Schedule Feasibility</a:t>
            </a:r>
            <a:endParaRPr lang="en-US" sz="2000" dirty="0">
              <a:latin typeface="Quicksand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Parallel development</a:t>
            </a:r>
            <a:r>
              <a:rPr lang="en-US" sz="2000" dirty="0">
                <a:latin typeface="Quicksand"/>
              </a:rPr>
              <a:t> of front-end &amp; back-end.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"/>
              </a:rPr>
              <a:t>Well-defined timeline with stakeholder collaboration.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Quicksand"/>
              </a:rPr>
              <a:t>📍 </a:t>
            </a:r>
            <a:r>
              <a:rPr lang="en-US" sz="2000" b="1" dirty="0">
                <a:latin typeface="Quicksand"/>
              </a:rPr>
              <a:t>Estimated Cost: 75,700 Birr</a:t>
            </a:r>
            <a:endParaRPr lang="en-US" sz="2000" dirty="0">
              <a:latin typeface="Quicksand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Software</a:t>
            </a:r>
            <a:r>
              <a:rPr lang="en-US" sz="2000" dirty="0">
                <a:latin typeface="Quicksand"/>
              </a:rPr>
              <a:t> (Development, hosting, testing) – 56,700 Birr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Hardware</a:t>
            </a:r>
            <a:r>
              <a:rPr lang="en-US" sz="2000" dirty="0">
                <a:latin typeface="Quicksand"/>
              </a:rPr>
              <a:t> (Servers, backup storage) – 19,000 Birr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Quicksand"/>
              </a:rPr>
              <a:t>Excluding the cloud storage cost for image and video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516D8A-2170-2912-C34C-648F45C36D95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12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B3E307-CBCD-829C-F0DD-69B85E5F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912" y="187944"/>
            <a:ext cx="1284578" cy="538509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2232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E47069-67FE-5A14-BC4E-6BC7BFD7937E}"/>
              </a:ext>
            </a:extLst>
          </p:cNvPr>
          <p:cNvSpPr txBox="1"/>
          <p:nvPr/>
        </p:nvSpPr>
        <p:spPr>
          <a:xfrm>
            <a:off x="8160026" y="6048345"/>
            <a:ext cx="388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Quicksand"/>
                <a:cs typeface="Arial" panose="020B0604020202020204" pitchFamily="34" charset="0"/>
              </a:rPr>
              <a:t>AMU virtual notice 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900E2-9BC8-C09F-6EC4-F33FED59DEC7}"/>
              </a:ext>
            </a:extLst>
          </p:cNvPr>
          <p:cNvSpPr/>
          <p:nvPr/>
        </p:nvSpPr>
        <p:spPr>
          <a:xfrm>
            <a:off x="364146" y="6295029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13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C55615-AF0B-B7D6-37EF-D110ACCD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904" y="1656660"/>
            <a:ext cx="4314002" cy="326321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95DE10-1E99-C522-DF66-04154C13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0" y="342617"/>
            <a:ext cx="2651226" cy="337632"/>
          </a:xfrm>
        </p:spPr>
        <p:txBody>
          <a:bodyPr>
            <a:noAutofit/>
          </a:bodyPr>
          <a:lstStyle/>
          <a:p>
            <a:pPr lvl="0">
              <a:lnSpc>
                <a:spcPts val="8959"/>
              </a:lnSpc>
              <a:spcBef>
                <a:spcPct val="0"/>
              </a:spcBef>
            </a:pPr>
            <a:r>
              <a:rPr lang="en-GB" sz="2400" b="1" i="1" dirty="0">
                <a:solidFill>
                  <a:srgbClr val="FF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Technology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1FD383-05CB-89FB-B640-9212A5A0BAC3}"/>
              </a:ext>
            </a:extLst>
          </p:cNvPr>
          <p:cNvGrpSpPr/>
          <p:nvPr/>
        </p:nvGrpSpPr>
        <p:grpSpPr>
          <a:xfrm>
            <a:off x="1090776" y="621393"/>
            <a:ext cx="330090" cy="357430"/>
            <a:chOff x="0" y="0"/>
            <a:chExt cx="190665" cy="190665"/>
          </a:xfrm>
        </p:grpSpPr>
        <p:sp>
          <p:nvSpPr>
            <p:cNvPr id="10" name="Shape 95">
              <a:extLst>
                <a:ext uri="{FF2B5EF4-FFF2-40B4-BE49-F238E27FC236}">
                  <a16:creationId xmlns:a16="http://schemas.microsoft.com/office/drawing/2014/main" id="{3477D8EE-3B94-D34F-97B7-5B58363359A1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96">
              <a:extLst>
                <a:ext uri="{FF2B5EF4-FFF2-40B4-BE49-F238E27FC236}">
                  <a16:creationId xmlns:a16="http://schemas.microsoft.com/office/drawing/2014/main" id="{42DF5456-6B49-2C70-B44C-C15DACD72EB6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2" name="Shape 112">
              <a:extLst>
                <a:ext uri="{FF2B5EF4-FFF2-40B4-BE49-F238E27FC236}">
                  <a16:creationId xmlns:a16="http://schemas.microsoft.com/office/drawing/2014/main" id="{620E05E2-05A6-4047-A5AF-E84D2DDDF55E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13">
              <a:extLst>
                <a:ext uri="{FF2B5EF4-FFF2-40B4-BE49-F238E27FC236}">
                  <a16:creationId xmlns:a16="http://schemas.microsoft.com/office/drawing/2014/main" id="{9F0417CC-FB50-73AF-0493-0B5AC303ADBA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468382-0E9A-9515-3A06-E6611CD242E3}"/>
              </a:ext>
            </a:extLst>
          </p:cNvPr>
          <p:cNvSpPr txBox="1"/>
          <p:nvPr/>
        </p:nvSpPr>
        <p:spPr>
          <a:xfrm>
            <a:off x="1546772" y="1579263"/>
            <a:ext cx="5490132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2000" dirty="0">
                <a:latin typeface="Quicksand" panose="020B0604020202020204" charset="0"/>
              </a:rPr>
              <a:t>• </a:t>
            </a:r>
            <a:r>
              <a:rPr lang="en-GB" sz="2000" b="1" dirty="0">
                <a:latin typeface="Quicksand" panose="020B0604020202020204" charset="0"/>
              </a:rPr>
              <a:t>Frontend</a:t>
            </a:r>
            <a:r>
              <a:rPr lang="en-GB" sz="2000" dirty="0">
                <a:latin typeface="Quicksand" panose="020B0604020202020204" charset="0"/>
              </a:rPr>
              <a:t>: React.js &amp; Tailwind CSS</a:t>
            </a:r>
          </a:p>
          <a:p>
            <a:pPr algn="just">
              <a:lnSpc>
                <a:spcPct val="200000"/>
              </a:lnSpc>
            </a:pPr>
            <a:r>
              <a:rPr lang="en-GB" sz="2000" dirty="0">
                <a:latin typeface="Quicksand" panose="020B0604020202020204" charset="0"/>
              </a:rPr>
              <a:t>• </a:t>
            </a:r>
            <a:r>
              <a:rPr lang="en-GB" sz="2000" b="1" dirty="0">
                <a:latin typeface="Quicksand" panose="020B0604020202020204" charset="0"/>
              </a:rPr>
              <a:t>Backend</a:t>
            </a:r>
            <a:r>
              <a:rPr lang="en-GB" sz="2000" dirty="0">
                <a:latin typeface="Quicksand" panose="020B0604020202020204" charset="0"/>
              </a:rPr>
              <a:t>: Node.js , Express.js &amp; Docker.js</a:t>
            </a:r>
          </a:p>
          <a:p>
            <a:pPr algn="just">
              <a:lnSpc>
                <a:spcPct val="200000"/>
              </a:lnSpc>
            </a:pPr>
            <a:r>
              <a:rPr lang="en-GB" sz="2000" dirty="0">
                <a:latin typeface="Quicksand" panose="020B0604020202020204" charset="0"/>
              </a:rPr>
              <a:t>• </a:t>
            </a:r>
            <a:r>
              <a:rPr lang="en-GB" sz="2000" b="1" dirty="0">
                <a:latin typeface="Quicksand" panose="020B0604020202020204" charset="0"/>
              </a:rPr>
              <a:t>Database</a:t>
            </a:r>
            <a:r>
              <a:rPr lang="en-GB" sz="2000" dirty="0">
                <a:latin typeface="Quicksand" panose="020B0604020202020204" charset="0"/>
              </a:rPr>
              <a:t>: MongoDB</a:t>
            </a:r>
          </a:p>
          <a:p>
            <a:pPr algn="just">
              <a:lnSpc>
                <a:spcPct val="200000"/>
              </a:lnSpc>
            </a:pPr>
            <a:r>
              <a:rPr lang="en-GB" sz="2000" b="1" dirty="0">
                <a:latin typeface="Quicksand" panose="020B0604020202020204" charset="0"/>
              </a:rPr>
              <a:t>• Development Tools</a:t>
            </a:r>
            <a:r>
              <a:rPr lang="en-GB" sz="2000" dirty="0">
                <a:latin typeface="Quicksand" panose="020B0604020202020204" charset="0"/>
              </a:rPr>
              <a:t>: Git, GitHub, VS Code</a:t>
            </a:r>
          </a:p>
          <a:p>
            <a:pPr algn="just">
              <a:lnSpc>
                <a:spcPct val="200000"/>
              </a:lnSpc>
            </a:pPr>
            <a:r>
              <a:rPr lang="en-GB" sz="2000" b="1" dirty="0">
                <a:latin typeface="Quicksand" panose="020B0604020202020204" charset="0"/>
              </a:rPr>
              <a:t>• Event management </a:t>
            </a:r>
            <a:r>
              <a:rPr lang="en-GB" sz="2000" dirty="0">
                <a:latin typeface="Quicksand" panose="020B0604020202020204" charset="0"/>
              </a:rPr>
              <a:t>: JIRA</a:t>
            </a:r>
          </a:p>
          <a:p>
            <a:pPr algn="just">
              <a:lnSpc>
                <a:spcPct val="200000"/>
              </a:lnSpc>
            </a:pPr>
            <a:r>
              <a:rPr lang="en-GB" sz="2000" b="1" dirty="0">
                <a:latin typeface="Quicksand" panose="020B0604020202020204" charset="0"/>
              </a:rPr>
              <a:t>•Storage: </a:t>
            </a:r>
            <a:r>
              <a:rPr lang="en-GB" sz="2000" dirty="0">
                <a:latin typeface="Quicksand" panose="020B0604020202020204" charset="0"/>
              </a:rPr>
              <a:t>not decided firebase or other. </a:t>
            </a:r>
          </a:p>
        </p:txBody>
      </p:sp>
    </p:spTree>
    <p:extLst>
      <p:ext uri="{BB962C8B-B14F-4D97-AF65-F5344CB8AC3E}">
        <p14:creationId xmlns:p14="http://schemas.microsoft.com/office/powerpoint/2010/main" val="38306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34943CC-AC39-2C12-F3CF-D7C53D49A0AC}"/>
              </a:ext>
            </a:extLst>
          </p:cNvPr>
          <p:cNvGrpSpPr/>
          <p:nvPr/>
        </p:nvGrpSpPr>
        <p:grpSpPr>
          <a:xfrm>
            <a:off x="4078647" y="142286"/>
            <a:ext cx="8197502" cy="6200128"/>
            <a:chOff x="0" y="-6326677"/>
            <a:chExt cx="10686337" cy="10544742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A2261046-71C0-F9E5-25C2-904DB2B7EDDC}"/>
                </a:ext>
              </a:extLst>
            </p:cNvPr>
            <p:cNvSpPr/>
            <p:nvPr/>
          </p:nvSpPr>
          <p:spPr>
            <a:xfrm rot="16200000">
              <a:off x="4260295" y="-3512456"/>
              <a:ext cx="9240263" cy="3611821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5018C264-0895-0003-628A-34308930D16C}"/>
                </a:ext>
              </a:extLst>
            </p:cNvPr>
            <p:cNvSpPr/>
            <p:nvPr/>
          </p:nvSpPr>
          <p:spPr>
            <a:xfrm rot="16200000">
              <a:off x="5914502" y="-3237946"/>
              <a:ext cx="7359517" cy="1846509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50CF0B-FE8B-23F3-621C-71FC265BB1D9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E7DFC0-4EF2-B36C-EB7C-EACDDED31EF8}"/>
              </a:ext>
            </a:extLst>
          </p:cNvPr>
          <p:cNvSpPr txBox="1">
            <a:spLocks/>
          </p:cNvSpPr>
          <p:nvPr/>
        </p:nvSpPr>
        <p:spPr>
          <a:xfrm>
            <a:off x="1048407" y="744378"/>
            <a:ext cx="10515600" cy="536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DE5D6-141E-EE34-9F60-015D2D28B851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16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C39AB9B-3F95-A041-451E-A16FCFFA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48" y="1077853"/>
            <a:ext cx="9992359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/>
              <a:t>Input Requirements:</a:t>
            </a: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registration (User ID/Email, Password)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Login (User ID/Email, Password)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adds new categories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Process Requirements:</a:t>
            </a: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authentication during login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Validation of registration inputs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Display all news posts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Output Requirements:</a:t>
            </a:r>
            <a:endParaRPr 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Success/error messages for login/registration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Updated categories after new category addition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Display news posts by category and time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91B21-3458-9BB8-4F52-C44BFC955C78}"/>
              </a:ext>
            </a:extLst>
          </p:cNvPr>
          <p:cNvSpPr txBox="1"/>
          <p:nvPr/>
        </p:nvSpPr>
        <p:spPr>
          <a:xfrm>
            <a:off x="1531411" y="568825"/>
            <a:ext cx="79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81598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F9DA-7EBA-A311-5EBF-865193D3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02" y="411111"/>
            <a:ext cx="5968663" cy="132556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75295-34C7-D6F7-9903-B154FE862CAC}"/>
              </a:ext>
            </a:extLst>
          </p:cNvPr>
          <p:cNvGrpSpPr/>
          <p:nvPr/>
        </p:nvGrpSpPr>
        <p:grpSpPr>
          <a:xfrm>
            <a:off x="231648" y="4682093"/>
            <a:ext cx="9618934" cy="2175906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428D4072-E6D9-4116-E6D6-15D930D41A0F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FFC34399-B981-33BE-E4AA-3B3DAD370C6A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3D03C2-EFD7-CD5C-E021-37506B35DE0A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62368E7-F6A4-08DD-3CD6-2E91EA7BE15D}"/>
              </a:ext>
            </a:extLst>
          </p:cNvPr>
          <p:cNvGrpSpPr/>
          <p:nvPr/>
        </p:nvGrpSpPr>
        <p:grpSpPr>
          <a:xfrm>
            <a:off x="2784818" y="3419262"/>
            <a:ext cx="373512" cy="314748"/>
            <a:chOff x="0" y="0"/>
            <a:chExt cx="190665" cy="190665"/>
          </a:xfrm>
        </p:grpSpPr>
        <p:sp>
          <p:nvSpPr>
            <p:cNvPr id="31" name="Shape 133">
              <a:extLst>
                <a:ext uri="{FF2B5EF4-FFF2-40B4-BE49-F238E27FC236}">
                  <a16:creationId xmlns:a16="http://schemas.microsoft.com/office/drawing/2014/main" id="{2F9DD744-9EF8-2EE7-151B-F6EA789A43C9}"/>
                </a:ext>
              </a:extLst>
            </p:cNvPr>
            <p:cNvSpPr/>
            <p:nvPr/>
          </p:nvSpPr>
          <p:spPr>
            <a:xfrm>
              <a:off x="31654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84" y="117805"/>
                  </a:cubicBezTo>
                  <a:cubicBezTo>
                    <a:pt x="9525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15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76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85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34">
              <a:extLst>
                <a:ext uri="{FF2B5EF4-FFF2-40B4-BE49-F238E27FC236}">
                  <a16:creationId xmlns:a16="http://schemas.microsoft.com/office/drawing/2014/main" id="{1DDD9549-438E-58C0-B4F7-D82F712DB879}"/>
                </a:ext>
              </a:extLst>
            </p:cNvPr>
            <p:cNvSpPr/>
            <p:nvPr/>
          </p:nvSpPr>
          <p:spPr>
            <a:xfrm>
              <a:off x="95326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30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3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36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6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35">
              <a:extLst>
                <a:ext uri="{FF2B5EF4-FFF2-40B4-BE49-F238E27FC236}">
                  <a16:creationId xmlns:a16="http://schemas.microsoft.com/office/drawing/2014/main" id="{5BD1F23D-1862-3F4A-E57C-2FD7D474741E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4" name="Shape 136">
              <a:extLst>
                <a:ext uri="{FF2B5EF4-FFF2-40B4-BE49-F238E27FC236}">
                  <a16:creationId xmlns:a16="http://schemas.microsoft.com/office/drawing/2014/main" id="{B34ACEAA-5C15-9158-0620-F706A10BE04F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2D0B57C8-6646-2398-6C54-D7464D08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12" y="411480"/>
            <a:ext cx="31970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FF4ED726-2FE9-C9B5-D0F4-3F5820C65C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4510" y="2369938"/>
            <a:ext cx="3197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ROBEL HAILU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C2E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image3.png">
            <a:extLst>
              <a:ext uri="{FF2B5EF4-FFF2-40B4-BE49-F238E27FC236}">
                <a16:creationId xmlns:a16="http://schemas.microsoft.com/office/drawing/2014/main" id="{33879038-E4B3-27E5-67E8-24F06FFC687E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595113" y="5987332"/>
            <a:ext cx="602972" cy="618030"/>
          </a:xfrm>
          <a:prstGeom prst="rect">
            <a:avLst/>
          </a:prstGeom>
          <a:ln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B48768-56A1-C7F0-F72C-17E95A5387F9}"/>
              </a:ext>
            </a:extLst>
          </p:cNvPr>
          <p:cNvSpPr txBox="1"/>
          <p:nvPr/>
        </p:nvSpPr>
        <p:spPr>
          <a:xfrm>
            <a:off x="11198085" y="6077188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BDD294-D0D5-0612-FEE3-90C1FDF05DD4}"/>
              </a:ext>
            </a:extLst>
          </p:cNvPr>
          <p:cNvSpPr/>
          <p:nvPr/>
        </p:nvSpPr>
        <p:spPr>
          <a:xfrm>
            <a:off x="853043" y="6446520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55D7FC13-84AB-8C23-4AAB-C9CF04BACF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44859" y="3333900"/>
            <a:ext cx="3197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NAOL BIRHANU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62053B39-C64A-06DE-87B3-4219880F7C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38996" y="2402881"/>
            <a:ext cx="3197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SELMAN GETACHEW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C2E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9BF1325D-53E6-496E-0CD9-D0DA61ED15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58304" y="3388599"/>
            <a:ext cx="3197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HUNDESSA SERBESSA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C2E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0F853818-BD30-F29F-D3C4-19DC97FB57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39924" y="4392806"/>
            <a:ext cx="3197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MAHDER ESHETU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C2E3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45B474-05E7-AD81-9E04-0E4898EBA848}"/>
              </a:ext>
            </a:extLst>
          </p:cNvPr>
          <p:cNvGrpSpPr/>
          <p:nvPr/>
        </p:nvGrpSpPr>
        <p:grpSpPr>
          <a:xfrm>
            <a:off x="8346268" y="3388599"/>
            <a:ext cx="373512" cy="314748"/>
            <a:chOff x="0" y="0"/>
            <a:chExt cx="190665" cy="190665"/>
          </a:xfrm>
        </p:grpSpPr>
        <p:sp>
          <p:nvSpPr>
            <p:cNvPr id="13" name="Shape 133">
              <a:extLst>
                <a:ext uri="{FF2B5EF4-FFF2-40B4-BE49-F238E27FC236}">
                  <a16:creationId xmlns:a16="http://schemas.microsoft.com/office/drawing/2014/main" id="{062D7FB4-40EC-90A6-80D3-B48A6C8972A1}"/>
                </a:ext>
              </a:extLst>
            </p:cNvPr>
            <p:cNvSpPr/>
            <p:nvPr/>
          </p:nvSpPr>
          <p:spPr>
            <a:xfrm>
              <a:off x="31654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84" y="117805"/>
                  </a:cubicBezTo>
                  <a:cubicBezTo>
                    <a:pt x="9525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15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76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85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34">
              <a:extLst>
                <a:ext uri="{FF2B5EF4-FFF2-40B4-BE49-F238E27FC236}">
                  <a16:creationId xmlns:a16="http://schemas.microsoft.com/office/drawing/2014/main" id="{DCD75434-F61F-7E11-DC46-14FEEB351212}"/>
                </a:ext>
              </a:extLst>
            </p:cNvPr>
            <p:cNvSpPr/>
            <p:nvPr/>
          </p:nvSpPr>
          <p:spPr>
            <a:xfrm>
              <a:off x="95326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30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3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36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6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35">
              <a:extLst>
                <a:ext uri="{FF2B5EF4-FFF2-40B4-BE49-F238E27FC236}">
                  <a16:creationId xmlns:a16="http://schemas.microsoft.com/office/drawing/2014/main" id="{4D290359-7A02-CE2E-8F67-6C8AB1D685D5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136">
              <a:extLst>
                <a:ext uri="{FF2B5EF4-FFF2-40B4-BE49-F238E27FC236}">
                  <a16:creationId xmlns:a16="http://schemas.microsoft.com/office/drawing/2014/main" id="{0DBBD9F3-F6C2-B449-92E3-10E9521D3486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903261-0D2C-6BC7-798C-AE1E8F3F9450}"/>
              </a:ext>
            </a:extLst>
          </p:cNvPr>
          <p:cNvGrpSpPr/>
          <p:nvPr/>
        </p:nvGrpSpPr>
        <p:grpSpPr>
          <a:xfrm>
            <a:off x="1450070" y="2442467"/>
            <a:ext cx="373512" cy="314748"/>
            <a:chOff x="0" y="0"/>
            <a:chExt cx="190665" cy="190665"/>
          </a:xfrm>
        </p:grpSpPr>
        <p:sp>
          <p:nvSpPr>
            <p:cNvPr id="18" name="Shape 133">
              <a:extLst>
                <a:ext uri="{FF2B5EF4-FFF2-40B4-BE49-F238E27FC236}">
                  <a16:creationId xmlns:a16="http://schemas.microsoft.com/office/drawing/2014/main" id="{DB9E2BDE-4E6A-3E71-AE4C-EAA6C79D9670}"/>
                </a:ext>
              </a:extLst>
            </p:cNvPr>
            <p:cNvSpPr/>
            <p:nvPr/>
          </p:nvSpPr>
          <p:spPr>
            <a:xfrm>
              <a:off x="31654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84" y="117805"/>
                  </a:cubicBezTo>
                  <a:cubicBezTo>
                    <a:pt x="9525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15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76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85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34">
              <a:extLst>
                <a:ext uri="{FF2B5EF4-FFF2-40B4-BE49-F238E27FC236}">
                  <a16:creationId xmlns:a16="http://schemas.microsoft.com/office/drawing/2014/main" id="{AEE3B0DB-E0F2-C1C4-246C-EECC429A557F}"/>
                </a:ext>
              </a:extLst>
            </p:cNvPr>
            <p:cNvSpPr/>
            <p:nvPr/>
          </p:nvSpPr>
          <p:spPr>
            <a:xfrm>
              <a:off x="95326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30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3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36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6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0" name="Shape 135">
              <a:extLst>
                <a:ext uri="{FF2B5EF4-FFF2-40B4-BE49-F238E27FC236}">
                  <a16:creationId xmlns:a16="http://schemas.microsoft.com/office/drawing/2014/main" id="{E918DC2C-64A3-CF5E-8B39-2809B2427FEA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36">
              <a:extLst>
                <a:ext uri="{FF2B5EF4-FFF2-40B4-BE49-F238E27FC236}">
                  <a16:creationId xmlns:a16="http://schemas.microsoft.com/office/drawing/2014/main" id="{35DF200D-C9B0-EA86-F1B2-98FD0FF8D456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7BF915-388B-C8B4-1298-25E92BE580B3}"/>
              </a:ext>
            </a:extLst>
          </p:cNvPr>
          <p:cNvGrpSpPr/>
          <p:nvPr/>
        </p:nvGrpSpPr>
        <p:grpSpPr>
          <a:xfrm>
            <a:off x="7140405" y="2455300"/>
            <a:ext cx="373512" cy="314748"/>
            <a:chOff x="0" y="0"/>
            <a:chExt cx="190665" cy="190665"/>
          </a:xfrm>
        </p:grpSpPr>
        <p:sp>
          <p:nvSpPr>
            <p:cNvPr id="23" name="Shape 133">
              <a:extLst>
                <a:ext uri="{FF2B5EF4-FFF2-40B4-BE49-F238E27FC236}">
                  <a16:creationId xmlns:a16="http://schemas.microsoft.com/office/drawing/2014/main" id="{04DE9811-0F27-2FF7-8A50-9E7B958BA4DF}"/>
                </a:ext>
              </a:extLst>
            </p:cNvPr>
            <p:cNvSpPr/>
            <p:nvPr/>
          </p:nvSpPr>
          <p:spPr>
            <a:xfrm>
              <a:off x="31654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84" y="117805"/>
                  </a:cubicBezTo>
                  <a:cubicBezTo>
                    <a:pt x="9525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15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76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85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34">
              <a:extLst>
                <a:ext uri="{FF2B5EF4-FFF2-40B4-BE49-F238E27FC236}">
                  <a16:creationId xmlns:a16="http://schemas.microsoft.com/office/drawing/2014/main" id="{94FB81D0-AFB0-C143-4311-3EFDB7A2144D}"/>
                </a:ext>
              </a:extLst>
            </p:cNvPr>
            <p:cNvSpPr/>
            <p:nvPr/>
          </p:nvSpPr>
          <p:spPr>
            <a:xfrm>
              <a:off x="95326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30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3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36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6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135">
              <a:extLst>
                <a:ext uri="{FF2B5EF4-FFF2-40B4-BE49-F238E27FC236}">
                  <a16:creationId xmlns:a16="http://schemas.microsoft.com/office/drawing/2014/main" id="{A8E27666-85B5-837D-8C47-A2962538794C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36">
              <a:extLst>
                <a:ext uri="{FF2B5EF4-FFF2-40B4-BE49-F238E27FC236}">
                  <a16:creationId xmlns:a16="http://schemas.microsoft.com/office/drawing/2014/main" id="{2C398B40-9948-12F8-08B0-AB93D2228621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AEFA376-4802-C5E8-0D9A-41628F84D84E}"/>
              </a:ext>
            </a:extLst>
          </p:cNvPr>
          <p:cNvGrpSpPr/>
          <p:nvPr/>
        </p:nvGrpSpPr>
        <p:grpSpPr>
          <a:xfrm>
            <a:off x="1003343" y="4435883"/>
            <a:ext cx="373512" cy="314748"/>
            <a:chOff x="0" y="0"/>
            <a:chExt cx="190665" cy="190665"/>
          </a:xfrm>
        </p:grpSpPr>
        <p:sp>
          <p:nvSpPr>
            <p:cNvPr id="44" name="Shape 133">
              <a:extLst>
                <a:ext uri="{FF2B5EF4-FFF2-40B4-BE49-F238E27FC236}">
                  <a16:creationId xmlns:a16="http://schemas.microsoft.com/office/drawing/2014/main" id="{DA845814-31F9-EC1F-F00A-87CFE1CB0183}"/>
                </a:ext>
              </a:extLst>
            </p:cNvPr>
            <p:cNvSpPr/>
            <p:nvPr/>
          </p:nvSpPr>
          <p:spPr>
            <a:xfrm>
              <a:off x="31654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84" y="117805"/>
                  </a:cubicBezTo>
                  <a:cubicBezTo>
                    <a:pt x="9525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15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76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85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34">
              <a:extLst>
                <a:ext uri="{FF2B5EF4-FFF2-40B4-BE49-F238E27FC236}">
                  <a16:creationId xmlns:a16="http://schemas.microsoft.com/office/drawing/2014/main" id="{C10BB725-5B8A-1719-D8F6-0F5EBE1D2071}"/>
                </a:ext>
              </a:extLst>
            </p:cNvPr>
            <p:cNvSpPr/>
            <p:nvPr/>
          </p:nvSpPr>
          <p:spPr>
            <a:xfrm>
              <a:off x="95326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30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3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36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6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35">
              <a:extLst>
                <a:ext uri="{FF2B5EF4-FFF2-40B4-BE49-F238E27FC236}">
                  <a16:creationId xmlns:a16="http://schemas.microsoft.com/office/drawing/2014/main" id="{5091D89A-B0AD-FBB2-37FA-97B4865E315A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136">
              <a:extLst>
                <a:ext uri="{FF2B5EF4-FFF2-40B4-BE49-F238E27FC236}">
                  <a16:creationId xmlns:a16="http://schemas.microsoft.com/office/drawing/2014/main" id="{6C84CD98-C035-0F78-FBD3-83623B97AA8F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257AE-56F2-D44A-98A0-639F65A3C751}"/>
              </a:ext>
            </a:extLst>
          </p:cNvPr>
          <p:cNvGrpSpPr/>
          <p:nvPr/>
        </p:nvGrpSpPr>
        <p:grpSpPr>
          <a:xfrm>
            <a:off x="6569765" y="457199"/>
            <a:ext cx="1108504" cy="637540"/>
            <a:chOff x="0" y="0"/>
            <a:chExt cx="931637" cy="638111"/>
          </a:xfrm>
        </p:grpSpPr>
        <p:sp>
          <p:nvSpPr>
            <p:cNvPr id="49" name="Shape 175">
              <a:extLst>
                <a:ext uri="{FF2B5EF4-FFF2-40B4-BE49-F238E27FC236}">
                  <a16:creationId xmlns:a16="http://schemas.microsoft.com/office/drawing/2014/main" id="{3F47F89A-73A5-D834-4806-1B0DA419CA7C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76">
              <a:extLst>
                <a:ext uri="{FF2B5EF4-FFF2-40B4-BE49-F238E27FC236}">
                  <a16:creationId xmlns:a16="http://schemas.microsoft.com/office/drawing/2014/main" id="{4DB7D614-C2C5-5716-1866-F72D985A3807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00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E917-0E93-F8DA-BBA5-7A1E2C36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B3DAFAD-58BA-05BC-738A-26D1EE6E42A6}"/>
              </a:ext>
            </a:extLst>
          </p:cNvPr>
          <p:cNvGrpSpPr/>
          <p:nvPr/>
        </p:nvGrpSpPr>
        <p:grpSpPr>
          <a:xfrm>
            <a:off x="3780473" y="4101084"/>
            <a:ext cx="7620000" cy="2770632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50D72CE5-E428-6B33-708B-10C6936C4C3D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D3F36FE9-35DC-E870-2945-6FB8916E8B82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2235E1-2375-B1A4-5E07-387ACDB3AAEA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D98815-B7F4-BB12-E48B-3070843FFD76}"/>
              </a:ext>
            </a:extLst>
          </p:cNvPr>
          <p:cNvSpPr txBox="1">
            <a:spLocks/>
          </p:cNvSpPr>
          <p:nvPr/>
        </p:nvSpPr>
        <p:spPr>
          <a:xfrm>
            <a:off x="1048407" y="744378"/>
            <a:ext cx="10515600" cy="536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CA596-06EA-3CA1-3B0F-B9F9951D49EC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16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602206E-2FD6-8243-4990-02111C37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27" y="4112324"/>
            <a:ext cx="9992359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0C4FC-E29A-3B10-C7D5-8DE7415EDB9D}"/>
              </a:ext>
            </a:extLst>
          </p:cNvPr>
          <p:cNvSpPr txBox="1"/>
          <p:nvPr/>
        </p:nvSpPr>
        <p:spPr>
          <a:xfrm>
            <a:off x="1531411" y="568825"/>
            <a:ext cx="79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requirement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2C7595-DA51-048C-5336-667D5A8F8F0A}"/>
              </a:ext>
            </a:extLst>
          </p:cNvPr>
          <p:cNvSpPr txBox="1"/>
          <p:nvPr/>
        </p:nvSpPr>
        <p:spPr>
          <a:xfrm>
            <a:off x="2387977" y="1511186"/>
            <a:ext cx="7836457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Quicksand"/>
              </a:rPr>
              <a:t>Storage Requirements:</a:t>
            </a:r>
            <a:endParaRPr lang="en-US" dirty="0">
              <a:latin typeface="Quicksand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Store encrypted User ID/Email and Password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Store news post details (Title, Description, Attachments)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Log user activities (Registration, Login, News posts)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Quicksand"/>
              </a:rPr>
              <a:t>Security Requirements:</a:t>
            </a:r>
            <a:endParaRPr lang="en-US" dirty="0">
              <a:latin typeface="Quicksand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Encrypted storage for user credentials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Secure data transmission via HTTPS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Restricted admin access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Auto log-out after 15 minutes of inactivity</a:t>
            </a:r>
          </a:p>
        </p:txBody>
      </p:sp>
    </p:spTree>
    <p:extLst>
      <p:ext uri="{BB962C8B-B14F-4D97-AF65-F5344CB8AC3E}">
        <p14:creationId xmlns:p14="http://schemas.microsoft.com/office/powerpoint/2010/main" val="2918322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5F8-5CD1-D0AA-2D08-C2ABC169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3460BE-A61C-756C-E722-D33E4DB828F1}"/>
              </a:ext>
            </a:extLst>
          </p:cNvPr>
          <p:cNvGrpSpPr/>
          <p:nvPr/>
        </p:nvGrpSpPr>
        <p:grpSpPr>
          <a:xfrm>
            <a:off x="3780473" y="4101084"/>
            <a:ext cx="7620000" cy="2770632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DD05CB76-9779-D4B6-68EA-262111D77785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872DFB12-FA8D-2235-FC19-7B8B21527561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799F0-335B-BA86-C6DB-F969925FF0D9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B22C02-3597-628E-ECFF-877E1A26C4A5}"/>
              </a:ext>
            </a:extLst>
          </p:cNvPr>
          <p:cNvSpPr txBox="1">
            <a:spLocks/>
          </p:cNvSpPr>
          <p:nvPr/>
        </p:nvSpPr>
        <p:spPr>
          <a:xfrm>
            <a:off x="1048407" y="744378"/>
            <a:ext cx="10515600" cy="536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BB4E1-6672-4975-9361-712DB4871B40}"/>
              </a:ext>
            </a:extLst>
          </p:cNvPr>
          <p:cNvSpPr/>
          <p:nvPr/>
        </p:nvSpPr>
        <p:spPr>
          <a:xfrm>
            <a:off x="732009" y="6351554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16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59CACF4-DA95-9F12-F416-631E638F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027" y="4112324"/>
            <a:ext cx="9992359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95F57-11D9-EFA1-4000-F809418421AB}"/>
              </a:ext>
            </a:extLst>
          </p:cNvPr>
          <p:cNvSpPr txBox="1"/>
          <p:nvPr/>
        </p:nvSpPr>
        <p:spPr>
          <a:xfrm>
            <a:off x="1531411" y="568825"/>
            <a:ext cx="797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Functional requirement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5896EB-FFAC-0F97-B48E-9E1C7B050D5C}"/>
              </a:ext>
            </a:extLst>
          </p:cNvPr>
          <p:cNvSpPr txBox="1"/>
          <p:nvPr/>
        </p:nvSpPr>
        <p:spPr>
          <a:xfrm>
            <a:off x="1543080" y="1288790"/>
            <a:ext cx="9600513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b="1" dirty="0">
                <a:latin typeface="Quicksand"/>
              </a:rPr>
              <a:t>Usability:</a:t>
            </a:r>
            <a:endParaRPr lang="en-US" dirty="0">
              <a:latin typeface="Quicksand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User-friendly, minimal tech knowledge required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Clear error messages and guidance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Supports common browsers and mobile-friendly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Quicksand"/>
              </a:rPr>
              <a:t>Availability:</a:t>
            </a:r>
            <a:endParaRPr lang="en-US" dirty="0">
              <a:latin typeface="Quicksand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99.9% uptime, excluding scheduled maintenance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24-hour notice for maintenance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latin typeface="Quicksand"/>
              </a:rPr>
              <a:t>Reliability, Scalability, Maintainability:</a:t>
            </a:r>
            <a:endParaRPr lang="en-US" dirty="0">
              <a:latin typeface="Quicksand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Automated backups to prevent data loss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1-hour recovery time after server failure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Quicksand"/>
              </a:rPr>
              <a:t>Modular system for easy updates</a:t>
            </a:r>
          </a:p>
        </p:txBody>
      </p:sp>
    </p:spTree>
    <p:extLst>
      <p:ext uri="{BB962C8B-B14F-4D97-AF65-F5344CB8AC3E}">
        <p14:creationId xmlns:p14="http://schemas.microsoft.com/office/powerpoint/2010/main" val="229382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9D9A-CA41-CA10-F4F2-0A0C90323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818" y="1875191"/>
            <a:ext cx="10515600" cy="271655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GB" sz="2000" b="1" dirty="0"/>
              <a:t>📌 </a:t>
            </a:r>
            <a:r>
              <a:rPr lang="en-GB" sz="2000" b="1" dirty="0">
                <a:latin typeface="Quicksand" panose="020B0604020202020204" charset="0"/>
              </a:rPr>
              <a:t>Unit Testing</a:t>
            </a:r>
          </a:p>
          <a:p>
            <a:pPr algn="just">
              <a:lnSpc>
                <a:spcPct val="200000"/>
              </a:lnSpc>
            </a:pPr>
            <a:r>
              <a:rPr lang="en-GB" sz="2000" b="1" dirty="0"/>
              <a:t>📌 </a:t>
            </a:r>
            <a:r>
              <a:rPr lang="en-GB" sz="2000" b="1" dirty="0">
                <a:latin typeface="Quicksand" panose="020B0604020202020204" charset="0"/>
              </a:rPr>
              <a:t>Integration Testing</a:t>
            </a:r>
          </a:p>
          <a:p>
            <a:pPr algn="just">
              <a:lnSpc>
                <a:spcPct val="200000"/>
              </a:lnSpc>
            </a:pPr>
            <a:r>
              <a:rPr lang="en-GB" sz="2000" b="1" dirty="0"/>
              <a:t>📌 </a:t>
            </a:r>
            <a:r>
              <a:rPr lang="en-GB" sz="2000" b="1" dirty="0">
                <a:latin typeface="Quicksand" panose="020B0604020202020204" charset="0"/>
              </a:rPr>
              <a:t>User Acceptance Testing</a:t>
            </a:r>
          </a:p>
          <a:p>
            <a:pPr algn="just">
              <a:lnSpc>
                <a:spcPct val="200000"/>
              </a:lnSpc>
            </a:pPr>
            <a:r>
              <a:rPr lang="en-GB" sz="2000" b="1" dirty="0"/>
              <a:t>📌 </a:t>
            </a:r>
            <a:r>
              <a:rPr lang="en-GB" sz="2000" b="1" dirty="0">
                <a:latin typeface="Quicksand" panose="020B0604020202020204" charset="0"/>
              </a:rPr>
              <a:t>Regression Testing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F2A29-44BD-92E0-3B8C-448B0E0A41F1}"/>
              </a:ext>
            </a:extLst>
          </p:cNvPr>
          <p:cNvGrpSpPr/>
          <p:nvPr/>
        </p:nvGrpSpPr>
        <p:grpSpPr>
          <a:xfrm>
            <a:off x="10245296" y="606154"/>
            <a:ext cx="1108504" cy="637540"/>
            <a:chOff x="0" y="0"/>
            <a:chExt cx="931637" cy="638111"/>
          </a:xfrm>
        </p:grpSpPr>
        <p:sp>
          <p:nvSpPr>
            <p:cNvPr id="5" name="Shape 175">
              <a:extLst>
                <a:ext uri="{FF2B5EF4-FFF2-40B4-BE49-F238E27FC236}">
                  <a16:creationId xmlns:a16="http://schemas.microsoft.com/office/drawing/2014/main" id="{FB5C5EA4-E302-AE04-A3F5-703A3A54E31C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76">
              <a:extLst>
                <a:ext uri="{FF2B5EF4-FFF2-40B4-BE49-F238E27FC236}">
                  <a16:creationId xmlns:a16="http://schemas.microsoft.com/office/drawing/2014/main" id="{585C4D3C-D81C-470D-D6EC-974E32149B8E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A20960-8911-A772-F2DE-CCDD74A907DF}"/>
              </a:ext>
            </a:extLst>
          </p:cNvPr>
          <p:cNvGrpSpPr/>
          <p:nvPr/>
        </p:nvGrpSpPr>
        <p:grpSpPr>
          <a:xfrm>
            <a:off x="-1040523" y="5023944"/>
            <a:ext cx="5612524" cy="1834055"/>
            <a:chOff x="0" y="95734"/>
            <a:chExt cx="9933501" cy="4712096"/>
          </a:xfrm>
        </p:grpSpPr>
        <p:sp>
          <p:nvSpPr>
            <p:cNvPr id="8" name="Shape 192">
              <a:extLst>
                <a:ext uri="{FF2B5EF4-FFF2-40B4-BE49-F238E27FC236}">
                  <a16:creationId xmlns:a16="http://schemas.microsoft.com/office/drawing/2014/main" id="{7E055EF2-34A3-1D78-4661-3F7EEF241A0D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93">
              <a:extLst>
                <a:ext uri="{FF2B5EF4-FFF2-40B4-BE49-F238E27FC236}">
                  <a16:creationId xmlns:a16="http://schemas.microsoft.com/office/drawing/2014/main" id="{DDB9E8C7-261D-B6F9-83A6-BCA8AB844813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64A855-9700-56F5-5A01-5521D5C45CF4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8DCA6A-6CDF-D282-334C-324181277FE0}"/>
              </a:ext>
            </a:extLst>
          </p:cNvPr>
          <p:cNvGrpSpPr/>
          <p:nvPr/>
        </p:nvGrpSpPr>
        <p:grpSpPr>
          <a:xfrm rot="16200000" flipH="1">
            <a:off x="8672012" y="3342115"/>
            <a:ext cx="5049616" cy="1907628"/>
            <a:chOff x="0" y="95734"/>
            <a:chExt cx="9933501" cy="4712096"/>
          </a:xfrm>
        </p:grpSpPr>
        <p:sp>
          <p:nvSpPr>
            <p:cNvPr id="12" name="Shape 192">
              <a:extLst>
                <a:ext uri="{FF2B5EF4-FFF2-40B4-BE49-F238E27FC236}">
                  <a16:creationId xmlns:a16="http://schemas.microsoft.com/office/drawing/2014/main" id="{02B329FC-A412-D6C6-5BF1-A224B19031F0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93">
              <a:extLst>
                <a:ext uri="{FF2B5EF4-FFF2-40B4-BE49-F238E27FC236}">
                  <a16:creationId xmlns:a16="http://schemas.microsoft.com/office/drawing/2014/main" id="{53B0234D-D3B0-DCC7-CF91-0846C7AEFEB5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D26DAC-3955-D2D0-B2C2-E48A9531E46A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24FF967-EDE7-305B-4CE6-332DF1BB85F6}"/>
              </a:ext>
            </a:extLst>
          </p:cNvPr>
          <p:cNvSpPr/>
          <p:nvPr/>
        </p:nvSpPr>
        <p:spPr>
          <a:xfrm>
            <a:off x="222607" y="6264166"/>
            <a:ext cx="523812" cy="29438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18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FCA462D9-AD30-41F1-C518-43691F4D1089}"/>
              </a:ext>
            </a:extLst>
          </p:cNvPr>
          <p:cNvSpPr txBox="1"/>
          <p:nvPr/>
        </p:nvSpPr>
        <p:spPr>
          <a:xfrm>
            <a:off x="746419" y="131527"/>
            <a:ext cx="122301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8959"/>
              </a:lnSpc>
              <a:spcBef>
                <a:spcPct val="0"/>
              </a:spcBef>
            </a:pPr>
            <a:r>
              <a:rPr lang="en-GB" sz="6399" b="1" i="1" dirty="0">
                <a:solidFill>
                  <a:srgbClr val="FF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Testing Strategy</a:t>
            </a:r>
          </a:p>
        </p:txBody>
      </p:sp>
    </p:spTree>
    <p:extLst>
      <p:ext uri="{BB962C8B-B14F-4D97-AF65-F5344CB8AC3E}">
        <p14:creationId xmlns:p14="http://schemas.microsoft.com/office/powerpoint/2010/main" val="2438284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F4F5-F9AC-154C-6BA5-7438BDD7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577" y="11050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CB9259-B159-2B30-6AF2-74A3DCEE2AE8}"/>
              </a:ext>
            </a:extLst>
          </p:cNvPr>
          <p:cNvGrpSpPr/>
          <p:nvPr/>
        </p:nvGrpSpPr>
        <p:grpSpPr>
          <a:xfrm>
            <a:off x="4994050" y="5115390"/>
            <a:ext cx="1108504" cy="637540"/>
            <a:chOff x="0" y="0"/>
            <a:chExt cx="931637" cy="638111"/>
          </a:xfrm>
        </p:grpSpPr>
        <p:sp>
          <p:nvSpPr>
            <p:cNvPr id="8" name="Shape 175">
              <a:extLst>
                <a:ext uri="{FF2B5EF4-FFF2-40B4-BE49-F238E27FC236}">
                  <a16:creationId xmlns:a16="http://schemas.microsoft.com/office/drawing/2014/main" id="{6DBC3018-8BDA-89E1-99D4-65D49034644E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176">
              <a:extLst>
                <a:ext uri="{FF2B5EF4-FFF2-40B4-BE49-F238E27FC236}">
                  <a16:creationId xmlns:a16="http://schemas.microsoft.com/office/drawing/2014/main" id="{797CBE84-CADB-B64D-917E-FE1AD21673EB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24328-60E8-8EC1-3426-61D8E2674EF3}"/>
              </a:ext>
            </a:extLst>
          </p:cNvPr>
          <p:cNvGrpSpPr/>
          <p:nvPr/>
        </p:nvGrpSpPr>
        <p:grpSpPr>
          <a:xfrm>
            <a:off x="6453224" y="5115390"/>
            <a:ext cx="1108504" cy="637540"/>
            <a:chOff x="0" y="0"/>
            <a:chExt cx="931637" cy="638111"/>
          </a:xfrm>
        </p:grpSpPr>
        <p:sp>
          <p:nvSpPr>
            <p:cNvPr id="14" name="Shape 175">
              <a:extLst>
                <a:ext uri="{FF2B5EF4-FFF2-40B4-BE49-F238E27FC236}">
                  <a16:creationId xmlns:a16="http://schemas.microsoft.com/office/drawing/2014/main" id="{177BC5FA-5340-CFBA-3F17-A3593CF2A04B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76">
              <a:extLst>
                <a:ext uri="{FF2B5EF4-FFF2-40B4-BE49-F238E27FC236}">
                  <a16:creationId xmlns:a16="http://schemas.microsoft.com/office/drawing/2014/main" id="{53898E16-7DB6-9307-87D6-DA33C90DF1A2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B927AB8-F76D-D28D-C97E-D28DAE19692D}"/>
              </a:ext>
            </a:extLst>
          </p:cNvPr>
          <p:cNvSpPr/>
          <p:nvPr/>
        </p:nvSpPr>
        <p:spPr>
          <a:xfrm>
            <a:off x="395678" y="6324059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19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55751856-37E0-D6F9-2C3E-84F5ACA1C883}"/>
              </a:ext>
            </a:extLst>
          </p:cNvPr>
          <p:cNvSpPr/>
          <p:nvPr/>
        </p:nvSpPr>
        <p:spPr>
          <a:xfrm flipH="1">
            <a:off x="8313682" y="1"/>
            <a:ext cx="3878317" cy="6857999"/>
          </a:xfrm>
          <a:custGeom>
            <a:avLst/>
            <a:gdLst/>
            <a:ahLst/>
            <a:cxnLst/>
            <a:rect l="0" t="0" r="0" b="0"/>
            <a:pathLst>
              <a:path w="15349093" h="10915868">
                <a:moveTo>
                  <a:pt x="0" y="0"/>
                </a:moveTo>
                <a:lnTo>
                  <a:pt x="8759" y="409"/>
                </a:lnTo>
                <a:cubicBezTo>
                  <a:pt x="196342" y="17522"/>
                  <a:pt x="379726" y="76642"/>
                  <a:pt x="528495" y="183033"/>
                </a:cubicBezTo>
                <a:lnTo>
                  <a:pt x="11460857" y="8001344"/>
                </a:lnTo>
                <a:lnTo>
                  <a:pt x="15349093" y="10782099"/>
                </a:lnTo>
                <a:lnTo>
                  <a:pt x="15349093" y="10915868"/>
                </a:lnTo>
                <a:lnTo>
                  <a:pt x="0" y="10915868"/>
                </a:lnTo>
                <a:lnTo>
                  <a:pt x="0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C1C24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67C4-BF6D-C698-912F-99BE65C9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0EB-78AB-B319-922D-CE90C8CF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01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ACF1DC-8778-4726-EE12-B185B5F21FE6}"/>
              </a:ext>
            </a:extLst>
          </p:cNvPr>
          <p:cNvGrpSpPr/>
          <p:nvPr/>
        </p:nvGrpSpPr>
        <p:grpSpPr>
          <a:xfrm rot="10800000" flipH="1">
            <a:off x="4639733" y="-36826"/>
            <a:ext cx="7665156" cy="2599403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A97C8538-600B-80E3-9667-A6EC153358CD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74182C40-237C-B962-CCD1-77490AEFFC6C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D4B67-6E37-055A-CD72-54EC7AAC7FA3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1" u="none" strike="noStrike" kern="1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05</a:t>
              </a:r>
              <a:endParaRPr kumimoji="0" lang="en-US" sz="1600" b="1" i="1" u="none" strike="noStrike" kern="100" cap="none" spc="0" normalizeH="0" baseline="0" noProof="0">
                <a:ln>
                  <a:noFill/>
                </a:ln>
                <a:solidFill>
                  <a:srgbClr val="40404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51E3F3-DE0F-3D23-9C43-ECD72AEA5403}"/>
              </a:ext>
            </a:extLst>
          </p:cNvPr>
          <p:cNvGrpSpPr/>
          <p:nvPr/>
        </p:nvGrpSpPr>
        <p:grpSpPr>
          <a:xfrm>
            <a:off x="361244" y="608418"/>
            <a:ext cx="330090" cy="357430"/>
            <a:chOff x="0" y="0"/>
            <a:chExt cx="190665" cy="190665"/>
          </a:xfrm>
        </p:grpSpPr>
        <p:sp>
          <p:nvSpPr>
            <p:cNvPr id="11" name="Shape 95">
              <a:extLst>
                <a:ext uri="{FF2B5EF4-FFF2-40B4-BE49-F238E27FC236}">
                  <a16:creationId xmlns:a16="http://schemas.microsoft.com/office/drawing/2014/main" id="{83CEE914-C357-868D-2BBA-EC2AF4086318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Shape 96">
              <a:extLst>
                <a:ext uri="{FF2B5EF4-FFF2-40B4-BE49-F238E27FC236}">
                  <a16:creationId xmlns:a16="http://schemas.microsoft.com/office/drawing/2014/main" id="{E7AEA144-C1DB-C2EF-329E-F53190693097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Shape 112">
              <a:extLst>
                <a:ext uri="{FF2B5EF4-FFF2-40B4-BE49-F238E27FC236}">
                  <a16:creationId xmlns:a16="http://schemas.microsoft.com/office/drawing/2014/main" id="{C8F42E16-1DF3-E1CF-460B-AAECAFEF6587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Shape 113">
              <a:extLst>
                <a:ext uri="{FF2B5EF4-FFF2-40B4-BE49-F238E27FC236}">
                  <a16:creationId xmlns:a16="http://schemas.microsoft.com/office/drawing/2014/main" id="{F5407357-BBBE-25C4-2E42-A21F79317E98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D9C5B-1712-8ACC-96F6-2C147FFFC86A}"/>
              </a:ext>
            </a:extLst>
          </p:cNvPr>
          <p:cNvSpPr/>
          <p:nvPr/>
        </p:nvSpPr>
        <p:spPr>
          <a:xfrm>
            <a:off x="691334" y="6415841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03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801897A-B6CC-0D53-5A11-D6DE1DE1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81"/>
            <a:ext cx="10515600" cy="4908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  <a:latin typeface="Quicksand" panose="020B0604020202020204"/>
                <a:cs typeface="Arial" panose="020B0604020202020204" pitchFamily="34" charset="0"/>
              </a:rPr>
              <a:t>📌 </a:t>
            </a:r>
            <a:r>
              <a:rPr lang="en-US" sz="2000" b="1" dirty="0">
                <a:latin typeface="Quicksand" panose="020B0604020202020204"/>
                <a:cs typeface="Arial" panose="020B0604020202020204" pitchFamily="34" charset="0"/>
              </a:rPr>
              <a:t>Problem Statement:</a:t>
            </a:r>
            <a:endParaRPr lang="en-US" sz="2000" dirty="0">
              <a:latin typeface="Quicksand" panose="020B0604020202020204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Arba Minch University currently lacks a dedicated web-based virtual notice board.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 This makes it difficult to effectively share important updates, research breakthroughs, and achievements with students, faculty, alumni, and the public.</a:t>
            </a:r>
          </a:p>
          <a:p>
            <a:pPr marL="0" indent="0">
              <a:buNone/>
            </a:pPr>
            <a:r>
              <a:rPr lang="en-US" dirty="0">
                <a:latin typeface="Quicksand" panose="020B0604020202020204"/>
                <a:cs typeface="Arial" panose="020B0604020202020204" pitchFamily="34" charset="0"/>
              </a:rPr>
              <a:t>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  <a:latin typeface="Quicksand" panose="020B0604020202020204"/>
                <a:cs typeface="Arial" panose="020B0604020202020204" pitchFamily="34" charset="0"/>
              </a:rPr>
              <a:t>📌 </a:t>
            </a:r>
            <a:r>
              <a:rPr lang="en-US" sz="2000" b="1" dirty="0">
                <a:latin typeface="Quicksand" panose="020B0604020202020204"/>
                <a:cs typeface="Arial" panose="020B0604020202020204" pitchFamily="34" charset="0"/>
              </a:rPr>
              <a:t>Why This Is a Problem</a:t>
            </a:r>
            <a:r>
              <a:rPr lang="en-US" b="1" dirty="0">
                <a:latin typeface="Quicksand" panose="020B0604020202020204"/>
                <a:cs typeface="Arial" panose="020B0604020202020204" pitchFamily="34" charset="0"/>
              </a:rPr>
              <a:t>:</a:t>
            </a:r>
            <a:endParaRPr lang="en-US" dirty="0">
              <a:latin typeface="Quicksand" panose="020B0604020202020204"/>
              <a:cs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Vital information is scattered or delayed, reducing accessibility.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Students and faculty miss important announcements.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Research findings remain underexposed.</a:t>
            </a:r>
          </a:p>
          <a:p>
            <a:pPr lvl="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Quicksand" panose="020B0604020202020204"/>
                <a:cs typeface="Arial" panose="020B0604020202020204" pitchFamily="34" charset="0"/>
              </a:rPr>
              <a:t>AMU’s contributions do not reach a broader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F9DA-7EBA-A311-5EBF-865193D3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19" y="728833"/>
            <a:ext cx="4335648" cy="707886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u="sng" kern="100" dirty="0">
                <a:solidFill>
                  <a:srgbClr val="EC1C24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EXISTING SYSTEM </a:t>
            </a:r>
            <a:r>
              <a:rPr lang="en-US" sz="2800" b="1" kern="100" dirty="0">
                <a:solidFill>
                  <a:srgbClr val="EC1C2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8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F1FC41-3BC1-151F-7A82-631777CF5827}"/>
              </a:ext>
            </a:extLst>
          </p:cNvPr>
          <p:cNvGrpSpPr/>
          <p:nvPr/>
        </p:nvGrpSpPr>
        <p:grpSpPr>
          <a:xfrm>
            <a:off x="271001" y="896775"/>
            <a:ext cx="330090" cy="357430"/>
            <a:chOff x="0" y="0"/>
            <a:chExt cx="190665" cy="190665"/>
          </a:xfrm>
        </p:grpSpPr>
        <p:sp>
          <p:nvSpPr>
            <p:cNvPr id="26" name="Shape 95">
              <a:extLst>
                <a:ext uri="{FF2B5EF4-FFF2-40B4-BE49-F238E27FC236}">
                  <a16:creationId xmlns:a16="http://schemas.microsoft.com/office/drawing/2014/main" id="{19CC83EA-9EC2-E15A-8FA6-1F998B7AF2E3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96">
              <a:extLst>
                <a:ext uri="{FF2B5EF4-FFF2-40B4-BE49-F238E27FC236}">
                  <a16:creationId xmlns:a16="http://schemas.microsoft.com/office/drawing/2014/main" id="{79F2AE86-9604-6B53-9664-698A184489C7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12">
              <a:extLst>
                <a:ext uri="{FF2B5EF4-FFF2-40B4-BE49-F238E27FC236}">
                  <a16:creationId xmlns:a16="http://schemas.microsoft.com/office/drawing/2014/main" id="{9BCAA00F-47D6-C796-64BC-43C1E1B5DB71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113">
              <a:extLst>
                <a:ext uri="{FF2B5EF4-FFF2-40B4-BE49-F238E27FC236}">
                  <a16:creationId xmlns:a16="http://schemas.microsoft.com/office/drawing/2014/main" id="{5A3AE538-FD29-6C54-B088-C35103AF964F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2D0B57C8-6646-2398-6C54-D7464D08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12" y="411480"/>
            <a:ext cx="31970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251EC0-5582-D5E2-CD7E-ABD9D8B50105}"/>
              </a:ext>
            </a:extLst>
          </p:cNvPr>
          <p:cNvGrpSpPr/>
          <p:nvPr/>
        </p:nvGrpSpPr>
        <p:grpSpPr>
          <a:xfrm>
            <a:off x="10291969" y="616665"/>
            <a:ext cx="1108504" cy="637540"/>
            <a:chOff x="0" y="0"/>
            <a:chExt cx="931637" cy="638111"/>
          </a:xfrm>
        </p:grpSpPr>
        <p:sp>
          <p:nvSpPr>
            <p:cNvPr id="13" name="Shape 175">
              <a:extLst>
                <a:ext uri="{FF2B5EF4-FFF2-40B4-BE49-F238E27FC236}">
                  <a16:creationId xmlns:a16="http://schemas.microsoft.com/office/drawing/2014/main" id="{62B5BC38-1F82-C88C-5128-2FCA0004F2BC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76">
              <a:extLst>
                <a:ext uri="{FF2B5EF4-FFF2-40B4-BE49-F238E27FC236}">
                  <a16:creationId xmlns:a16="http://schemas.microsoft.com/office/drawing/2014/main" id="{FDE2CCA5-07EE-B82A-E5A0-EFFCC0CD955D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1F4769-7E99-FDB7-E6C0-34BABE1D47E2}"/>
              </a:ext>
            </a:extLst>
          </p:cNvPr>
          <p:cNvGrpSpPr/>
          <p:nvPr/>
        </p:nvGrpSpPr>
        <p:grpSpPr>
          <a:xfrm>
            <a:off x="-3383698" y="4565153"/>
            <a:ext cx="15956698" cy="2318083"/>
            <a:chOff x="87710" y="842933"/>
            <a:chExt cx="14689883" cy="4036301"/>
          </a:xfrm>
        </p:grpSpPr>
        <p:sp>
          <p:nvSpPr>
            <p:cNvPr id="22" name="Shape 246">
              <a:extLst>
                <a:ext uri="{FF2B5EF4-FFF2-40B4-BE49-F238E27FC236}">
                  <a16:creationId xmlns:a16="http://schemas.microsoft.com/office/drawing/2014/main" id="{4262EA4C-58A4-A4F4-BEC8-7191D09C456E}"/>
                </a:ext>
              </a:extLst>
            </p:cNvPr>
            <p:cNvSpPr/>
            <p:nvPr/>
          </p:nvSpPr>
          <p:spPr>
            <a:xfrm>
              <a:off x="3322917" y="842933"/>
              <a:ext cx="11454676" cy="4036301"/>
            </a:xfrm>
            <a:custGeom>
              <a:avLst/>
              <a:gdLst/>
              <a:ahLst/>
              <a:cxnLst/>
              <a:rect l="0" t="0" r="0" b="0"/>
              <a:pathLst>
                <a:path w="11454676" h="4036301">
                  <a:moveTo>
                    <a:pt x="11454676" y="0"/>
                  </a:moveTo>
                  <a:lnTo>
                    <a:pt x="11454676" y="4036301"/>
                  </a:lnTo>
                  <a:lnTo>
                    <a:pt x="0" y="4036301"/>
                  </a:lnTo>
                  <a:lnTo>
                    <a:pt x="0" y="1344727"/>
                  </a:lnTo>
                  <a:cubicBezTo>
                    <a:pt x="0" y="1201686"/>
                    <a:pt x="115963" y="1085735"/>
                    <a:pt x="258991" y="1085735"/>
                  </a:cubicBezTo>
                  <a:lnTo>
                    <a:pt x="114546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247">
              <a:extLst>
                <a:ext uri="{FF2B5EF4-FFF2-40B4-BE49-F238E27FC236}">
                  <a16:creationId xmlns:a16="http://schemas.microsoft.com/office/drawing/2014/main" id="{69461168-6FAD-885E-8FE2-A68B594C2DEA}"/>
                </a:ext>
              </a:extLst>
            </p:cNvPr>
            <p:cNvSpPr/>
            <p:nvPr/>
          </p:nvSpPr>
          <p:spPr>
            <a:xfrm>
              <a:off x="3322917" y="842933"/>
              <a:ext cx="11454676" cy="4036301"/>
            </a:xfrm>
            <a:custGeom>
              <a:avLst/>
              <a:gdLst/>
              <a:ahLst/>
              <a:cxnLst/>
              <a:rect l="0" t="0" r="0" b="0"/>
              <a:pathLst>
                <a:path w="11454676" h="4036301">
                  <a:moveTo>
                    <a:pt x="11454676" y="0"/>
                  </a:moveTo>
                  <a:lnTo>
                    <a:pt x="11454676" y="4036301"/>
                  </a:lnTo>
                  <a:lnTo>
                    <a:pt x="0" y="4036301"/>
                  </a:lnTo>
                  <a:lnTo>
                    <a:pt x="0" y="1344723"/>
                  </a:lnTo>
                  <a:lnTo>
                    <a:pt x="5262" y="1292530"/>
                  </a:lnTo>
                  <a:cubicBezTo>
                    <a:pt x="29413" y="1174511"/>
                    <a:pt x="133841" y="1085735"/>
                    <a:pt x="258991" y="1085735"/>
                  </a:cubicBezTo>
                  <a:lnTo>
                    <a:pt x="11454676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A144A2-5CD9-9A04-D842-B276DB156F32}"/>
                </a:ext>
              </a:extLst>
            </p:cNvPr>
            <p:cNvSpPr/>
            <p:nvPr/>
          </p:nvSpPr>
          <p:spPr>
            <a:xfrm>
              <a:off x="87710" y="4012639"/>
              <a:ext cx="344576" cy="3591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 spc="-1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07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8C63B9-45B6-2D7E-0AFA-5C9854112EDC}"/>
                </a:ext>
              </a:extLst>
            </p:cNvPr>
            <p:cNvSpPr/>
            <p:nvPr/>
          </p:nvSpPr>
          <p:spPr>
            <a:xfrm>
              <a:off x="13854323" y="4012639"/>
              <a:ext cx="357818" cy="3591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EC1C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08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Shape 277">
              <a:extLst>
                <a:ext uri="{FF2B5EF4-FFF2-40B4-BE49-F238E27FC236}">
                  <a16:creationId xmlns:a16="http://schemas.microsoft.com/office/drawing/2014/main" id="{1CE90AD1-6FEA-52AC-AD85-41D1D4994789}"/>
                </a:ext>
              </a:extLst>
            </p:cNvPr>
            <p:cNvSpPr/>
            <p:nvPr/>
          </p:nvSpPr>
          <p:spPr>
            <a:xfrm>
              <a:off x="9176012" y="877738"/>
              <a:ext cx="3593503" cy="3045282"/>
            </a:xfrm>
            <a:custGeom>
              <a:avLst/>
              <a:gdLst/>
              <a:ahLst/>
              <a:cxnLst/>
              <a:rect l="0" t="0" r="0" b="0"/>
              <a:pathLst>
                <a:path w="3593503" h="3045282">
                  <a:moveTo>
                    <a:pt x="340525" y="0"/>
                  </a:moveTo>
                  <a:lnTo>
                    <a:pt x="3593503" y="0"/>
                  </a:lnTo>
                  <a:lnTo>
                    <a:pt x="3593503" y="2327275"/>
                  </a:lnTo>
                  <a:cubicBezTo>
                    <a:pt x="3593503" y="2723820"/>
                    <a:pt x="3272041" y="3045282"/>
                    <a:pt x="2875496" y="3045282"/>
                  </a:cubicBezTo>
                  <a:lnTo>
                    <a:pt x="718007" y="3045282"/>
                  </a:lnTo>
                  <a:cubicBezTo>
                    <a:pt x="321463" y="3045282"/>
                    <a:pt x="0" y="2723820"/>
                    <a:pt x="0" y="2327275"/>
                  </a:cubicBezTo>
                  <a:lnTo>
                    <a:pt x="0" y="340513"/>
                  </a:lnTo>
                  <a:cubicBezTo>
                    <a:pt x="0" y="152451"/>
                    <a:pt x="152464" y="0"/>
                    <a:pt x="34052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6" name="Shape 285">
              <a:extLst>
                <a:ext uri="{FF2B5EF4-FFF2-40B4-BE49-F238E27FC236}">
                  <a16:creationId xmlns:a16="http://schemas.microsoft.com/office/drawing/2014/main" id="{7ADD2ACF-B051-F2F2-A0AA-1F35EEFA8E40}"/>
                </a:ext>
              </a:extLst>
            </p:cNvPr>
            <p:cNvSpPr/>
            <p:nvPr/>
          </p:nvSpPr>
          <p:spPr>
            <a:xfrm>
              <a:off x="9714223" y="1898078"/>
              <a:ext cx="1060945" cy="41173"/>
            </a:xfrm>
            <a:custGeom>
              <a:avLst/>
              <a:gdLst/>
              <a:ahLst/>
              <a:cxnLst/>
              <a:rect l="0" t="0" r="0" b="0"/>
              <a:pathLst>
                <a:path w="1060945" h="41173">
                  <a:moveTo>
                    <a:pt x="20586" y="0"/>
                  </a:moveTo>
                  <a:lnTo>
                    <a:pt x="1040358" y="0"/>
                  </a:lnTo>
                  <a:cubicBezTo>
                    <a:pt x="1051725" y="0"/>
                    <a:pt x="1060945" y="9220"/>
                    <a:pt x="1060945" y="20587"/>
                  </a:cubicBezTo>
                  <a:cubicBezTo>
                    <a:pt x="1060945" y="31953"/>
                    <a:pt x="1051725" y="41173"/>
                    <a:pt x="1040358" y="41173"/>
                  </a:cubicBezTo>
                  <a:lnTo>
                    <a:pt x="20586" y="41173"/>
                  </a:lnTo>
                  <a:cubicBezTo>
                    <a:pt x="9220" y="41173"/>
                    <a:pt x="0" y="31953"/>
                    <a:pt x="0" y="20587"/>
                  </a:cubicBezTo>
                  <a:cubicBezTo>
                    <a:pt x="0" y="9220"/>
                    <a:pt x="9220" y="0"/>
                    <a:pt x="2058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7" name="image3.png">
            <a:extLst>
              <a:ext uri="{FF2B5EF4-FFF2-40B4-BE49-F238E27FC236}">
                <a16:creationId xmlns:a16="http://schemas.microsoft.com/office/drawing/2014/main" id="{33879038-E4B3-27E5-67E8-24F06FFC687E}"/>
              </a:ext>
            </a:extLst>
          </p:cNvPr>
          <p:cNvPicPr/>
          <p:nvPr/>
        </p:nvPicPr>
        <p:blipFill>
          <a:blip r:embed="rId2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670893" y="5997305"/>
            <a:ext cx="602972" cy="618030"/>
          </a:xfrm>
          <a:prstGeom prst="rect">
            <a:avLst/>
          </a:prstGeom>
          <a:ln/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CB48768-56A1-C7F0-F72C-17E95A5387F9}"/>
              </a:ext>
            </a:extLst>
          </p:cNvPr>
          <p:cNvSpPr txBox="1"/>
          <p:nvPr/>
        </p:nvSpPr>
        <p:spPr>
          <a:xfrm>
            <a:off x="11267490" y="6077188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119AA5-B35F-DB07-A2DD-9241F18B817D}"/>
              </a:ext>
            </a:extLst>
          </p:cNvPr>
          <p:cNvSpPr txBox="1"/>
          <p:nvPr/>
        </p:nvSpPr>
        <p:spPr>
          <a:xfrm>
            <a:off x="6616193" y="4693461"/>
            <a:ext cx="364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AMU Previous Links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69CB2B-9EDE-387E-A2D2-B28810360699}"/>
              </a:ext>
            </a:extLst>
          </p:cNvPr>
          <p:cNvSpPr txBox="1"/>
          <p:nvPr/>
        </p:nvSpPr>
        <p:spPr>
          <a:xfrm>
            <a:off x="6562106" y="5263444"/>
            <a:ext cx="39033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www.amu.edu.et/</a:t>
            </a:r>
            <a:r>
              <a:rPr lang="am-ET" sz="1400" b="1" dirty="0">
                <a:solidFill>
                  <a:schemeClr val="accent1"/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https://t.me/arbaminch_university</a:t>
            </a:r>
            <a:r>
              <a:rPr lang="am-ET" sz="1400" b="1" dirty="0">
                <a:solidFill>
                  <a:schemeClr val="accent1"/>
                </a:solidFill>
              </a:rPr>
              <a:t> - </a:t>
            </a:r>
            <a:r>
              <a:rPr lang="en-US" sz="1400" b="1" dirty="0">
                <a:solidFill>
                  <a:schemeClr val="accent1"/>
                </a:solidFill>
              </a:rPr>
              <a:t>https://www.facebook.com/ArbaMinchUniversity</a:t>
            </a:r>
          </a:p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3326D-9885-606B-E2DF-AEB8A66BBCD7}"/>
              </a:ext>
            </a:extLst>
          </p:cNvPr>
          <p:cNvSpPr/>
          <p:nvPr/>
        </p:nvSpPr>
        <p:spPr>
          <a:xfrm>
            <a:off x="853043" y="6446520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2400" b="1" i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endParaRPr lang="en-US" sz="2400" b="1" i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6FFC1C-98D5-7CB0-36A5-024DC3D4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677" y="1610245"/>
            <a:ext cx="9753921" cy="281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Physical Notice Boards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: Used for announcements but require manual updates.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Verbal Announcements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: Shared in meetings and classrooms but lack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Social Media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: Some updates are posted on Facebook, Telegram, etc., but these are scattered and unverified.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AMU Website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Quicksand"/>
              </a:rPr>
              <a:t>: AMU have simple website along with SMIS ,but it lacks categorization and management </a:t>
            </a:r>
          </a:p>
        </p:txBody>
      </p:sp>
    </p:spTree>
    <p:extLst>
      <p:ext uri="{BB962C8B-B14F-4D97-AF65-F5344CB8AC3E}">
        <p14:creationId xmlns:p14="http://schemas.microsoft.com/office/powerpoint/2010/main" val="39976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40986-0068-DA79-A7DE-5BB6A42AD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09154"/>
            <a:ext cx="11856027" cy="60267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8BA7C-85E0-1CEA-6C65-7EE956B3D2ED}"/>
              </a:ext>
            </a:extLst>
          </p:cNvPr>
          <p:cNvSpPr txBox="1"/>
          <p:nvPr/>
        </p:nvSpPr>
        <p:spPr>
          <a:xfrm>
            <a:off x="5325339" y="2078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Amu Facebook</a:t>
            </a:r>
          </a:p>
        </p:txBody>
      </p:sp>
    </p:spTree>
    <p:extLst>
      <p:ext uri="{BB962C8B-B14F-4D97-AF65-F5344CB8AC3E}">
        <p14:creationId xmlns:p14="http://schemas.microsoft.com/office/powerpoint/2010/main" val="70217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9443F-437F-A8DA-1452-18ECEB387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3" y="758535"/>
            <a:ext cx="11003972" cy="5881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798A8-3673-7539-1505-BAF8DFB21B97}"/>
              </a:ext>
            </a:extLst>
          </p:cNvPr>
          <p:cNvSpPr txBox="1"/>
          <p:nvPr/>
        </p:nvSpPr>
        <p:spPr>
          <a:xfrm>
            <a:off x="4956464" y="218210"/>
            <a:ext cx="208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Telegram</a:t>
            </a:r>
          </a:p>
        </p:txBody>
      </p:sp>
    </p:spTree>
    <p:extLst>
      <p:ext uri="{BB962C8B-B14F-4D97-AF65-F5344CB8AC3E}">
        <p14:creationId xmlns:p14="http://schemas.microsoft.com/office/powerpoint/2010/main" val="346828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19F04-B811-99BA-FD7B-3FDFB3D8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373" y="854938"/>
            <a:ext cx="11159836" cy="5538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DC961B-A628-0297-F54D-C9AA5C716556}"/>
              </a:ext>
            </a:extLst>
          </p:cNvPr>
          <p:cNvSpPr txBox="1"/>
          <p:nvPr/>
        </p:nvSpPr>
        <p:spPr>
          <a:xfrm>
            <a:off x="4610100" y="27016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Noticed board</a:t>
            </a:r>
          </a:p>
        </p:txBody>
      </p:sp>
    </p:spTree>
    <p:extLst>
      <p:ext uri="{BB962C8B-B14F-4D97-AF65-F5344CB8AC3E}">
        <p14:creationId xmlns:p14="http://schemas.microsoft.com/office/powerpoint/2010/main" val="56171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0F0436-ED2D-F382-8063-EFDF09F1D238}"/>
              </a:ext>
            </a:extLst>
          </p:cNvPr>
          <p:cNvGrpSpPr/>
          <p:nvPr/>
        </p:nvGrpSpPr>
        <p:grpSpPr>
          <a:xfrm rot="10800000" flipH="1">
            <a:off x="4132837" y="0"/>
            <a:ext cx="7665156" cy="2599403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D65375FF-B597-D4D4-45D4-257110D624CE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190B6674-1798-1E08-F4C2-CC1100C6C527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7FFB3F-1C35-44C2-54BB-2BBF1B8F4A85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9B9531-0C9D-F052-9FCA-FF7643AD9DB7}"/>
              </a:ext>
            </a:extLst>
          </p:cNvPr>
          <p:cNvGrpSpPr/>
          <p:nvPr/>
        </p:nvGrpSpPr>
        <p:grpSpPr>
          <a:xfrm>
            <a:off x="771909" y="680445"/>
            <a:ext cx="330090" cy="337631"/>
            <a:chOff x="0" y="0"/>
            <a:chExt cx="190665" cy="190665"/>
          </a:xfrm>
        </p:grpSpPr>
        <p:sp>
          <p:nvSpPr>
            <p:cNvPr id="11" name="Shape 95">
              <a:extLst>
                <a:ext uri="{FF2B5EF4-FFF2-40B4-BE49-F238E27FC236}">
                  <a16:creationId xmlns:a16="http://schemas.microsoft.com/office/drawing/2014/main" id="{F03348B7-CE27-458E-9479-920367009567}"/>
                </a:ext>
              </a:extLst>
            </p:cNvPr>
            <p:cNvSpPr/>
            <p:nvPr/>
          </p:nvSpPr>
          <p:spPr>
            <a:xfrm>
              <a:off x="31655" y="31396"/>
              <a:ext cx="63672" cy="127394"/>
            </a:xfrm>
            <a:custGeom>
              <a:avLst/>
              <a:gdLst/>
              <a:ahLst/>
              <a:cxnLst/>
              <a:rect l="0" t="0" r="0" b="0"/>
              <a:pathLst>
                <a:path w="63672" h="127394">
                  <a:moveTo>
                    <a:pt x="63672" y="827"/>
                  </a:moveTo>
                  <a:lnTo>
                    <a:pt x="63672" y="7466"/>
                  </a:lnTo>
                  <a:lnTo>
                    <a:pt x="59817" y="7506"/>
                  </a:lnTo>
                  <a:cubicBezTo>
                    <a:pt x="54267" y="7518"/>
                    <a:pt x="48235" y="6667"/>
                    <a:pt x="42914" y="7468"/>
                  </a:cubicBezTo>
                  <a:cubicBezTo>
                    <a:pt x="36475" y="8433"/>
                    <a:pt x="37986" y="13729"/>
                    <a:pt x="37948" y="19812"/>
                  </a:cubicBezTo>
                  <a:cubicBezTo>
                    <a:pt x="37922" y="26492"/>
                    <a:pt x="37554" y="25413"/>
                    <a:pt x="40590" y="25476"/>
                  </a:cubicBezTo>
                  <a:cubicBezTo>
                    <a:pt x="43536" y="25540"/>
                    <a:pt x="46572" y="25476"/>
                    <a:pt x="49530" y="25476"/>
                  </a:cubicBezTo>
                  <a:lnTo>
                    <a:pt x="63672" y="25476"/>
                  </a:lnTo>
                  <a:lnTo>
                    <a:pt x="63672" y="30188"/>
                  </a:lnTo>
                  <a:lnTo>
                    <a:pt x="22873" y="30188"/>
                  </a:lnTo>
                  <a:cubicBezTo>
                    <a:pt x="7062" y="30188"/>
                    <a:pt x="5576" y="27927"/>
                    <a:pt x="7176" y="54229"/>
                  </a:cubicBezTo>
                  <a:cubicBezTo>
                    <a:pt x="8134" y="54610"/>
                    <a:pt x="34328" y="54889"/>
                    <a:pt x="61308" y="54972"/>
                  </a:cubicBezTo>
                  <a:lnTo>
                    <a:pt x="63672" y="54970"/>
                  </a:lnTo>
                  <a:lnTo>
                    <a:pt x="63672" y="60256"/>
                  </a:lnTo>
                  <a:lnTo>
                    <a:pt x="58725" y="60350"/>
                  </a:lnTo>
                  <a:lnTo>
                    <a:pt x="58611" y="74765"/>
                  </a:lnTo>
                  <a:lnTo>
                    <a:pt x="63672" y="74880"/>
                  </a:lnTo>
                  <a:lnTo>
                    <a:pt x="63672" y="80574"/>
                  </a:lnTo>
                  <a:lnTo>
                    <a:pt x="59062" y="80677"/>
                  </a:lnTo>
                  <a:cubicBezTo>
                    <a:pt x="52950" y="80760"/>
                    <a:pt x="52712" y="79515"/>
                    <a:pt x="53531" y="67704"/>
                  </a:cubicBezTo>
                  <a:cubicBezTo>
                    <a:pt x="54179" y="58242"/>
                    <a:pt x="54204" y="60007"/>
                    <a:pt x="48133" y="60046"/>
                  </a:cubicBezTo>
                  <a:lnTo>
                    <a:pt x="7316" y="60046"/>
                  </a:lnTo>
                  <a:cubicBezTo>
                    <a:pt x="6452" y="65265"/>
                    <a:pt x="6414" y="115252"/>
                    <a:pt x="7696" y="117805"/>
                  </a:cubicBezTo>
                  <a:cubicBezTo>
                    <a:pt x="9538" y="121488"/>
                    <a:pt x="14834" y="120675"/>
                    <a:pt x="19596" y="120675"/>
                  </a:cubicBezTo>
                  <a:lnTo>
                    <a:pt x="63672" y="120675"/>
                  </a:lnTo>
                  <a:lnTo>
                    <a:pt x="63672" y="127317"/>
                  </a:lnTo>
                  <a:lnTo>
                    <a:pt x="19596" y="127317"/>
                  </a:lnTo>
                  <a:cubicBezTo>
                    <a:pt x="17997" y="127317"/>
                    <a:pt x="16383" y="127394"/>
                    <a:pt x="14783" y="127381"/>
                  </a:cubicBezTo>
                  <a:cubicBezTo>
                    <a:pt x="9373" y="127305"/>
                    <a:pt x="4370" y="126022"/>
                    <a:pt x="1753" y="120777"/>
                  </a:cubicBezTo>
                  <a:cubicBezTo>
                    <a:pt x="394" y="118072"/>
                    <a:pt x="419" y="111404"/>
                    <a:pt x="318" y="108191"/>
                  </a:cubicBezTo>
                  <a:cubicBezTo>
                    <a:pt x="127" y="101727"/>
                    <a:pt x="64" y="95250"/>
                    <a:pt x="51" y="88773"/>
                  </a:cubicBezTo>
                  <a:cubicBezTo>
                    <a:pt x="39" y="82626"/>
                    <a:pt x="77" y="76467"/>
                    <a:pt x="191" y="70307"/>
                  </a:cubicBezTo>
                  <a:cubicBezTo>
                    <a:pt x="242" y="68034"/>
                    <a:pt x="305" y="65748"/>
                    <a:pt x="407" y="63462"/>
                  </a:cubicBezTo>
                  <a:cubicBezTo>
                    <a:pt x="471" y="61963"/>
                    <a:pt x="521" y="60452"/>
                    <a:pt x="762" y="58966"/>
                  </a:cubicBezTo>
                  <a:lnTo>
                    <a:pt x="801" y="58738"/>
                  </a:lnTo>
                  <a:lnTo>
                    <a:pt x="546" y="54635"/>
                  </a:lnTo>
                  <a:cubicBezTo>
                    <a:pt x="356" y="51460"/>
                    <a:pt x="178" y="48273"/>
                    <a:pt x="89" y="45098"/>
                  </a:cubicBezTo>
                  <a:cubicBezTo>
                    <a:pt x="13" y="42685"/>
                    <a:pt x="0" y="40259"/>
                    <a:pt x="178" y="37859"/>
                  </a:cubicBezTo>
                  <a:cubicBezTo>
                    <a:pt x="495" y="33541"/>
                    <a:pt x="1537" y="29273"/>
                    <a:pt x="5080" y="26429"/>
                  </a:cubicBezTo>
                  <a:cubicBezTo>
                    <a:pt x="7646" y="24371"/>
                    <a:pt x="10694" y="23736"/>
                    <a:pt x="13907" y="23558"/>
                  </a:cubicBezTo>
                  <a:cubicBezTo>
                    <a:pt x="16904" y="23406"/>
                    <a:pt x="19889" y="23546"/>
                    <a:pt x="22873" y="23546"/>
                  </a:cubicBezTo>
                  <a:lnTo>
                    <a:pt x="31280" y="23546"/>
                  </a:lnTo>
                  <a:cubicBezTo>
                    <a:pt x="31268" y="22288"/>
                    <a:pt x="31306" y="21031"/>
                    <a:pt x="31318" y="19774"/>
                  </a:cubicBezTo>
                  <a:cubicBezTo>
                    <a:pt x="31331" y="15011"/>
                    <a:pt x="30429" y="10350"/>
                    <a:pt x="33262" y="6045"/>
                  </a:cubicBezTo>
                  <a:cubicBezTo>
                    <a:pt x="35255" y="2997"/>
                    <a:pt x="38405" y="1422"/>
                    <a:pt x="41935" y="902"/>
                  </a:cubicBezTo>
                  <a:cubicBezTo>
                    <a:pt x="47955" y="0"/>
                    <a:pt x="53797" y="876"/>
                    <a:pt x="59817" y="864"/>
                  </a:cubicBezTo>
                  <a:lnTo>
                    <a:pt x="63672" y="82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96">
              <a:extLst>
                <a:ext uri="{FF2B5EF4-FFF2-40B4-BE49-F238E27FC236}">
                  <a16:creationId xmlns:a16="http://schemas.microsoft.com/office/drawing/2014/main" id="{AA83F746-AD83-EBEA-2B0B-397B6394D607}"/>
                </a:ext>
              </a:extLst>
            </p:cNvPr>
            <p:cNvSpPr/>
            <p:nvPr/>
          </p:nvSpPr>
          <p:spPr>
            <a:xfrm>
              <a:off x="95328" y="32043"/>
              <a:ext cx="63862" cy="127013"/>
            </a:xfrm>
            <a:custGeom>
              <a:avLst/>
              <a:gdLst/>
              <a:ahLst/>
              <a:cxnLst/>
              <a:rect l="0" t="0" r="0" b="0"/>
              <a:pathLst>
                <a:path w="63862" h="127013">
                  <a:moveTo>
                    <a:pt x="16859" y="51"/>
                  </a:moveTo>
                  <a:cubicBezTo>
                    <a:pt x="21431" y="152"/>
                    <a:pt x="26384" y="521"/>
                    <a:pt x="29572" y="4280"/>
                  </a:cubicBezTo>
                  <a:cubicBezTo>
                    <a:pt x="31603" y="6693"/>
                    <a:pt x="32150" y="9563"/>
                    <a:pt x="32290" y="12611"/>
                  </a:cubicBezTo>
                  <a:cubicBezTo>
                    <a:pt x="32417" y="15380"/>
                    <a:pt x="32315" y="18148"/>
                    <a:pt x="32365" y="20930"/>
                  </a:cubicBezTo>
                  <a:cubicBezTo>
                    <a:pt x="32379" y="21590"/>
                    <a:pt x="32391" y="22250"/>
                    <a:pt x="32391" y="22898"/>
                  </a:cubicBezTo>
                  <a:lnTo>
                    <a:pt x="41053" y="22898"/>
                  </a:lnTo>
                  <a:cubicBezTo>
                    <a:pt x="42234" y="22898"/>
                    <a:pt x="43414" y="22847"/>
                    <a:pt x="44596" y="22809"/>
                  </a:cubicBezTo>
                  <a:cubicBezTo>
                    <a:pt x="46056" y="22758"/>
                    <a:pt x="47516" y="22733"/>
                    <a:pt x="48978" y="22796"/>
                  </a:cubicBezTo>
                  <a:cubicBezTo>
                    <a:pt x="55352" y="23089"/>
                    <a:pt x="61055" y="25324"/>
                    <a:pt x="62820" y="32080"/>
                  </a:cubicBezTo>
                  <a:cubicBezTo>
                    <a:pt x="63265" y="33731"/>
                    <a:pt x="63290" y="35598"/>
                    <a:pt x="63341" y="37313"/>
                  </a:cubicBezTo>
                  <a:cubicBezTo>
                    <a:pt x="63417" y="39497"/>
                    <a:pt x="63443" y="41694"/>
                    <a:pt x="63443" y="43891"/>
                  </a:cubicBezTo>
                  <a:cubicBezTo>
                    <a:pt x="63430" y="46012"/>
                    <a:pt x="63405" y="48133"/>
                    <a:pt x="63341" y="50241"/>
                  </a:cubicBezTo>
                  <a:cubicBezTo>
                    <a:pt x="63290" y="51778"/>
                    <a:pt x="63278" y="53327"/>
                    <a:pt x="63049" y="54851"/>
                  </a:cubicBezTo>
                  <a:lnTo>
                    <a:pt x="62757" y="56858"/>
                  </a:lnTo>
                  <a:lnTo>
                    <a:pt x="62998" y="58268"/>
                  </a:lnTo>
                  <a:cubicBezTo>
                    <a:pt x="63443" y="60731"/>
                    <a:pt x="63532" y="63259"/>
                    <a:pt x="63595" y="65761"/>
                  </a:cubicBezTo>
                  <a:cubicBezTo>
                    <a:pt x="63671" y="68694"/>
                    <a:pt x="63646" y="71641"/>
                    <a:pt x="63608" y="74574"/>
                  </a:cubicBezTo>
                  <a:cubicBezTo>
                    <a:pt x="63532" y="79185"/>
                    <a:pt x="63328" y="83795"/>
                    <a:pt x="63328" y="88405"/>
                  </a:cubicBezTo>
                  <a:cubicBezTo>
                    <a:pt x="63328" y="93078"/>
                    <a:pt x="63532" y="97752"/>
                    <a:pt x="63557" y="102438"/>
                  </a:cubicBezTo>
                  <a:cubicBezTo>
                    <a:pt x="63582" y="107048"/>
                    <a:pt x="63862" y="116954"/>
                    <a:pt x="61551" y="120752"/>
                  </a:cubicBezTo>
                  <a:cubicBezTo>
                    <a:pt x="60445" y="122555"/>
                    <a:pt x="58934" y="123977"/>
                    <a:pt x="57055" y="124955"/>
                  </a:cubicBezTo>
                  <a:cubicBezTo>
                    <a:pt x="53067" y="127013"/>
                    <a:pt x="48634" y="126670"/>
                    <a:pt x="44317" y="126670"/>
                  </a:cubicBezTo>
                  <a:lnTo>
                    <a:pt x="0" y="126670"/>
                  </a:lnTo>
                  <a:lnTo>
                    <a:pt x="0" y="120028"/>
                  </a:lnTo>
                  <a:lnTo>
                    <a:pt x="44317" y="120028"/>
                  </a:lnTo>
                  <a:cubicBezTo>
                    <a:pt x="48736" y="120028"/>
                    <a:pt x="53866" y="120612"/>
                    <a:pt x="55886" y="117297"/>
                  </a:cubicBezTo>
                  <a:cubicBezTo>
                    <a:pt x="57588" y="114490"/>
                    <a:pt x="56686" y="93370"/>
                    <a:pt x="56686" y="88405"/>
                  </a:cubicBezTo>
                  <a:cubicBezTo>
                    <a:pt x="56686" y="81318"/>
                    <a:pt x="57524" y="65494"/>
                    <a:pt x="56458" y="59423"/>
                  </a:cubicBezTo>
                  <a:cubicBezTo>
                    <a:pt x="53715" y="58909"/>
                    <a:pt x="49416" y="58906"/>
                    <a:pt x="45032" y="59030"/>
                  </a:cubicBezTo>
                  <a:cubicBezTo>
                    <a:pt x="40649" y="59153"/>
                    <a:pt x="36182" y="59404"/>
                    <a:pt x="33103" y="59398"/>
                  </a:cubicBezTo>
                  <a:cubicBezTo>
                    <a:pt x="26536" y="59398"/>
                    <a:pt x="16465" y="58814"/>
                    <a:pt x="10319" y="59538"/>
                  </a:cubicBezTo>
                  <a:cubicBezTo>
                    <a:pt x="9569" y="62357"/>
                    <a:pt x="9975" y="69660"/>
                    <a:pt x="9989" y="72961"/>
                  </a:cubicBezTo>
                  <a:cubicBezTo>
                    <a:pt x="10001" y="79692"/>
                    <a:pt x="10534" y="79883"/>
                    <a:pt x="3639" y="79845"/>
                  </a:cubicBezTo>
                  <a:lnTo>
                    <a:pt x="0" y="79926"/>
                  </a:lnTo>
                  <a:lnTo>
                    <a:pt x="0" y="74232"/>
                  </a:lnTo>
                  <a:lnTo>
                    <a:pt x="4972" y="74346"/>
                  </a:lnTo>
                  <a:lnTo>
                    <a:pt x="5061" y="59512"/>
                  </a:lnTo>
                  <a:lnTo>
                    <a:pt x="0" y="59609"/>
                  </a:lnTo>
                  <a:lnTo>
                    <a:pt x="0" y="54322"/>
                  </a:lnTo>
                  <a:lnTo>
                    <a:pt x="35638" y="54288"/>
                  </a:lnTo>
                  <a:cubicBezTo>
                    <a:pt x="46465" y="54219"/>
                    <a:pt x="54432" y="54089"/>
                    <a:pt x="56483" y="53886"/>
                  </a:cubicBezTo>
                  <a:cubicBezTo>
                    <a:pt x="56864" y="51308"/>
                    <a:pt x="56966" y="35928"/>
                    <a:pt x="56407" y="33757"/>
                  </a:cubicBezTo>
                  <a:cubicBezTo>
                    <a:pt x="54934" y="28169"/>
                    <a:pt x="47225" y="29540"/>
                    <a:pt x="41053" y="29540"/>
                  </a:cubicBezTo>
                  <a:lnTo>
                    <a:pt x="0" y="29540"/>
                  </a:lnTo>
                  <a:lnTo>
                    <a:pt x="0" y="24829"/>
                  </a:lnTo>
                  <a:lnTo>
                    <a:pt x="20948" y="24829"/>
                  </a:lnTo>
                  <a:cubicBezTo>
                    <a:pt x="25812" y="24892"/>
                    <a:pt x="25825" y="25794"/>
                    <a:pt x="25723" y="21057"/>
                  </a:cubicBezTo>
                  <a:cubicBezTo>
                    <a:pt x="25475" y="8284"/>
                    <a:pt x="27364" y="6669"/>
                    <a:pt x="14522" y="6671"/>
                  </a:cubicBezTo>
                  <a:lnTo>
                    <a:pt x="0" y="6819"/>
                  </a:lnTo>
                  <a:lnTo>
                    <a:pt x="0" y="180"/>
                  </a:lnTo>
                  <a:lnTo>
                    <a:pt x="8312" y="102"/>
                  </a:lnTo>
                  <a:cubicBezTo>
                    <a:pt x="11157" y="51"/>
                    <a:pt x="14001" y="0"/>
                    <a:pt x="16859" y="5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112">
              <a:extLst>
                <a:ext uri="{FF2B5EF4-FFF2-40B4-BE49-F238E27FC236}">
                  <a16:creationId xmlns:a16="http://schemas.microsoft.com/office/drawing/2014/main" id="{6F4A8F17-2ED3-05A0-B4C1-FF868C0A43B3}"/>
                </a:ext>
              </a:extLst>
            </p:cNvPr>
            <p:cNvSpPr/>
            <p:nvPr/>
          </p:nvSpPr>
          <p:spPr>
            <a:xfrm>
              <a:off x="0" y="0"/>
              <a:ext cx="95332" cy="190665"/>
            </a:xfrm>
            <a:custGeom>
              <a:avLst/>
              <a:gdLst/>
              <a:ahLst/>
              <a:cxnLst/>
              <a:rect l="0" t="0" r="0" b="0"/>
              <a:pathLst>
                <a:path w="95332" h="190665">
                  <a:moveTo>
                    <a:pt x="36792" y="0"/>
                  </a:moveTo>
                  <a:lnTo>
                    <a:pt x="95332" y="0"/>
                  </a:lnTo>
                  <a:lnTo>
                    <a:pt x="95332" y="10973"/>
                  </a:lnTo>
                  <a:lnTo>
                    <a:pt x="36792" y="10973"/>
                  </a:lnTo>
                  <a:cubicBezTo>
                    <a:pt x="22555" y="10973"/>
                    <a:pt x="10972" y="22555"/>
                    <a:pt x="10972" y="36792"/>
                  </a:cubicBezTo>
                  <a:lnTo>
                    <a:pt x="10972" y="153873"/>
                  </a:lnTo>
                  <a:cubicBezTo>
                    <a:pt x="10972" y="168110"/>
                    <a:pt x="22555" y="179692"/>
                    <a:pt x="36792" y="179692"/>
                  </a:cubicBezTo>
                  <a:lnTo>
                    <a:pt x="95332" y="179692"/>
                  </a:lnTo>
                  <a:lnTo>
                    <a:pt x="95332" y="190665"/>
                  </a:lnTo>
                  <a:lnTo>
                    <a:pt x="36792" y="190665"/>
                  </a:lnTo>
                  <a:cubicBezTo>
                    <a:pt x="16510" y="190665"/>
                    <a:pt x="0" y="174155"/>
                    <a:pt x="0" y="153873"/>
                  </a:cubicBezTo>
                  <a:lnTo>
                    <a:pt x="0" y="36792"/>
                  </a:lnTo>
                  <a:cubicBezTo>
                    <a:pt x="0" y="16510"/>
                    <a:pt x="16510" y="0"/>
                    <a:pt x="3679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113">
              <a:extLst>
                <a:ext uri="{FF2B5EF4-FFF2-40B4-BE49-F238E27FC236}">
                  <a16:creationId xmlns:a16="http://schemas.microsoft.com/office/drawing/2014/main" id="{21AE21E7-E13D-6287-5592-201972791387}"/>
                </a:ext>
              </a:extLst>
            </p:cNvPr>
            <p:cNvSpPr/>
            <p:nvPr/>
          </p:nvSpPr>
          <p:spPr>
            <a:xfrm>
              <a:off x="95332" y="0"/>
              <a:ext cx="95333" cy="190665"/>
            </a:xfrm>
            <a:custGeom>
              <a:avLst/>
              <a:gdLst/>
              <a:ahLst/>
              <a:cxnLst/>
              <a:rect l="0" t="0" r="0" b="0"/>
              <a:pathLst>
                <a:path w="95333" h="190665">
                  <a:moveTo>
                    <a:pt x="0" y="0"/>
                  </a:moveTo>
                  <a:lnTo>
                    <a:pt x="58541" y="0"/>
                  </a:lnTo>
                  <a:cubicBezTo>
                    <a:pt x="78822" y="0"/>
                    <a:pt x="95333" y="16510"/>
                    <a:pt x="95333" y="36792"/>
                  </a:cubicBezTo>
                  <a:lnTo>
                    <a:pt x="95333" y="153873"/>
                  </a:lnTo>
                  <a:cubicBezTo>
                    <a:pt x="95333" y="174155"/>
                    <a:pt x="78822" y="190665"/>
                    <a:pt x="58541" y="190665"/>
                  </a:cubicBezTo>
                  <a:lnTo>
                    <a:pt x="0" y="190665"/>
                  </a:lnTo>
                  <a:lnTo>
                    <a:pt x="0" y="179692"/>
                  </a:lnTo>
                  <a:lnTo>
                    <a:pt x="58541" y="179692"/>
                  </a:lnTo>
                  <a:cubicBezTo>
                    <a:pt x="72778" y="179692"/>
                    <a:pt x="84360" y="168110"/>
                    <a:pt x="84360" y="153873"/>
                  </a:cubicBezTo>
                  <a:lnTo>
                    <a:pt x="84360" y="36792"/>
                  </a:lnTo>
                  <a:cubicBezTo>
                    <a:pt x="84360" y="22555"/>
                    <a:pt x="72778" y="10973"/>
                    <a:pt x="58541" y="10973"/>
                  </a:cubicBezTo>
                  <a:lnTo>
                    <a:pt x="0" y="109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F990C-BA62-5E47-58DE-CDED4BFC50D4}"/>
              </a:ext>
            </a:extLst>
          </p:cNvPr>
          <p:cNvSpPr/>
          <p:nvPr/>
        </p:nvSpPr>
        <p:spPr>
          <a:xfrm>
            <a:off x="691334" y="6415841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2400" b="1" i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endParaRPr lang="en-US" sz="2400" b="1" i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F920D7-7596-4129-EC06-2FD2C430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999" y="1355761"/>
            <a:ext cx="9890679" cy="48482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Quicksand"/>
              </a:rPr>
              <a:t>Players in the System: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Quicksand"/>
              </a:rPr>
              <a:t>Students &amp; Other Stakeholders</a:t>
            </a:r>
            <a:endParaRPr lang="en-US" sz="2000" dirty="0">
              <a:latin typeface="Quicksand"/>
            </a:endParaRP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/>
              </a:rPr>
              <a:t>They receive updates through </a:t>
            </a:r>
            <a:r>
              <a:rPr lang="en-US" b="1" dirty="0">
                <a:latin typeface="Quicksand"/>
              </a:rPr>
              <a:t>social media, emails, and notice boards</a:t>
            </a:r>
            <a:r>
              <a:rPr lang="en-US" dirty="0">
                <a:latin typeface="Quicksand"/>
              </a:rPr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Quicksand"/>
              </a:rPr>
              <a:t>Faculty &amp; Administrative Offices</a:t>
            </a:r>
            <a:endParaRPr lang="en-US" sz="2000" dirty="0">
              <a:latin typeface="Quicksand"/>
            </a:endParaRP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/>
              </a:rPr>
              <a:t>They </a:t>
            </a:r>
            <a:r>
              <a:rPr lang="en-US" b="1" dirty="0">
                <a:latin typeface="Quicksand"/>
              </a:rPr>
              <a:t>draft news and announcements</a:t>
            </a:r>
            <a:r>
              <a:rPr lang="en-US" dirty="0">
                <a:latin typeface="Quicksand"/>
              </a:rPr>
              <a:t> related to their respective departments .  </a:t>
            </a:r>
            <a:r>
              <a:rPr lang="en-US" b="1" dirty="0">
                <a:latin typeface="Quicksand"/>
              </a:rPr>
              <a:t>submit</a:t>
            </a:r>
            <a:r>
              <a:rPr lang="en-US" dirty="0">
                <a:latin typeface="Quicksand"/>
              </a:rPr>
              <a:t> content to the </a:t>
            </a:r>
            <a:r>
              <a:rPr lang="en-US" b="1" dirty="0">
                <a:latin typeface="Quicksand"/>
              </a:rPr>
              <a:t>AMU Communication Office</a:t>
            </a:r>
            <a:r>
              <a:rPr lang="en-US" dirty="0">
                <a:latin typeface="Quicksand"/>
              </a:rPr>
              <a:t> for review.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Quicksand"/>
              </a:rPr>
              <a:t>AMU Communication Office</a:t>
            </a:r>
            <a:endParaRPr lang="en-US" sz="2000" dirty="0">
              <a:latin typeface="Quicksand"/>
            </a:endParaRP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Quicksand"/>
              </a:rPr>
              <a:t>They act as the </a:t>
            </a:r>
            <a:r>
              <a:rPr lang="en-US" b="1" dirty="0">
                <a:latin typeface="Quicksand"/>
              </a:rPr>
              <a:t>central hub</a:t>
            </a:r>
            <a:r>
              <a:rPr lang="en-US" dirty="0">
                <a:latin typeface="Quicksand"/>
              </a:rPr>
              <a:t> for reviewing and publishing announcements. They ensure </a:t>
            </a:r>
            <a:r>
              <a:rPr lang="en-US" b="1" dirty="0">
                <a:latin typeface="Quicksand"/>
              </a:rPr>
              <a:t>proper formatting, consistency, and security</a:t>
            </a:r>
            <a:r>
              <a:rPr lang="en-US" dirty="0">
                <a:latin typeface="Quicksand"/>
              </a:rPr>
              <a:t> before posting on platforms.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16882-234B-4F0E-04F0-62672F62E112}"/>
              </a:ext>
            </a:extLst>
          </p:cNvPr>
          <p:cNvSpPr txBox="1"/>
          <p:nvPr/>
        </p:nvSpPr>
        <p:spPr>
          <a:xfrm>
            <a:off x="1267043" y="630329"/>
            <a:ext cx="6107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1" dirty="0">
                <a:solidFill>
                  <a:srgbClr val="FF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Major Functions in the Existing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49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F9DA-7EBA-A311-5EBF-865193D3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912" y="187944"/>
            <a:ext cx="1284578" cy="538509"/>
          </a:xfrm>
        </p:spPr>
        <p:txBody>
          <a:bodyPr>
            <a:normAutofit fontScale="90000"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Cont</a:t>
            </a:r>
            <a:r>
              <a:rPr lang="en-US" sz="3200" b="1" dirty="0">
                <a:solidFill>
                  <a:srgbClr val="FF0000"/>
                </a:solidFill>
              </a:rPr>
              <a:t>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75295-34C7-D6F7-9903-B154FE862CAC}"/>
              </a:ext>
            </a:extLst>
          </p:cNvPr>
          <p:cNvGrpSpPr/>
          <p:nvPr/>
        </p:nvGrpSpPr>
        <p:grpSpPr>
          <a:xfrm rot="5400000">
            <a:off x="-1178531" y="2115999"/>
            <a:ext cx="5902369" cy="3581633"/>
            <a:chOff x="0" y="95734"/>
            <a:chExt cx="9933501" cy="4712096"/>
          </a:xfrm>
        </p:grpSpPr>
        <p:sp>
          <p:nvSpPr>
            <p:cNvPr id="5" name="Shape 192">
              <a:extLst>
                <a:ext uri="{FF2B5EF4-FFF2-40B4-BE49-F238E27FC236}">
                  <a16:creationId xmlns:a16="http://schemas.microsoft.com/office/drawing/2014/main" id="{428D4072-E6D9-4116-E6D6-15D930D41A0F}"/>
                </a:ext>
              </a:extLst>
            </p:cNvPr>
            <p:cNvSpPr/>
            <p:nvPr/>
          </p:nvSpPr>
          <p:spPr>
            <a:xfrm>
              <a:off x="2850840" y="95734"/>
              <a:ext cx="7082661" cy="4712096"/>
            </a:xfrm>
            <a:custGeom>
              <a:avLst/>
              <a:gdLst/>
              <a:ahLst/>
              <a:cxnLst/>
              <a:rect l="0" t="0" r="0" b="0"/>
              <a:pathLst>
                <a:path w="7082661" h="4712096">
                  <a:moveTo>
                    <a:pt x="5738617" y="3256"/>
                  </a:moveTo>
                  <a:cubicBezTo>
                    <a:pt x="6434120" y="13025"/>
                    <a:pt x="7068294" y="570523"/>
                    <a:pt x="7070962" y="1349192"/>
                  </a:cubicBezTo>
                  <a:lnTo>
                    <a:pt x="7079343" y="3762446"/>
                  </a:lnTo>
                  <a:lnTo>
                    <a:pt x="7082661" y="4712096"/>
                  </a:lnTo>
                  <a:lnTo>
                    <a:pt x="572734" y="4712096"/>
                  </a:lnTo>
                  <a:lnTo>
                    <a:pt x="523705" y="4658809"/>
                  </a:lnTo>
                  <a:cubicBezTo>
                    <a:pt x="0" y="4049296"/>
                    <a:pt x="115052" y="3056517"/>
                    <a:pt x="872218" y="2615890"/>
                  </a:cubicBezTo>
                  <a:lnTo>
                    <a:pt x="2957939" y="1402025"/>
                  </a:lnTo>
                  <a:lnTo>
                    <a:pt x="5043788" y="188158"/>
                  </a:lnTo>
                  <a:cubicBezTo>
                    <a:pt x="5268133" y="57602"/>
                    <a:pt x="5506782" y="0"/>
                    <a:pt x="5738617" y="3256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6E7E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193">
              <a:extLst>
                <a:ext uri="{FF2B5EF4-FFF2-40B4-BE49-F238E27FC236}">
                  <a16:creationId xmlns:a16="http://schemas.microsoft.com/office/drawing/2014/main" id="{FFC34399-B981-33BE-E4AA-3B3DAD370C6A}"/>
                </a:ext>
              </a:extLst>
            </p:cNvPr>
            <p:cNvSpPr/>
            <p:nvPr/>
          </p:nvSpPr>
          <p:spPr>
            <a:xfrm>
              <a:off x="4292433" y="2303081"/>
              <a:ext cx="5641068" cy="2409014"/>
            </a:xfrm>
            <a:custGeom>
              <a:avLst/>
              <a:gdLst/>
              <a:ahLst/>
              <a:cxnLst/>
              <a:rect l="0" t="0" r="0" b="0"/>
              <a:pathLst>
                <a:path w="5641068" h="2409014">
                  <a:moveTo>
                    <a:pt x="4450834" y="2897"/>
                  </a:moveTo>
                  <a:cubicBezTo>
                    <a:pt x="5069953" y="11589"/>
                    <a:pt x="5634476" y="507913"/>
                    <a:pt x="5636857" y="1201048"/>
                  </a:cubicBezTo>
                  <a:lnTo>
                    <a:pt x="5641068" y="2409014"/>
                  </a:lnTo>
                  <a:lnTo>
                    <a:pt x="0" y="2409014"/>
                  </a:lnTo>
                  <a:lnTo>
                    <a:pt x="118961" y="2328680"/>
                  </a:lnTo>
                  <a:lnTo>
                    <a:pt x="1975702" y="1248037"/>
                  </a:lnTo>
                  <a:lnTo>
                    <a:pt x="3832315" y="167522"/>
                  </a:lnTo>
                  <a:cubicBezTo>
                    <a:pt x="4032022" y="51284"/>
                    <a:pt x="4244462" y="0"/>
                    <a:pt x="4450834" y="2897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3D03C2-EFD7-CD5C-E021-37506B35DE0A}"/>
                </a:ext>
              </a:extLst>
            </p:cNvPr>
            <p:cNvSpPr/>
            <p:nvPr/>
          </p:nvSpPr>
          <p:spPr>
            <a:xfrm>
              <a:off x="0" y="3858894"/>
              <a:ext cx="339442" cy="3591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 i="1" kern="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05</a:t>
              </a:r>
              <a:endParaRPr lang="en-US" sz="1600" b="1" i="1" kern="100">
                <a:solidFill>
                  <a:srgbClr val="40404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35" name="Rectangle 24">
            <a:extLst>
              <a:ext uri="{FF2B5EF4-FFF2-40B4-BE49-F238E27FC236}">
                <a16:creationId xmlns:a16="http://schemas.microsoft.com/office/drawing/2014/main" id="{2D0B57C8-6646-2398-6C54-D7464D08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12" y="411480"/>
            <a:ext cx="31970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" name="image3.png">
            <a:extLst>
              <a:ext uri="{FF2B5EF4-FFF2-40B4-BE49-F238E27FC236}">
                <a16:creationId xmlns:a16="http://schemas.microsoft.com/office/drawing/2014/main" id="{33879038-E4B3-27E5-67E8-24F06FFC687E}"/>
              </a:ext>
            </a:extLst>
          </p:cNvPr>
          <p:cNvPicPr/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0595113" y="5987332"/>
            <a:ext cx="602972" cy="618030"/>
          </a:xfrm>
          <a:prstGeom prst="rect">
            <a:avLst/>
          </a:prstGeom>
          <a:ln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B48768-56A1-C7F0-F72C-17E95A5387F9}"/>
              </a:ext>
            </a:extLst>
          </p:cNvPr>
          <p:cNvSpPr txBox="1"/>
          <p:nvPr/>
        </p:nvSpPr>
        <p:spPr>
          <a:xfrm>
            <a:off x="11198085" y="6077188"/>
            <a:ext cx="99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9BC67-2BAD-1406-70B6-7395A535E5A0}"/>
              </a:ext>
            </a:extLst>
          </p:cNvPr>
          <p:cNvSpPr txBox="1"/>
          <p:nvPr/>
        </p:nvSpPr>
        <p:spPr>
          <a:xfrm>
            <a:off x="1487557" y="1091344"/>
            <a:ext cx="9409042" cy="404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Quicksan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Content Drafting and Submission</a:t>
            </a:r>
            <a:endParaRPr lang="en-US" sz="2000" dirty="0">
              <a:latin typeface="Quicksand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/>
              </a:rPr>
              <a:t>Administrative offices and faculty draft content and send it to the communication office.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Review and Publication</a:t>
            </a:r>
            <a:endParaRPr lang="en-US" sz="2000" dirty="0">
              <a:latin typeface="Quicksand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/>
              </a:rPr>
              <a:t>The communication office </a:t>
            </a:r>
            <a:r>
              <a:rPr lang="en-US" sz="2000" b="1" dirty="0">
                <a:latin typeface="Quicksand"/>
              </a:rPr>
              <a:t>reviews</a:t>
            </a:r>
            <a:r>
              <a:rPr lang="en-US" sz="2000" dirty="0">
                <a:latin typeface="Quicksand"/>
              </a:rPr>
              <a:t> and </a:t>
            </a:r>
            <a:r>
              <a:rPr lang="en-US" sz="2000" b="1" dirty="0">
                <a:latin typeface="Quicksand"/>
              </a:rPr>
              <a:t>posts content</a:t>
            </a:r>
            <a:r>
              <a:rPr lang="en-US" sz="2000" dirty="0">
                <a:latin typeface="Quicksand"/>
              </a:rPr>
              <a:t> on Telegram, Facebook, and email.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Quicksand"/>
              </a:rPr>
              <a:t>Content Sharing</a:t>
            </a:r>
            <a:endParaRPr lang="en-US" sz="2000" dirty="0">
              <a:latin typeface="Quicksand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Quicksand"/>
              </a:rPr>
              <a:t>Text, images, and videos are shared primarily through social media platforms.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1819B-11F6-0539-6E50-900497AE11BF}"/>
              </a:ext>
            </a:extLst>
          </p:cNvPr>
          <p:cNvGrpSpPr/>
          <p:nvPr/>
        </p:nvGrpSpPr>
        <p:grpSpPr>
          <a:xfrm>
            <a:off x="6179689" y="5986189"/>
            <a:ext cx="1108504" cy="637540"/>
            <a:chOff x="0" y="0"/>
            <a:chExt cx="931637" cy="638111"/>
          </a:xfrm>
        </p:grpSpPr>
        <p:sp>
          <p:nvSpPr>
            <p:cNvPr id="9" name="Shape 175">
              <a:extLst>
                <a:ext uri="{FF2B5EF4-FFF2-40B4-BE49-F238E27FC236}">
                  <a16:creationId xmlns:a16="http://schemas.microsoft.com/office/drawing/2014/main" id="{2BF44186-7350-CE6C-F480-BD755D7842B3}"/>
                </a:ext>
              </a:extLst>
            </p:cNvPr>
            <p:cNvSpPr/>
            <p:nvPr/>
          </p:nvSpPr>
          <p:spPr>
            <a:xfrm>
              <a:off x="514518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176">
              <a:extLst>
                <a:ext uri="{FF2B5EF4-FFF2-40B4-BE49-F238E27FC236}">
                  <a16:creationId xmlns:a16="http://schemas.microsoft.com/office/drawing/2014/main" id="{4DC302B3-3237-771C-BA37-75067B83449C}"/>
                </a:ext>
              </a:extLst>
            </p:cNvPr>
            <p:cNvSpPr/>
            <p:nvPr/>
          </p:nvSpPr>
          <p:spPr>
            <a:xfrm>
              <a:off x="0" y="0"/>
              <a:ext cx="417119" cy="638111"/>
            </a:xfrm>
            <a:custGeom>
              <a:avLst/>
              <a:gdLst/>
              <a:ahLst/>
              <a:cxnLst/>
              <a:rect l="0" t="0" r="0" b="0"/>
              <a:pathLst>
                <a:path w="417119" h="638111">
                  <a:moveTo>
                    <a:pt x="86779" y="0"/>
                  </a:moveTo>
                  <a:lnTo>
                    <a:pt x="330340" y="0"/>
                  </a:lnTo>
                  <a:cubicBezTo>
                    <a:pt x="378269" y="0"/>
                    <a:pt x="417119" y="38608"/>
                    <a:pt x="417119" y="86220"/>
                  </a:cubicBezTo>
                  <a:lnTo>
                    <a:pt x="417119" y="328232"/>
                  </a:lnTo>
                  <a:cubicBezTo>
                    <a:pt x="417119" y="375857"/>
                    <a:pt x="378269" y="414451"/>
                    <a:pt x="330340" y="414451"/>
                  </a:cubicBezTo>
                  <a:lnTo>
                    <a:pt x="203721" y="414451"/>
                  </a:lnTo>
                  <a:lnTo>
                    <a:pt x="328752" y="538683"/>
                  </a:lnTo>
                  <a:cubicBezTo>
                    <a:pt x="339572" y="549440"/>
                    <a:pt x="344983" y="563537"/>
                    <a:pt x="344983" y="577634"/>
                  </a:cubicBezTo>
                  <a:cubicBezTo>
                    <a:pt x="344983" y="591731"/>
                    <a:pt x="339572" y="605841"/>
                    <a:pt x="328752" y="616598"/>
                  </a:cubicBezTo>
                  <a:cubicBezTo>
                    <a:pt x="307086" y="638111"/>
                    <a:pt x="271983" y="638111"/>
                    <a:pt x="250330" y="616598"/>
                  </a:cubicBezTo>
                  <a:lnTo>
                    <a:pt x="20295" y="388036"/>
                  </a:lnTo>
                  <a:cubicBezTo>
                    <a:pt x="11113" y="378917"/>
                    <a:pt x="5829" y="367385"/>
                    <a:pt x="4432" y="355498"/>
                  </a:cubicBezTo>
                  <a:cubicBezTo>
                    <a:pt x="1550" y="346939"/>
                    <a:pt x="0" y="337769"/>
                    <a:pt x="0" y="328232"/>
                  </a:cubicBezTo>
                  <a:lnTo>
                    <a:pt x="0" y="86220"/>
                  </a:lnTo>
                  <a:cubicBezTo>
                    <a:pt x="0" y="38608"/>
                    <a:pt x="38850" y="0"/>
                    <a:pt x="86779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C1C2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53DDDC6-9CC4-1C54-946D-A5E2A8C4476C}"/>
              </a:ext>
            </a:extLst>
          </p:cNvPr>
          <p:cNvSpPr/>
          <p:nvPr/>
        </p:nvSpPr>
        <p:spPr>
          <a:xfrm>
            <a:off x="601091" y="6381302"/>
            <a:ext cx="523812" cy="3376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</a:t>
            </a:r>
            <a:r>
              <a:rPr lang="en-US" sz="2400" b="1" i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endParaRPr lang="en-US" sz="2400" b="1" i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5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1210</Words>
  <Application>Microsoft Office PowerPoint</Application>
  <PresentationFormat>Widescreen</PresentationFormat>
  <Paragraphs>204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Bahnschrift SemiLight</vt:lpstr>
      <vt:lpstr>Calibri</vt:lpstr>
      <vt:lpstr>Calibri Light</vt:lpstr>
      <vt:lpstr>Cormorant Garamond Bold Italics</vt:lpstr>
      <vt:lpstr>Courier New</vt:lpstr>
      <vt:lpstr>Quicksand</vt:lpstr>
      <vt:lpstr>Times New Roman</vt:lpstr>
      <vt:lpstr>Wingdings</vt:lpstr>
      <vt:lpstr>Office Theme</vt:lpstr>
      <vt:lpstr>PowerPoint Presentation</vt:lpstr>
      <vt:lpstr>TEAM MEMBERS</vt:lpstr>
      <vt:lpstr>INTRODUCTION</vt:lpstr>
      <vt:lpstr> EXISTING SYSTEM  </vt:lpstr>
      <vt:lpstr>PowerPoint Presentation</vt:lpstr>
      <vt:lpstr>PowerPoint Presentation</vt:lpstr>
      <vt:lpstr>PowerPoint Presentation</vt:lpstr>
      <vt:lpstr>PowerPoint Presentation</vt:lpstr>
      <vt:lpstr>Cont …</vt:lpstr>
      <vt:lpstr>Challenges of the Existing System:</vt:lpstr>
      <vt:lpstr>Challenges of the Existing System:</vt:lpstr>
      <vt:lpstr>Proposed System </vt:lpstr>
      <vt:lpstr>Proposed System </vt:lpstr>
      <vt:lpstr>PowerPoint Presentation</vt:lpstr>
      <vt:lpstr>PowerPoint Presentation</vt:lpstr>
      <vt:lpstr>Cont …</vt:lpstr>
      <vt:lpstr>Cont …</vt:lpstr>
      <vt:lpstr>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rip rip</dc:creator>
  <cp:lastModifiedBy>rip rip</cp:lastModifiedBy>
  <cp:revision>4</cp:revision>
  <dcterms:created xsi:type="dcterms:W3CDTF">2024-10-07T04:20:54Z</dcterms:created>
  <dcterms:modified xsi:type="dcterms:W3CDTF">2025-01-31T18:41:14Z</dcterms:modified>
</cp:coreProperties>
</file>