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2" r:id="rId4"/>
    <p:sldId id="271" r:id="rId5"/>
    <p:sldId id="276" r:id="rId6"/>
    <p:sldId id="273" r:id="rId7"/>
    <p:sldId id="274" r:id="rId8"/>
    <p:sldId id="277" r:id="rId9"/>
    <p:sldId id="278" r:id="rId10"/>
    <p:sldId id="279" r:id="rId11"/>
    <p:sldId id="280" r:id="rId12"/>
    <p:sldId id="260" r:id="rId13"/>
    <p:sldId id="281" r:id="rId14"/>
    <p:sldId id="258" r:id="rId15"/>
    <p:sldId id="282" r:id="rId16"/>
    <p:sldId id="283" r:id="rId17"/>
    <p:sldId id="264" r:id="rId18"/>
    <p:sldId id="263" r:id="rId19"/>
    <p:sldId id="265" r:id="rId20"/>
    <p:sldId id="267" r:id="rId21"/>
    <p:sldId id="268" r:id="rId22"/>
    <p:sldId id="269" r:id="rId23"/>
    <p:sldId id="284" r:id="rId24"/>
    <p:sldId id="285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2" y="3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0133-620D-4E96-ADE4-7D4B053701B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6923-47EB-4C6F-B9CF-BDD8299DA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26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0133-620D-4E96-ADE4-7D4B053701B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6923-47EB-4C6F-B9CF-BDD8299DA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06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0133-620D-4E96-ADE4-7D4B053701B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6923-47EB-4C6F-B9CF-BDD8299DA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49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9247"/>
            <a:ext cx="10515600" cy="1325563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ru-RU" dirty="0" smtClean="0"/>
              <a:t>Образец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19747"/>
            <a:ext cx="10515600" cy="4351338"/>
          </a:xfrm>
        </p:spPr>
        <p:txBody>
          <a:bodyPr/>
          <a:lstStyle>
            <a:lvl1pPr marL="0" indent="0">
              <a:buNone/>
              <a:defRPr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defRPr>
            </a:lvl1pPr>
            <a:lvl2pPr marL="457200" indent="0">
              <a:buNone/>
              <a:defRPr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defRPr>
            </a:lvl2pPr>
            <a:lvl3pPr marL="914400" indent="0">
              <a:buNone/>
              <a:defRPr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defRPr>
            </a:lvl3pPr>
            <a:lvl4pPr marL="1371600" indent="0">
              <a:buNone/>
              <a:defRPr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defRPr>
            </a:lvl4pPr>
            <a:lvl5pPr marL="1828800" indent="0">
              <a:buNone/>
              <a:defRPr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0133-620D-4E96-ADE4-7D4B053701B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6923-47EB-4C6F-B9CF-BDD8299DA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01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0133-620D-4E96-ADE4-7D4B053701B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6923-47EB-4C6F-B9CF-BDD8299DA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35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0133-620D-4E96-ADE4-7D4B053701B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6923-47EB-4C6F-B9CF-BDD8299DA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51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0133-620D-4E96-ADE4-7D4B053701B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6923-47EB-4C6F-B9CF-BDD8299DA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79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0133-620D-4E96-ADE4-7D4B053701B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6923-47EB-4C6F-B9CF-BDD8299DA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63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0133-620D-4E96-ADE4-7D4B053701B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6923-47EB-4C6F-B9CF-BDD8299DA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17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0133-620D-4E96-ADE4-7D4B053701B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6923-47EB-4C6F-B9CF-BDD8299DA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90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0133-620D-4E96-ADE4-7D4B053701B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6923-47EB-4C6F-B9CF-BDD8299DA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33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F0133-620D-4E96-ADE4-7D4B053701B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36923-47EB-4C6F-B9CF-BDD8299DA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85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23405"/>
          </a:xfrm>
        </p:spPr>
        <p:txBody>
          <a:bodyPr anchor="ctr">
            <a:normAutofit/>
          </a:bodyPr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ru-RU" dirty="0" smtClean="0"/>
              <a:t>Электронный школьный дневник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sz="7200" b="1" dirty="0"/>
              <a:t>"EdSpace"</a:t>
            </a:r>
            <a:endParaRPr lang="ru-RU" sz="72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02" y="5245767"/>
            <a:ext cx="1762298" cy="161223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2" t="12779" r="54167" b="11852"/>
          <a:stretch/>
        </p:blipFill>
        <p:spPr>
          <a:xfrm>
            <a:off x="161636" y="128072"/>
            <a:ext cx="1959264" cy="19885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116" y="5041233"/>
            <a:ext cx="1664367" cy="166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74900" y="1658843"/>
            <a:ext cx="9436100" cy="3601553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6</a:t>
            </a:r>
            <a:r>
              <a:rPr lang="ru-RU" sz="3600" b="1" dirty="0"/>
              <a:t>. Потенциал для модульного тестирования</a:t>
            </a:r>
          </a:p>
          <a:p>
            <a:pPr marL="1079500" indent="-546100">
              <a:buFont typeface="Arial" panose="020B0604020202020204" pitchFamily="34" charset="0"/>
              <a:buChar char="•"/>
            </a:pPr>
            <a:r>
              <a:rPr lang="ru-RU" sz="3600" dirty="0"/>
              <a:t>Архитектура позволяет легко писать </a:t>
            </a:r>
            <a:r>
              <a:rPr lang="ru-RU" sz="3600" dirty="0" err="1"/>
              <a:t>unit</a:t>
            </a:r>
            <a:r>
              <a:rPr lang="ru-RU" sz="3600" dirty="0"/>
              <a:t>- и </a:t>
            </a:r>
            <a:r>
              <a:rPr lang="ru-RU" sz="3600" dirty="0" err="1"/>
              <a:t>integration</a:t>
            </a:r>
            <a:r>
              <a:rPr lang="ru-RU" sz="3600" dirty="0"/>
              <a:t>-тесты.</a:t>
            </a:r>
          </a:p>
          <a:p>
            <a:pPr marL="1079500" indent="-546100">
              <a:buFont typeface="Arial" panose="020B0604020202020204" pitchFamily="34" charset="0"/>
              <a:buChar char="•"/>
            </a:pPr>
            <a:r>
              <a:rPr lang="ru-RU" sz="3600" dirty="0"/>
              <a:t>Разделение бизнес-логики и роутеров упрощает изолированное тестирование.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72080" flipH="1">
            <a:off x="386907" y="2835616"/>
            <a:ext cx="1654405" cy="165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5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68500" y="1341343"/>
            <a:ext cx="10020300" cy="4983257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7. </a:t>
            </a:r>
            <a:r>
              <a:rPr lang="ru-RU" sz="3600" b="1" dirty="0"/>
              <a:t>Практическая польза</a:t>
            </a:r>
          </a:p>
          <a:p>
            <a:pPr marL="1168400" indent="-635000">
              <a:buFont typeface="Arial" panose="020B0604020202020204" pitchFamily="34" charset="0"/>
              <a:buChar char="•"/>
              <a:tabLst>
                <a:tab pos="622300" algn="l"/>
              </a:tabLst>
            </a:pPr>
            <a:r>
              <a:rPr lang="ru-RU" sz="3600" dirty="0"/>
              <a:t>Реальный кейс использования: электронный дневник, актуальный для школ и других учебных заведений.</a:t>
            </a:r>
          </a:p>
          <a:p>
            <a:pPr marL="1168400" indent="-635000">
              <a:buFont typeface="Arial" panose="020B0604020202020204" pitchFamily="34" charset="0"/>
              <a:buChar char="•"/>
              <a:tabLst>
                <a:tab pos="622300" algn="l"/>
              </a:tabLst>
            </a:pPr>
            <a:r>
              <a:rPr lang="ru-RU" sz="3600" dirty="0"/>
              <a:t>Возможность расширения функционала под конкретные нужды (оценки, расписание, уведомления и т.д.).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33" y="2785533"/>
            <a:ext cx="1380067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0297" y="1898414"/>
            <a:ext cx="7294803" cy="1325563"/>
          </a:xfrm>
        </p:spPr>
        <p:txBody>
          <a:bodyPr/>
          <a:lstStyle/>
          <a:p>
            <a:pPr algn="ctr"/>
            <a:r>
              <a:rPr lang="ru-RU" b="1" dirty="0" smtClean="0"/>
              <a:t>Структура проекта</a:t>
            </a:r>
            <a:endParaRPr lang="ru-RU" b="1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32912" t="21529" r="53525" b="35336"/>
          <a:stretch/>
        </p:blipFill>
        <p:spPr>
          <a:xfrm>
            <a:off x="7620000" y="331903"/>
            <a:ext cx="3535679" cy="632529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07"/>
          <a:stretch/>
        </p:blipFill>
        <p:spPr>
          <a:xfrm>
            <a:off x="2832192" y="3494550"/>
            <a:ext cx="3527723" cy="202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6912" y="2240447"/>
            <a:ext cx="8940800" cy="1325563"/>
          </a:xfrm>
        </p:spPr>
        <p:txBody>
          <a:bodyPr>
            <a:normAutofit/>
          </a:bodyPr>
          <a:lstStyle/>
          <a:p>
            <a:pPr algn="ctr"/>
            <a:r>
              <a:rPr lang="ru-RU" sz="8000" b="1" dirty="0" smtClean="0"/>
              <a:t>Функционал</a:t>
            </a:r>
            <a:endParaRPr lang="ru-RU" sz="8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40" r="54161"/>
          <a:stretch/>
        </p:blipFill>
        <p:spPr>
          <a:xfrm>
            <a:off x="5177211" y="4148310"/>
            <a:ext cx="1600202" cy="147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4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500" y="259247"/>
            <a:ext cx="10401300" cy="1325563"/>
          </a:xfrm>
        </p:spPr>
        <p:txBody>
          <a:bodyPr/>
          <a:lstStyle/>
          <a:p>
            <a:pPr algn="ctr"/>
            <a:r>
              <a:rPr lang="ru-RU" b="1" dirty="0"/>
              <a:t>Функционал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27202"/>
            <a:ext cx="10515600" cy="35433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1" dirty="0" err="1"/>
              <a:t>A</a:t>
            </a:r>
            <a:r>
              <a:rPr lang="en-US" sz="3200" b="1" dirty="0" err="1" smtClean="0"/>
              <a:t>dmin_panel</a:t>
            </a:r>
            <a:r>
              <a:rPr lang="en-US" sz="3200" dirty="0" smtClean="0"/>
              <a:t> </a:t>
            </a:r>
            <a:r>
              <a:rPr lang="ru-RU" sz="3200" dirty="0" smtClean="0"/>
              <a:t>админ панель для изменения роли пользователей</a:t>
            </a:r>
            <a:endParaRPr lang="en-US" sz="3200" dirty="0" smtClean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1" dirty="0" err="1" smtClean="0"/>
              <a:t>Auth</a:t>
            </a:r>
            <a:r>
              <a:rPr lang="ru-RU" sz="3200" dirty="0" smtClean="0"/>
              <a:t> модуль для регистрации, авторизации и работы с пользователями</a:t>
            </a:r>
            <a:endParaRPr lang="en-US" sz="3200" dirty="0" smtClean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C</a:t>
            </a:r>
            <a:r>
              <a:rPr lang="en-US" sz="3200" b="1" dirty="0" smtClean="0"/>
              <a:t>hat</a:t>
            </a:r>
            <a:r>
              <a:rPr lang="ru-RU" sz="3200" dirty="0" smtClean="0"/>
              <a:t> модуль для работы с чатами пользователей (создание </a:t>
            </a:r>
            <a:r>
              <a:rPr lang="ru-RU" sz="3200" dirty="0" smtClean="0"/>
              <a:t>чатов, </a:t>
            </a:r>
            <a:r>
              <a:rPr lang="ru-RU" sz="3200" dirty="0" smtClean="0"/>
              <a:t>просмотр чатов</a:t>
            </a:r>
            <a:r>
              <a:rPr lang="ru-RU" sz="3200" dirty="0" smtClean="0"/>
              <a:t>)</a:t>
            </a:r>
            <a:endParaRPr lang="en-US" sz="32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40" r="54161"/>
          <a:stretch/>
        </p:blipFill>
        <p:spPr>
          <a:xfrm>
            <a:off x="10855584" y="5638799"/>
            <a:ext cx="1226043" cy="113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9247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Функционал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14500"/>
            <a:ext cx="10515600" cy="435658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/>
              <a:t>Group</a:t>
            </a:r>
            <a:r>
              <a:rPr lang="ru-RU" sz="3200" b="1" dirty="0" smtClean="0"/>
              <a:t> </a:t>
            </a:r>
            <a:r>
              <a:rPr lang="ru-RU" sz="3200" dirty="0" smtClean="0"/>
              <a:t> </a:t>
            </a:r>
            <a:r>
              <a:rPr lang="ru-RU" sz="3200" dirty="0" smtClean="0"/>
              <a:t>модуль для работы с группами (создание, изменение, удаление группы, добавление в группу, удаление из группы)</a:t>
            </a:r>
            <a:endParaRPr lang="en-US" sz="3200" dirty="0" smtClean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/>
              <a:t>Lesson</a:t>
            </a:r>
            <a:r>
              <a:rPr lang="ru-RU" sz="3200" b="1" dirty="0" smtClean="0"/>
              <a:t> </a:t>
            </a:r>
            <a:r>
              <a:rPr lang="ru-RU" sz="3200" dirty="0" smtClean="0"/>
              <a:t>модуль для работы с уроками (создание, изменение, удаление, получение уроков по </a:t>
            </a:r>
            <a:r>
              <a:rPr lang="en-US" sz="3200" dirty="0" smtClean="0"/>
              <a:t>id </a:t>
            </a:r>
            <a:r>
              <a:rPr lang="ru-RU" sz="3200" dirty="0" smtClean="0"/>
              <a:t>группы</a:t>
            </a:r>
            <a:r>
              <a:rPr lang="ru-RU" sz="3200" dirty="0" smtClean="0"/>
              <a:t>)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40" r="54161"/>
          <a:stretch/>
        </p:blipFill>
        <p:spPr>
          <a:xfrm>
            <a:off x="10845800" y="5629757"/>
            <a:ext cx="1235827" cy="114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6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9247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Функционал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113" y="1724510"/>
            <a:ext cx="10769600" cy="4044947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Marks</a:t>
            </a:r>
            <a:r>
              <a:rPr lang="ru-RU" sz="3200" b="1" dirty="0"/>
              <a:t> </a:t>
            </a:r>
            <a:r>
              <a:rPr lang="ru-RU" sz="3200" dirty="0"/>
              <a:t>модуль для работы с оценками (выставление оценок организовано через </a:t>
            </a:r>
            <a:r>
              <a:rPr lang="ru-RU" sz="3200" dirty="0" err="1"/>
              <a:t>вебсокеты</a:t>
            </a:r>
            <a:r>
              <a:rPr lang="ru-RU" sz="3200" dirty="0"/>
              <a:t> для быстрой </a:t>
            </a:r>
            <a:r>
              <a:rPr lang="ru-RU" sz="3200" dirty="0" err="1"/>
              <a:t>предачи</a:t>
            </a:r>
            <a:r>
              <a:rPr lang="ru-RU" sz="3200" dirty="0"/>
              <a:t> данных, получение оценок по </a:t>
            </a:r>
            <a:r>
              <a:rPr lang="en-US" sz="3200" dirty="0"/>
              <a:t>id </a:t>
            </a:r>
            <a:r>
              <a:rPr lang="ru-RU" sz="3200" dirty="0"/>
              <a:t>группы, пользователя, предмета)</a:t>
            </a:r>
            <a:endParaRPr lang="en-US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Subject </a:t>
            </a:r>
            <a:r>
              <a:rPr lang="ru-RU" sz="3200" dirty="0"/>
              <a:t>модуль для работы с предметами (создание, изменение, удаление, получение всех предметов, получение предмета по </a:t>
            </a:r>
            <a:r>
              <a:rPr lang="en-US" sz="3200" dirty="0"/>
              <a:t>id</a:t>
            </a:r>
            <a:r>
              <a:rPr lang="ru-RU" sz="3200" dirty="0"/>
              <a:t>, получение групп у которых ведётся предмет</a:t>
            </a:r>
            <a:r>
              <a:rPr lang="ru-RU" sz="3200" dirty="0" smtClean="0"/>
              <a:t>)</a:t>
            </a:r>
            <a:endParaRPr lang="en-US" sz="32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40" r="54161"/>
          <a:stretch/>
        </p:blipFill>
        <p:spPr>
          <a:xfrm>
            <a:off x="10845800" y="5629757"/>
            <a:ext cx="1235827" cy="114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7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4291" y="2044699"/>
            <a:ext cx="10218707" cy="1714501"/>
          </a:xfrm>
        </p:spPr>
        <p:txBody>
          <a:bodyPr>
            <a:normAutofit/>
          </a:bodyPr>
          <a:lstStyle/>
          <a:p>
            <a:pPr algn="ctr"/>
            <a:r>
              <a:rPr lang="ru-RU" sz="7200" b="1" dirty="0" smtClean="0"/>
              <a:t>Дизайн сайта</a:t>
            </a:r>
            <a:endParaRPr lang="ru-RU" sz="72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07"/>
          <a:stretch/>
        </p:blipFill>
        <p:spPr>
          <a:xfrm>
            <a:off x="4579420" y="3759200"/>
            <a:ext cx="3228447" cy="184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3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Главная  страница</a:t>
            </a:r>
            <a:endParaRPr lang="ru-RU" b="1" dirty="0"/>
          </a:p>
        </p:txBody>
      </p:sp>
      <p:pic>
        <p:nvPicPr>
          <p:cNvPr id="1026" name="Picture 2" descr="C:\Users\Виктор\Downloads\Главная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468974"/>
            <a:ext cx="10229850" cy="508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53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Расписание</a:t>
            </a:r>
            <a:endParaRPr lang="ru-RU" b="1" dirty="0"/>
          </a:p>
        </p:txBody>
      </p:sp>
      <p:pic>
        <p:nvPicPr>
          <p:cNvPr id="2050" name="Picture 2" descr="C:\Users\Виктор\Downloads\Расписание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450" y="1584810"/>
            <a:ext cx="9579100" cy="477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94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9235" y="358792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b="1" dirty="0" smtClean="0"/>
              <a:t>Разработчики</a:t>
            </a:r>
            <a:endParaRPr lang="ru-RU" sz="6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64266" y="1719747"/>
            <a:ext cx="9389533" cy="435133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4400" dirty="0" smtClean="0"/>
              <a:t>Ламоченко Денис</a:t>
            </a:r>
            <a:endParaRPr lang="ru-RU" sz="4400" dirty="0"/>
          </a:p>
          <a:p>
            <a:pPr>
              <a:lnSpc>
                <a:spcPct val="150000"/>
              </a:lnSpc>
            </a:pPr>
            <a:r>
              <a:rPr lang="ru-RU" sz="4400" dirty="0" smtClean="0"/>
              <a:t>Зорин Захар</a:t>
            </a:r>
            <a:endParaRPr lang="ru-RU" sz="4400" dirty="0"/>
          </a:p>
          <a:p>
            <a:pPr>
              <a:lnSpc>
                <a:spcPct val="150000"/>
              </a:lnSpc>
            </a:pPr>
            <a:r>
              <a:rPr lang="ru-RU" sz="4400" dirty="0" smtClean="0"/>
              <a:t>Фомичев Виктор</a:t>
            </a:r>
            <a:endParaRPr lang="ru-RU" sz="4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846" y="1719747"/>
            <a:ext cx="4019649" cy="401964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40" r="54161"/>
          <a:stretch/>
        </p:blipFill>
        <p:spPr>
          <a:xfrm>
            <a:off x="1012073" y="2463801"/>
            <a:ext cx="714637" cy="6604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40" r="54161"/>
          <a:stretch/>
        </p:blipFill>
        <p:spPr>
          <a:xfrm>
            <a:off x="1012072" y="3604584"/>
            <a:ext cx="714637" cy="6604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40" r="54161"/>
          <a:stretch/>
        </p:blipFill>
        <p:spPr>
          <a:xfrm>
            <a:off x="1016213" y="4686301"/>
            <a:ext cx="714637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5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Страница с оценками</a:t>
            </a:r>
          </a:p>
        </p:txBody>
      </p:sp>
      <p:pic>
        <p:nvPicPr>
          <p:cNvPr id="3074" name="Picture 2" descr="C:\Users\Виктор\Downloads\Оценк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151" y="1584810"/>
            <a:ext cx="9569698" cy="478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4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Чаты</a:t>
            </a:r>
            <a:endParaRPr lang="ru-RU" b="1" dirty="0"/>
          </a:p>
        </p:txBody>
      </p:sp>
      <p:pic>
        <p:nvPicPr>
          <p:cNvPr id="4098" name="Picture 2" descr="C:\Users\Виктор\Downloads\Чаты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049" y="1584810"/>
            <a:ext cx="9825901" cy="478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37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Виктор\Downloads\Профил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62" y="1584810"/>
            <a:ext cx="9759076" cy="49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Профиль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7637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7600" y="259247"/>
            <a:ext cx="8966200" cy="1325563"/>
          </a:xfrm>
        </p:spPr>
        <p:txBody>
          <a:bodyPr/>
          <a:lstStyle/>
          <a:p>
            <a:r>
              <a:rPr lang="ru-RU" b="1" dirty="0" smtClean="0"/>
              <a:t>Ссылка на наш проект</a:t>
            </a:r>
            <a:endParaRPr lang="ru-RU" b="1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18" y="259247"/>
            <a:ext cx="1366691" cy="1328253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298" y="4707467"/>
            <a:ext cx="2350702" cy="215053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03318" y="2176642"/>
            <a:ext cx="1042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https://github.com/RobikRobi/School-diary.git</a:t>
            </a:r>
            <a:endParaRPr lang="ru-RU" sz="3600" dirty="0">
              <a:solidFill>
                <a:schemeClr val="accent5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0" y="3187700"/>
            <a:ext cx="33401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6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545282" y="1548940"/>
            <a:ext cx="4292600" cy="1286949"/>
          </a:xfrm>
        </p:spPr>
        <p:txBody>
          <a:bodyPr/>
          <a:lstStyle/>
          <a:p>
            <a:r>
              <a:rPr lang="en-US" b="1" dirty="0"/>
              <a:t>"EdSpace"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2" t="12779" r="54167" b="11852"/>
          <a:stretch/>
        </p:blipFill>
        <p:spPr>
          <a:xfrm>
            <a:off x="2354118" y="1530120"/>
            <a:ext cx="3191164" cy="323891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317" y="2854709"/>
            <a:ext cx="1932731" cy="193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5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9150" y="388937"/>
            <a:ext cx="8648700" cy="1325563"/>
          </a:xfrm>
        </p:spPr>
        <p:txBody>
          <a:bodyPr/>
          <a:lstStyle/>
          <a:p>
            <a:r>
              <a:rPr lang="ru-RU" dirty="0" smtClean="0"/>
              <a:t>Для чего этот проект создан 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14500"/>
            <a:ext cx="10515600" cy="388620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b="1" dirty="0" smtClean="0"/>
              <a:t>EdSpace</a:t>
            </a:r>
            <a:r>
              <a:rPr lang="ru-RU" sz="3200" dirty="0" smtClean="0"/>
              <a:t> — </a:t>
            </a:r>
            <a:r>
              <a:rPr lang="ru-RU" sz="3200" dirty="0"/>
              <a:t>это </a:t>
            </a:r>
            <a:r>
              <a:rPr lang="ru-RU" sz="3200" dirty="0" smtClean="0"/>
              <a:t>сервис </a:t>
            </a:r>
            <a:r>
              <a:rPr lang="ru-RU" sz="3200" dirty="0"/>
              <a:t>для </a:t>
            </a:r>
            <a:r>
              <a:rPr lang="ru-RU" sz="3200" dirty="0" smtClean="0"/>
              <a:t>электронного школьного дневника. </a:t>
            </a:r>
            <a:r>
              <a:rPr lang="ru-RU" sz="3200" dirty="0"/>
              <a:t>Он управляет пользователями, предметами, оценками и расписанием, предоставляет API для </a:t>
            </a:r>
            <a:r>
              <a:rPr lang="ru-RU" sz="3200" dirty="0" err="1"/>
              <a:t>frontend</a:t>
            </a:r>
            <a:r>
              <a:rPr lang="ru-RU" sz="3200" dirty="0"/>
              <a:t>-интерфейсов и административной панели, а также поддерживает </a:t>
            </a:r>
            <a:r>
              <a:rPr lang="ru-RU" sz="3200" dirty="0" err="1"/>
              <a:t>WebSocket</a:t>
            </a:r>
            <a:r>
              <a:rPr lang="ru-RU" sz="3200" dirty="0"/>
              <a:t> для обновлений в реальном времени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2" t="12779" r="54167" b="11852"/>
          <a:stretch/>
        </p:blipFill>
        <p:spPr>
          <a:xfrm>
            <a:off x="165100" y="143389"/>
            <a:ext cx="1547950" cy="157111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974" y="5245100"/>
            <a:ext cx="1763026" cy="161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7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7374" y="691006"/>
            <a:ext cx="8966200" cy="3461894"/>
          </a:xfrm>
        </p:spPr>
        <p:txBody>
          <a:bodyPr>
            <a:normAutofit/>
          </a:bodyPr>
          <a:lstStyle/>
          <a:p>
            <a:pPr algn="ctr"/>
            <a:r>
              <a:rPr lang="ru-RU" sz="8000" dirty="0" smtClean="0"/>
              <a:t>Преимущества</a:t>
            </a:r>
            <a:endParaRPr lang="ru-RU" sz="8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152" y="3949700"/>
            <a:ext cx="1960644" cy="196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5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97973" y="1719747"/>
            <a:ext cx="9966401" cy="3601553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 </a:t>
            </a:r>
            <a:r>
              <a:rPr lang="ru-RU" sz="3600" b="1" dirty="0"/>
              <a:t>1. Чистая архитектура и модульность</a:t>
            </a:r>
          </a:p>
          <a:p>
            <a:pPr marL="901700" indent="-457200">
              <a:buFont typeface="Arial" panose="020B0604020202020204" pitchFamily="34" charset="0"/>
              <a:buChar char="•"/>
            </a:pPr>
            <a:r>
              <a:rPr lang="ru-RU" sz="3600" dirty="0" smtClean="0"/>
              <a:t>Четкое </a:t>
            </a:r>
            <a:r>
              <a:rPr lang="ru-RU" sz="3600" dirty="0"/>
              <a:t>разделение слоев: </a:t>
            </a:r>
            <a:r>
              <a:rPr lang="en-US" sz="3600" dirty="0"/>
              <a:t>routers, services, models, schemas, </a:t>
            </a:r>
            <a:r>
              <a:rPr lang="en-US" sz="3600" dirty="0" err="1"/>
              <a:t>auth</a:t>
            </a:r>
            <a:r>
              <a:rPr lang="en-US" sz="3600" dirty="0"/>
              <a:t>, </a:t>
            </a:r>
            <a:r>
              <a:rPr lang="en-US" sz="3600" dirty="0" err="1"/>
              <a:t>utils</a:t>
            </a:r>
            <a:r>
              <a:rPr lang="en-US" sz="3600" dirty="0"/>
              <a:t>.</a:t>
            </a:r>
          </a:p>
          <a:p>
            <a:pPr marL="901700" indent="-457200">
              <a:buFont typeface="Arial" panose="020B0604020202020204" pitchFamily="34" charset="0"/>
              <a:buChar char="•"/>
            </a:pPr>
            <a:r>
              <a:rPr lang="ru-RU" sz="3600" dirty="0" smtClean="0"/>
              <a:t>Используется </a:t>
            </a:r>
            <a:r>
              <a:rPr lang="ru-RU" sz="3600" dirty="0"/>
              <a:t>структура, соответствующая </a:t>
            </a:r>
            <a:r>
              <a:rPr lang="en-US" sz="3600" dirty="0"/>
              <a:t>Domain-Driven Design (DDD), </a:t>
            </a:r>
            <a:r>
              <a:rPr lang="ru-RU" sz="3600" dirty="0"/>
              <a:t>что облегчает масштабирование и поддержку.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69391">
            <a:off x="389911" y="3034700"/>
            <a:ext cx="1446525" cy="72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16100" y="1752600"/>
            <a:ext cx="10007600" cy="3479800"/>
          </a:xfrm>
        </p:spPr>
        <p:txBody>
          <a:bodyPr>
            <a:noAutofit/>
          </a:bodyPr>
          <a:lstStyle/>
          <a:p>
            <a:r>
              <a:rPr lang="ru-RU" sz="3600" b="1" dirty="0"/>
              <a:t>2. Использование </a:t>
            </a:r>
            <a:r>
              <a:rPr lang="ru-RU" sz="3600" b="1" dirty="0" err="1"/>
              <a:t>FastAPI</a:t>
            </a:r>
            <a:r>
              <a:rPr lang="ru-RU" sz="3600" b="1" dirty="0"/>
              <a:t> + </a:t>
            </a:r>
            <a:r>
              <a:rPr lang="ru-RU" sz="3600" b="1" dirty="0" err="1"/>
              <a:t>PostgreSQL</a:t>
            </a:r>
            <a:endParaRPr lang="ru-RU" sz="3600" b="1" dirty="0"/>
          </a:p>
          <a:p>
            <a:pPr marL="990600" indent="-635000">
              <a:buFont typeface="Arial" panose="020B0604020202020204" pitchFamily="34" charset="0"/>
              <a:buChar char="•"/>
            </a:pPr>
            <a:r>
              <a:rPr lang="ru-RU" sz="3600" dirty="0" err="1" smtClean="0"/>
              <a:t>FastAPI</a:t>
            </a:r>
            <a:r>
              <a:rPr lang="ru-RU" sz="3600" dirty="0" smtClean="0"/>
              <a:t> </a:t>
            </a:r>
            <a:r>
              <a:rPr lang="ru-RU" sz="3600" dirty="0"/>
              <a:t>обеспечивает высокую производительность и асинхронную обработку запросов.</a:t>
            </a:r>
          </a:p>
          <a:p>
            <a:pPr marL="990600" indent="-635000">
              <a:buFont typeface="Arial" panose="020B0604020202020204" pitchFamily="34" charset="0"/>
              <a:buChar char="•"/>
            </a:pPr>
            <a:r>
              <a:rPr lang="ru-RU" sz="3600" dirty="0" err="1" smtClean="0"/>
              <a:t>PostgreSQL</a:t>
            </a:r>
            <a:r>
              <a:rPr lang="ru-RU" sz="3600" dirty="0" smtClean="0"/>
              <a:t> </a:t>
            </a:r>
            <a:r>
              <a:rPr lang="ru-RU" sz="3600" dirty="0"/>
              <a:t>как СУБД — надежное и масштабируемое решение для хранения данных.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62" y="2895600"/>
            <a:ext cx="1604838" cy="16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5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01800" y="1518662"/>
            <a:ext cx="10124474" cy="3601553"/>
          </a:xfrm>
        </p:spPr>
        <p:txBody>
          <a:bodyPr>
            <a:noAutofit/>
          </a:bodyPr>
          <a:lstStyle/>
          <a:p>
            <a:r>
              <a:rPr lang="ru-RU" sz="3600" b="1" dirty="0"/>
              <a:t>3. Реализована система аутентификации и авторизации</a:t>
            </a:r>
          </a:p>
          <a:p>
            <a:pPr marL="990600" indent="-546100">
              <a:buFont typeface="Arial" panose="020B0604020202020204" pitchFamily="34" charset="0"/>
              <a:buChar char="•"/>
            </a:pPr>
            <a:r>
              <a:rPr lang="ru-RU" sz="3600" dirty="0"/>
              <a:t>JWT-</a:t>
            </a:r>
            <a:r>
              <a:rPr lang="ru-RU" sz="3600" dirty="0" err="1"/>
              <a:t>токены</a:t>
            </a:r>
            <a:r>
              <a:rPr lang="ru-RU" sz="3600" dirty="0"/>
              <a:t>, шифрование паролей и разграничение ролей (ученик, учитель, администратор).</a:t>
            </a:r>
          </a:p>
          <a:p>
            <a:pPr marL="990600" indent="-546100">
              <a:buFont typeface="Arial" panose="020B0604020202020204" pitchFamily="34" charset="0"/>
              <a:buChar char="•"/>
            </a:pPr>
            <a:r>
              <a:rPr lang="ru-RU" sz="3600" dirty="0"/>
              <a:t>Безопасная работа с приватными ключами (в том числе проверка и генерация </a:t>
            </a:r>
            <a:r>
              <a:rPr lang="ru-RU" sz="3600" dirty="0" err="1"/>
              <a:t>токенов</a:t>
            </a:r>
            <a:r>
              <a:rPr lang="ru-RU" sz="3600" dirty="0"/>
              <a:t>).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3" y="2965956"/>
            <a:ext cx="1545167" cy="154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8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74900" y="1752600"/>
            <a:ext cx="9448800" cy="3479800"/>
          </a:xfrm>
        </p:spPr>
        <p:txBody>
          <a:bodyPr>
            <a:noAutofit/>
          </a:bodyPr>
          <a:lstStyle/>
          <a:p>
            <a:r>
              <a:rPr lang="ru-RU" sz="3600" b="1" dirty="0"/>
              <a:t>4. </a:t>
            </a:r>
            <a:r>
              <a:rPr lang="ru-RU" sz="3600" b="1" dirty="0" err="1"/>
              <a:t>Docker</a:t>
            </a:r>
            <a:r>
              <a:rPr lang="ru-RU" sz="3600" b="1" dirty="0"/>
              <a:t> и </a:t>
            </a:r>
            <a:r>
              <a:rPr lang="ru-RU" sz="3600" b="1" dirty="0" err="1"/>
              <a:t>Docker</a:t>
            </a:r>
            <a:r>
              <a:rPr lang="ru-RU" sz="3600" b="1" dirty="0"/>
              <a:t> </a:t>
            </a:r>
            <a:r>
              <a:rPr lang="ru-RU" sz="3600" b="1" dirty="0" err="1"/>
              <a:t>Compose</a:t>
            </a:r>
            <a:endParaRPr lang="ru-RU" sz="3600" b="1" dirty="0"/>
          </a:p>
          <a:p>
            <a:pPr marL="1079500" indent="-546100">
              <a:buFont typeface="Arial" panose="020B0604020202020204" pitchFamily="34" charset="0"/>
              <a:buChar char="•"/>
            </a:pPr>
            <a:r>
              <a:rPr lang="ru-RU" sz="3600" dirty="0"/>
              <a:t>Быстрая и удобная контейнеризация приложения.</a:t>
            </a:r>
          </a:p>
          <a:p>
            <a:pPr marL="1079500" indent="-546100">
              <a:buFont typeface="Arial" panose="020B0604020202020204" pitchFamily="34" charset="0"/>
              <a:buChar char="•"/>
            </a:pPr>
            <a:r>
              <a:rPr lang="ru-RU" sz="3600" dirty="0"/>
              <a:t>Возможность легко развернуть проект на любой машине без настройки окружения.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2406650"/>
            <a:ext cx="21717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0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13000" y="1988562"/>
            <a:ext cx="9464074" cy="3601553"/>
          </a:xfrm>
        </p:spPr>
        <p:txBody>
          <a:bodyPr>
            <a:noAutofit/>
          </a:bodyPr>
          <a:lstStyle/>
          <a:p>
            <a:r>
              <a:rPr lang="ru-RU" sz="3600" b="1" dirty="0"/>
              <a:t>5. Автоматическая документация API</a:t>
            </a:r>
          </a:p>
          <a:p>
            <a:pPr marL="1079500" indent="-546100">
              <a:buFont typeface="Arial" panose="020B0604020202020204" pitchFamily="34" charset="0"/>
              <a:buChar char="•"/>
            </a:pPr>
            <a:r>
              <a:rPr lang="ru-RU" sz="3600" dirty="0" smtClean="0"/>
              <a:t>Благодаря </a:t>
            </a:r>
            <a:r>
              <a:rPr lang="ru-RU" sz="3600" dirty="0" err="1"/>
              <a:t>FastAPI</a:t>
            </a:r>
            <a:r>
              <a:rPr lang="ru-RU" sz="3600" dirty="0"/>
              <a:t> доступна </a:t>
            </a:r>
            <a:r>
              <a:rPr lang="ru-RU" sz="3600" dirty="0" err="1"/>
              <a:t>OpenAPI</a:t>
            </a:r>
            <a:r>
              <a:rPr lang="ru-RU" sz="3600" dirty="0"/>
              <a:t>-документация по адресу /</a:t>
            </a:r>
            <a:r>
              <a:rPr lang="ru-RU" sz="3600" dirty="0" err="1"/>
              <a:t>docs</a:t>
            </a:r>
            <a:r>
              <a:rPr lang="ru-RU" sz="3600" dirty="0"/>
              <a:t>, что делает проект удобным для тестирования и интеграции.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40" r="54161"/>
          <a:stretch/>
        </p:blipFill>
        <p:spPr>
          <a:xfrm>
            <a:off x="643773" y="2875903"/>
            <a:ext cx="1235827" cy="114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409</Words>
  <Application>Microsoft Office PowerPoint</Application>
  <PresentationFormat>Широкоэкранный</PresentationFormat>
  <Paragraphs>49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Comic Sans MS</vt:lpstr>
      <vt:lpstr>Тема Office</vt:lpstr>
      <vt:lpstr>Электронный школьный дневник  "EdSpace"</vt:lpstr>
      <vt:lpstr>Разработчики</vt:lpstr>
      <vt:lpstr>Для чего этот проект создан ?</vt:lpstr>
      <vt:lpstr>Преимущества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Структура проекта</vt:lpstr>
      <vt:lpstr>Функционал</vt:lpstr>
      <vt:lpstr>Функционал</vt:lpstr>
      <vt:lpstr>Функционал</vt:lpstr>
      <vt:lpstr>Функционал</vt:lpstr>
      <vt:lpstr>Дизайн сайта</vt:lpstr>
      <vt:lpstr>Главная  страница</vt:lpstr>
      <vt:lpstr>Расписание</vt:lpstr>
      <vt:lpstr>Страница с оценками</vt:lpstr>
      <vt:lpstr>Чаты</vt:lpstr>
      <vt:lpstr>Профиль</vt:lpstr>
      <vt:lpstr>Ссылка на наш проект</vt:lpstr>
      <vt:lpstr>"EdSpace"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26</cp:revision>
  <dcterms:created xsi:type="dcterms:W3CDTF">2025-05-14T12:46:28Z</dcterms:created>
  <dcterms:modified xsi:type="dcterms:W3CDTF">2025-05-17T08:49:43Z</dcterms:modified>
</cp:coreProperties>
</file>