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2" r:id="rId3"/>
    <p:sldId id="257" r:id="rId4"/>
    <p:sldId id="258" r:id="rId5"/>
    <p:sldId id="266" r:id="rId6"/>
    <p:sldId id="259" r:id="rId7"/>
    <p:sldId id="260" r:id="rId8"/>
    <p:sldId id="269" r:id="rId9"/>
    <p:sldId id="270" r:id="rId10"/>
    <p:sldId id="261" r:id="rId11"/>
    <p:sldId id="267" r:id="rId12"/>
    <p:sldId id="262" r:id="rId13"/>
    <p:sldId id="264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7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8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9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5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6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cp.2018.10.04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C9AB00-EF0D-4621-BAA6-149A927D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E717950-671C-4648-A67E-18875C669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 flipV="1">
              <a:off x="6091410" y="574154"/>
              <a:ext cx="4590" cy="569388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1BECCE-7ED9-446D-A97D-57E8FF75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" y="0"/>
              <a:ext cx="12192000" cy="6857912"/>
              <a:chOff x="572" y="0"/>
              <a:chExt cx="12192000" cy="68579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D499E1-048B-4EBD-A2B9-C31EC76B8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667" y="6276706"/>
                <a:ext cx="12189811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FDE6FD2-F740-4F21-BDDD-5503189E1B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72" y="580876"/>
                <a:ext cx="121920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1F892CE-3849-449F-BDAC-672113458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2299FA2-8995-44B7-B0A0-05C208AD60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919C94-F6E1-742A-1914-853AEFA5B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151" y="1289050"/>
            <a:ext cx="4668835" cy="25385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4400" dirty="0"/>
              <a:t>Physics Informed Neural Networks for Numerical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85D49-A84C-D177-ACCC-D98C70814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151" y="3905251"/>
            <a:ext cx="4668835" cy="1733572"/>
          </a:xfrm>
        </p:spPr>
        <p:txBody>
          <a:bodyPr>
            <a:normAutofit/>
          </a:bodyPr>
          <a:lstStyle/>
          <a:p>
            <a:r>
              <a:rPr lang="en-IE" i="1" dirty="0"/>
              <a:t>Robin Pfeiffer </a:t>
            </a:r>
          </a:p>
          <a:p>
            <a:r>
              <a:rPr lang="en-IE" i="1" dirty="0"/>
              <a:t>Supervised by Niall Madden</a:t>
            </a:r>
          </a:p>
          <a:p>
            <a:r>
              <a:rPr lang="en-IE" i="1" dirty="0"/>
              <a:t>June 2022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5928EC-BCC5-97F7-354D-CA46A40AA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20" y="1683442"/>
            <a:ext cx="4874230" cy="34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6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C51B-E0F7-EDC6-9B40-9C077514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Classification Problem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8B399AC-1A5C-746C-3300-8938BDB9E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10" y="2052886"/>
            <a:ext cx="4358280" cy="363291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E3AFFD4-AEE2-05B0-769D-627B240A7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61" y="2052886"/>
            <a:ext cx="4358280" cy="36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C51B-E0F7-EDC6-9B40-9C077514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Classification Problem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F3ABF0D-4EF7-5B24-54FD-3F29DA43B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26" y="2126892"/>
            <a:ext cx="4400948" cy="3632916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9A863ABF-6B2D-EAA7-964F-99D4010C1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26" y="2126892"/>
            <a:ext cx="4400948" cy="36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BA31-E083-26AD-2319-31C9BB5D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Interpolation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3E7C-8983-A144-BD0A-A3E6530B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102"/>
            <a:ext cx="4401620" cy="3821778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solidFill>
                  <a:schemeClr val="tx1"/>
                </a:solidFill>
              </a:rPr>
              <a:t>In numerical analysis, the process of interpolation means to find a function that agrees with a data set. We can use the same setup of a neural network to interpolate a data set.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49521C6-6D36-B814-A320-A0B49D3532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272866"/>
                  </p:ext>
                </p:extLst>
              </p:nvPr>
            </p:nvGraphicFramePr>
            <p:xfrm>
              <a:off x="838200" y="4264250"/>
              <a:ext cx="424237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7062">
                      <a:extLst>
                        <a:ext uri="{9D8B030D-6E8A-4147-A177-3AD203B41FA5}">
                          <a16:colId xmlns:a16="http://schemas.microsoft.com/office/drawing/2014/main" val="2564468154"/>
                        </a:ext>
                      </a:extLst>
                    </a:gridCol>
                    <a:gridCol w="707062">
                      <a:extLst>
                        <a:ext uri="{9D8B030D-6E8A-4147-A177-3AD203B41FA5}">
                          <a16:colId xmlns:a16="http://schemas.microsoft.com/office/drawing/2014/main" val="2661975240"/>
                        </a:ext>
                      </a:extLst>
                    </a:gridCol>
                    <a:gridCol w="707062">
                      <a:extLst>
                        <a:ext uri="{9D8B030D-6E8A-4147-A177-3AD203B41FA5}">
                          <a16:colId xmlns:a16="http://schemas.microsoft.com/office/drawing/2014/main" val="3338534079"/>
                        </a:ext>
                      </a:extLst>
                    </a:gridCol>
                    <a:gridCol w="707062">
                      <a:extLst>
                        <a:ext uri="{9D8B030D-6E8A-4147-A177-3AD203B41FA5}">
                          <a16:colId xmlns:a16="http://schemas.microsoft.com/office/drawing/2014/main" val="457638268"/>
                        </a:ext>
                      </a:extLst>
                    </a:gridCol>
                    <a:gridCol w="707062">
                      <a:extLst>
                        <a:ext uri="{9D8B030D-6E8A-4147-A177-3AD203B41FA5}">
                          <a16:colId xmlns:a16="http://schemas.microsoft.com/office/drawing/2014/main" val="1492564867"/>
                        </a:ext>
                      </a:extLst>
                    </a:gridCol>
                    <a:gridCol w="707062">
                      <a:extLst>
                        <a:ext uri="{9D8B030D-6E8A-4147-A177-3AD203B41FA5}">
                          <a16:colId xmlns:a16="http://schemas.microsoft.com/office/drawing/2014/main" val="27713301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IE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E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IE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IE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IE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E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7319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0.018</m:t>
                                </m:r>
                              </m:oMath>
                            </m:oMathPara>
                          </a14:m>
                          <a:endParaRPr lang="en-I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0.632</m:t>
                                </m:r>
                              </m:oMath>
                            </m:oMathPara>
                          </a14:m>
                          <a:endParaRPr lang="en-I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0.057</m:t>
                                </m:r>
                              </m:oMath>
                            </m:oMathPara>
                          </a14:m>
                          <a:endParaRPr lang="en-I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319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49521C6-6D36-B814-A320-A0B49D3532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272866"/>
                  </p:ext>
                </p:extLst>
              </p:nvPr>
            </p:nvGraphicFramePr>
            <p:xfrm>
              <a:off x="838200" y="4264250"/>
              <a:ext cx="424237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7062">
                      <a:extLst>
                        <a:ext uri="{9D8B030D-6E8A-4147-A177-3AD203B41FA5}">
                          <a16:colId xmlns:a16="http://schemas.microsoft.com/office/drawing/2014/main" val="2564468154"/>
                        </a:ext>
                      </a:extLst>
                    </a:gridCol>
                    <a:gridCol w="707062">
                      <a:extLst>
                        <a:ext uri="{9D8B030D-6E8A-4147-A177-3AD203B41FA5}">
                          <a16:colId xmlns:a16="http://schemas.microsoft.com/office/drawing/2014/main" val="2661975240"/>
                        </a:ext>
                      </a:extLst>
                    </a:gridCol>
                    <a:gridCol w="707062">
                      <a:extLst>
                        <a:ext uri="{9D8B030D-6E8A-4147-A177-3AD203B41FA5}">
                          <a16:colId xmlns:a16="http://schemas.microsoft.com/office/drawing/2014/main" val="3338534079"/>
                        </a:ext>
                      </a:extLst>
                    </a:gridCol>
                    <a:gridCol w="707062">
                      <a:extLst>
                        <a:ext uri="{9D8B030D-6E8A-4147-A177-3AD203B41FA5}">
                          <a16:colId xmlns:a16="http://schemas.microsoft.com/office/drawing/2014/main" val="457638268"/>
                        </a:ext>
                      </a:extLst>
                    </a:gridCol>
                    <a:gridCol w="707062">
                      <a:extLst>
                        <a:ext uri="{9D8B030D-6E8A-4147-A177-3AD203B41FA5}">
                          <a16:colId xmlns:a16="http://schemas.microsoft.com/office/drawing/2014/main" val="1492564867"/>
                        </a:ext>
                      </a:extLst>
                    </a:gridCol>
                    <a:gridCol w="707062">
                      <a:extLst>
                        <a:ext uri="{9D8B030D-6E8A-4147-A177-3AD203B41FA5}">
                          <a16:colId xmlns:a16="http://schemas.microsoft.com/office/drawing/2014/main" val="27713301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2" t="-1613" r="-502586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62" t="-1613" r="-402586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145" t="-1613" r="-299145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724" t="-1613" r="-201724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724" t="-1613" r="-101724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724" t="-1613" r="-1724" b="-1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7319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2" t="-103279" r="-50258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62" t="-103279" r="-40258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145" t="-103279" r="-2991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724" t="-103279" r="-20172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724" t="-103279" r="-10172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724" t="-103279" r="-172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3197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D8C1950-795A-249F-52EC-436C70953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91" y="1911892"/>
            <a:ext cx="4425330" cy="35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2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279D-2D7B-5BBF-2247-80AB4B5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Physics Informed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C930C-BECA-8BB7-4BFF-13894AF8C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9408"/>
                <a:ext cx="5968429" cy="38217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PINNs are used in a similar way to solve differential equations, with  a crucial difference in using the residual in the cost function. 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Given a differential equation in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I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some initial condition, our cost function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I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I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Now we have just another optimisation function.</a:t>
                </a:r>
              </a:p>
              <a:p>
                <a:pPr marL="0" indent="0" algn="ctr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In the following example, our differential equation is </a:t>
                </a:r>
                <a14:m>
                  <m:oMath xmlns:m="http://schemas.openxmlformats.org/officeDocument/2006/math"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0.3</m:t>
                    </m:r>
                    <m:f>
                      <m:fPr>
                        <m:ctrlP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−0.3|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I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C930C-BECA-8BB7-4BFF-13894AF8C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9408"/>
                <a:ext cx="5968429" cy="3821778"/>
              </a:xfrm>
              <a:blipFill>
                <a:blip r:embed="rId2"/>
                <a:stretch>
                  <a:fillRect l="-919" t="-47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24F2DDD-537B-4E3B-7101-336CBF085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90" y="2052886"/>
            <a:ext cx="4976117" cy="37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5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13B3-1E2D-3A42-EDCD-78B8ED49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u="none" strike="noStrike" dirty="0">
                <a:solidFill>
                  <a:srgbClr val="9F605A"/>
                </a:solidFill>
                <a:effectLst/>
                <a:latin typeface="Footlight MT Light" panose="0204060206030A020304" pitchFamily="18" charset="0"/>
              </a:rPr>
              <a:t>What I have Learned and What I would do next</a:t>
            </a:r>
            <a:r>
              <a:rPr lang="en-GB" b="0" i="0" dirty="0">
                <a:solidFill>
                  <a:srgbClr val="000000"/>
                </a:solidFill>
                <a:effectLst/>
                <a:latin typeface="Footlight MT Light" panose="0204060206030A020304" pitchFamily="18" charset="0"/>
              </a:rPr>
              <a:t>​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B430-A2F1-C54C-0BDA-1083A817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Much of what I've learned has been based on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Higham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+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Higham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(2018), PINNs were covered in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Raissi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(2019)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All code is in MATLAB, and uses the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chebfun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 toolbox</a:t>
            </a:r>
            <a:r>
              <a:rPr lang="en-US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If I had more time:</a:t>
            </a:r>
            <a:r>
              <a:rPr lang="en-US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ore general ODEs (boundary value problems; coupled systems; non-linear problems; noisy data);</a:t>
            </a:r>
            <a:r>
              <a:rPr lang="en-US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evelop code in Python (for example) so it can be shared more easily.</a:t>
            </a:r>
            <a:r>
              <a:rPr lang="en-US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The ODE example uses a built-in non-linear solver; work on Gradient Descent method.</a:t>
            </a:r>
            <a:r>
              <a:rPr lang="en-US" b="0" i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Need to experiment with the number of layers and neurons.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855C-7681-57C8-9A5F-8CDFD15B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D834-03C0-D671-D097-907545833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E" sz="1400" b="0" i="0" dirty="0">
                <a:solidFill>
                  <a:srgbClr val="000000"/>
                </a:solidFill>
                <a:effectLst/>
              </a:rPr>
              <a:t>Higham, C. F. and Higham, D. J. (2019) Deep learning: an introduction for applied mathematicians. SIAM Review, 61(4), pp. 860-891. (</a:t>
            </a:r>
            <a:r>
              <a:rPr lang="en-IE" sz="1400" b="0" i="0" dirty="0" err="1">
                <a:solidFill>
                  <a:srgbClr val="000000"/>
                </a:solidFill>
                <a:effectLst/>
              </a:rPr>
              <a:t>doi</a:t>
            </a:r>
            <a:r>
              <a:rPr lang="en-IE" sz="1400" b="0" i="0" dirty="0">
                <a:solidFill>
                  <a:srgbClr val="000000"/>
                </a:solidFill>
                <a:effectLst/>
              </a:rPr>
              <a:t>: 10.1137/18M1165748)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sz="1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E" sz="1400" b="0" i="0" dirty="0" err="1">
                <a:solidFill>
                  <a:srgbClr val="000000"/>
                </a:solidFill>
                <a:effectLst/>
              </a:rPr>
              <a:t>Raissi</a:t>
            </a:r>
            <a:r>
              <a:rPr lang="en-IE" sz="1400" b="0" i="0" dirty="0">
                <a:solidFill>
                  <a:srgbClr val="000000"/>
                </a:solidFill>
                <a:effectLst/>
              </a:rPr>
              <a:t>, P. </a:t>
            </a:r>
            <a:r>
              <a:rPr lang="en-IE" sz="1400" b="0" i="0" dirty="0" err="1">
                <a:solidFill>
                  <a:srgbClr val="000000"/>
                </a:solidFill>
                <a:effectLst/>
              </a:rPr>
              <a:t>Perdikaris</a:t>
            </a:r>
            <a:r>
              <a:rPr lang="en-IE" sz="1400" b="0" i="0" dirty="0">
                <a:solidFill>
                  <a:srgbClr val="000000"/>
                </a:solidFill>
                <a:effectLst/>
              </a:rPr>
              <a:t>, G.E. </a:t>
            </a:r>
            <a:r>
              <a:rPr lang="en-IE" sz="1400" b="0" i="0" dirty="0" err="1">
                <a:solidFill>
                  <a:srgbClr val="000000"/>
                </a:solidFill>
                <a:effectLst/>
              </a:rPr>
              <a:t>Karniadakis</a:t>
            </a:r>
            <a:r>
              <a:rPr lang="en-IE" sz="1400" b="0" i="0" dirty="0">
                <a:solidFill>
                  <a:srgbClr val="000000"/>
                </a:solidFill>
                <a:effectLst/>
              </a:rPr>
              <a:t>, (2019). Physics-informed neural networks: A deep learning framework for solving forward and inverse problems involving nonlinear partial differential equations. J. Comp Phys 37, pp686-707. (</a:t>
            </a:r>
            <a:r>
              <a:rPr lang="en-IE" sz="1400" b="0" i="0" dirty="0" err="1">
                <a:solidFill>
                  <a:srgbClr val="000000"/>
                </a:solidFill>
                <a:effectLst/>
              </a:rPr>
              <a:t>doi</a:t>
            </a:r>
            <a:r>
              <a:rPr lang="en-IE" sz="1400" b="0" i="0" dirty="0">
                <a:solidFill>
                  <a:srgbClr val="000000"/>
                </a:solidFill>
                <a:effectLst/>
              </a:rPr>
              <a:t>: </a:t>
            </a:r>
            <a:r>
              <a:rPr lang="en-IE" sz="1400" b="0" i="0" dirty="0">
                <a:solidFill>
                  <a:srgbClr val="000000"/>
                </a:solidFill>
                <a:effectLst/>
                <a:hlinkClick r:id="rId2"/>
              </a:rPr>
              <a:t>10.1016/j.jcp.2018.10.045</a:t>
            </a:r>
            <a:r>
              <a:rPr lang="en-IE" sz="1400" b="0" i="0" dirty="0">
                <a:solidFill>
                  <a:srgbClr val="000000"/>
                </a:solidFill>
                <a:effectLst/>
              </a:rPr>
              <a:t>).</a:t>
            </a:r>
          </a:p>
          <a:p>
            <a:pPr marL="0" indent="0">
              <a:buNone/>
            </a:pPr>
            <a:endParaRPr lang="en-I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4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649B-7A86-5F6D-97CA-A07589AB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9352-340D-9290-9E9E-CB20B6E4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Introduction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Activation Function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Setup of Neural Network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Stochastic Gradient Descent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Classification Problem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Interpolation Problems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cs typeface="Helvetica" panose="020B0604020202020204" pitchFamily="34" charset="0"/>
              </a:rPr>
              <a:t>Physics Informed Problems</a:t>
            </a:r>
          </a:p>
          <a:p>
            <a:pPr fontAlgn="base"/>
            <a:r>
              <a:rPr lang="en-GB" b="0" i="0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What I have Learned and What I would do next​</a:t>
            </a:r>
            <a:endParaRPr lang="en-US" b="0" i="0" dirty="0">
              <a:solidFill>
                <a:srgbClr val="000000"/>
              </a:solidFill>
              <a:effectLst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4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649B-7A86-5F6D-97CA-A07589AB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9352-340D-9290-9E9E-CB20B6E4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 fontAlgn="base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In its simplest form, a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neural network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 is just a function with some parameters that can be chosen.</a:t>
            </a:r>
            <a:r>
              <a:rPr lang="en-US" b="0" i="0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​</a:t>
            </a:r>
          </a:p>
          <a:p>
            <a:pPr marL="0" indent="0" algn="l" rtl="0" fontAlgn="base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Given some '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training data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', i.e., some inputs and their desired output, we want to choose these parameters so that this function fits the training data.</a:t>
            </a:r>
            <a:r>
              <a:rPr lang="en-US" b="0" i="0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​</a:t>
            </a:r>
          </a:p>
          <a:p>
            <a:pPr marL="0" indent="0" algn="l" rtl="0" fontAlgn="base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Evaluating the function at new points then gives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predicted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 output.</a:t>
            </a:r>
            <a:r>
              <a:rPr lang="en-US" b="0" i="0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​</a:t>
            </a:r>
          </a:p>
          <a:p>
            <a:pPr marL="0" indent="0" algn="l" rtl="0" fontAlgn="base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The networks we use follow the most standard format:</a:t>
            </a:r>
            <a:r>
              <a:rPr lang="en-IE" b="0" i="0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The network has a number of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layers,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which have different possible numbers of inputs and outputs.</a:t>
            </a:r>
            <a:r>
              <a:rPr lang="en-IE" b="0" i="0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Each layer has number of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"</a:t>
            </a:r>
            <a:r>
              <a:rPr lang="en-GB" b="1" i="1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neurons"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 per layer; each "neuron" is an 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activation function,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which evaluates as zero or one for most inputs, with a rapid transition between values.</a:t>
            </a:r>
            <a:r>
              <a:rPr lang="en-IE" b="0" i="0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​ That is, “fires” for some inputs, and not for others.</a:t>
            </a:r>
          </a:p>
          <a:p>
            <a:pPr marL="0" indent="0" algn="l" rtl="0" fontAlgn="base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Each layer can be encoded by a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weight matrix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 and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bias vector: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cs typeface="Helvetica" panose="020B0604020202020204" pitchFamily="34" charset="0"/>
              </a:rPr>
              <a:t> "training" the network means choosing values for the entries in these matrices and vectors.</a:t>
            </a:r>
            <a:endParaRPr lang="en-US" b="0" i="0" dirty="0">
              <a:solidFill>
                <a:srgbClr val="000000"/>
              </a:solidFill>
              <a:effectLst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7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50A1-E562-57BF-0822-3929CD07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Activation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63346-3CF6-058E-1C78-A459975EE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9407"/>
                <a:ext cx="4750942" cy="379528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 rtl="0" fontAlgn="base">
                  <a:buNone/>
                </a:pP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</a:rPr>
                  <a:t>The artificial neural network approach uses repeated application of a simple, nonlinear function. In this case, we chose to base our neural network on the </a:t>
                </a:r>
                <a:r>
                  <a:rPr lang="en-GB" b="1" i="0" u="none" strike="noStrike" dirty="0">
                    <a:solidFill>
                      <a:srgbClr val="212121"/>
                    </a:solidFill>
                    <a:effectLst/>
                  </a:rPr>
                  <a:t>sigmoid function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</a:rPr>
                  <a:t>.</a:t>
                </a:r>
              </a:p>
              <a:p>
                <a:pPr marL="0" indent="0" algn="ctr" rtl="0" fontAlgn="base">
                  <a:buNone/>
                </a:pP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IE" b="0" i="1" u="none" strike="noStrike" smtClean="0">
                        <a:solidFill>
                          <a:srgbClr val="212121"/>
                        </a:solidFill>
                        <a:effectLst/>
                      </a:rPr>
                      <m:t>𝜎</m:t>
                    </m:r>
                    <m:d>
                      <m:dPr>
                        <m:ctrlPr>
                          <a:rPr lang="en-IE" b="0" i="1" u="none" strike="noStrike" smtClean="0">
                            <a:solidFill>
                              <a:srgbClr val="212121"/>
                            </a:solidFill>
                            <a:effectLst/>
                          </a:rPr>
                        </m:ctrlPr>
                      </m:dPr>
                      <m:e>
                        <m:r>
                          <a:rPr lang="en-IE" b="0" i="1" u="none" strike="noStrike" smtClean="0">
                            <a:solidFill>
                              <a:srgbClr val="212121"/>
                            </a:solidFill>
                            <a:effectLst/>
                          </a:rPr>
                          <m:t>𝑥</m:t>
                        </m:r>
                      </m:e>
                    </m:d>
                    <m:r>
                      <a:rPr lang="en-IE" b="0" i="1" u="none" strike="noStrike" smtClean="0">
                        <a:solidFill>
                          <a:srgbClr val="212121"/>
                        </a:solidFill>
                        <a:effectLst/>
                      </a:rPr>
                      <m:t>= </m:t>
                    </m:r>
                    <m:f>
                      <m:fPr>
                        <m:ctrlPr>
                          <a:rPr lang="en-IE" b="0" i="1" u="none" strike="noStrike" smtClean="0">
                            <a:solidFill>
                              <a:srgbClr val="212121"/>
                            </a:solidFill>
                            <a:effectLst/>
                          </a:rPr>
                        </m:ctrlPr>
                      </m:fPr>
                      <m:num>
                        <m:r>
                          <a:rPr lang="en-IE" b="0" i="1" u="none" strike="noStrike" smtClean="0">
                            <a:solidFill>
                              <a:srgbClr val="212121"/>
                            </a:solidFill>
                            <a:effectLst/>
                          </a:rPr>
                          <m:t>1</m:t>
                        </m:r>
                      </m:num>
                      <m:den>
                        <m:r>
                          <a:rPr lang="en-IE" b="0" i="1" u="none" strike="noStrike" smtClean="0">
                            <a:solidFill>
                              <a:srgbClr val="212121"/>
                            </a:solidFill>
                            <a:effectLst/>
                          </a:rPr>
                          <m:t>1−</m:t>
                        </m:r>
                        <m:sSup>
                          <m:sSupPr>
                            <m:ctrlPr>
                              <a:rPr lang="en-IE" b="0" i="1" u="none" strike="noStrike" smtClean="0">
                                <a:solidFill>
                                  <a:srgbClr val="212121"/>
                                </a:solidFill>
                                <a:effectLst/>
                              </a:rPr>
                            </m:ctrlPr>
                          </m:sSupPr>
                          <m:e>
                            <m:r>
                              <a:rPr lang="en-IE" b="0" i="1" u="none" strike="noStrike" smtClean="0">
                                <a:solidFill>
                                  <a:srgbClr val="212121"/>
                                </a:solidFill>
                                <a:effectLst/>
                              </a:rPr>
                              <m:t>𝑒</m:t>
                            </m:r>
                          </m:e>
                          <m:sup>
                            <m:r>
                              <a:rPr lang="en-IE" b="0" i="1" u="none" strike="noStrike" smtClean="0">
                                <a:solidFill>
                                  <a:srgbClr val="212121"/>
                                </a:solidFill>
                                <a:effectLst/>
                              </a:rPr>
                              <m:t>−</m:t>
                            </m:r>
                            <m:r>
                              <a:rPr lang="en-IE" b="0" i="1" u="none" strike="noStrike" smtClean="0">
                                <a:solidFill>
                                  <a:srgbClr val="212121"/>
                                </a:solidFill>
                                <a:effectLst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GB" b="0" i="0" u="none" strike="noStrike" dirty="0">
                  <a:solidFill>
                    <a:srgbClr val="212121"/>
                  </a:solidFill>
                  <a:effectLst/>
                </a:endParaRPr>
              </a:p>
              <a:p>
                <a:pPr marL="0" indent="0" algn="l" rtl="0" fontAlgn="base">
                  <a:buNone/>
                </a:pP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</a:rPr>
                  <a:t>This </a:t>
                </a:r>
                <a:r>
                  <a:rPr lang="en-IE" b="0" i="0" u="none" strike="noStrike" dirty="0">
                    <a:solidFill>
                      <a:srgbClr val="212121"/>
                    </a:solidFill>
                    <a:effectLst/>
                  </a:rPr>
                  <a:t>can be scaled and shifted to control</a:t>
                </a:r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pPr algn="l" rtl="0" fontAlgn="base">
                  <a:buFont typeface="Arial" panose="020B0604020202020204" pitchFamily="34" charset="0"/>
                  <a:buChar char="•"/>
                </a:pP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</a:rPr>
                  <a:t>how quickly it increases from zero to one, </a:t>
                </a:r>
                <a:r>
                  <a:rPr lang="en-GB" b="0" i="0" dirty="0">
                    <a:solidFill>
                      <a:srgbClr val="000000"/>
                    </a:solidFill>
                    <a:effectLst/>
                  </a:rPr>
                  <a:t>​</a:t>
                </a:r>
              </a:p>
              <a:p>
                <a:pPr algn="l" rtl="0" fontAlgn="base">
                  <a:buFont typeface="Arial" panose="020B0604020202020204" pitchFamily="34" charset="0"/>
                  <a:buChar char="•"/>
                </a:pP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</a:rPr>
                  <a:t>at what point it does so. </a:t>
                </a:r>
                <a:r>
                  <a:rPr lang="en-GB" b="0" i="0" dirty="0">
                    <a:solidFill>
                      <a:srgbClr val="000000"/>
                    </a:solidFill>
                    <a:effectLst/>
                  </a:rPr>
                  <a:t>​</a:t>
                </a:r>
              </a:p>
              <a:p>
                <a:pPr marL="0" indent="0" algn="l" rtl="0" fontAlgn="base">
                  <a:buNone/>
                </a:pP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</a:rPr>
                  <a:t>However, by chaining multiple of these together, we can create some more complex functions, as will be shown in later sections.</a:t>
                </a:r>
                <a:endParaRPr lang="en-GB" b="0" i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63346-3CF6-058E-1C78-A459975EE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9407"/>
                <a:ext cx="4750942" cy="3795289"/>
              </a:xfrm>
              <a:blipFill>
                <a:blip r:embed="rId2"/>
                <a:stretch>
                  <a:fillRect l="-899" t="-3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527B2FA-0B7A-4D49-6517-01681776D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56" y="1816100"/>
            <a:ext cx="4455807" cy="167626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AF6F16A-5A24-377E-08DB-69F493870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45" y="4203769"/>
            <a:ext cx="2017609" cy="167626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5B78E5A-29A3-3B9C-800C-14C3E0B5C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57" y="4203769"/>
            <a:ext cx="2017609" cy="16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5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E1C2A4-07AC-4931-BB55-109C585A5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F4E679-EE44-4368-A9DB-0885B3833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 flipV="1">
              <a:off x="6096000" y="581055"/>
              <a:ext cx="4520" cy="569565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936CF5-3DDC-44F6-9C3D-659B31F82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" y="0"/>
              <a:ext cx="12192000" cy="6857912"/>
              <a:chOff x="572" y="0"/>
              <a:chExt cx="12192000" cy="6857912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EA52A28-303F-4B8C-A110-BF8EDC1398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667" y="6276706"/>
                <a:ext cx="12189811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C593429-1971-4E78-AAC7-4D8EE5BEC3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72" y="580876"/>
                <a:ext cx="121920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FF7FC5C-1A57-437E-9E66-1F97558177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E2A2E1E-5A55-4724-9E05-1EB4F20D29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5150A1-E562-57BF-0822-3929CD07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29"/>
            <a:ext cx="4933950" cy="1543185"/>
          </a:xfrm>
        </p:spPr>
        <p:txBody>
          <a:bodyPr>
            <a:normAutofit/>
          </a:bodyPr>
          <a:lstStyle/>
          <a:p>
            <a:r>
              <a:rPr lang="en-IE" dirty="0"/>
              <a:t>Activation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63346-3CF6-058E-1C78-A459975EE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34196"/>
                <a:ext cx="4933950" cy="3430575"/>
              </a:xfrm>
            </p:spPr>
            <p:txBody>
              <a:bodyPr>
                <a:normAutofit/>
              </a:bodyPr>
              <a:lstStyle/>
              <a:p>
                <a:pPr marL="0" indent="0" algn="l" rtl="0" fontAlgn="base">
                  <a:buNone/>
                </a:pP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It is also possible to have a vector based sigmoid function. To map from </a:t>
                </a:r>
                <a:r>
                  <a:rPr lang="en-GB" b="0" i="1" u="none" strike="noStrike" dirty="0">
                    <a:solidFill>
                      <a:srgbClr val="000000"/>
                    </a:solidFill>
                    <a:effectLst/>
                  </a:rPr>
                  <a:t>m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 inputs to </a:t>
                </a:r>
                <a:r>
                  <a:rPr lang="en-GB" b="0" i="1" u="none" strike="noStrike" dirty="0">
                    <a:solidFill>
                      <a:srgbClr val="000000"/>
                    </a:solidFill>
                    <a:effectLst/>
                  </a:rPr>
                  <a:t>n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 outputs, the activation function is</a:t>
                </a:r>
                <a:r>
                  <a:rPr lang="en-GB" b="0" i="0" dirty="0">
                    <a:solidFill>
                      <a:srgbClr val="000000"/>
                    </a:solidFill>
                    <a:effectLst/>
                  </a:rPr>
                  <a:t>​</a:t>
                </a:r>
              </a:p>
              <a:p>
                <a:pPr marL="0" indent="0" algn="l" rtl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u="none" strike="noStrike" smtClean="0">
                          <a:solidFill>
                            <a:srgbClr val="000000"/>
                          </a:solidFill>
                          <a:effectLst/>
                        </a:rPr>
                        <m:t>𝜎</m:t>
                      </m:r>
                      <m:r>
                        <a:rPr lang="en-IE" b="0" i="1" u="none" strike="noStrike" smtClean="0">
                          <a:solidFill>
                            <a:srgbClr val="000000"/>
                          </a:solidFill>
                          <a:effectLst/>
                        </a:rPr>
                        <m:t>=</m:t>
                      </m:r>
                      <m:r>
                        <a:rPr lang="en-IE" b="0" i="1" u="none" strike="noStrike" smtClean="0">
                          <a:solidFill>
                            <a:srgbClr val="000000"/>
                          </a:solidFill>
                          <a:effectLst/>
                        </a:rPr>
                        <m:t>𝜎</m:t>
                      </m:r>
                      <m:r>
                        <a:rPr lang="en-IE" b="0" i="1" u="none" strike="noStrike" smtClean="0">
                          <a:solidFill>
                            <a:srgbClr val="000000"/>
                          </a:solidFill>
                          <a:effectLst/>
                        </a:rPr>
                        <m:t>(</m:t>
                      </m:r>
                      <m:r>
                        <a:rPr lang="en-IE" b="0" i="1" u="none" strike="noStrike" smtClean="0">
                          <a:solidFill>
                            <a:srgbClr val="000000"/>
                          </a:solidFill>
                          <a:effectLst/>
                        </a:rPr>
                        <m:t>𝑊𝑥</m:t>
                      </m:r>
                      <m:r>
                        <a:rPr lang="en-IE" b="0" i="1" u="none" strike="noStrike" smtClean="0">
                          <a:solidFill>
                            <a:srgbClr val="000000"/>
                          </a:solidFill>
                          <a:effectLst/>
                        </a:rPr>
                        <m:t>+</m:t>
                      </m:r>
                      <m:r>
                        <a:rPr lang="en-IE" b="0" i="1" u="none" strike="noStrike" smtClean="0">
                          <a:solidFill>
                            <a:srgbClr val="000000"/>
                          </a:solidFill>
                          <a:effectLst/>
                        </a:rPr>
                        <m:t>𝑏</m:t>
                      </m:r>
                      <m:r>
                        <a:rPr lang="en-IE" b="0" i="1" u="none" strike="noStrike" smtClean="0">
                          <a:solidFill>
                            <a:srgbClr val="000000"/>
                          </a:solidFill>
                          <a:effectLst/>
                        </a:rPr>
                        <m:t>)</m:t>
                      </m:r>
                    </m:oMath>
                  </m:oMathPara>
                </a14:m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marL="0" indent="0" algn="l" rtl="0" fontAlgn="base">
                  <a:buNone/>
                </a:pP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where W is an </a:t>
                </a:r>
                <a:r>
                  <a:rPr lang="en-GB" b="0" i="1" u="none" strike="noStrike" dirty="0">
                    <a:solidFill>
                      <a:srgbClr val="000000"/>
                    </a:solidFill>
                    <a:effectLst/>
                  </a:rPr>
                  <a:t>m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 x </a:t>
                </a:r>
                <a:r>
                  <a:rPr lang="en-GB" b="0" i="1" u="none" strike="noStrike" dirty="0">
                    <a:solidFill>
                      <a:srgbClr val="000000"/>
                    </a:solidFill>
                    <a:effectLst/>
                  </a:rPr>
                  <a:t>n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 matrix, and b is a n-vector.</a:t>
                </a:r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pPr marL="0" indent="0" algn="l" rtl="0" fontAlgn="base">
                  <a:buNone/>
                </a:pP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In the following example, I am mapping 2 inputs to 2 outputs.</a:t>
                </a:r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63346-3CF6-058E-1C78-A459975EE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34196"/>
                <a:ext cx="4933950" cy="3430575"/>
              </a:xfrm>
              <a:blipFill>
                <a:blip r:embed="rId2"/>
                <a:stretch>
                  <a:fillRect l="-1112" t="-5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, surface chart&#10;&#10;Description automatically generated">
            <a:extLst>
              <a:ext uri="{FF2B5EF4-FFF2-40B4-BE49-F238E27FC236}">
                <a16:creationId xmlns:a16="http://schemas.microsoft.com/office/drawing/2014/main" id="{9E7F9260-EB78-3B53-7BBE-9AFF3DA51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90" y="1596952"/>
            <a:ext cx="4916091" cy="3687068"/>
          </a:xfrm>
          <a:prstGeom prst="rect">
            <a:avLst/>
          </a:prstGeom>
        </p:spPr>
      </p:pic>
      <p:pic>
        <p:nvPicPr>
          <p:cNvPr id="6" name="Picture 5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5500D8EF-68A1-24E6-EF1E-D90271CA4A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" t="15747" r="4439" b="22667"/>
          <a:stretch/>
        </p:blipFill>
        <p:spPr>
          <a:xfrm>
            <a:off x="1317387" y="5586743"/>
            <a:ext cx="3371592" cy="5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846E4-5CC7-79F9-5097-EAF07C05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39517"/>
            <a:ext cx="5601762" cy="2453556"/>
          </a:xfrm>
        </p:spPr>
        <p:txBody>
          <a:bodyPr>
            <a:normAutofit/>
          </a:bodyPr>
          <a:lstStyle/>
          <a:p>
            <a:r>
              <a:rPr lang="en-IE" dirty="0"/>
              <a:t>Setup of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748E37A-FD79-31F0-2800-7506B31F6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831947"/>
                <a:ext cx="5601762" cy="350720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400" b="0" i="0" dirty="0">
                    <a:solidFill>
                      <a:srgbClr val="212121"/>
                    </a:solidFill>
                    <a:effectLst/>
                  </a:rPr>
                  <a:t>A neural network is built on multiple layers, with multiple nodes in each layer. In order to go from one layer to another, we first multiply it by a matrix of weights W and add some bias b, and then run it through our activation function. </a:t>
                </a:r>
              </a:p>
              <a:p>
                <a:pPr marL="0" indent="0">
                  <a:buNone/>
                </a:pPr>
                <a:r>
                  <a:rPr lang="en-GB" sz="1400" b="0" i="0" dirty="0">
                    <a:solidFill>
                      <a:srgbClr val="212121"/>
                    </a:solidFill>
                    <a:effectLst/>
                  </a:rPr>
                  <a:t>We now have a function  that symbolises our neural network. We let X be the input of our training data, and Y the required output. We can now create a measure for how close our network is to the required solution. We let the cost function be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400" b="0" i="1" smtClean="0">
                          <a:solidFill>
                            <a:srgbClr val="212121"/>
                          </a:solidFill>
                          <a:effectLst/>
                        </a:rPr>
                        <m:t>𝐶𝑜𝑠𝑡</m:t>
                      </m:r>
                      <m:r>
                        <a:rPr lang="en-IE" sz="1400" b="0" i="1" smtClean="0">
                          <a:solidFill>
                            <a:srgbClr val="212121"/>
                          </a:solidFill>
                          <a:effectLst/>
                        </a:rPr>
                        <m:t>=</m:t>
                      </m:r>
                      <m:f>
                        <m:fPr>
                          <m:ctrlPr>
                            <a:rPr lang="en-IE" sz="1400" b="0" i="1" smtClean="0">
                              <a:solidFill>
                                <a:srgbClr val="212121"/>
                              </a:solidFill>
                              <a:effectLst/>
                            </a:rPr>
                          </m:ctrlPr>
                        </m:fPr>
                        <m:num>
                          <m:r>
                            <a:rPr lang="en-IE" sz="1400" b="0" i="1" smtClean="0">
                              <a:solidFill>
                                <a:srgbClr val="212121"/>
                              </a:solidFill>
                              <a:effectLst/>
                            </a:rPr>
                            <m:t>1</m:t>
                          </m:r>
                        </m:num>
                        <m:den>
                          <m:r>
                            <a:rPr lang="en-IE" sz="1400" b="0" i="1" smtClean="0">
                              <a:solidFill>
                                <a:srgbClr val="212121"/>
                              </a:solidFill>
                              <a:effectLst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E" sz="1400" b="0" i="1" smtClean="0">
                              <a:solidFill>
                                <a:srgbClr val="212121"/>
                              </a:solidFill>
                              <a:effectLst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E" sz="1400" b="0" i="1" smtClean="0">
                              <a:solidFill>
                                <a:srgbClr val="212121"/>
                              </a:solidFill>
                              <a:effectLst/>
                            </a:rPr>
                            <m:t>𝑖</m:t>
                          </m:r>
                          <m:r>
                            <a:rPr lang="en-IE" sz="1400" b="0" i="1" smtClean="0">
                              <a:solidFill>
                                <a:srgbClr val="212121"/>
                              </a:solidFill>
                              <a:effectLst/>
                            </a:rPr>
                            <m:t>=1</m:t>
                          </m:r>
                        </m:sub>
                        <m:sup>
                          <m:r>
                            <a:rPr lang="en-IE" sz="1400" b="0" i="1" smtClean="0">
                              <a:solidFill>
                                <a:srgbClr val="212121"/>
                              </a:solidFill>
                              <a:effectLst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IE" sz="1400" b="0" i="1" smtClean="0">
                                  <a:solidFill>
                                    <a:srgbClr val="212121"/>
                                  </a:solidFill>
                                  <a:effectLst/>
                                </a:rPr>
                              </m:ctrlPr>
                            </m:fPr>
                            <m:num>
                              <m:r>
                                <a:rPr lang="en-IE" sz="1400" b="0" i="1" smtClean="0">
                                  <a:solidFill>
                                    <a:srgbClr val="212121"/>
                                  </a:solidFill>
                                  <a:effectLst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E" sz="1400" b="0" i="1" smtClean="0">
                                  <a:solidFill>
                                    <a:srgbClr val="212121"/>
                                  </a:solidFill>
                                  <a:effectLst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IE" sz="1400" b="0" i="1" smtClean="0">
                                  <a:solidFill>
                                    <a:srgbClr val="212121"/>
                                  </a:solidFill>
                                  <a:effectLst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E" sz="14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E" sz="1400" b="0" i="1" smtClean="0">
                                          <a:solidFill>
                                            <a:srgbClr val="212121"/>
                                          </a:solidFill>
                                          <a:effectLst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E" sz="1400" b="0" i="1" smtClean="0">
                                          <a:solidFill>
                                            <a:srgbClr val="212121"/>
                                          </a:solidFill>
                                          <a:effectLst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n-IE" sz="1400" b="0" i="1" smtClean="0">
                                              <a:solidFill>
                                                <a:srgbClr val="212121"/>
                                              </a:solidFill>
                                              <a:effectLst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IE" sz="1400" b="0" i="1" smtClean="0">
                                                  <a:solidFill>
                                                    <a:srgbClr val="212121"/>
                                                  </a:solidFill>
                                                  <a:effectLst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E" sz="1400" b="0" i="1" smtClean="0">
                                                  <a:solidFill>
                                                    <a:srgbClr val="212121"/>
                                                  </a:solidFill>
                                                  <a:effectLst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E" sz="1400" b="0" i="1" smtClean="0">
                                                  <a:solidFill>
                                                    <a:srgbClr val="212121"/>
                                                  </a:solidFill>
                                                  <a:effectLst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IE" sz="1400" b="0" i="1" smtClean="0">
                                          <a:solidFill>
                                            <a:srgbClr val="212121"/>
                                          </a:solidFill>
                                          <a:effectLst/>
                                        </a:rPr>
                                        <m:t>−</m:t>
                                      </m:r>
                                      <m:r>
                                        <a:rPr lang="en-IE" sz="1400" b="0" i="1" smtClean="0">
                                          <a:solidFill>
                                            <a:srgbClr val="212121"/>
                                          </a:solidFill>
                                          <a:effectLst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IE" sz="1400" b="0" i="1" smtClean="0">
                                              <a:solidFill>
                                                <a:srgbClr val="212121"/>
                                              </a:solidFill>
                                              <a:effectLst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IE" sz="1400" b="0" i="1" smtClean="0">
                                                  <a:solidFill>
                                                    <a:srgbClr val="212121"/>
                                                  </a:solidFill>
                                                  <a:effectLst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E" sz="1400" b="0" i="1" smtClean="0">
                                                  <a:solidFill>
                                                    <a:srgbClr val="212121"/>
                                                  </a:solidFill>
                                                  <a:effectLst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E" sz="1400" b="0" i="1" smtClean="0">
                                                  <a:solidFill>
                                                    <a:srgbClr val="212121"/>
                                                  </a:solidFill>
                                                  <a:effectLst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E" sz="1400" b="0" i="1" smtClean="0">
                                  <a:solidFill>
                                    <a:srgbClr val="212121"/>
                                  </a:solidFill>
                                  <a:effectLst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400" b="0" i="0" dirty="0">
                  <a:solidFill>
                    <a:srgbClr val="212121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GB" sz="1400" b="0" i="0" dirty="0">
                    <a:solidFill>
                      <a:srgbClr val="212121"/>
                    </a:solidFill>
                    <a:effectLst/>
                  </a:rPr>
                  <a:t>We now need to minimise this cost function, by changing the weights and biases in our network.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748E37A-FD79-31F0-2800-7506B31F6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831947"/>
                <a:ext cx="5601762" cy="3507208"/>
              </a:xfrm>
              <a:blipFill>
                <a:blip r:embed="rId2"/>
                <a:stretch>
                  <a:fillRect l="-327" t="-174" r="-21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FAB5782-274D-40D3-A323-0A72EE86D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0D393B-62DA-44D5-BD45-9EF5454A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4E10B4-F16F-4939-8F66-E0897967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0FA9DB-F79C-4562-AC27-7DEFAA5D2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32463D-DB5B-4B04-981D-C052503E6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3BE4D7-BA83-4B29-9522-7A6E52E63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433816" y="1052459"/>
              <a:ext cx="4127174" cy="4643014"/>
            </a:xfrm>
            <a:custGeom>
              <a:avLst/>
              <a:gdLst>
                <a:gd name="connsiteX0" fmla="*/ 1939325 w 3878650"/>
                <a:gd name="connsiteY0" fmla="*/ 4363426 h 4363426"/>
                <a:gd name="connsiteX1" fmla="*/ 0 w 3878650"/>
                <a:gd name="connsiteY1" fmla="*/ 2424101 h 4363426"/>
                <a:gd name="connsiteX2" fmla="*/ 0 w 3878650"/>
                <a:gd name="connsiteY2" fmla="*/ 1734201 h 4363426"/>
                <a:gd name="connsiteX3" fmla="*/ 0 w 3878650"/>
                <a:gd name="connsiteY3" fmla="*/ 0 h 4363426"/>
                <a:gd name="connsiteX4" fmla="*/ 3878650 w 3878650"/>
                <a:gd name="connsiteY4" fmla="*/ 0 h 4363426"/>
                <a:gd name="connsiteX5" fmla="*/ 3878650 w 3878650"/>
                <a:gd name="connsiteY5" fmla="*/ 330044 h 4363426"/>
                <a:gd name="connsiteX6" fmla="*/ 3878650 w 3878650"/>
                <a:gd name="connsiteY6" fmla="*/ 2424101 h 4363426"/>
                <a:gd name="connsiteX7" fmla="*/ 1939325 w 3878650"/>
                <a:gd name="connsiteY7" fmla="*/ 4363426 h 436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8650" h="4363426">
                  <a:moveTo>
                    <a:pt x="1939325" y="4363426"/>
                  </a:moveTo>
                  <a:cubicBezTo>
                    <a:pt x="868265" y="4363426"/>
                    <a:pt x="0" y="3495161"/>
                    <a:pt x="0" y="2424101"/>
                  </a:cubicBezTo>
                  <a:lnTo>
                    <a:pt x="0" y="1734201"/>
                  </a:lnTo>
                  <a:lnTo>
                    <a:pt x="0" y="0"/>
                  </a:lnTo>
                  <a:lnTo>
                    <a:pt x="3878650" y="0"/>
                  </a:lnTo>
                  <a:lnTo>
                    <a:pt x="3878650" y="330044"/>
                  </a:lnTo>
                  <a:lnTo>
                    <a:pt x="3878650" y="2424101"/>
                  </a:lnTo>
                  <a:cubicBezTo>
                    <a:pt x="3878650" y="3495161"/>
                    <a:pt x="3010385" y="4363426"/>
                    <a:pt x="1939325" y="436342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28494AD-DFF8-7C36-80B2-E2E923E06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79" y="2610224"/>
            <a:ext cx="3355848" cy="23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8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F30C-FA88-EB37-32AB-A97EF817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FF8A4-9B52-8CD5-7059-97E3D803B3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E" dirty="0">
                    <a:solidFill>
                      <a:schemeClr val="tx1"/>
                    </a:solidFill>
                    <a:cs typeface="Helvetica" panose="020B0604020202020204" pitchFamily="34" charset="0"/>
                  </a:rPr>
                  <a:t>We use gradient descent to minimise our cost function. The basic idea of gradient descent is,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𝑖</m:t>
                        </m:r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IE" dirty="0">
                    <a:solidFill>
                      <a:schemeClr val="tx1"/>
                    </a:solidFill>
                    <a:cs typeface="Helvetica" panose="020B0604020202020204" pitchFamily="34" charset="0"/>
                  </a:rPr>
                  <a:t> is an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IE" dirty="0">
                    <a:solidFill>
                      <a:schemeClr val="tx1"/>
                    </a:solidFill>
                    <a:cs typeface="Helvetica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𝑖</m:t>
                        </m:r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</m:sub>
                    </m:sSub>
                    <m:r>
                      <a:rPr lang="en-IE" b="0" i="1" smtClean="0">
                        <a:solidFill>
                          <a:schemeClr val="tx1"/>
                        </a:solidFill>
                      </a:rPr>
                      <m:t>= </m:t>
                    </m:r>
                    <m:sSub>
                      <m:sSubPr>
                        <m:ctrlPr>
                          <a:rPr lang="en-IE" b="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𝑖</m:t>
                        </m:r>
                        <m:r>
                          <a:rPr lang="en-IE" b="0" i="1" smtClean="0">
                            <a:solidFill>
                              <a:schemeClr val="tx1"/>
                            </a:solidFill>
                          </a:rPr>
                          <m:t>−1)</m:t>
                        </m:r>
                      </m:sub>
                    </m:sSub>
                    <m:r>
                      <a:rPr lang="en-IE" b="0" i="1" smtClean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IE" b="0" i="1" smtClean="0">
                        <a:solidFill>
                          <a:schemeClr val="tx1"/>
                        </a:solidFill>
                      </a:rPr>
                      <m:t>𝜂</m:t>
                    </m:r>
                    <m:r>
                      <a:rPr lang="en-IE" b="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n-IE" b="0" i="0" smtClean="0">
                        <a:solidFill>
                          <a:schemeClr val="tx1"/>
                        </a:solidFill>
                      </a:rPr>
                      <m:t>∇</m:t>
                    </m:r>
                    <m:r>
                      <a:rPr lang="en-IE" b="0" i="1" smtClean="0">
                        <a:solidFill>
                          <a:schemeClr val="tx1"/>
                        </a:solidFill>
                      </a:rPr>
                      <m:t>𝑓</m:t>
                    </m:r>
                  </m:oMath>
                </a14:m>
                <a:r>
                  <a:rPr lang="en-IE" dirty="0">
                    <a:solidFill>
                      <a:schemeClr val="tx1"/>
                    </a:solidFill>
                    <a:cs typeface="Helvetica" panose="020B0604020202020204" pitchFamily="34" charset="0"/>
                  </a:rPr>
                  <a:t> should be a better one. </a:t>
                </a:r>
              </a:p>
              <a:p>
                <a:pPr marL="0" indent="0">
                  <a:buNone/>
                </a:pPr>
                <a:r>
                  <a:rPr lang="en-IE" dirty="0">
                    <a:solidFill>
                      <a:schemeClr val="tx1"/>
                    </a:solidFill>
                    <a:cs typeface="Helvetica" panose="020B0604020202020204" pitchFamily="34" charset="0"/>
                  </a:rPr>
                  <a:t>We can see this in action in the following example.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FF8A4-9B52-8CD5-7059-97E3D803B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7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C4625D04-22FC-AA57-F860-C6AEC9FD8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97" y="3408620"/>
            <a:ext cx="3489253" cy="265516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0284D65-1977-EAA5-9EFF-782DA1B0D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49" y="3483198"/>
            <a:ext cx="3290352" cy="26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7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F30C-FA88-EB37-32AB-A97EF817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F8A4-9B52-8CD5-7059-97E3D803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101" y="2189408"/>
            <a:ext cx="4124219" cy="3821778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solidFill>
                  <a:schemeClr val="tx1"/>
                </a:solidFill>
              </a:rPr>
              <a:t>Calculating the total derivative can be quite expensive, so in stochastic gradient descent we only look at one variable at a time.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D7E7714-CC02-22B2-815C-6697AAF09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40" y="2189408"/>
            <a:ext cx="3834441" cy="30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0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F30C-FA88-EB37-32AB-A97EF817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FF8A4-9B52-8CD5-7059-97E3D803B3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69844"/>
                <a:ext cx="5529335" cy="38217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>
                    <a:solidFill>
                      <a:schemeClr val="tx1"/>
                    </a:solidFill>
                  </a:rPr>
                  <a:t>Using the fact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I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E" dirty="0">
                    <a:solidFill>
                      <a:schemeClr val="tx1"/>
                    </a:solidFill>
                  </a:rPr>
                  <a:t>And through back propagation, we can find the derivative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I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E" dirty="0">
                    <a:solidFill>
                      <a:schemeClr val="tx1"/>
                    </a:solidFill>
                  </a:rPr>
                  <a:t> for each layer.</a:t>
                </a:r>
              </a:p>
              <a:p>
                <a:pPr marL="0" indent="0">
                  <a:buNone/>
                </a:pPr>
                <a:r>
                  <a:rPr lang="en-IE" dirty="0">
                    <a:solidFill>
                      <a:schemeClr val="tx1"/>
                    </a:solidFill>
                  </a:rPr>
                  <a:t>Extending this to our cost function, with </a:t>
                </a:r>
                <a14:m>
                  <m:oMath xmlns:m="http://schemas.openxmlformats.org/officeDocument/2006/math"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E" dirty="0">
                    <a:solidFill>
                      <a:schemeClr val="tx1"/>
                    </a:solidFill>
                  </a:rPr>
                  <a:t> total variables and </a:t>
                </a:r>
                <a14:m>
                  <m:oMath xmlns:m="http://schemas.openxmlformats.org/officeDocument/2006/math">
                    <m:r>
                      <a:rPr lang="en-I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E" dirty="0">
                    <a:solidFill>
                      <a:schemeClr val="tx1"/>
                    </a:solidFill>
                  </a:rPr>
                  <a:t> layers, our method becomes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FF8A4-9B52-8CD5-7059-97E3D803B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69844"/>
                <a:ext cx="5529335" cy="3821778"/>
              </a:xfrm>
              <a:blipFill>
                <a:blip r:embed="rId2"/>
                <a:stretch>
                  <a:fillRect l="-992" t="-63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38DC048A-B14E-206A-25DD-0AD5134D3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16" y="2614349"/>
            <a:ext cx="4705384" cy="21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35003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RegularSeedRightStep">
      <a:dk1>
        <a:srgbClr val="000000"/>
      </a:dk1>
      <a:lt1>
        <a:srgbClr val="FFFFFF"/>
      </a:lt1>
      <a:dk2>
        <a:srgbClr val="301D1B"/>
      </a:dk2>
      <a:lt2>
        <a:srgbClr val="F3F1F0"/>
      </a:lt2>
      <a:accent1>
        <a:srgbClr val="23B0C5"/>
      </a:accent1>
      <a:accent2>
        <a:srgbClr val="176DD5"/>
      </a:accent2>
      <a:accent3>
        <a:srgbClr val="2D34E7"/>
      </a:accent3>
      <a:accent4>
        <a:srgbClr val="5F17D5"/>
      </a:accent4>
      <a:accent5>
        <a:srgbClr val="C029E7"/>
      </a:accent5>
      <a:accent6>
        <a:srgbClr val="D517AC"/>
      </a:accent6>
      <a:hlink>
        <a:srgbClr val="BF503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997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Cambria Math</vt:lpstr>
      <vt:lpstr>Footlight MT Light</vt:lpstr>
      <vt:lpstr>ArchVTI</vt:lpstr>
      <vt:lpstr>Physics Informed Neural Networks for Numerical Analysis</vt:lpstr>
      <vt:lpstr>Overview of Presentation</vt:lpstr>
      <vt:lpstr>Introduction</vt:lpstr>
      <vt:lpstr>Activation Function</vt:lpstr>
      <vt:lpstr>Activation Function</vt:lpstr>
      <vt:lpstr>Setup of Neural Network</vt:lpstr>
      <vt:lpstr>Stochastic Gradient Descent</vt:lpstr>
      <vt:lpstr>Stochastic Gradient Descent</vt:lpstr>
      <vt:lpstr>Stochastic Gradient Descent</vt:lpstr>
      <vt:lpstr>Classification Problem</vt:lpstr>
      <vt:lpstr>Classification Problem</vt:lpstr>
      <vt:lpstr>Interpolation Problems</vt:lpstr>
      <vt:lpstr>Physics Informed Neural Network</vt:lpstr>
      <vt:lpstr>What I have Learned and What I would do next​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Informed Neural Networks for Numerical Analysis</dc:title>
  <dc:creator>Robin Pfeiffer</dc:creator>
  <cp:lastModifiedBy>Robin Pfeiffer</cp:lastModifiedBy>
  <cp:revision>5</cp:revision>
  <dcterms:created xsi:type="dcterms:W3CDTF">2022-06-28T16:43:13Z</dcterms:created>
  <dcterms:modified xsi:type="dcterms:W3CDTF">2022-06-29T21:37:20Z</dcterms:modified>
</cp:coreProperties>
</file>