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486">
          <p15:clr>
            <a:srgbClr val="A4A3A4"/>
          </p15:clr>
        </p15:guide>
        <p15:guide id="2" pos="2880">
          <p15:clr>
            <a:srgbClr val="A4A3A4"/>
          </p15:clr>
        </p15:guide>
        <p15:guide id="3" pos="1440">
          <p15:clr>
            <a:srgbClr val="9AA0A6"/>
          </p15:clr>
        </p15:guide>
        <p15:guide id="4" pos="3744">
          <p15:clr>
            <a:srgbClr val="9AA0A6"/>
          </p15:clr>
        </p15:guide>
        <p15:guide id="5" pos="144">
          <p15:clr>
            <a:srgbClr val="9AA0A6"/>
          </p15:clr>
        </p15:guide>
        <p15:guide id="6" orient="horz" pos="549">
          <p15:clr>
            <a:srgbClr val="9AA0A6"/>
          </p15:clr>
        </p15:guide>
        <p15:guide id="7" pos="1328">
          <p15:clr>
            <a:srgbClr val="9AA0A6"/>
          </p15:clr>
        </p15:guide>
        <p15:guide id="8" pos="2975">
          <p15:clr>
            <a:srgbClr val="9AA0A6"/>
          </p15:clr>
        </p15:guide>
        <p15:guide id="9" orient="horz" pos="1991">
          <p15:clr>
            <a:srgbClr val="9AA0A6"/>
          </p15:clr>
        </p15:guide>
        <p15:guide id="10" orient="horz" pos="682">
          <p15:clr>
            <a:srgbClr val="9AA0A6"/>
          </p15:clr>
        </p15:guide>
        <p15:guide id="11" orient="horz" pos="3027">
          <p15:clr>
            <a:srgbClr val="9AA0A6"/>
          </p15:clr>
        </p15:guide>
        <p15:guide id="12" pos="5616">
          <p15:clr>
            <a:srgbClr val="9AA0A6"/>
          </p15:clr>
        </p15:guide>
        <p15:guide id="13" pos="3071">
          <p15:clr>
            <a:srgbClr val="9AA0A6"/>
          </p15:clr>
        </p15:guide>
        <p15:guide id="14" orient="horz" pos="12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486" orient="horz"/>
        <p:guide pos="2880"/>
        <p:guide pos="1440"/>
        <p:guide pos="3744"/>
        <p:guide pos="144"/>
        <p:guide pos="549" orient="horz"/>
        <p:guide pos="1328"/>
        <p:guide pos="2975"/>
        <p:guide pos="1991" orient="horz"/>
        <p:guide pos="682" orient="horz"/>
        <p:guide pos="3027" orient="horz"/>
        <p:guide pos="5616"/>
        <p:guide pos="3071"/>
        <p:guide pos="1252"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11" Type="http://schemas.openxmlformats.org/officeDocument/2006/relationships/image" Target="../media/image9.png"/><Relationship Id="rId10" Type="http://schemas.openxmlformats.org/officeDocument/2006/relationships/image" Target="../media/image6.png"/><Relationship Id="rId9"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9709575" y="3540265"/>
            <a:ext cx="2161076" cy="903694"/>
          </a:xfrm>
          <a:prstGeom prst="rect">
            <a:avLst/>
          </a:prstGeom>
          <a:noFill/>
          <a:ln>
            <a:noFill/>
          </a:ln>
        </p:spPr>
      </p:pic>
      <p:pic>
        <p:nvPicPr>
          <p:cNvPr id="55" name="Google Shape;55;p13"/>
          <p:cNvPicPr preferRelativeResize="0"/>
          <p:nvPr/>
        </p:nvPicPr>
        <p:blipFill>
          <a:blip r:embed="rId4">
            <a:alphaModFix/>
          </a:blip>
          <a:stretch>
            <a:fillRect/>
          </a:stretch>
        </p:blipFill>
        <p:spPr>
          <a:xfrm>
            <a:off x="9709575" y="2600200"/>
            <a:ext cx="2161076" cy="709074"/>
          </a:xfrm>
          <a:prstGeom prst="rect">
            <a:avLst/>
          </a:prstGeom>
          <a:noFill/>
          <a:ln>
            <a:noFill/>
          </a:ln>
        </p:spPr>
      </p:pic>
      <p:pic>
        <p:nvPicPr>
          <p:cNvPr id="56" name="Google Shape;56;p13"/>
          <p:cNvPicPr preferRelativeResize="0"/>
          <p:nvPr/>
        </p:nvPicPr>
        <p:blipFill>
          <a:blip r:embed="rId5">
            <a:alphaModFix/>
          </a:blip>
          <a:stretch>
            <a:fillRect/>
          </a:stretch>
        </p:blipFill>
        <p:spPr>
          <a:xfrm>
            <a:off x="10076925" y="671276"/>
            <a:ext cx="2161076" cy="993586"/>
          </a:xfrm>
          <a:prstGeom prst="rect">
            <a:avLst/>
          </a:prstGeom>
          <a:noFill/>
          <a:ln>
            <a:noFill/>
          </a:ln>
        </p:spPr>
      </p:pic>
      <p:pic>
        <p:nvPicPr>
          <p:cNvPr id="57" name="Google Shape;57;p13"/>
          <p:cNvPicPr preferRelativeResize="0"/>
          <p:nvPr/>
        </p:nvPicPr>
        <p:blipFill>
          <a:blip r:embed="rId6">
            <a:alphaModFix/>
          </a:blip>
          <a:stretch>
            <a:fillRect/>
          </a:stretch>
        </p:blipFill>
        <p:spPr>
          <a:xfrm>
            <a:off x="9544603" y="1318650"/>
            <a:ext cx="1885773" cy="810299"/>
          </a:xfrm>
          <a:prstGeom prst="rect">
            <a:avLst/>
          </a:prstGeom>
          <a:noFill/>
          <a:ln>
            <a:noFill/>
          </a:ln>
        </p:spPr>
      </p:pic>
      <p:pic>
        <p:nvPicPr>
          <p:cNvPr id="58" name="Google Shape;58;p13"/>
          <p:cNvPicPr preferRelativeResize="0"/>
          <p:nvPr/>
        </p:nvPicPr>
        <p:blipFill>
          <a:blip r:embed="rId7">
            <a:alphaModFix/>
          </a:blip>
          <a:stretch>
            <a:fillRect/>
          </a:stretch>
        </p:blipFill>
        <p:spPr>
          <a:xfrm>
            <a:off x="9493913" y="272851"/>
            <a:ext cx="2234132" cy="810299"/>
          </a:xfrm>
          <a:prstGeom prst="rect">
            <a:avLst/>
          </a:prstGeom>
          <a:noFill/>
          <a:ln>
            <a:noFill/>
          </a:ln>
        </p:spPr>
      </p:pic>
      <p:sp>
        <p:nvSpPr>
          <p:cNvPr id="59" name="Google Shape;59;p13"/>
          <p:cNvSpPr txBox="1"/>
          <p:nvPr/>
        </p:nvSpPr>
        <p:spPr>
          <a:xfrm>
            <a:off x="228600" y="1024550"/>
            <a:ext cx="1880100" cy="118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500"/>
              <a:t>Steam is a highly active platform that runs millions of games and other applications. One of the Kaggle datasets offer </a:t>
            </a:r>
            <a:r>
              <a:rPr lang="en" sz="500"/>
              <a:t>multiple</a:t>
            </a:r>
            <a:r>
              <a:rPr lang="en" sz="500"/>
              <a:t> features, so some data exploration and testing are </a:t>
            </a:r>
            <a:r>
              <a:rPr lang="en" sz="500"/>
              <a:t>conducted, and expected relationships are under exploration to see the potential connection.</a:t>
            </a:r>
            <a:endParaRPr sz="500"/>
          </a:p>
          <a:p>
            <a:pPr indent="0" lvl="0" marL="0" rtl="0" algn="just">
              <a:spcBef>
                <a:spcPts val="0"/>
              </a:spcBef>
              <a:spcAft>
                <a:spcPts val="0"/>
              </a:spcAft>
              <a:buNone/>
            </a:pPr>
            <a:r>
              <a:t/>
            </a:r>
            <a:endParaRPr sz="500"/>
          </a:p>
          <a:p>
            <a:pPr indent="-260350" lvl="0" marL="457200" rtl="0" algn="just">
              <a:spcBef>
                <a:spcPts val="0"/>
              </a:spcBef>
              <a:spcAft>
                <a:spcPts val="0"/>
              </a:spcAft>
              <a:buSzPts val="500"/>
              <a:buChar char="●"/>
            </a:pPr>
            <a:r>
              <a:rPr lang="en" sz="500"/>
              <a:t>Explorate some data information</a:t>
            </a:r>
            <a:endParaRPr sz="500"/>
          </a:p>
          <a:p>
            <a:pPr indent="-260350" lvl="0" marL="457200" rtl="0" algn="just">
              <a:spcBef>
                <a:spcPts val="0"/>
              </a:spcBef>
              <a:spcAft>
                <a:spcPts val="0"/>
              </a:spcAft>
              <a:buSzPts val="500"/>
              <a:buChar char="●"/>
            </a:pPr>
            <a:r>
              <a:rPr lang="en" sz="500"/>
              <a:t>Practice some data visualization techniques</a:t>
            </a:r>
            <a:endParaRPr sz="500"/>
          </a:p>
          <a:p>
            <a:pPr indent="-260350" lvl="0" marL="457200" rtl="0" algn="just">
              <a:spcBef>
                <a:spcPts val="0"/>
              </a:spcBef>
              <a:spcAft>
                <a:spcPts val="0"/>
              </a:spcAft>
              <a:buSzPts val="500"/>
              <a:buChar char="●"/>
            </a:pPr>
            <a:r>
              <a:rPr lang="en" sz="500"/>
              <a:t>Utilize the skills of data mining to apply some structure in the data</a:t>
            </a:r>
            <a:endParaRPr sz="500"/>
          </a:p>
          <a:p>
            <a:pPr indent="-260350" lvl="0" marL="457200" rtl="0" algn="just">
              <a:spcBef>
                <a:spcPts val="0"/>
              </a:spcBef>
              <a:spcAft>
                <a:spcPts val="0"/>
              </a:spcAft>
              <a:buSzPts val="500"/>
              <a:buChar char="●"/>
            </a:pPr>
            <a:r>
              <a:rPr lang="en" sz="500"/>
              <a:t>Experiment some machine learning models to predict the coefficients that trigger how to make games popular</a:t>
            </a:r>
            <a:endParaRPr sz="500"/>
          </a:p>
        </p:txBody>
      </p:sp>
      <p:sp>
        <p:nvSpPr>
          <p:cNvPr id="60" name="Google Shape;60;p13"/>
          <p:cNvSpPr txBox="1"/>
          <p:nvPr/>
        </p:nvSpPr>
        <p:spPr>
          <a:xfrm>
            <a:off x="228600" y="2363450"/>
            <a:ext cx="1880100" cy="800400"/>
          </a:xfrm>
          <a:prstGeom prst="rect">
            <a:avLst/>
          </a:prstGeom>
          <a:noFill/>
          <a:ln>
            <a:noFill/>
          </a:ln>
        </p:spPr>
        <p:txBody>
          <a:bodyPr anchorCtr="0" anchor="t" bIns="91425" lIns="91425" spcFirstLastPara="1" rIns="91425" wrap="square" tIns="91425">
            <a:spAutoFit/>
          </a:bodyPr>
          <a:lstStyle/>
          <a:p>
            <a:pPr indent="-260350" lvl="0" marL="457200" rtl="0" algn="l">
              <a:spcBef>
                <a:spcPts val="0"/>
              </a:spcBef>
              <a:spcAft>
                <a:spcPts val="0"/>
              </a:spcAft>
              <a:buSzPts val="500"/>
              <a:buChar char="●"/>
            </a:pPr>
            <a:r>
              <a:rPr lang="en" sz="500"/>
              <a:t>Classify categorical data, numeric data and some other abstract data</a:t>
            </a:r>
            <a:endParaRPr sz="500"/>
          </a:p>
          <a:p>
            <a:pPr indent="-260350" lvl="0" marL="457200" rtl="0" algn="just">
              <a:spcBef>
                <a:spcPts val="0"/>
              </a:spcBef>
              <a:spcAft>
                <a:spcPts val="0"/>
              </a:spcAft>
              <a:buSzPts val="500"/>
              <a:buChar char="●"/>
            </a:pPr>
            <a:r>
              <a:rPr lang="en" sz="500"/>
              <a:t>Transform some abstract data into reasonable data format, such as numeric data, categorical data, list etc.</a:t>
            </a:r>
            <a:endParaRPr sz="500"/>
          </a:p>
          <a:p>
            <a:pPr indent="-260350" lvl="0" marL="457200" rtl="0" algn="l">
              <a:spcBef>
                <a:spcPts val="0"/>
              </a:spcBef>
              <a:spcAft>
                <a:spcPts val="0"/>
              </a:spcAft>
              <a:buSzPts val="500"/>
              <a:buChar char="●"/>
            </a:pPr>
            <a:r>
              <a:rPr lang="en" sz="500"/>
              <a:t>Split the original dataset into three datasets, including a numeric dataset, a categorical dataset and a abstract dataset</a:t>
            </a:r>
            <a:endParaRPr sz="500"/>
          </a:p>
        </p:txBody>
      </p:sp>
      <p:sp>
        <p:nvSpPr>
          <p:cNvPr id="61" name="Google Shape;61;p13"/>
          <p:cNvSpPr txBox="1"/>
          <p:nvPr/>
        </p:nvSpPr>
        <p:spPr>
          <a:xfrm>
            <a:off x="2286000" y="3388800"/>
            <a:ext cx="22989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600"/>
              <a:t>The original dataset entail 16 features except the App ID and the App Name. After personalized customizations, three data frames are born, and they focus on categorical data, numeric data and abstract data types by respectively. </a:t>
            </a:r>
            <a:endParaRPr sz="600"/>
          </a:p>
          <a:p>
            <a:pPr indent="0" lvl="0" marL="0" rtl="0" algn="just">
              <a:spcBef>
                <a:spcPts val="0"/>
              </a:spcBef>
              <a:spcAft>
                <a:spcPts val="0"/>
              </a:spcAft>
              <a:buNone/>
            </a:pPr>
            <a:r>
              <a:t/>
            </a:r>
            <a:endParaRPr sz="600"/>
          </a:p>
          <a:p>
            <a:pPr indent="-260350" lvl="0" marL="457200" rtl="0" algn="just">
              <a:spcBef>
                <a:spcPts val="0"/>
              </a:spcBef>
              <a:spcAft>
                <a:spcPts val="0"/>
              </a:spcAft>
              <a:buSzPts val="500"/>
              <a:buChar char="●"/>
            </a:pPr>
            <a:r>
              <a:rPr b="1" lang="en" sz="500"/>
              <a:t>Categorical Data Frame</a:t>
            </a:r>
            <a:r>
              <a:rPr lang="en" sz="500"/>
              <a:t>：All the columns are original from the kaggle dataset, and they are merely split from the original dataset</a:t>
            </a:r>
            <a:endParaRPr sz="500"/>
          </a:p>
          <a:p>
            <a:pPr indent="-260350" lvl="0" marL="457200" rtl="0" algn="just">
              <a:spcBef>
                <a:spcPts val="0"/>
              </a:spcBef>
              <a:spcAft>
                <a:spcPts val="0"/>
              </a:spcAft>
              <a:buSzPts val="500"/>
              <a:buChar char="●"/>
            </a:pPr>
            <a:r>
              <a:rPr b="1" lang="en" sz="500"/>
              <a:t>Numeric data frame</a:t>
            </a:r>
            <a:r>
              <a:rPr lang="en" sz="500"/>
              <a:t>：Some columns are inherits from the original kaggle dataset, whereas some of them, such as ‘pos_rate’ that the percent of the positive ratings over total ratings, went through customized transformations to appear</a:t>
            </a:r>
            <a:endParaRPr sz="500"/>
          </a:p>
          <a:p>
            <a:pPr indent="-260350" lvl="0" marL="457200" rtl="0" algn="just">
              <a:spcBef>
                <a:spcPts val="0"/>
              </a:spcBef>
              <a:spcAft>
                <a:spcPts val="0"/>
              </a:spcAft>
              <a:buSzPts val="500"/>
              <a:buChar char="●"/>
            </a:pPr>
            <a:r>
              <a:rPr b="1" lang="en" sz="500"/>
              <a:t>Abstract data frame</a:t>
            </a:r>
            <a:r>
              <a:rPr lang="en" sz="500"/>
              <a:t>： All the features are transformed from some original features from the kaggle dataset</a:t>
            </a:r>
            <a:endParaRPr sz="500"/>
          </a:p>
        </p:txBody>
      </p:sp>
      <p:sp>
        <p:nvSpPr>
          <p:cNvPr id="62" name="Google Shape;62;p13"/>
          <p:cNvSpPr txBox="1"/>
          <p:nvPr/>
        </p:nvSpPr>
        <p:spPr>
          <a:xfrm>
            <a:off x="228600" y="3317450"/>
            <a:ext cx="18801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600"/>
              <a:t>The process of feature selection depends on the performance of those features in preliminary stages of data preprocessing and data exploration, so few features are not in the final deeper data research, such as data mining and machine learning. </a:t>
            </a:r>
            <a:endParaRPr sz="600"/>
          </a:p>
          <a:p>
            <a:pPr indent="0" lvl="0" marL="0" rtl="0" algn="just">
              <a:spcBef>
                <a:spcPts val="0"/>
              </a:spcBef>
              <a:spcAft>
                <a:spcPts val="0"/>
              </a:spcAft>
              <a:buNone/>
            </a:pPr>
            <a:r>
              <a:t/>
            </a:r>
            <a:endParaRPr sz="600"/>
          </a:p>
          <a:p>
            <a:pPr indent="0" lvl="0" marL="0" rtl="0" algn="just">
              <a:spcBef>
                <a:spcPts val="0"/>
              </a:spcBef>
              <a:spcAft>
                <a:spcPts val="0"/>
              </a:spcAft>
              <a:buNone/>
            </a:pPr>
            <a:r>
              <a:rPr lang="en" sz="600"/>
              <a:t>Different techniques were deployed to explore the potential relationship between features, </a:t>
            </a:r>
            <a:r>
              <a:rPr b="1" lang="en" sz="600"/>
              <a:t>correlation</a:t>
            </a:r>
            <a:r>
              <a:rPr lang="en" sz="600"/>
              <a:t> is used to see the connection between numeric features, and </a:t>
            </a:r>
            <a:r>
              <a:rPr b="1" lang="en" sz="600"/>
              <a:t>data visualization</a:t>
            </a:r>
            <a:r>
              <a:rPr lang="en" sz="600"/>
              <a:t>  techniques are deployed to see categorical relationships.</a:t>
            </a:r>
            <a:endParaRPr sz="600"/>
          </a:p>
        </p:txBody>
      </p:sp>
      <p:sp>
        <p:nvSpPr>
          <p:cNvPr id="63" name="Google Shape;63;p13"/>
          <p:cNvSpPr txBox="1"/>
          <p:nvPr/>
        </p:nvSpPr>
        <p:spPr>
          <a:xfrm>
            <a:off x="4722475" y="3012850"/>
            <a:ext cx="41928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600"/>
              <a:t>The model is devoted to predict the number of game owners based on the filtered and manipulated features, </a:t>
            </a:r>
            <a:r>
              <a:rPr lang="en" sz="600"/>
              <a:t>including</a:t>
            </a:r>
            <a:r>
              <a:rPr lang="en" sz="600"/>
              <a:t> ‘pos_ratings’, ‘neg_ratings’, ‘total_ratings’. Several regression models are involved in the tryout process here, but they all </a:t>
            </a:r>
            <a:r>
              <a:rPr lang="en" sz="600"/>
              <a:t>received</a:t>
            </a:r>
            <a:r>
              <a:rPr lang="en" sz="600"/>
              <a:t> unhealthy responses, such as mean squared error, though </a:t>
            </a:r>
            <a:r>
              <a:rPr lang="en" sz="600"/>
              <a:t>standard scaler helps the scaling of the training data.</a:t>
            </a:r>
            <a:endParaRPr sz="600"/>
          </a:p>
          <a:p>
            <a:pPr indent="-266700" lvl="0" marL="457200" rtl="0" algn="just">
              <a:spcBef>
                <a:spcPts val="0"/>
              </a:spcBef>
              <a:spcAft>
                <a:spcPts val="0"/>
              </a:spcAft>
              <a:buSzPts val="600"/>
              <a:buChar char="●"/>
            </a:pPr>
            <a:r>
              <a:rPr lang="en" sz="600"/>
              <a:t>Regression Model Selection</a:t>
            </a:r>
            <a:endParaRPr sz="600"/>
          </a:p>
          <a:p>
            <a:pPr indent="-266700" lvl="1" marL="914400" rtl="0" algn="just">
              <a:spcBef>
                <a:spcPts val="0"/>
              </a:spcBef>
              <a:spcAft>
                <a:spcPts val="0"/>
              </a:spcAft>
              <a:buSzPts val="600"/>
              <a:buChar char="○"/>
            </a:pPr>
            <a:r>
              <a:rPr lang="en" sz="600"/>
              <a:t>Ridge Regression</a:t>
            </a:r>
            <a:endParaRPr sz="600"/>
          </a:p>
          <a:p>
            <a:pPr indent="-266700" lvl="1" marL="914400" rtl="0" algn="just">
              <a:spcBef>
                <a:spcPts val="0"/>
              </a:spcBef>
              <a:spcAft>
                <a:spcPts val="0"/>
              </a:spcAft>
              <a:buSzPts val="600"/>
              <a:buChar char="○"/>
            </a:pPr>
            <a:r>
              <a:rPr lang="en" sz="600"/>
              <a:t>Lasso Regression</a:t>
            </a:r>
            <a:endParaRPr sz="600"/>
          </a:p>
          <a:p>
            <a:pPr indent="-266700" lvl="1" marL="914400" rtl="0" algn="just">
              <a:spcBef>
                <a:spcPts val="0"/>
              </a:spcBef>
              <a:spcAft>
                <a:spcPts val="0"/>
              </a:spcAft>
              <a:buSzPts val="600"/>
              <a:buChar char="○"/>
            </a:pPr>
            <a:r>
              <a:rPr lang="en" sz="600"/>
              <a:t>Linear Regression</a:t>
            </a:r>
            <a:endParaRPr sz="600"/>
          </a:p>
          <a:p>
            <a:pPr indent="-266700" lvl="1" marL="914400" rtl="0" algn="just">
              <a:spcBef>
                <a:spcPts val="0"/>
              </a:spcBef>
              <a:spcAft>
                <a:spcPts val="0"/>
              </a:spcAft>
              <a:buSzPts val="600"/>
              <a:buChar char="○"/>
            </a:pPr>
            <a:r>
              <a:rPr lang="en" sz="600"/>
              <a:t>Bayesian Ridge Regression</a:t>
            </a:r>
            <a:endParaRPr sz="600"/>
          </a:p>
          <a:p>
            <a:pPr indent="-266700" lvl="1" marL="914400" rtl="0" algn="just">
              <a:spcBef>
                <a:spcPts val="0"/>
              </a:spcBef>
              <a:spcAft>
                <a:spcPts val="0"/>
              </a:spcAft>
              <a:buSzPts val="600"/>
              <a:buChar char="○"/>
            </a:pPr>
            <a:r>
              <a:rPr lang="en" sz="600"/>
              <a:t>Gradient Boosting Regression</a:t>
            </a:r>
            <a:endParaRPr sz="600"/>
          </a:p>
        </p:txBody>
      </p:sp>
      <p:pic>
        <p:nvPicPr>
          <p:cNvPr id="64" name="Google Shape;64;p13"/>
          <p:cNvPicPr preferRelativeResize="0"/>
          <p:nvPr/>
        </p:nvPicPr>
        <p:blipFill>
          <a:blip r:embed="rId8">
            <a:alphaModFix/>
          </a:blip>
          <a:stretch>
            <a:fillRect/>
          </a:stretch>
        </p:blipFill>
        <p:spPr>
          <a:xfrm>
            <a:off x="2298800" y="1083162"/>
            <a:ext cx="2286001" cy="1501073"/>
          </a:xfrm>
          <a:prstGeom prst="rect">
            <a:avLst/>
          </a:prstGeom>
          <a:noFill/>
          <a:ln>
            <a:noFill/>
          </a:ln>
        </p:spPr>
      </p:pic>
      <p:sp>
        <p:nvSpPr>
          <p:cNvPr id="65" name="Google Shape;65;p13"/>
          <p:cNvSpPr/>
          <p:nvPr/>
        </p:nvSpPr>
        <p:spPr>
          <a:xfrm>
            <a:off x="0" y="0"/>
            <a:ext cx="9144000" cy="810300"/>
          </a:xfrm>
          <a:prstGeom prst="rect">
            <a:avLst/>
          </a:prstGeom>
          <a:solidFill>
            <a:srgbClr val="00274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3"/>
          <p:cNvPicPr preferRelativeResize="0"/>
          <p:nvPr/>
        </p:nvPicPr>
        <p:blipFill>
          <a:blip r:embed="rId9">
            <a:alphaModFix/>
          </a:blip>
          <a:stretch>
            <a:fillRect/>
          </a:stretch>
        </p:blipFill>
        <p:spPr>
          <a:xfrm>
            <a:off x="0" y="0"/>
            <a:ext cx="763202" cy="810300"/>
          </a:xfrm>
          <a:prstGeom prst="rect">
            <a:avLst/>
          </a:prstGeom>
          <a:noFill/>
          <a:ln>
            <a:noFill/>
          </a:ln>
        </p:spPr>
      </p:pic>
      <p:sp>
        <p:nvSpPr>
          <p:cNvPr id="67" name="Google Shape;67;p13"/>
          <p:cNvSpPr txBox="1"/>
          <p:nvPr/>
        </p:nvSpPr>
        <p:spPr>
          <a:xfrm>
            <a:off x="1555050" y="67325"/>
            <a:ext cx="60339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FFD966"/>
                </a:solidFill>
                <a:latin typeface="Calibri"/>
                <a:ea typeface="Calibri"/>
                <a:cs typeface="Calibri"/>
                <a:sym typeface="Calibri"/>
              </a:rPr>
              <a:t>Research on the Coefficient that Influences Steam Games’ Popularization</a:t>
            </a:r>
            <a:endParaRPr b="1" sz="1500">
              <a:solidFill>
                <a:srgbClr val="FFD966"/>
              </a:solidFill>
              <a:latin typeface="Calibri"/>
              <a:ea typeface="Calibri"/>
              <a:cs typeface="Calibri"/>
              <a:sym typeface="Calibri"/>
            </a:endParaRPr>
          </a:p>
          <a:p>
            <a:pPr indent="0" lvl="0" marL="0" rtl="0" algn="ctr">
              <a:spcBef>
                <a:spcPts val="0"/>
              </a:spcBef>
              <a:spcAft>
                <a:spcPts val="0"/>
              </a:spcAft>
              <a:buNone/>
            </a:pPr>
            <a:r>
              <a:rPr b="1" lang="en" sz="1000">
                <a:solidFill>
                  <a:srgbClr val="FFD966"/>
                </a:solidFill>
                <a:latin typeface="Calibri"/>
                <a:ea typeface="Calibri"/>
                <a:cs typeface="Calibri"/>
                <a:sym typeface="Calibri"/>
              </a:rPr>
              <a:t>Team Member: Jiawen Zhang | E-mail Address: jiawenz@umich.edu | Data Mining</a:t>
            </a:r>
            <a:endParaRPr b="1" sz="1000">
              <a:solidFill>
                <a:srgbClr val="FFD966"/>
              </a:solidFill>
              <a:latin typeface="Calibri"/>
              <a:ea typeface="Calibri"/>
              <a:cs typeface="Calibri"/>
              <a:sym typeface="Calibri"/>
            </a:endParaRPr>
          </a:p>
          <a:p>
            <a:pPr indent="0" lvl="0" marL="0" rtl="0" algn="ctr">
              <a:spcBef>
                <a:spcPts val="0"/>
              </a:spcBef>
              <a:spcAft>
                <a:spcPts val="0"/>
              </a:spcAft>
              <a:buNone/>
            </a:pPr>
            <a:r>
              <a:t/>
            </a:r>
            <a:endParaRPr b="1" sz="1500">
              <a:solidFill>
                <a:srgbClr val="FAFA01"/>
              </a:solidFill>
              <a:latin typeface="Calibri"/>
              <a:ea typeface="Calibri"/>
              <a:cs typeface="Calibri"/>
              <a:sym typeface="Calibri"/>
            </a:endParaRPr>
          </a:p>
        </p:txBody>
      </p:sp>
      <p:sp>
        <p:nvSpPr>
          <p:cNvPr id="68" name="Google Shape;68;p13"/>
          <p:cNvSpPr/>
          <p:nvPr/>
        </p:nvSpPr>
        <p:spPr>
          <a:xfrm>
            <a:off x="228600" y="871875"/>
            <a:ext cx="1177500" cy="153600"/>
          </a:xfrm>
          <a:prstGeom prst="round2SameRect">
            <a:avLst>
              <a:gd fmla="val 16667" name="adj1"/>
              <a:gd fmla="val 0" name="adj2"/>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lt1"/>
                </a:solidFill>
              </a:rPr>
              <a:t>Introduction</a:t>
            </a:r>
            <a:endParaRPr b="1" sz="800">
              <a:solidFill>
                <a:schemeClr val="lt1"/>
              </a:solidFill>
            </a:endParaRPr>
          </a:p>
        </p:txBody>
      </p:sp>
      <p:sp>
        <p:nvSpPr>
          <p:cNvPr id="69" name="Google Shape;69;p13"/>
          <p:cNvSpPr/>
          <p:nvPr/>
        </p:nvSpPr>
        <p:spPr>
          <a:xfrm>
            <a:off x="228600" y="2209850"/>
            <a:ext cx="1177500" cy="153600"/>
          </a:xfrm>
          <a:prstGeom prst="round2SameRect">
            <a:avLst>
              <a:gd fmla="val 16667" name="adj1"/>
              <a:gd fmla="val 0" name="adj2"/>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lt1"/>
                </a:solidFill>
              </a:rPr>
              <a:t>Data Preprocessing</a:t>
            </a:r>
            <a:endParaRPr b="1" sz="800">
              <a:solidFill>
                <a:schemeClr val="lt1"/>
              </a:solidFill>
            </a:endParaRPr>
          </a:p>
        </p:txBody>
      </p:sp>
      <p:sp>
        <p:nvSpPr>
          <p:cNvPr id="70" name="Google Shape;70;p13"/>
          <p:cNvSpPr/>
          <p:nvPr/>
        </p:nvSpPr>
        <p:spPr>
          <a:xfrm>
            <a:off x="228600" y="3163850"/>
            <a:ext cx="1177500" cy="153600"/>
          </a:xfrm>
          <a:prstGeom prst="round2SameRect">
            <a:avLst>
              <a:gd fmla="val 16667" name="adj1"/>
              <a:gd fmla="val 0" name="adj2"/>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lt1"/>
                </a:solidFill>
              </a:rPr>
              <a:t>Feature Tryouts</a:t>
            </a:r>
            <a:endParaRPr b="1" sz="800">
              <a:solidFill>
                <a:schemeClr val="lt1"/>
              </a:solidFill>
            </a:endParaRPr>
          </a:p>
        </p:txBody>
      </p:sp>
      <p:sp>
        <p:nvSpPr>
          <p:cNvPr id="71" name="Google Shape;71;p13"/>
          <p:cNvSpPr/>
          <p:nvPr/>
        </p:nvSpPr>
        <p:spPr>
          <a:xfrm>
            <a:off x="2286000" y="871875"/>
            <a:ext cx="1250100" cy="149700"/>
          </a:xfrm>
          <a:prstGeom prst="round2SameRect">
            <a:avLst>
              <a:gd fmla="val 16667" name="adj1"/>
              <a:gd fmla="val 0" name="adj2"/>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lt1"/>
                </a:solidFill>
              </a:rPr>
              <a:t>Feature Engineering</a:t>
            </a:r>
            <a:endParaRPr b="1" sz="800">
              <a:solidFill>
                <a:schemeClr val="lt1"/>
              </a:solidFill>
            </a:endParaRPr>
          </a:p>
        </p:txBody>
      </p:sp>
      <p:sp>
        <p:nvSpPr>
          <p:cNvPr id="72" name="Google Shape;72;p13"/>
          <p:cNvSpPr/>
          <p:nvPr/>
        </p:nvSpPr>
        <p:spPr>
          <a:xfrm>
            <a:off x="4722475" y="2801575"/>
            <a:ext cx="1250100" cy="149700"/>
          </a:xfrm>
          <a:prstGeom prst="round2SameRect">
            <a:avLst>
              <a:gd fmla="val 16667" name="adj1"/>
              <a:gd fmla="val 0" name="adj2"/>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lt1"/>
                </a:solidFill>
              </a:rPr>
              <a:t>Machine Learning</a:t>
            </a:r>
            <a:endParaRPr b="1" sz="800">
              <a:solidFill>
                <a:schemeClr val="lt1"/>
              </a:solidFill>
            </a:endParaRPr>
          </a:p>
        </p:txBody>
      </p:sp>
      <p:sp>
        <p:nvSpPr>
          <p:cNvPr id="73" name="Google Shape;73;p13"/>
          <p:cNvSpPr txBox="1"/>
          <p:nvPr/>
        </p:nvSpPr>
        <p:spPr>
          <a:xfrm>
            <a:off x="228600" y="4804800"/>
            <a:ext cx="864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B7B7B7"/>
                </a:solidFill>
              </a:rPr>
              <a:t>Made by Jiawen Zhang on Dec 09, 2022</a:t>
            </a:r>
            <a:endParaRPr sz="1000">
              <a:solidFill>
                <a:srgbClr val="B7B7B7"/>
              </a:solidFill>
            </a:endParaRPr>
          </a:p>
        </p:txBody>
      </p:sp>
      <p:sp>
        <p:nvSpPr>
          <p:cNvPr id="74" name="Google Shape;74;p13"/>
          <p:cNvSpPr txBox="1"/>
          <p:nvPr/>
        </p:nvSpPr>
        <p:spPr>
          <a:xfrm>
            <a:off x="2286000" y="2645800"/>
            <a:ext cx="22860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500"/>
              <a:t>The above heat map suggest the potential correlation between different game features, and strong correlations between </a:t>
            </a:r>
            <a:r>
              <a:rPr b="1" i="1" lang="en" sz="500"/>
              <a:t>pos_ratings</a:t>
            </a:r>
            <a:r>
              <a:rPr lang="en" sz="500"/>
              <a:t>, </a:t>
            </a:r>
            <a:r>
              <a:rPr b="1" i="1" lang="en" sz="500"/>
              <a:t>neg_ratings</a:t>
            </a:r>
            <a:r>
              <a:rPr lang="en" sz="500"/>
              <a:t> and </a:t>
            </a:r>
            <a:r>
              <a:rPr b="1" i="1" lang="en" sz="500"/>
              <a:t>total_ratings</a:t>
            </a:r>
            <a:r>
              <a:rPr lang="en" sz="500"/>
              <a:t>, and between </a:t>
            </a:r>
            <a:r>
              <a:rPr b="1" i="1" lang="en" sz="500"/>
              <a:t>median_playtime</a:t>
            </a:r>
            <a:r>
              <a:rPr lang="en" sz="500"/>
              <a:t> and </a:t>
            </a:r>
            <a:r>
              <a:rPr b="1" i="1" lang="en" sz="500"/>
              <a:t>avg_playtime</a:t>
            </a:r>
            <a:r>
              <a:rPr lang="en" sz="500"/>
              <a:t> are detected.</a:t>
            </a:r>
            <a:endParaRPr sz="500"/>
          </a:p>
        </p:txBody>
      </p:sp>
      <p:sp>
        <p:nvSpPr>
          <p:cNvPr id="75" name="Google Shape;75;p13"/>
          <p:cNvSpPr/>
          <p:nvPr/>
        </p:nvSpPr>
        <p:spPr>
          <a:xfrm>
            <a:off x="9144000" y="1476238"/>
            <a:ext cx="1250100" cy="149700"/>
          </a:xfrm>
          <a:prstGeom prst="round2SameRect">
            <a:avLst>
              <a:gd fmla="val 16667" name="adj1"/>
              <a:gd fmla="val 0" name="adj2"/>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lt1"/>
                </a:solidFill>
              </a:rPr>
              <a:t>Data Exploration</a:t>
            </a:r>
            <a:endParaRPr b="1" sz="800">
              <a:solidFill>
                <a:schemeClr val="lt1"/>
              </a:solidFill>
            </a:endParaRPr>
          </a:p>
        </p:txBody>
      </p:sp>
      <p:sp>
        <p:nvSpPr>
          <p:cNvPr id="76" name="Google Shape;76;p13"/>
          <p:cNvSpPr/>
          <p:nvPr/>
        </p:nvSpPr>
        <p:spPr>
          <a:xfrm>
            <a:off x="4722475" y="873825"/>
            <a:ext cx="1221000" cy="149700"/>
          </a:xfrm>
          <a:prstGeom prst="round2SameRect">
            <a:avLst>
              <a:gd fmla="val 16667" name="adj1"/>
              <a:gd fmla="val 0" name="adj2"/>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lt1"/>
                </a:solidFill>
              </a:rPr>
              <a:t>Data Mining</a:t>
            </a:r>
            <a:endParaRPr b="1" sz="800">
              <a:solidFill>
                <a:schemeClr val="lt1"/>
              </a:solidFill>
            </a:endParaRPr>
          </a:p>
        </p:txBody>
      </p:sp>
      <p:sp>
        <p:nvSpPr>
          <p:cNvPr id="77" name="Google Shape;77;p13"/>
          <p:cNvSpPr txBox="1"/>
          <p:nvPr/>
        </p:nvSpPr>
        <p:spPr>
          <a:xfrm>
            <a:off x="4722475" y="1083150"/>
            <a:ext cx="4192800" cy="276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600"/>
          </a:p>
        </p:txBody>
      </p:sp>
      <p:pic>
        <p:nvPicPr>
          <p:cNvPr id="78" name="Google Shape;78;p13"/>
          <p:cNvPicPr preferRelativeResize="0"/>
          <p:nvPr/>
        </p:nvPicPr>
        <p:blipFill>
          <a:blip r:embed="rId10">
            <a:alphaModFix/>
          </a:blip>
          <a:stretch>
            <a:fillRect/>
          </a:stretch>
        </p:blipFill>
        <p:spPr>
          <a:xfrm>
            <a:off x="4874875" y="1083150"/>
            <a:ext cx="1732047" cy="903675"/>
          </a:xfrm>
          <a:prstGeom prst="rect">
            <a:avLst/>
          </a:prstGeom>
          <a:noFill/>
          <a:ln>
            <a:noFill/>
          </a:ln>
        </p:spPr>
      </p:pic>
      <p:sp>
        <p:nvSpPr>
          <p:cNvPr id="79" name="Google Shape;79;p13"/>
          <p:cNvSpPr/>
          <p:nvPr/>
        </p:nvSpPr>
        <p:spPr>
          <a:xfrm>
            <a:off x="4722475" y="4121050"/>
            <a:ext cx="1250100" cy="149700"/>
          </a:xfrm>
          <a:prstGeom prst="round2SameRect">
            <a:avLst>
              <a:gd fmla="val 16667" name="adj1"/>
              <a:gd fmla="val 0" name="adj2"/>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lt1"/>
                </a:solidFill>
              </a:rPr>
              <a:t>Future Work</a:t>
            </a:r>
            <a:endParaRPr b="1" sz="800">
              <a:solidFill>
                <a:schemeClr val="lt1"/>
              </a:solidFill>
            </a:endParaRPr>
          </a:p>
        </p:txBody>
      </p:sp>
      <p:sp>
        <p:nvSpPr>
          <p:cNvPr id="80" name="Google Shape;80;p13"/>
          <p:cNvSpPr txBox="1"/>
          <p:nvPr/>
        </p:nvSpPr>
        <p:spPr>
          <a:xfrm>
            <a:off x="4874875" y="4343100"/>
            <a:ext cx="4040400" cy="646500"/>
          </a:xfrm>
          <a:prstGeom prst="rect">
            <a:avLst/>
          </a:prstGeom>
          <a:noFill/>
          <a:ln>
            <a:noFill/>
          </a:ln>
        </p:spPr>
        <p:txBody>
          <a:bodyPr anchorCtr="0" anchor="t" bIns="91425" lIns="91425" spcFirstLastPara="1" rIns="91425" wrap="square" tIns="91425">
            <a:spAutoFit/>
          </a:bodyPr>
          <a:lstStyle/>
          <a:p>
            <a:pPr indent="-266700" lvl="0" marL="457200" rtl="0" algn="just">
              <a:spcBef>
                <a:spcPts val="0"/>
              </a:spcBef>
              <a:spcAft>
                <a:spcPts val="0"/>
              </a:spcAft>
              <a:buSzPts val="600"/>
              <a:buChar char="●"/>
            </a:pPr>
            <a:r>
              <a:rPr lang="en" sz="600"/>
              <a:t>Set the benchmark for successful game, i.e. a game with owners </a:t>
            </a:r>
            <a:r>
              <a:rPr lang="en" sz="600"/>
              <a:t>number</a:t>
            </a:r>
            <a:r>
              <a:rPr lang="en" sz="600"/>
              <a:t> is over 1 million, and utilize  one hot encoder to create more features, and then create categorical models based on  all the categorical features, including new ones and old ones.</a:t>
            </a:r>
            <a:endParaRPr sz="600"/>
          </a:p>
          <a:p>
            <a:pPr indent="-266700" lvl="0" marL="457200" rtl="0" algn="just">
              <a:spcBef>
                <a:spcPts val="0"/>
              </a:spcBef>
              <a:spcAft>
                <a:spcPts val="0"/>
              </a:spcAft>
              <a:buSzPts val="600"/>
              <a:buChar char="●"/>
            </a:pPr>
            <a:r>
              <a:rPr lang="en" sz="600"/>
              <a:t>Consider Different abstract types </a:t>
            </a:r>
            <a:endParaRPr sz="600"/>
          </a:p>
          <a:p>
            <a:pPr indent="-266700" lvl="0" marL="457200" rtl="0" algn="just">
              <a:spcBef>
                <a:spcPts val="0"/>
              </a:spcBef>
              <a:spcAft>
                <a:spcPts val="0"/>
              </a:spcAft>
              <a:buSzPts val="600"/>
              <a:buChar char="●"/>
            </a:pPr>
            <a:r>
              <a:rPr lang="en" sz="600"/>
              <a:t>Focus on the categorical direction</a:t>
            </a:r>
            <a:endParaRPr sz="600"/>
          </a:p>
        </p:txBody>
      </p:sp>
      <p:sp>
        <p:nvSpPr>
          <p:cNvPr id="81" name="Google Shape;81;p13"/>
          <p:cNvSpPr txBox="1"/>
          <p:nvPr/>
        </p:nvSpPr>
        <p:spPr>
          <a:xfrm>
            <a:off x="6939975" y="2118775"/>
            <a:ext cx="161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2" name="Google Shape;82;p13"/>
          <p:cNvSpPr txBox="1"/>
          <p:nvPr/>
        </p:nvSpPr>
        <p:spPr>
          <a:xfrm>
            <a:off x="4923250" y="2118775"/>
            <a:ext cx="1732200" cy="617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i="1" lang="en" sz="200">
                <a:solidFill>
                  <a:srgbClr val="666666"/>
                </a:solidFill>
              </a:rPr>
              <a:t>Steam Games with their Corresponding Categories</a:t>
            </a:r>
            <a:endParaRPr b="1" i="1" sz="200">
              <a:solidFill>
                <a:srgbClr val="666666"/>
              </a:solidFill>
            </a:endParaRPr>
          </a:p>
          <a:p>
            <a:pPr indent="0" lvl="0" marL="0" rtl="0" algn="l">
              <a:lnSpc>
                <a:spcPct val="115000"/>
              </a:lnSpc>
              <a:spcBef>
                <a:spcPts val="0"/>
              </a:spcBef>
              <a:spcAft>
                <a:spcPts val="0"/>
              </a:spcAft>
              <a:buClr>
                <a:schemeClr val="dk1"/>
              </a:buClr>
              <a:buSzPts val="1100"/>
              <a:buFont typeface="Arial"/>
              <a:buNone/>
            </a:pPr>
            <a:r>
              <a:rPr b="1" i="1" lang="en" sz="200">
                <a:solidFill>
                  <a:srgbClr val="666666"/>
                </a:solidFill>
              </a:rPr>
              <a:t>Counter-Strike</a:t>
            </a:r>
            <a:r>
              <a:rPr i="1" lang="en" sz="200">
                <a:solidFill>
                  <a:srgbClr val="666666"/>
                </a:solidFill>
              </a:rPr>
              <a:t>: Multi-player ,Online Multi-Player ,Local Multi-Player ,Valve Anti-Cheat enabled.</a:t>
            </a:r>
            <a:endParaRPr i="1" sz="200">
              <a:solidFill>
                <a:srgbClr val="666666"/>
              </a:solidFill>
            </a:endParaRPr>
          </a:p>
          <a:p>
            <a:pPr indent="0" lvl="0" marL="0" rtl="0" algn="l">
              <a:lnSpc>
                <a:spcPct val="115000"/>
              </a:lnSpc>
              <a:spcBef>
                <a:spcPts val="0"/>
              </a:spcBef>
              <a:spcAft>
                <a:spcPts val="0"/>
              </a:spcAft>
              <a:buClr>
                <a:schemeClr val="dk1"/>
              </a:buClr>
              <a:buSzPts val="1100"/>
              <a:buFont typeface="Arial"/>
              <a:buNone/>
            </a:pPr>
            <a:r>
              <a:rPr b="1" i="1" lang="en" sz="200">
                <a:solidFill>
                  <a:srgbClr val="666666"/>
                </a:solidFill>
              </a:rPr>
              <a:t>Deathmatch Classic</a:t>
            </a:r>
            <a:r>
              <a:rPr i="1" lang="en" sz="200">
                <a:solidFill>
                  <a:srgbClr val="666666"/>
                </a:solidFill>
              </a:rPr>
              <a:t>: Multi-player ,Online Multi-Player ,Local Multi-Player ,Valve Anti-Cheat enabled.</a:t>
            </a:r>
            <a:endParaRPr i="1" sz="200">
              <a:solidFill>
                <a:srgbClr val="666666"/>
              </a:solidFill>
            </a:endParaRPr>
          </a:p>
          <a:p>
            <a:pPr indent="0" lvl="0" marL="0" rtl="0" algn="l">
              <a:lnSpc>
                <a:spcPct val="115000"/>
              </a:lnSpc>
              <a:spcBef>
                <a:spcPts val="0"/>
              </a:spcBef>
              <a:spcAft>
                <a:spcPts val="0"/>
              </a:spcAft>
              <a:buClr>
                <a:schemeClr val="dk1"/>
              </a:buClr>
              <a:buSzPts val="1100"/>
              <a:buFont typeface="Arial"/>
              <a:buNone/>
            </a:pPr>
            <a:r>
              <a:rPr b="1" i="1" lang="en" sz="200">
                <a:solidFill>
                  <a:srgbClr val="666666"/>
                </a:solidFill>
              </a:rPr>
              <a:t>Team Fortress Classic</a:t>
            </a:r>
            <a:r>
              <a:rPr i="1" lang="en" sz="200">
                <a:solidFill>
                  <a:srgbClr val="666666"/>
                </a:solidFill>
              </a:rPr>
              <a:t>: Multi-player ,Online Multi-Player ,Local Multi-Player ,Valve Anti-Cheat enabled.</a:t>
            </a:r>
            <a:endParaRPr i="1" sz="200">
              <a:solidFill>
                <a:srgbClr val="666666"/>
              </a:solidFill>
            </a:endParaRPr>
          </a:p>
          <a:p>
            <a:pPr indent="0" lvl="0" marL="0" rtl="0" algn="l">
              <a:lnSpc>
                <a:spcPct val="115000"/>
              </a:lnSpc>
              <a:spcBef>
                <a:spcPts val="0"/>
              </a:spcBef>
              <a:spcAft>
                <a:spcPts val="0"/>
              </a:spcAft>
              <a:buClr>
                <a:schemeClr val="dk1"/>
              </a:buClr>
              <a:buSzPts val="1100"/>
              <a:buFont typeface="Arial"/>
              <a:buNone/>
            </a:pPr>
            <a:r>
              <a:rPr b="1" i="1" lang="en" sz="200">
                <a:solidFill>
                  <a:srgbClr val="666666"/>
                </a:solidFill>
              </a:rPr>
              <a:t>SLEEPOVER</a:t>
            </a:r>
            <a:r>
              <a:rPr i="1" lang="en" sz="200">
                <a:solidFill>
                  <a:srgbClr val="666666"/>
                </a:solidFill>
              </a:rPr>
              <a:t>: Multi-player ,Online Multi-Player ,Local Multi-Player.</a:t>
            </a:r>
            <a:endParaRPr i="1" sz="200">
              <a:solidFill>
                <a:srgbClr val="666666"/>
              </a:solidFill>
            </a:endParaRPr>
          </a:p>
          <a:p>
            <a:pPr indent="0" lvl="0" marL="0" rtl="0" algn="l">
              <a:lnSpc>
                <a:spcPct val="115000"/>
              </a:lnSpc>
              <a:spcBef>
                <a:spcPts val="0"/>
              </a:spcBef>
              <a:spcAft>
                <a:spcPts val="0"/>
              </a:spcAft>
              <a:buClr>
                <a:schemeClr val="dk1"/>
              </a:buClr>
              <a:buSzPts val="1100"/>
              <a:buFont typeface="Arial"/>
              <a:buNone/>
            </a:pPr>
            <a:r>
              <a:rPr b="1" i="1" lang="en" sz="200">
                <a:solidFill>
                  <a:srgbClr val="666666"/>
                </a:solidFill>
              </a:rPr>
              <a:t>Fatal Velocity</a:t>
            </a:r>
            <a:r>
              <a:rPr i="1" lang="en" sz="200">
                <a:solidFill>
                  <a:srgbClr val="666666"/>
                </a:solidFill>
              </a:rPr>
              <a:t>: Physics Combat: Multi-player ,Online Multi-Player ,Local Multi-Player.</a:t>
            </a:r>
            <a:endParaRPr i="1" sz="200">
              <a:solidFill>
                <a:srgbClr val="666666"/>
              </a:solidFill>
            </a:endParaRPr>
          </a:p>
          <a:p>
            <a:pPr indent="0" lvl="0" marL="0" rtl="0" algn="l">
              <a:lnSpc>
                <a:spcPct val="115000"/>
              </a:lnSpc>
              <a:spcBef>
                <a:spcPts val="0"/>
              </a:spcBef>
              <a:spcAft>
                <a:spcPts val="0"/>
              </a:spcAft>
              <a:buClr>
                <a:schemeClr val="dk1"/>
              </a:buClr>
              <a:buSzPts val="1100"/>
              <a:buFont typeface="Arial"/>
              <a:buNone/>
            </a:pPr>
            <a:r>
              <a:rPr b="1" i="1" lang="en" sz="200">
                <a:solidFill>
                  <a:srgbClr val="666666"/>
                </a:solidFill>
              </a:rPr>
              <a:t>Epic Royal</a:t>
            </a:r>
            <a:r>
              <a:rPr i="1" lang="en" sz="200">
                <a:solidFill>
                  <a:srgbClr val="666666"/>
                </a:solidFill>
              </a:rPr>
              <a:t>: Multi-player ,Online Multi-Player ,Local Multi-Player.</a:t>
            </a:r>
            <a:endParaRPr i="1" sz="200">
              <a:solidFill>
                <a:srgbClr val="666666"/>
              </a:solidFill>
            </a:endParaRPr>
          </a:p>
          <a:p>
            <a:pPr indent="0" lvl="0" marL="0" rtl="0" algn="l">
              <a:lnSpc>
                <a:spcPct val="115000"/>
              </a:lnSpc>
              <a:spcBef>
                <a:spcPts val="0"/>
              </a:spcBef>
              <a:spcAft>
                <a:spcPts val="0"/>
              </a:spcAft>
              <a:buClr>
                <a:schemeClr val="dk1"/>
              </a:buClr>
              <a:buSzPts val="1100"/>
              <a:buFont typeface="Arial"/>
              <a:buNone/>
            </a:pPr>
            <a:r>
              <a:rPr b="1" i="1" lang="en" sz="200">
                <a:solidFill>
                  <a:srgbClr val="666666"/>
                </a:solidFill>
              </a:rPr>
              <a:t>Ricochet</a:t>
            </a:r>
            <a:r>
              <a:rPr i="1" lang="en" sz="200">
                <a:solidFill>
                  <a:srgbClr val="666666"/>
                </a:solidFill>
              </a:rPr>
              <a:t>: Multi-player ,Online Multi-Player ,Valve Anti-Cheat enabled.</a:t>
            </a:r>
            <a:endParaRPr i="1" sz="200">
              <a:solidFill>
                <a:srgbClr val="666666"/>
              </a:solidFill>
            </a:endParaRPr>
          </a:p>
          <a:p>
            <a:pPr indent="0" lvl="0" marL="0" rtl="0" algn="l">
              <a:lnSpc>
                <a:spcPct val="115000"/>
              </a:lnSpc>
              <a:spcBef>
                <a:spcPts val="0"/>
              </a:spcBef>
              <a:spcAft>
                <a:spcPts val="0"/>
              </a:spcAft>
              <a:buClr>
                <a:schemeClr val="dk1"/>
              </a:buClr>
              <a:buSzPts val="1100"/>
              <a:buFont typeface="Arial"/>
              <a:buNone/>
            </a:pPr>
            <a:r>
              <a:rPr b="1" i="1" lang="en" sz="200">
                <a:solidFill>
                  <a:srgbClr val="666666"/>
                </a:solidFill>
              </a:rPr>
              <a:t>Smash team</a:t>
            </a:r>
            <a:r>
              <a:rPr i="1" lang="en" sz="200">
                <a:solidFill>
                  <a:srgbClr val="666666"/>
                </a:solidFill>
              </a:rPr>
              <a:t>: Single-player ,Multi-player ,Online Multi-Player ,Local Multi-Player.</a:t>
            </a:r>
            <a:endParaRPr i="1" sz="200">
              <a:solidFill>
                <a:srgbClr val="666666"/>
              </a:solidFill>
            </a:endParaRPr>
          </a:p>
          <a:p>
            <a:pPr indent="0" lvl="0" marL="0" rtl="0" algn="l">
              <a:lnSpc>
                <a:spcPct val="115000"/>
              </a:lnSpc>
              <a:spcBef>
                <a:spcPts val="0"/>
              </a:spcBef>
              <a:spcAft>
                <a:spcPts val="0"/>
              </a:spcAft>
              <a:buClr>
                <a:schemeClr val="dk1"/>
              </a:buClr>
              <a:buSzPts val="1100"/>
              <a:buFont typeface="Arial"/>
              <a:buNone/>
            </a:pPr>
            <a:r>
              <a:rPr b="1" i="1" lang="en" sz="200">
                <a:solidFill>
                  <a:srgbClr val="666666"/>
                </a:solidFill>
              </a:rPr>
              <a:t>Tennis Arcade VR</a:t>
            </a:r>
            <a:r>
              <a:rPr i="1" lang="en" sz="200">
                <a:solidFill>
                  <a:srgbClr val="666666"/>
                </a:solidFill>
              </a:rPr>
              <a:t>: Single-player ,Multi-player ,Online Multi-Player ,Local Multi-Player.</a:t>
            </a:r>
            <a:endParaRPr i="1" sz="200">
              <a:solidFill>
                <a:srgbClr val="666666"/>
              </a:solidFill>
            </a:endParaRPr>
          </a:p>
          <a:p>
            <a:pPr indent="0" lvl="0" marL="0" rtl="0" algn="l">
              <a:spcBef>
                <a:spcPts val="0"/>
              </a:spcBef>
              <a:spcAft>
                <a:spcPts val="0"/>
              </a:spcAft>
              <a:buNone/>
            </a:pPr>
            <a:r>
              <a:t/>
            </a:r>
            <a:endParaRPr sz="200">
              <a:solidFill>
                <a:srgbClr val="666666"/>
              </a:solidFill>
            </a:endParaRPr>
          </a:p>
        </p:txBody>
      </p:sp>
      <p:sp>
        <p:nvSpPr>
          <p:cNvPr id="83" name="Google Shape;83;p13"/>
          <p:cNvSpPr txBox="1"/>
          <p:nvPr/>
        </p:nvSpPr>
        <p:spPr>
          <a:xfrm>
            <a:off x="6606925" y="2094850"/>
            <a:ext cx="2326500" cy="81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i="1" lang="en" sz="300">
                <a:solidFill>
                  <a:srgbClr val="666666"/>
                </a:solidFill>
              </a:rPr>
              <a:t>Steam Games with their Corresponding Genres</a:t>
            </a:r>
            <a:endParaRPr b="1" i="1" sz="300">
              <a:solidFill>
                <a:srgbClr val="666666"/>
              </a:solidFill>
            </a:endParaRPr>
          </a:p>
          <a:p>
            <a:pPr indent="0" lvl="0" marL="0" rtl="0" algn="l">
              <a:lnSpc>
                <a:spcPct val="115000"/>
              </a:lnSpc>
              <a:spcBef>
                <a:spcPts val="0"/>
              </a:spcBef>
              <a:spcAft>
                <a:spcPts val="0"/>
              </a:spcAft>
              <a:buNone/>
            </a:pPr>
            <a:r>
              <a:rPr i="1" lang="en" sz="300">
                <a:solidFill>
                  <a:srgbClr val="666666"/>
                </a:solidFill>
              </a:rPr>
              <a:t>Counter-Strike: Single-player ,Multi-player ,Online Multi-Player ,Local Multi-Player.</a:t>
            </a:r>
            <a:endParaRPr i="1" sz="300">
              <a:solidFill>
                <a:srgbClr val="666666"/>
              </a:solidFill>
            </a:endParaRPr>
          </a:p>
          <a:p>
            <a:pPr indent="0" lvl="0" marL="0" rtl="0" algn="l">
              <a:lnSpc>
                <a:spcPct val="115000"/>
              </a:lnSpc>
              <a:spcBef>
                <a:spcPts val="0"/>
              </a:spcBef>
              <a:spcAft>
                <a:spcPts val="0"/>
              </a:spcAft>
              <a:buNone/>
            </a:pPr>
            <a:r>
              <a:rPr i="1" lang="en" sz="300">
                <a:solidFill>
                  <a:srgbClr val="666666"/>
                </a:solidFill>
              </a:rPr>
              <a:t>Ninja Shodown: Single-player ,Multi-player ,Online Multi-Player ,Local Multi-Player.</a:t>
            </a:r>
            <a:endParaRPr i="1" sz="300">
              <a:solidFill>
                <a:srgbClr val="666666"/>
              </a:solidFill>
            </a:endParaRPr>
          </a:p>
          <a:p>
            <a:pPr indent="0" lvl="0" marL="0" rtl="0" algn="l">
              <a:lnSpc>
                <a:spcPct val="115000"/>
              </a:lnSpc>
              <a:spcBef>
                <a:spcPts val="0"/>
              </a:spcBef>
              <a:spcAft>
                <a:spcPts val="0"/>
              </a:spcAft>
              <a:buNone/>
            </a:pPr>
            <a:r>
              <a:rPr i="1" lang="en" sz="300">
                <a:solidFill>
                  <a:srgbClr val="666666"/>
                </a:solidFill>
              </a:rPr>
              <a:t>Dead Space™ 2: Single-player ,Multi-player ,Online Multi-Player ,Local Multi-Player.</a:t>
            </a:r>
            <a:endParaRPr i="1" sz="300">
              <a:solidFill>
                <a:srgbClr val="666666"/>
              </a:solidFill>
            </a:endParaRPr>
          </a:p>
          <a:p>
            <a:pPr indent="0" lvl="0" marL="0" rtl="0" algn="l">
              <a:lnSpc>
                <a:spcPct val="115000"/>
              </a:lnSpc>
              <a:spcBef>
                <a:spcPts val="0"/>
              </a:spcBef>
              <a:spcAft>
                <a:spcPts val="0"/>
              </a:spcAft>
              <a:buNone/>
            </a:pPr>
            <a:r>
              <a:rPr i="1" lang="en" sz="300">
                <a:solidFill>
                  <a:srgbClr val="666666"/>
                </a:solidFill>
              </a:rPr>
              <a:t>Medal of Honor™: Single-player ,Multi-player ,Online Multi-Player ,Local Multi-Player.</a:t>
            </a:r>
            <a:endParaRPr i="1" sz="300">
              <a:solidFill>
                <a:srgbClr val="666666"/>
              </a:solidFill>
            </a:endParaRPr>
          </a:p>
          <a:p>
            <a:pPr indent="0" lvl="0" marL="0" rtl="0" algn="l">
              <a:lnSpc>
                <a:spcPct val="115000"/>
              </a:lnSpc>
              <a:spcBef>
                <a:spcPts val="0"/>
              </a:spcBef>
              <a:spcAft>
                <a:spcPts val="0"/>
              </a:spcAft>
              <a:buNone/>
            </a:pPr>
            <a:r>
              <a:rPr i="1" lang="en" sz="300">
                <a:solidFill>
                  <a:srgbClr val="666666"/>
                </a:solidFill>
              </a:rPr>
              <a:t>Slice, Dice &amp; Rice: Single-player ,Multi-player ,Online Multi-Player ,Local Multi-Player.</a:t>
            </a:r>
            <a:endParaRPr i="1" sz="300">
              <a:solidFill>
                <a:srgbClr val="666666"/>
              </a:solidFill>
            </a:endParaRPr>
          </a:p>
          <a:p>
            <a:pPr indent="0" lvl="0" marL="0" rtl="0" algn="l">
              <a:lnSpc>
                <a:spcPct val="115000"/>
              </a:lnSpc>
              <a:spcBef>
                <a:spcPts val="0"/>
              </a:spcBef>
              <a:spcAft>
                <a:spcPts val="0"/>
              </a:spcAft>
              <a:buNone/>
            </a:pPr>
            <a:r>
              <a:rPr i="1" lang="en" sz="300">
                <a:solidFill>
                  <a:srgbClr val="666666"/>
                </a:solidFill>
              </a:rPr>
              <a:t>Lament: Single-player ,Multi-player ,Online Multi-Player ,Local Multi-Player.</a:t>
            </a:r>
            <a:endParaRPr i="1" sz="300">
              <a:solidFill>
                <a:srgbClr val="666666"/>
              </a:solidFill>
            </a:endParaRPr>
          </a:p>
          <a:p>
            <a:pPr indent="0" lvl="0" marL="0" rtl="0" algn="l">
              <a:lnSpc>
                <a:spcPct val="115000"/>
              </a:lnSpc>
              <a:spcBef>
                <a:spcPts val="0"/>
              </a:spcBef>
              <a:spcAft>
                <a:spcPts val="0"/>
              </a:spcAft>
              <a:buNone/>
            </a:pPr>
            <a:r>
              <a:rPr i="1" lang="en" sz="300">
                <a:solidFill>
                  <a:srgbClr val="666666"/>
                </a:solidFill>
              </a:rPr>
              <a:t>SAMURAI WARRIORS: Spirit of Sanada: Single-player ,Multi-player ,Online Multi-Player ,Local Multi-Player.</a:t>
            </a:r>
            <a:endParaRPr i="1" sz="300">
              <a:solidFill>
                <a:srgbClr val="666666"/>
              </a:solidFill>
            </a:endParaRPr>
          </a:p>
          <a:p>
            <a:pPr indent="0" lvl="0" marL="0" rtl="0" algn="l">
              <a:lnSpc>
                <a:spcPct val="115000"/>
              </a:lnSpc>
              <a:spcBef>
                <a:spcPts val="0"/>
              </a:spcBef>
              <a:spcAft>
                <a:spcPts val="0"/>
              </a:spcAft>
              <a:buNone/>
            </a:pPr>
            <a:r>
              <a:rPr i="1" lang="en" sz="300">
                <a:solidFill>
                  <a:srgbClr val="666666"/>
                </a:solidFill>
              </a:rPr>
              <a:t>Neon8: Single-player ,Multi-player ,Online Multi-Player ,Local Multi-Player.</a:t>
            </a:r>
            <a:endParaRPr i="1" sz="300">
              <a:solidFill>
                <a:srgbClr val="666666"/>
              </a:solidFill>
            </a:endParaRPr>
          </a:p>
          <a:p>
            <a:pPr indent="0" lvl="0" marL="0" rtl="0" algn="l">
              <a:lnSpc>
                <a:spcPct val="115000"/>
              </a:lnSpc>
              <a:spcBef>
                <a:spcPts val="0"/>
              </a:spcBef>
              <a:spcAft>
                <a:spcPts val="0"/>
              </a:spcAft>
              <a:buNone/>
            </a:pPr>
            <a:r>
              <a:rPr i="1" lang="en" sz="300">
                <a:solidFill>
                  <a:srgbClr val="666666"/>
                </a:solidFill>
              </a:rPr>
              <a:t>Spaceman Sparkles 2: Single-player ,Multi-player ,Online Multi-Player ,Local Multi-Player.</a:t>
            </a:r>
            <a:endParaRPr i="1" sz="300">
              <a:solidFill>
                <a:srgbClr val="666666"/>
              </a:solidFill>
            </a:endParaRPr>
          </a:p>
          <a:p>
            <a:pPr indent="0" lvl="0" marL="0" rtl="0" algn="l">
              <a:lnSpc>
                <a:spcPct val="115000"/>
              </a:lnSpc>
              <a:spcBef>
                <a:spcPts val="0"/>
              </a:spcBef>
              <a:spcAft>
                <a:spcPts val="0"/>
              </a:spcAft>
              <a:buNone/>
            </a:pPr>
            <a:r>
              <a:rPr i="1" lang="en" sz="300">
                <a:solidFill>
                  <a:srgbClr val="666666"/>
                </a:solidFill>
              </a:rPr>
              <a:t>GAROU: MARK OF THE WOLVES: Single-player ,Multi-player ,Online Multi-Player ,Local Multi-Player.</a:t>
            </a:r>
            <a:endParaRPr i="1" sz="300">
              <a:solidFill>
                <a:srgbClr val="666666"/>
              </a:solidFill>
            </a:endParaRPr>
          </a:p>
          <a:p>
            <a:pPr indent="0" lvl="0" marL="0" rtl="0" algn="l">
              <a:lnSpc>
                <a:spcPct val="115000"/>
              </a:lnSpc>
              <a:spcBef>
                <a:spcPts val="0"/>
              </a:spcBef>
              <a:spcAft>
                <a:spcPts val="0"/>
              </a:spcAft>
              <a:buNone/>
            </a:pPr>
            <a:r>
              <a:rPr i="1" lang="en" sz="300">
                <a:solidFill>
                  <a:srgbClr val="666666"/>
                </a:solidFill>
              </a:rPr>
              <a:t>Dragon`s Checkers: Single-player ,Multi-player ,Online Multi-Player ,Local Multi-Player.</a:t>
            </a:r>
            <a:endParaRPr i="1" sz="300">
              <a:solidFill>
                <a:srgbClr val="666666"/>
              </a:solidFill>
            </a:endParaRPr>
          </a:p>
        </p:txBody>
      </p:sp>
      <p:pic>
        <p:nvPicPr>
          <p:cNvPr id="84" name="Google Shape;84;p13"/>
          <p:cNvPicPr preferRelativeResize="0"/>
          <p:nvPr/>
        </p:nvPicPr>
        <p:blipFill>
          <a:blip r:embed="rId11">
            <a:alphaModFix/>
          </a:blip>
          <a:stretch>
            <a:fillRect/>
          </a:stretch>
        </p:blipFill>
        <p:spPr>
          <a:xfrm>
            <a:off x="6897000" y="1038200"/>
            <a:ext cx="1439285" cy="993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