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8" r:id="rId4"/>
    <p:sldId id="279" r:id="rId5"/>
    <p:sldId id="260" r:id="rId6"/>
    <p:sldId id="261" r:id="rId7"/>
    <p:sldId id="262" r:id="rId8"/>
    <p:sldId id="264" r:id="rId9"/>
    <p:sldId id="266" r:id="rId10"/>
    <p:sldId id="265" r:id="rId11"/>
    <p:sldId id="271" r:id="rId12"/>
    <p:sldId id="272" r:id="rId13"/>
    <p:sldId id="280" r:id="rId14"/>
    <p:sldId id="281" r:id="rId15"/>
    <p:sldId id="276" r:id="rId16"/>
    <p:sldId id="277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2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6"/>
            <a:ext cx="7772400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1"/>
            <a:ext cx="6400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0" y="67057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7"/>
            <a:ext cx="348996" cy="35813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62" y="762"/>
            <a:ext cx="8516620" cy="489584"/>
          </a:xfrm>
          <a:custGeom>
            <a:avLst/>
            <a:gdLst/>
            <a:ahLst/>
            <a:cxnLst/>
            <a:rect l="l" t="t" r="r" b="b"/>
            <a:pathLst>
              <a:path w="8516620" h="489584">
                <a:moveTo>
                  <a:pt x="8516112" y="0"/>
                </a:moveTo>
                <a:lnTo>
                  <a:pt x="0" y="0"/>
                </a:lnTo>
                <a:lnTo>
                  <a:pt x="0" y="489203"/>
                </a:lnTo>
                <a:lnTo>
                  <a:pt x="8516112" y="489203"/>
                </a:lnTo>
                <a:lnTo>
                  <a:pt x="8516112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2" y="762"/>
            <a:ext cx="8516620" cy="489584"/>
          </a:xfrm>
          <a:custGeom>
            <a:avLst/>
            <a:gdLst/>
            <a:ahLst/>
            <a:cxnLst/>
            <a:rect l="l" t="t" r="r" b="b"/>
            <a:pathLst>
              <a:path w="8516620" h="489584">
                <a:moveTo>
                  <a:pt x="0" y="489203"/>
                </a:moveTo>
                <a:lnTo>
                  <a:pt x="8516112" y="489203"/>
                </a:lnTo>
                <a:lnTo>
                  <a:pt x="8516112" y="0"/>
                </a:lnTo>
                <a:lnTo>
                  <a:pt x="0" y="0"/>
                </a:lnTo>
                <a:lnTo>
                  <a:pt x="0" y="489203"/>
                </a:lnTo>
                <a:close/>
              </a:path>
            </a:pathLst>
          </a:custGeom>
          <a:ln w="25908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6170" y="745364"/>
            <a:ext cx="5391658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9929" y="2028825"/>
            <a:ext cx="732414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Excel_Worksheet1.xlsx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6172" y="745364"/>
            <a:ext cx="53714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Cap</a:t>
            </a:r>
            <a:r>
              <a:rPr spc="-100" dirty="0"/>
              <a:t>s</a:t>
            </a:r>
            <a:r>
              <a:rPr spc="-114" dirty="0"/>
              <a:t>tone</a:t>
            </a:r>
            <a:r>
              <a:rPr spc="-275" dirty="0"/>
              <a:t> </a:t>
            </a:r>
            <a:r>
              <a:rPr spc="-150" dirty="0"/>
              <a:t>Project</a:t>
            </a:r>
            <a:r>
              <a:rPr spc="-400" dirty="0"/>
              <a:t>-</a:t>
            </a:r>
            <a:r>
              <a:rPr spc="-500" dirty="0"/>
              <a:t>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4400" y="1809751"/>
            <a:ext cx="7324140" cy="16030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M</a:t>
            </a:r>
            <a:r>
              <a:rPr spc="-35" dirty="0"/>
              <a:t>o</a:t>
            </a:r>
            <a:r>
              <a:rPr spc="-114" dirty="0"/>
              <a:t>bile</a:t>
            </a:r>
            <a:r>
              <a:rPr spc="-204" dirty="0"/>
              <a:t> </a:t>
            </a:r>
            <a:r>
              <a:rPr spc="-100" dirty="0"/>
              <a:t>Price</a:t>
            </a:r>
            <a:r>
              <a:rPr spc="-204" dirty="0"/>
              <a:t> </a:t>
            </a:r>
            <a:r>
              <a:rPr spc="-110" dirty="0"/>
              <a:t>Range</a:t>
            </a:r>
            <a:r>
              <a:rPr spc="-195" dirty="0"/>
              <a:t> </a:t>
            </a:r>
            <a:r>
              <a:rPr spc="-95" dirty="0"/>
              <a:t>Prediction</a:t>
            </a:r>
          </a:p>
          <a:p>
            <a:pPr algn="ctr">
              <a:lnSpc>
                <a:spcPts val="2150"/>
              </a:lnSpc>
              <a:spcBef>
                <a:spcPts val="80"/>
              </a:spcBef>
            </a:pPr>
            <a:r>
              <a:rPr sz="1800" spc="-75" dirty="0"/>
              <a:t>Supervised</a:t>
            </a:r>
            <a:r>
              <a:rPr sz="1800" spc="-130" dirty="0"/>
              <a:t> </a:t>
            </a:r>
            <a:r>
              <a:rPr sz="1800" spc="-40" dirty="0"/>
              <a:t>Machine</a:t>
            </a:r>
            <a:r>
              <a:rPr sz="1800" spc="-105" dirty="0"/>
              <a:t> </a:t>
            </a:r>
            <a:r>
              <a:rPr sz="1800" spc="-60" dirty="0"/>
              <a:t>Learning</a:t>
            </a:r>
            <a:r>
              <a:rPr sz="1800" spc="-105" dirty="0"/>
              <a:t> </a:t>
            </a:r>
            <a:r>
              <a:rPr sz="1800" spc="-100" dirty="0"/>
              <a:t>(Classification)</a:t>
            </a:r>
            <a:endParaRPr sz="1800" dirty="0"/>
          </a:p>
          <a:p>
            <a:pPr algn="ctr">
              <a:lnSpc>
                <a:spcPts val="2870"/>
              </a:lnSpc>
            </a:pPr>
            <a:endParaRPr sz="1800" dirty="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IN" sz="240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Robin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Rego</a:t>
            </a:r>
            <a:endParaRPr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39" y="0"/>
            <a:ext cx="8930640" cy="3504806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83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sz="2400" b="1" dirty="0" smtClean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spc="-30" dirty="0" smtClean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 smtClean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lang="en-IN" sz="2400" b="1" spc="-5" dirty="0" smtClean="0">
                <a:solidFill>
                  <a:srgbClr val="FF4646"/>
                </a:solidFill>
                <a:latin typeface="Arial"/>
                <a:cs typeface="Arial"/>
              </a:rPr>
              <a:t> (EDA) </a:t>
            </a:r>
            <a:r>
              <a:rPr sz="2400" b="1" spc="-5" dirty="0" smtClean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1200" b="1" dirty="0" smtClean="0">
                <a:solidFill>
                  <a:srgbClr val="202020"/>
                </a:solidFill>
                <a:latin typeface="Arial"/>
                <a:cs typeface="Arial"/>
              </a:rPr>
              <a:t>Correlation</a:t>
            </a:r>
            <a:r>
              <a:rPr sz="1200" b="1" spc="-10" dirty="0" smtClean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2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independent</a:t>
            </a:r>
            <a:r>
              <a:rPr sz="12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variable 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2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target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variable</a:t>
            </a:r>
            <a:r>
              <a:rPr sz="1200" dirty="0">
                <a:solidFill>
                  <a:srgbClr val="CC0000"/>
                </a:solidFill>
                <a:latin typeface="Arial MT"/>
                <a:cs typeface="Arial MT"/>
              </a:rPr>
              <a:t>.</a:t>
            </a:r>
            <a:endParaRPr sz="1200" dirty="0">
              <a:latin typeface="Arial MT"/>
              <a:cs typeface="Arial MT"/>
            </a:endParaRPr>
          </a:p>
          <a:p>
            <a:pPr marL="5786755" marR="50165" lvl="1">
              <a:lnSpc>
                <a:spcPct val="100000"/>
              </a:lnSpc>
              <a:spcBef>
                <a:spcPts val="1310"/>
              </a:spcBef>
              <a:buSzPct val="91666"/>
              <a:buFont typeface="Wingdings"/>
              <a:buChar char=""/>
              <a:tabLst>
                <a:tab pos="5909310" algn="l"/>
              </a:tabLst>
            </a:pPr>
            <a:r>
              <a:rPr sz="1200" b="1" i="1" spc="-5" dirty="0">
                <a:latin typeface="Arial"/>
                <a:cs typeface="Arial"/>
              </a:rPr>
              <a:t>RAM has strong positive </a:t>
            </a:r>
            <a:r>
              <a:rPr sz="1200" b="1" i="1" dirty="0">
                <a:latin typeface="Arial"/>
                <a:cs typeface="Arial"/>
              </a:rPr>
              <a:t>correlation with </a:t>
            </a:r>
            <a:r>
              <a:rPr sz="1200" b="1" i="1" spc="-3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the </a:t>
            </a:r>
            <a:r>
              <a:rPr sz="1200" b="1" i="1" dirty="0">
                <a:latin typeface="Arial"/>
                <a:cs typeface="Arial"/>
              </a:rPr>
              <a:t>Price range and we know </a:t>
            </a:r>
            <a:r>
              <a:rPr sz="1200" b="1" i="1" spc="-5" dirty="0">
                <a:latin typeface="Arial"/>
                <a:cs typeface="Arial"/>
              </a:rPr>
              <a:t>that Mobiles </a:t>
            </a:r>
            <a:r>
              <a:rPr sz="1200" b="1" i="1" dirty="0">
                <a:latin typeface="Arial"/>
                <a:cs typeface="Arial"/>
              </a:rPr>
              <a:t> with high </a:t>
            </a:r>
            <a:r>
              <a:rPr sz="1200" b="1" i="1" spc="-5" dirty="0">
                <a:latin typeface="Arial"/>
                <a:cs typeface="Arial"/>
              </a:rPr>
              <a:t>RAM </a:t>
            </a:r>
            <a:r>
              <a:rPr sz="1200" b="1" i="1" dirty="0">
                <a:latin typeface="Arial"/>
                <a:cs typeface="Arial"/>
              </a:rPr>
              <a:t>are </a:t>
            </a:r>
            <a:r>
              <a:rPr sz="1200" b="1" i="1" spc="-5" dirty="0">
                <a:latin typeface="Arial"/>
                <a:cs typeface="Arial"/>
              </a:rPr>
              <a:t>very costly. </a:t>
            </a:r>
            <a:r>
              <a:rPr sz="1200" b="1" i="1" dirty="0">
                <a:latin typeface="Arial"/>
                <a:cs typeface="Arial"/>
              </a:rPr>
              <a:t>Thus </a:t>
            </a:r>
            <a:r>
              <a:rPr sz="1200" b="1" i="1" spc="-5" dirty="0">
                <a:latin typeface="Arial"/>
                <a:cs typeface="Arial"/>
              </a:rPr>
              <a:t>RAM 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increases</a:t>
            </a:r>
            <a:r>
              <a:rPr sz="1200" b="1" i="1" spc="-4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price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range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also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increase.</a:t>
            </a:r>
            <a:endParaRPr sz="1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1250" dirty="0">
              <a:latin typeface="Arial"/>
              <a:cs typeface="Arial"/>
            </a:endParaRPr>
          </a:p>
          <a:p>
            <a:pPr marL="5786755" marR="82550" lvl="1">
              <a:lnSpc>
                <a:spcPct val="100000"/>
              </a:lnSpc>
              <a:spcBef>
                <a:spcPts val="5"/>
              </a:spcBef>
              <a:buSzPct val="91666"/>
              <a:buFont typeface="Wingdings"/>
              <a:buChar char=""/>
              <a:tabLst>
                <a:tab pos="5909310" algn="l"/>
              </a:tabLst>
            </a:pPr>
            <a:r>
              <a:rPr sz="1200" b="1" i="1" spc="-5" dirty="0">
                <a:latin typeface="Arial"/>
                <a:cs typeface="Arial"/>
              </a:rPr>
              <a:t>Battery </a:t>
            </a:r>
            <a:r>
              <a:rPr sz="1200" b="1" i="1" dirty="0">
                <a:latin typeface="Arial"/>
                <a:cs typeface="Arial"/>
              </a:rPr>
              <a:t>power also </a:t>
            </a:r>
            <a:r>
              <a:rPr sz="1200" b="1" i="1" spc="-5" dirty="0">
                <a:latin typeface="Arial"/>
                <a:cs typeface="Arial"/>
              </a:rPr>
              <a:t>has </a:t>
            </a:r>
            <a:r>
              <a:rPr sz="1200" b="1" i="1" dirty="0">
                <a:latin typeface="Arial"/>
                <a:cs typeface="Arial"/>
              </a:rPr>
              <a:t>positive 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correlation with </a:t>
            </a:r>
            <a:r>
              <a:rPr sz="1200" b="1" i="1" spc="-5" dirty="0">
                <a:latin typeface="Arial"/>
                <a:cs typeface="Arial"/>
              </a:rPr>
              <a:t>the price range. </a:t>
            </a:r>
            <a:r>
              <a:rPr sz="1200" b="1" i="1" dirty="0">
                <a:latin typeface="Arial"/>
                <a:cs typeface="Arial"/>
              </a:rPr>
              <a:t>Generally </a:t>
            </a:r>
            <a:r>
              <a:rPr sz="1200" b="1" i="1" spc="-32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mobiles having high prices comes with 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good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battery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power.</a:t>
            </a:r>
            <a:endParaRPr sz="1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</a:pPr>
            <a:endParaRPr sz="1250" dirty="0">
              <a:latin typeface="Arial"/>
              <a:cs typeface="Arial"/>
            </a:endParaRPr>
          </a:p>
          <a:p>
            <a:pPr marL="5786755" marR="5080" lvl="1">
              <a:lnSpc>
                <a:spcPct val="100000"/>
              </a:lnSpc>
              <a:buSzPct val="91666"/>
              <a:buFont typeface="Wingdings"/>
              <a:buChar char=""/>
              <a:tabLst>
                <a:tab pos="5909310" algn="l"/>
              </a:tabLst>
            </a:pPr>
            <a:r>
              <a:rPr sz="1200" b="1" i="1" spc="-5" dirty="0">
                <a:latin typeface="Arial"/>
                <a:cs typeface="Arial"/>
              </a:rPr>
              <a:t>Also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px_height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and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px_width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(Pixel 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Resolution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Height </a:t>
            </a:r>
            <a:r>
              <a:rPr sz="1200" b="1" i="1" dirty="0">
                <a:latin typeface="Arial"/>
                <a:cs typeface="Arial"/>
              </a:rPr>
              <a:t>and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width)</a:t>
            </a:r>
            <a:r>
              <a:rPr sz="1200" b="1" i="1" spc="2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are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positively </a:t>
            </a:r>
            <a:r>
              <a:rPr sz="1200" b="1" i="1" spc="-32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correlated. Generally High price </a:t>
            </a:r>
            <a:r>
              <a:rPr sz="1200" b="1" i="1" spc="-5" dirty="0">
                <a:latin typeface="Arial"/>
                <a:cs typeface="Arial"/>
              </a:rPr>
              <a:t>range </a:t>
            </a:r>
            <a:r>
              <a:rPr sz="1200" b="1" i="1" dirty="0">
                <a:latin typeface="Arial"/>
                <a:cs typeface="Arial"/>
              </a:rPr>
              <a:t> mobiles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have</a:t>
            </a:r>
            <a:r>
              <a:rPr sz="1200" b="1" i="1" spc="-2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good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resolutions.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178" y="3730550"/>
            <a:ext cx="30816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b="1" i="1" dirty="0">
                <a:latin typeface="Arial"/>
                <a:cs typeface="Arial"/>
              </a:rPr>
              <a:t>Four_g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and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Three_g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are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highly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positvely </a:t>
            </a:r>
            <a:r>
              <a:rPr sz="1200" b="1" i="1" spc="-32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correlated. Nowdays </a:t>
            </a:r>
            <a:r>
              <a:rPr sz="1200" b="1" i="1" spc="-5" dirty="0">
                <a:latin typeface="Arial"/>
                <a:cs typeface="Arial"/>
              </a:rPr>
              <a:t>most </a:t>
            </a:r>
            <a:r>
              <a:rPr sz="1200" b="1" i="1" dirty="0">
                <a:latin typeface="Arial"/>
                <a:cs typeface="Arial"/>
              </a:rPr>
              <a:t>of </a:t>
            </a:r>
            <a:r>
              <a:rPr sz="1200" b="1" i="1" spc="-5" dirty="0">
                <a:latin typeface="Arial"/>
                <a:cs typeface="Arial"/>
              </a:rPr>
              <a:t>the </a:t>
            </a:r>
            <a:r>
              <a:rPr sz="1200" b="1" i="1" dirty="0">
                <a:latin typeface="Arial"/>
                <a:cs typeface="Arial"/>
              </a:rPr>
              <a:t>smart 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mobiles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has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both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type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of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options.</a:t>
            </a:r>
            <a:r>
              <a:rPr sz="1200" b="1" i="1" spc="2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This 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could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be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the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reason</a:t>
            </a:r>
            <a:r>
              <a:rPr sz="1200" b="1" i="1" spc="-2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that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they</a:t>
            </a:r>
            <a:r>
              <a:rPr sz="1200" b="1" i="1" dirty="0">
                <a:latin typeface="Arial"/>
                <a:cs typeface="Arial"/>
              </a:rPr>
              <a:t> are 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correlated.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4496206"/>
            <a:ext cx="50050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100"/>
              </a:spcBef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b="1" i="1" dirty="0">
                <a:latin typeface="Arial"/>
                <a:cs typeface="Arial"/>
              </a:rPr>
              <a:t>primary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camera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i.e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pc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and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front</a:t>
            </a:r>
            <a:r>
              <a:rPr sz="1200" b="1" i="1" spc="2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camera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fc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are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positively</a:t>
            </a:r>
            <a:r>
              <a:rPr sz="1200" b="1" i="1" dirty="0">
                <a:latin typeface="Arial"/>
                <a:cs typeface="Arial"/>
              </a:rPr>
              <a:t> correlated.</a:t>
            </a:r>
            <a:endParaRPr sz="1200">
              <a:latin typeface="Arial"/>
              <a:cs typeface="Arial"/>
            </a:endParaRPr>
          </a:p>
          <a:p>
            <a:pPr marL="133985" indent="-121920">
              <a:lnSpc>
                <a:spcPct val="100000"/>
              </a:lnSpc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b="1" i="1" spc="-5" dirty="0">
                <a:latin typeface="Arial"/>
                <a:cs typeface="Arial"/>
              </a:rPr>
              <a:t>sc_h</a:t>
            </a:r>
            <a:r>
              <a:rPr sz="1200" b="1" i="1" spc="-2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and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sc_w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are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positively</a:t>
            </a:r>
            <a:r>
              <a:rPr sz="1200" b="1" i="1" dirty="0">
                <a:latin typeface="Arial"/>
                <a:cs typeface="Arial"/>
              </a:rPr>
              <a:t> correlated.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" r="9051"/>
          <a:stretch/>
        </p:blipFill>
        <p:spPr>
          <a:xfrm>
            <a:off x="183502" y="742950"/>
            <a:ext cx="5486400" cy="37532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"/>
            <a:ext cx="5317490" cy="475771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83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lang="en-IN" sz="2400" b="1" spc="-5" dirty="0" smtClean="0">
                <a:solidFill>
                  <a:srgbClr val="FF4646"/>
                </a:solidFill>
                <a:latin typeface="Arial"/>
                <a:cs typeface="Arial"/>
              </a:rPr>
              <a:t>Distribution of Features </a:t>
            </a:r>
            <a:r>
              <a:rPr sz="2400" b="1" spc="-5" dirty="0" smtClean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78739" y="546529"/>
            <a:ext cx="5791200" cy="2773836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4966" indent="-342900">
              <a:lnSpc>
                <a:spcPct val="100000"/>
              </a:lnSpc>
              <a:spcBef>
                <a:spcPts val="830"/>
              </a:spcBef>
              <a:buSzPct val="116666"/>
              <a:buFont typeface="Wingdings" panose="05000000000000000000" pitchFamily="2" charset="2"/>
              <a:buChar char="Ø"/>
              <a:tabLst>
                <a:tab pos="498475" algn="l"/>
                <a:tab pos="499109" algn="l"/>
              </a:tabLst>
            </a:pPr>
            <a:r>
              <a:rPr lang="en-IN" sz="1400" b="1" spc="-5" dirty="0" smtClean="0">
                <a:latin typeface="Arial"/>
                <a:cs typeface="Arial"/>
              </a:rPr>
              <a:t>We distributed the dataset into Dependent and Independent variable.</a:t>
            </a:r>
          </a:p>
          <a:p>
            <a:pPr marL="354966" indent="-342900">
              <a:lnSpc>
                <a:spcPct val="100000"/>
              </a:lnSpc>
              <a:spcBef>
                <a:spcPts val="830"/>
              </a:spcBef>
              <a:buSzPct val="116666"/>
              <a:buFont typeface="Wingdings" panose="05000000000000000000" pitchFamily="2" charset="2"/>
              <a:buChar char="Ø"/>
              <a:tabLst>
                <a:tab pos="498475" algn="l"/>
                <a:tab pos="499109" algn="l"/>
              </a:tabLst>
            </a:pPr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 Variables columns are as follows:</a:t>
            </a:r>
          </a:p>
          <a:p>
            <a:pPr marL="354966" indent="-342900">
              <a:lnSpc>
                <a:spcPct val="100000"/>
              </a:lnSpc>
              <a:spcBef>
                <a:spcPts val="830"/>
              </a:spcBef>
              <a:buSzPct val="116666"/>
              <a:buFont typeface="Arial" panose="020B0604020202020204" pitchFamily="34" charset="0"/>
              <a:buChar char="•"/>
              <a:tabLst>
                <a:tab pos="498475" algn="l"/>
                <a:tab pos="499109" algn="l"/>
              </a:tabLst>
            </a:pPr>
            <a:r>
              <a:rPr lang="en-IN" sz="1400" dirty="0"/>
              <a:t>[</a:t>
            </a:r>
            <a:r>
              <a:rPr lang="en-IN" sz="1400" dirty="0" smtClean="0"/>
              <a:t>'</a:t>
            </a:r>
            <a:r>
              <a:rPr lang="en-IN" sz="1400" dirty="0" err="1" smtClean="0"/>
              <a:t>dual_sim</a:t>
            </a:r>
            <a:r>
              <a:rPr lang="en-IN" sz="1400" dirty="0"/>
              <a:t>', '</a:t>
            </a:r>
            <a:r>
              <a:rPr lang="en-IN" sz="1400" dirty="0" err="1"/>
              <a:t>three_g</a:t>
            </a:r>
            <a:r>
              <a:rPr lang="en-IN" sz="1400" dirty="0"/>
              <a:t>', '</a:t>
            </a:r>
            <a:r>
              <a:rPr lang="en-IN" sz="1400" dirty="0" err="1"/>
              <a:t>touch_screen</a:t>
            </a:r>
            <a:r>
              <a:rPr lang="en-IN" sz="1400" dirty="0"/>
              <a:t>', '</a:t>
            </a:r>
            <a:r>
              <a:rPr lang="en-IN" sz="1400" dirty="0" err="1"/>
              <a:t>m_dep</a:t>
            </a:r>
            <a:r>
              <a:rPr lang="en-IN" sz="1400" dirty="0"/>
              <a:t>', '</a:t>
            </a:r>
            <a:r>
              <a:rPr lang="en-IN" sz="1400" dirty="0" err="1"/>
              <a:t>int_memory</a:t>
            </a:r>
            <a:r>
              <a:rPr lang="en-IN" sz="1400" dirty="0"/>
              <a:t>', '</a:t>
            </a:r>
            <a:r>
              <a:rPr lang="en-IN" sz="1400" dirty="0" err="1"/>
              <a:t>sc_w</a:t>
            </a:r>
            <a:r>
              <a:rPr lang="en-IN" sz="1400" dirty="0"/>
              <a:t>', '</a:t>
            </a:r>
            <a:r>
              <a:rPr lang="en-IN" sz="1400" dirty="0" err="1"/>
              <a:t>talk_time</a:t>
            </a:r>
            <a:r>
              <a:rPr lang="en-IN" sz="1400" dirty="0"/>
              <a:t>', '</a:t>
            </a:r>
            <a:r>
              <a:rPr lang="en-IN" sz="1400" dirty="0" err="1"/>
              <a:t>wifi</a:t>
            </a:r>
            <a:r>
              <a:rPr lang="en-IN" sz="1400" dirty="0"/>
              <a:t>', '</a:t>
            </a:r>
            <a:r>
              <a:rPr lang="en-IN" sz="1400" dirty="0" err="1"/>
              <a:t>px_height</a:t>
            </a:r>
            <a:r>
              <a:rPr lang="en-IN" sz="1400" dirty="0"/>
              <a:t>', '</a:t>
            </a:r>
            <a:r>
              <a:rPr lang="en-IN" sz="1400" dirty="0" err="1"/>
              <a:t>n_cores</a:t>
            </a:r>
            <a:r>
              <a:rPr lang="en-IN" sz="1400" dirty="0"/>
              <a:t>', '</a:t>
            </a:r>
            <a:r>
              <a:rPr lang="en-IN" sz="1400" dirty="0" err="1"/>
              <a:t>clock_speed</a:t>
            </a:r>
            <a:r>
              <a:rPr lang="en-IN" sz="1400" dirty="0"/>
              <a:t>', 'fc', 'ram', '</a:t>
            </a:r>
            <a:r>
              <a:rPr lang="en-IN" sz="1400" dirty="0" err="1"/>
              <a:t>four_g</a:t>
            </a:r>
            <a:r>
              <a:rPr lang="en-IN" sz="1400" dirty="0"/>
              <a:t>', 'pc', '</a:t>
            </a:r>
            <a:r>
              <a:rPr lang="en-IN" sz="1400" dirty="0" err="1"/>
              <a:t>battery_power</a:t>
            </a:r>
            <a:r>
              <a:rPr lang="en-IN" sz="1400" dirty="0"/>
              <a:t>', '</a:t>
            </a:r>
            <a:r>
              <a:rPr lang="en-IN" sz="1400" dirty="0" err="1"/>
              <a:t>sc_h</a:t>
            </a:r>
            <a:r>
              <a:rPr lang="en-IN" sz="1400" dirty="0"/>
              <a:t>', 'blue', '</a:t>
            </a:r>
            <a:r>
              <a:rPr lang="en-IN" sz="1400" dirty="0" err="1"/>
              <a:t>px_width</a:t>
            </a:r>
            <a:r>
              <a:rPr lang="en-IN" sz="1400" dirty="0"/>
              <a:t>', </a:t>
            </a:r>
            <a:r>
              <a:rPr lang="en-IN" sz="1400" dirty="0" smtClean="0"/>
              <a:t>'</a:t>
            </a:r>
            <a:r>
              <a:rPr lang="en-IN" sz="1400" dirty="0" err="1" smtClean="0"/>
              <a:t>mobile_wt</a:t>
            </a:r>
            <a:r>
              <a:rPr lang="en-IN" sz="1400" dirty="0" smtClean="0"/>
              <a:t>‘]</a:t>
            </a:r>
          </a:p>
          <a:p>
            <a:pPr marL="354966" indent="-342900">
              <a:lnSpc>
                <a:spcPct val="100000"/>
              </a:lnSpc>
              <a:spcBef>
                <a:spcPts val="830"/>
              </a:spcBef>
              <a:buSzPct val="116666"/>
              <a:buFont typeface="Wingdings" panose="05000000000000000000" pitchFamily="2" charset="2"/>
              <a:buChar char="Ø"/>
              <a:tabLst>
                <a:tab pos="498475" algn="l"/>
                <a:tab pos="499109" algn="l"/>
              </a:tabLst>
            </a:pPr>
            <a:r>
              <a:rPr lang="en-IN" sz="1400" b="1" dirty="0" smtClean="0">
                <a:latin typeface="Arial"/>
                <a:cs typeface="Arial"/>
              </a:rPr>
              <a:t>Dependent Variable column are as follows:</a:t>
            </a:r>
          </a:p>
          <a:p>
            <a:pPr marL="354966" indent="-342900">
              <a:spcBef>
                <a:spcPts val="830"/>
              </a:spcBef>
              <a:buSzPct val="116666"/>
              <a:buFont typeface="Arial" panose="020B0604020202020204" pitchFamily="34" charset="0"/>
              <a:buChar char="•"/>
              <a:tabLst>
                <a:tab pos="498475" algn="l"/>
                <a:tab pos="499109" algn="l"/>
              </a:tabLst>
            </a:pPr>
            <a:r>
              <a:rPr lang="en-IN" sz="1400" dirty="0" smtClean="0"/>
              <a:t>[</a:t>
            </a:r>
            <a:r>
              <a:rPr lang="en-IN" sz="1400" dirty="0" err="1" smtClean="0"/>
              <a:t>price_range</a:t>
            </a:r>
            <a:r>
              <a:rPr lang="en-IN" sz="1400" dirty="0" smtClean="0"/>
              <a:t>]</a:t>
            </a:r>
            <a:endParaRPr lang="en-IN" sz="1400" dirty="0"/>
          </a:p>
          <a:p>
            <a:pPr marL="354966" indent="-342900">
              <a:lnSpc>
                <a:spcPct val="100000"/>
              </a:lnSpc>
              <a:spcBef>
                <a:spcPts val="830"/>
              </a:spcBef>
              <a:buSzPct val="116666"/>
              <a:buFont typeface="Wingdings" panose="05000000000000000000" pitchFamily="2" charset="2"/>
              <a:buChar char="Ø"/>
              <a:tabLst>
                <a:tab pos="498475" algn="l"/>
                <a:tab pos="499109" algn="l"/>
              </a:tabLst>
            </a:pPr>
            <a:r>
              <a:rPr lang="en-IN" sz="1400" b="1" dirty="0" smtClean="0">
                <a:latin typeface="Arial"/>
                <a:cs typeface="Arial"/>
              </a:rPr>
              <a:t>After distributing the Dependent and Independent variables, We are going to create a model using </a:t>
            </a:r>
            <a:r>
              <a:rPr lang="en-IN" sz="1400" b="1" dirty="0" err="1" smtClean="0">
                <a:latin typeface="Arial"/>
                <a:cs typeface="Arial"/>
              </a:rPr>
              <a:t>Train_Test_Split</a:t>
            </a:r>
            <a:r>
              <a:rPr lang="en-IN" sz="1400" b="1" dirty="0" smtClean="0">
                <a:latin typeface="Arial"/>
                <a:cs typeface="Arial"/>
              </a:rPr>
              <a:t>.</a:t>
            </a:r>
            <a:endParaRPr sz="1400" b="1" dirty="0"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265" y="511150"/>
            <a:ext cx="3267075" cy="437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bject 2"/>
          <p:cNvSpPr txBox="1"/>
          <p:nvPr/>
        </p:nvSpPr>
        <p:spPr>
          <a:xfrm>
            <a:off x="6288153" y="4783901"/>
            <a:ext cx="24695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6" algn="ctr">
              <a:lnSpc>
                <a:spcPct val="100000"/>
              </a:lnSpc>
              <a:spcBef>
                <a:spcPts val="100"/>
              </a:spcBef>
              <a:buSzPct val="116666"/>
              <a:tabLst>
                <a:tab pos="498475" algn="l"/>
                <a:tab pos="499109" algn="l"/>
              </a:tabLst>
            </a:pPr>
            <a:r>
              <a:rPr lang="en-IN" sz="1200" dirty="0" smtClean="0">
                <a:latin typeface="Arial"/>
                <a:cs typeface="Arial"/>
              </a:rPr>
              <a:t>Independent Variables</a:t>
            </a:r>
            <a:endParaRPr sz="1200" dirty="0" smtClean="0">
              <a:latin typeface="Arial"/>
              <a:cs typeface="Arial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1" y="3409950"/>
            <a:ext cx="2295525" cy="137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bject 2"/>
          <p:cNvSpPr txBox="1"/>
          <p:nvPr/>
        </p:nvSpPr>
        <p:spPr>
          <a:xfrm>
            <a:off x="17106" y="4783901"/>
            <a:ext cx="24695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6" algn="ctr">
              <a:lnSpc>
                <a:spcPct val="100000"/>
              </a:lnSpc>
              <a:spcBef>
                <a:spcPts val="100"/>
              </a:spcBef>
              <a:buSzPct val="116666"/>
              <a:tabLst>
                <a:tab pos="498475" algn="l"/>
                <a:tab pos="499109" algn="l"/>
              </a:tabLst>
            </a:pPr>
            <a:r>
              <a:rPr lang="en-IN" sz="1200" dirty="0" smtClean="0">
                <a:latin typeface="Arial"/>
                <a:cs typeface="Arial"/>
              </a:rPr>
              <a:t>Dependent Variables</a:t>
            </a:r>
            <a:endParaRPr sz="1200" dirty="0" smtClean="0">
              <a:latin typeface="Arial"/>
              <a:cs typeface="Arial"/>
            </a:endParaRPr>
          </a:p>
        </p:txBody>
      </p:sp>
      <p:sp>
        <p:nvSpPr>
          <p:cNvPr id="12" name="object 2"/>
          <p:cNvSpPr txBox="1"/>
          <p:nvPr/>
        </p:nvSpPr>
        <p:spPr>
          <a:xfrm>
            <a:off x="2270449" y="3622435"/>
            <a:ext cx="3572264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Price_range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 - This is the target variable with value of 0(low cost), 1(medium cost</a:t>
            </a:r>
            <a:r>
              <a:rPr lang="en-I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),2(high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 cost) and 3(very high cost).</a:t>
            </a:r>
          </a:p>
          <a:p>
            <a:pPr marL="183516" indent="-171450">
              <a:lnSpc>
                <a:spcPct val="100000"/>
              </a:lnSpc>
              <a:spcBef>
                <a:spcPts val="100"/>
              </a:spcBef>
              <a:buSzPct val="116666"/>
              <a:buFont typeface="Arial" panose="020B0604020202020204" pitchFamily="34" charset="0"/>
              <a:buChar char="•"/>
              <a:tabLst>
                <a:tab pos="498475" algn="l"/>
                <a:tab pos="499109" algn="l"/>
              </a:tabLst>
            </a:pPr>
            <a:endParaRPr sz="1200" b="1" dirty="0" smtClean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52647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Selection</a:t>
            </a:r>
            <a:r>
              <a:rPr sz="2400" b="1" spc="-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and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Evaluation</a:t>
            </a:r>
            <a:r>
              <a:rPr sz="2400" b="1" spc="-2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727964"/>
            <a:ext cx="8915400" cy="30450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Before building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models </a:t>
            </a:r>
            <a:r>
              <a:rPr sz="1400" b="1" spc="10" dirty="0">
                <a:latin typeface="Arial"/>
                <a:cs typeface="Arial"/>
              </a:rPr>
              <a:t>we </a:t>
            </a:r>
            <a:r>
              <a:rPr sz="1400" b="1" spc="-5" dirty="0">
                <a:latin typeface="Arial"/>
                <a:cs typeface="Arial"/>
              </a:rPr>
              <a:t>performed the </a:t>
            </a:r>
            <a:r>
              <a:rPr sz="1400" b="1" dirty="0">
                <a:latin typeface="Arial"/>
                <a:cs typeface="Arial"/>
              </a:rPr>
              <a:t>train test </a:t>
            </a:r>
            <a:r>
              <a:rPr sz="1400" b="1" spc="-5" dirty="0">
                <a:latin typeface="Arial"/>
                <a:cs typeface="Arial"/>
              </a:rPr>
              <a:t>split. We kept </a:t>
            </a:r>
            <a:r>
              <a:rPr lang="en-IN" sz="1400" b="1" spc="-5" dirty="0" smtClean="0">
                <a:latin typeface="Arial"/>
                <a:cs typeface="Arial"/>
              </a:rPr>
              <a:t>20</a:t>
            </a:r>
            <a:r>
              <a:rPr sz="1400" b="1" dirty="0" smtClean="0">
                <a:latin typeface="Arial"/>
                <a:cs typeface="Arial"/>
              </a:rPr>
              <a:t>% </a:t>
            </a:r>
            <a:r>
              <a:rPr sz="1400" b="1" spc="-5" dirty="0">
                <a:latin typeface="Arial"/>
                <a:cs typeface="Arial"/>
              </a:rPr>
              <a:t>of the data for </a:t>
            </a:r>
            <a:r>
              <a:rPr sz="1400" b="1" dirty="0">
                <a:latin typeface="Arial"/>
                <a:cs typeface="Arial"/>
              </a:rPr>
              <a:t>test </a:t>
            </a:r>
            <a:r>
              <a:rPr sz="1400" b="1" spc="-5" dirty="0">
                <a:latin typeface="Arial"/>
                <a:cs typeface="Arial"/>
              </a:rPr>
              <a:t>and remaining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lang="en-IN" sz="1400" b="1" dirty="0" smtClean="0">
                <a:latin typeface="Arial"/>
                <a:cs typeface="Arial"/>
              </a:rPr>
              <a:t>80</a:t>
            </a:r>
            <a:r>
              <a:rPr sz="1400" b="1" dirty="0" smtClean="0">
                <a:latin typeface="Arial"/>
                <a:cs typeface="Arial"/>
              </a:rPr>
              <a:t>%</a:t>
            </a:r>
            <a:r>
              <a:rPr sz="1400" b="1" spc="-10" dirty="0" smtClean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 training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model.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We compared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lang="en-IN" sz="1400" b="1" dirty="0">
                <a:latin typeface="Arial"/>
                <a:cs typeface="Arial"/>
              </a:rPr>
              <a:t>6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algorithms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evaluated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them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based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overall </a:t>
            </a:r>
            <a:r>
              <a:rPr sz="1400" b="1" dirty="0">
                <a:latin typeface="Arial"/>
                <a:cs typeface="Arial"/>
              </a:rPr>
              <a:t>accuracy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score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recall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individual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classes.</a:t>
            </a:r>
            <a:endParaRPr sz="1400" dirty="0">
              <a:latin typeface="Arial"/>
              <a:cs typeface="Arial"/>
            </a:endParaRPr>
          </a:p>
          <a:p>
            <a:pPr marL="75565" indent="-63500">
              <a:lnSpc>
                <a:spcPct val="100000"/>
              </a:lnSpc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b="1" spc="-5" dirty="0">
                <a:latin typeface="Arial"/>
                <a:cs typeface="Arial"/>
              </a:rPr>
              <a:t>Accuracy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ratio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total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 of</a:t>
            </a:r>
            <a:r>
              <a:rPr sz="1400" b="1" dirty="0">
                <a:latin typeface="Arial"/>
                <a:cs typeface="Arial"/>
              </a:rPr>
              <a:t> correct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predictions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total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predictions.</a:t>
            </a:r>
            <a:endParaRPr sz="1400" dirty="0">
              <a:latin typeface="Arial"/>
              <a:cs typeface="Arial"/>
            </a:endParaRPr>
          </a:p>
          <a:p>
            <a:pPr marL="75565" indent="-63500">
              <a:lnSpc>
                <a:spcPct val="100000"/>
              </a:lnSpc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recall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measure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our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model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correctly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identifying</a:t>
            </a:r>
            <a:r>
              <a:rPr sz="1400" b="1" spc="-5" dirty="0">
                <a:latin typeface="Arial"/>
                <a:cs typeface="Arial"/>
              </a:rPr>
              <a:t> True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Positives</a:t>
            </a:r>
            <a:r>
              <a:rPr sz="1400" dirty="0">
                <a:latin typeface="Arial MT"/>
                <a:cs typeface="Arial MT"/>
              </a:rPr>
              <a:t>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Arial MT"/>
              <a:cs typeface="Arial MT"/>
            </a:endParaRPr>
          </a:p>
          <a:p>
            <a:pPr marL="218440" indent="-206375">
              <a:lnSpc>
                <a:spcPct val="100000"/>
              </a:lnSpc>
              <a:buAutoNum type="arabicParenR"/>
              <a:tabLst>
                <a:tab pos="219075" algn="l"/>
              </a:tabLst>
            </a:pPr>
            <a:r>
              <a:rPr lang="en-IN" sz="1400" b="1" spc="-5" dirty="0" smtClean="0">
                <a:latin typeface="Arial"/>
                <a:cs typeface="Arial"/>
              </a:rPr>
              <a:t>Decision Tree Classifier</a:t>
            </a:r>
          </a:p>
          <a:p>
            <a:pPr marL="218440" indent="-206375">
              <a:lnSpc>
                <a:spcPct val="100000"/>
              </a:lnSpc>
              <a:buAutoNum type="arabicParenR"/>
              <a:tabLst>
                <a:tab pos="219075" algn="l"/>
              </a:tabLst>
            </a:pPr>
            <a:r>
              <a:rPr lang="en-IN" sz="1400" b="1" spc="-5" dirty="0" smtClean="0">
                <a:latin typeface="Arial"/>
                <a:cs typeface="Arial"/>
              </a:rPr>
              <a:t>Random Forest Classifier</a:t>
            </a:r>
          </a:p>
          <a:p>
            <a:pPr marL="218440" indent="-20637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219075" algn="l"/>
              </a:tabLst>
            </a:pPr>
            <a:r>
              <a:rPr sz="1400" b="1" spc="-5" dirty="0" smtClean="0">
                <a:latin typeface="Arial"/>
                <a:cs typeface="Arial"/>
              </a:rPr>
              <a:t>Gradient</a:t>
            </a:r>
            <a:r>
              <a:rPr sz="1400" b="1" spc="-35" dirty="0" smtClean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Boosting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 smtClean="0">
                <a:latin typeface="Arial"/>
                <a:cs typeface="Arial"/>
              </a:rPr>
              <a:t>Classifier</a:t>
            </a:r>
            <a:endParaRPr lang="en-IN" sz="1400" b="1" spc="-5" dirty="0" smtClean="0">
              <a:latin typeface="Arial"/>
              <a:cs typeface="Arial"/>
            </a:endParaRPr>
          </a:p>
          <a:p>
            <a:pPr marL="218440" indent="-20637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219075" algn="l"/>
              </a:tabLst>
            </a:pPr>
            <a:r>
              <a:rPr lang="en-IN" sz="1400" b="1" spc="-5" dirty="0" smtClean="0">
                <a:latin typeface="Arial"/>
                <a:cs typeface="Arial"/>
              </a:rPr>
              <a:t>K-Nearest </a:t>
            </a:r>
            <a:r>
              <a:rPr lang="en-IN" sz="1400" b="1" spc="-5" dirty="0" err="1" smtClean="0">
                <a:latin typeface="Arial"/>
                <a:cs typeface="Arial"/>
              </a:rPr>
              <a:t>Neighbor</a:t>
            </a:r>
            <a:r>
              <a:rPr lang="en-IN" sz="1400" b="1" spc="-5" dirty="0" smtClean="0">
                <a:latin typeface="Arial"/>
                <a:cs typeface="Arial"/>
              </a:rPr>
              <a:t> (KNN) Classifier</a:t>
            </a:r>
          </a:p>
          <a:p>
            <a:pPr marL="218440" indent="-20637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219075" algn="l"/>
              </a:tabLst>
            </a:pPr>
            <a:r>
              <a:rPr lang="en-IN" sz="1400" b="1" spc="-5" dirty="0" smtClean="0">
                <a:latin typeface="Arial"/>
                <a:cs typeface="Arial"/>
              </a:rPr>
              <a:t>XG Boost Classifier</a:t>
            </a:r>
          </a:p>
          <a:p>
            <a:pPr marL="218440" indent="-20637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219075" algn="l"/>
              </a:tabLst>
            </a:pPr>
            <a:r>
              <a:rPr lang="en-IN" sz="1400" b="1" spc="-5" dirty="0" smtClean="0">
                <a:latin typeface="Arial"/>
                <a:cs typeface="Arial"/>
              </a:rPr>
              <a:t>Support Vector Machine (SVM) Classifier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52647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lang="en-IN" sz="2400" b="1" spc="-5" dirty="0" smtClean="0">
                <a:solidFill>
                  <a:srgbClr val="FF4646"/>
                </a:solidFill>
                <a:latin typeface="Arial"/>
                <a:cs typeface="Arial"/>
              </a:rPr>
              <a:t>Ways to </a:t>
            </a:r>
            <a:r>
              <a:rPr lang="en-IN" sz="2400" b="1" spc="-5" dirty="0" err="1" smtClean="0">
                <a:solidFill>
                  <a:srgbClr val="FF4646"/>
                </a:solidFill>
                <a:latin typeface="Arial"/>
                <a:cs typeface="Arial"/>
              </a:rPr>
              <a:t>analyze</a:t>
            </a:r>
            <a:r>
              <a:rPr lang="en-IN" sz="2400" b="1" spc="-5" dirty="0" smtClean="0">
                <a:solidFill>
                  <a:srgbClr val="FF4646"/>
                </a:solidFill>
                <a:latin typeface="Arial"/>
                <a:cs typeface="Arial"/>
              </a:rPr>
              <a:t> the model</a:t>
            </a:r>
            <a:r>
              <a:rPr sz="2400" b="1" spc="-20" dirty="0" smtClean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727964"/>
            <a:ext cx="8915400" cy="13702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IN" sz="1400" b="1" spc="-5" dirty="0" smtClean="0">
                <a:latin typeface="Arial"/>
                <a:cs typeface="Arial"/>
              </a:rPr>
              <a:t>How do you </a:t>
            </a:r>
            <a:r>
              <a:rPr lang="en-IN" sz="1400" b="1" spc="-5" dirty="0" err="1" smtClean="0">
                <a:latin typeface="Arial"/>
                <a:cs typeface="Arial"/>
              </a:rPr>
              <a:t>analyze</a:t>
            </a:r>
            <a:r>
              <a:rPr lang="en-IN" sz="1400" b="1" spc="-5" dirty="0" smtClean="0">
                <a:latin typeface="Arial"/>
                <a:cs typeface="Arial"/>
              </a:rPr>
              <a:t> the performance of the prediction by the classification algorithm ?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1400" b="1" spc="-5" dirty="0" smtClean="0">
                <a:latin typeface="Arial"/>
                <a:cs typeface="Arial"/>
              </a:rPr>
              <a:t> Accuracy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1400" b="1" spc="-5" dirty="0" smtClean="0">
                <a:latin typeface="Arial"/>
                <a:cs typeface="Arial"/>
              </a:rPr>
              <a:t>Precision and Recall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1400" b="1" spc="-5" dirty="0" smtClean="0">
                <a:latin typeface="Arial"/>
                <a:cs typeface="Arial"/>
              </a:rPr>
              <a:t>Specificity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1400" b="1" spc="-5" dirty="0" smtClean="0">
                <a:latin typeface="Arial"/>
                <a:cs typeface="Arial"/>
              </a:rPr>
              <a:t>F1 Score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1400" b="1" spc="-5" dirty="0" smtClean="0">
                <a:latin typeface="Arial"/>
                <a:cs typeface="Arial"/>
              </a:rPr>
              <a:t>AUC - ROC</a:t>
            </a:r>
          </a:p>
        </p:txBody>
      </p:sp>
    </p:spTree>
    <p:extLst>
      <p:ext uri="{BB962C8B-B14F-4D97-AF65-F5344CB8AC3E}">
        <p14:creationId xmlns:p14="http://schemas.microsoft.com/office/powerpoint/2010/main" val="21669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52647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lang="en-IN" sz="2400" b="1" spc="-20" dirty="0" smtClean="0">
                <a:solidFill>
                  <a:srgbClr val="FF4646"/>
                </a:solidFill>
                <a:latin typeface="Arial"/>
                <a:cs typeface="Arial"/>
              </a:rPr>
              <a:t>Result with the Model</a:t>
            </a:r>
            <a:r>
              <a:rPr sz="2400" b="1" spc="-20" dirty="0" smtClean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082957"/>
              </p:ext>
            </p:extLst>
          </p:nvPr>
        </p:nvGraphicFramePr>
        <p:xfrm>
          <a:off x="457200" y="666750"/>
          <a:ext cx="7305675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4" imgW="7305534" imgH="2676681" progId="Excel.Sheet.12">
                  <p:embed/>
                </p:oleObj>
              </mc:Choice>
              <mc:Fallback>
                <p:oleObj name="Worksheet" r:id="rId4" imgW="7305534" imgH="26766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666750"/>
                        <a:ext cx="7305675" cy="267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bject 4"/>
          <p:cNvSpPr txBox="1"/>
          <p:nvPr/>
        </p:nvSpPr>
        <p:spPr>
          <a:xfrm>
            <a:off x="228600" y="3638550"/>
            <a:ext cx="758063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03200" algn="l"/>
              </a:tabLst>
            </a:pPr>
            <a:r>
              <a:rPr sz="1400" b="1" spc="-5" dirty="0">
                <a:latin typeface="Arial"/>
                <a:cs typeface="Arial"/>
              </a:rPr>
              <a:t>Best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lang="en-IN" sz="1400" b="1" spc="-5" dirty="0" smtClean="0">
                <a:latin typeface="Arial"/>
                <a:cs typeface="Arial"/>
              </a:rPr>
              <a:t>result obtained is by K-Nearest </a:t>
            </a:r>
            <a:r>
              <a:rPr lang="en-IN" sz="1400" b="1" spc="-5" dirty="0" err="1" smtClean="0">
                <a:latin typeface="Arial"/>
                <a:cs typeface="Arial"/>
              </a:rPr>
              <a:t>Neighbor</a:t>
            </a:r>
            <a:r>
              <a:rPr lang="en-IN" sz="1400" b="1" spc="-5" dirty="0" smtClean="0">
                <a:latin typeface="Arial"/>
                <a:cs typeface="Arial"/>
              </a:rPr>
              <a:t> (KNN) Classifier.</a:t>
            </a:r>
          </a:p>
          <a:p>
            <a:pPr marL="203200" indent="-1905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03200" algn="l"/>
              </a:tabLst>
            </a:pPr>
            <a:r>
              <a:rPr lang="en-IN" sz="1400" b="1" spc="-5" dirty="0" smtClean="0">
                <a:latin typeface="Arial"/>
                <a:cs typeface="Arial"/>
              </a:rPr>
              <a:t>Followed by 1. Gradient Boosting Classifier, 2. XG Boost Classifier.</a:t>
            </a:r>
            <a:endParaRPr sz="1400" dirty="0">
              <a:latin typeface="Arial"/>
              <a:cs typeface="Arial"/>
            </a:endParaRPr>
          </a:p>
          <a:p>
            <a:pPr marL="154940" indent="-14287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55575" algn="l"/>
              </a:tabLst>
            </a:pPr>
            <a:r>
              <a:rPr lang="en-IN" sz="1400" b="1" spc="-5" dirty="0" smtClean="0">
                <a:latin typeface="Arial"/>
                <a:cs typeface="Arial"/>
              </a:rPr>
              <a:t>The worst performed algorithm is Support Vector Machine (SVM) Classifier</a:t>
            </a:r>
            <a:r>
              <a:rPr sz="1400" b="1" spc="5" dirty="0" smtClean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475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1" y="70816"/>
            <a:ext cx="8960485" cy="3952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2400" dirty="0">
              <a:latin typeface="Arial"/>
              <a:cs typeface="Arial"/>
            </a:endParaRPr>
          </a:p>
          <a:p>
            <a:pPr marL="12700" marR="478790">
              <a:lnSpc>
                <a:spcPct val="100000"/>
              </a:lnSpc>
              <a:spcBef>
                <a:spcPts val="2390"/>
              </a:spcBef>
              <a:buFont typeface="Wingdings"/>
              <a:buChar char=""/>
              <a:tabLst>
                <a:tab pos="203200" algn="l"/>
              </a:tabLst>
            </a:pPr>
            <a:r>
              <a:rPr sz="1400" b="1" spc="-5" dirty="0">
                <a:latin typeface="Arial"/>
                <a:cs typeface="Arial"/>
              </a:rPr>
              <a:t>We </a:t>
            </a:r>
            <a:r>
              <a:rPr sz="1400" b="1" dirty="0">
                <a:latin typeface="Arial"/>
                <a:cs typeface="Arial"/>
              </a:rPr>
              <a:t>Started with </a:t>
            </a:r>
            <a:r>
              <a:rPr sz="1400" b="1" spc="-5" dirty="0">
                <a:latin typeface="Arial"/>
                <a:cs typeface="Arial"/>
              </a:rPr>
              <a:t>Data understanding, data wrangling, basic EDA </a:t>
            </a:r>
            <a:r>
              <a:rPr sz="1400" b="1" dirty="0">
                <a:latin typeface="Arial"/>
                <a:cs typeface="Arial"/>
              </a:rPr>
              <a:t>where </a:t>
            </a:r>
            <a:r>
              <a:rPr sz="1400" b="1" spc="15" dirty="0">
                <a:latin typeface="Arial"/>
                <a:cs typeface="Arial"/>
              </a:rPr>
              <a:t>we </a:t>
            </a:r>
            <a:r>
              <a:rPr sz="1400" b="1" spc="-5" dirty="0">
                <a:latin typeface="Arial"/>
                <a:cs typeface="Arial"/>
              </a:rPr>
              <a:t>found the relationships, </a:t>
            </a:r>
            <a:r>
              <a:rPr sz="1400" b="1" spc="-3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trends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between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price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range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other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independent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variables.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450" dirty="0">
              <a:latin typeface="Arial"/>
              <a:cs typeface="Arial"/>
            </a:endParaRPr>
          </a:p>
          <a:p>
            <a:pPr marL="12700" marR="266065">
              <a:lnSpc>
                <a:spcPct val="100000"/>
              </a:lnSpc>
              <a:buFont typeface="Wingdings"/>
              <a:buChar char=""/>
              <a:tabLst>
                <a:tab pos="155575" algn="l"/>
              </a:tabLst>
            </a:pPr>
            <a:r>
              <a:rPr sz="1400" b="1" spc="-5" dirty="0">
                <a:latin typeface="Arial"/>
                <a:cs typeface="Arial"/>
              </a:rPr>
              <a:t>We </a:t>
            </a:r>
            <a:r>
              <a:rPr sz="1400" b="1" dirty="0">
                <a:latin typeface="Arial"/>
                <a:cs typeface="Arial"/>
              </a:rPr>
              <a:t>selected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best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features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 predictive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modeling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by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using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 smtClean="0">
                <a:latin typeface="Arial"/>
                <a:cs typeface="Arial"/>
              </a:rPr>
              <a:t>K</a:t>
            </a:r>
            <a:r>
              <a:rPr lang="en-IN" sz="1400" b="1" smtClean="0">
                <a:latin typeface="Arial"/>
                <a:cs typeface="Arial"/>
              </a:rPr>
              <a:t>NN</a:t>
            </a:r>
            <a:r>
              <a:rPr sz="1400" b="1" spc="-5" smtClean="0">
                <a:latin typeface="Arial"/>
                <a:cs typeface="Arial"/>
              </a:rPr>
              <a:t> </a:t>
            </a:r>
            <a:r>
              <a:rPr lang="en-IN" sz="1400" b="1" spc="-5" dirty="0" smtClean="0">
                <a:latin typeface="Arial"/>
                <a:cs typeface="Arial"/>
              </a:rPr>
              <a:t>Imputer </a:t>
            </a:r>
            <a:r>
              <a:rPr sz="1400" b="1" spc="-5" dirty="0" smtClean="0">
                <a:latin typeface="Arial"/>
                <a:cs typeface="Arial"/>
              </a:rPr>
              <a:t>best</a:t>
            </a:r>
            <a:r>
              <a:rPr sz="1400" b="1" spc="-10" dirty="0" smtClean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feature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 smtClean="0">
                <a:latin typeface="Arial"/>
                <a:cs typeface="Arial"/>
              </a:rPr>
              <a:t>selection</a:t>
            </a:r>
            <a:r>
              <a:rPr lang="en-IN" sz="1400" b="1" spc="-40" dirty="0">
                <a:latin typeface="Arial"/>
                <a:cs typeface="Arial"/>
              </a:rPr>
              <a:t>.</a:t>
            </a:r>
            <a:endParaRPr lang="en-IN" sz="1400" b="1" dirty="0" smtClean="0">
              <a:latin typeface="Arial"/>
              <a:cs typeface="Arial"/>
            </a:endParaRPr>
          </a:p>
          <a:p>
            <a:pPr marL="12700" marR="266065">
              <a:lnSpc>
                <a:spcPct val="100000"/>
              </a:lnSpc>
              <a:buFont typeface="Wingdings"/>
              <a:buChar char=""/>
              <a:tabLst>
                <a:tab pos="155575" algn="l"/>
              </a:tabLst>
            </a:pPr>
            <a:endParaRPr lang="en-IN" sz="1400" b="1" dirty="0">
              <a:latin typeface="Arial"/>
              <a:cs typeface="Arial"/>
            </a:endParaRPr>
          </a:p>
          <a:p>
            <a:pPr marL="12700" marR="266065">
              <a:buFont typeface="Wingdings"/>
              <a:buChar char=""/>
              <a:tabLst>
                <a:tab pos="155575" algn="l"/>
              </a:tabLst>
            </a:pPr>
            <a:r>
              <a:rPr lang="en-IN" sz="1400" b="1" spc="-5" dirty="0">
                <a:latin typeface="Arial"/>
                <a:cs typeface="Arial"/>
              </a:rPr>
              <a:t>Before building </a:t>
            </a:r>
            <a:r>
              <a:rPr lang="en-IN" sz="1400" b="1" dirty="0">
                <a:latin typeface="Arial"/>
                <a:cs typeface="Arial"/>
              </a:rPr>
              <a:t>a </a:t>
            </a:r>
            <a:r>
              <a:rPr lang="en-IN" sz="1400" b="1" spc="-5" dirty="0">
                <a:latin typeface="Arial"/>
                <a:cs typeface="Arial"/>
              </a:rPr>
              <a:t>models </a:t>
            </a:r>
            <a:r>
              <a:rPr lang="en-IN" sz="1400" b="1" spc="10" dirty="0">
                <a:latin typeface="Arial"/>
                <a:cs typeface="Arial"/>
              </a:rPr>
              <a:t>we </a:t>
            </a:r>
            <a:r>
              <a:rPr lang="en-IN" sz="1400" b="1" spc="-5" dirty="0">
                <a:latin typeface="Arial"/>
                <a:cs typeface="Arial"/>
              </a:rPr>
              <a:t>performed the </a:t>
            </a:r>
            <a:r>
              <a:rPr lang="en-IN" sz="1400" b="1" dirty="0">
                <a:latin typeface="Arial"/>
                <a:cs typeface="Arial"/>
              </a:rPr>
              <a:t>train test </a:t>
            </a:r>
            <a:r>
              <a:rPr lang="en-IN" sz="1400" b="1" spc="-5" dirty="0">
                <a:latin typeface="Arial"/>
                <a:cs typeface="Arial"/>
              </a:rPr>
              <a:t>split. We kept 20</a:t>
            </a:r>
            <a:r>
              <a:rPr lang="en-IN" sz="1400" b="1" dirty="0">
                <a:latin typeface="Arial"/>
                <a:cs typeface="Arial"/>
              </a:rPr>
              <a:t>% </a:t>
            </a:r>
            <a:r>
              <a:rPr lang="en-IN" sz="1400" b="1" spc="-5" dirty="0">
                <a:latin typeface="Arial"/>
                <a:cs typeface="Arial"/>
              </a:rPr>
              <a:t>of the data for </a:t>
            </a:r>
            <a:r>
              <a:rPr lang="en-IN" sz="1400" b="1" dirty="0">
                <a:latin typeface="Arial"/>
                <a:cs typeface="Arial"/>
              </a:rPr>
              <a:t>test </a:t>
            </a:r>
            <a:r>
              <a:rPr lang="en-IN" sz="1400" b="1" spc="-5" dirty="0">
                <a:latin typeface="Arial"/>
                <a:cs typeface="Arial"/>
              </a:rPr>
              <a:t>and remaining </a:t>
            </a:r>
            <a:r>
              <a:rPr lang="en-IN" sz="1400" b="1" spc="-375" dirty="0">
                <a:latin typeface="Arial"/>
                <a:cs typeface="Arial"/>
              </a:rPr>
              <a:t> </a:t>
            </a:r>
            <a:r>
              <a:rPr lang="en-IN" sz="1400" b="1" dirty="0">
                <a:latin typeface="Arial"/>
                <a:cs typeface="Arial"/>
              </a:rPr>
              <a:t>80%</a:t>
            </a:r>
            <a:r>
              <a:rPr lang="en-IN" sz="1400" b="1" spc="-10" dirty="0">
                <a:latin typeface="Arial"/>
                <a:cs typeface="Arial"/>
              </a:rPr>
              <a:t> </a:t>
            </a:r>
            <a:r>
              <a:rPr lang="en-IN" sz="1400" b="1" spc="-5" dirty="0">
                <a:latin typeface="Arial"/>
                <a:cs typeface="Arial"/>
              </a:rPr>
              <a:t>of</a:t>
            </a:r>
            <a:r>
              <a:rPr lang="en-IN" sz="1400" b="1" spc="-20" dirty="0">
                <a:latin typeface="Arial"/>
                <a:cs typeface="Arial"/>
              </a:rPr>
              <a:t> </a:t>
            </a:r>
            <a:r>
              <a:rPr lang="en-IN" sz="1400" b="1" spc="-5" dirty="0">
                <a:latin typeface="Arial"/>
                <a:cs typeface="Arial"/>
              </a:rPr>
              <a:t>the</a:t>
            </a:r>
            <a:r>
              <a:rPr lang="en-IN" sz="1400" b="1" spc="-10" dirty="0">
                <a:latin typeface="Arial"/>
                <a:cs typeface="Arial"/>
              </a:rPr>
              <a:t> </a:t>
            </a:r>
            <a:r>
              <a:rPr lang="en-IN" sz="1400" b="1" spc="-5" dirty="0">
                <a:latin typeface="Arial"/>
                <a:cs typeface="Arial"/>
              </a:rPr>
              <a:t>data</a:t>
            </a:r>
            <a:r>
              <a:rPr lang="en-IN" sz="1400" b="1" spc="-30" dirty="0">
                <a:latin typeface="Arial"/>
                <a:cs typeface="Arial"/>
              </a:rPr>
              <a:t> </a:t>
            </a:r>
            <a:r>
              <a:rPr lang="en-IN" sz="1400" b="1" spc="-5" dirty="0">
                <a:latin typeface="Arial"/>
                <a:cs typeface="Arial"/>
              </a:rPr>
              <a:t>for training</a:t>
            </a:r>
            <a:r>
              <a:rPr lang="en-IN" sz="1400" b="1" spc="-50" dirty="0">
                <a:latin typeface="Arial"/>
                <a:cs typeface="Arial"/>
              </a:rPr>
              <a:t> </a:t>
            </a:r>
            <a:r>
              <a:rPr lang="en-IN" sz="1400" b="1" spc="-5" dirty="0">
                <a:latin typeface="Arial"/>
                <a:cs typeface="Arial"/>
              </a:rPr>
              <a:t>the</a:t>
            </a:r>
            <a:r>
              <a:rPr lang="en-IN" sz="1400" b="1" spc="-20" dirty="0">
                <a:latin typeface="Arial"/>
                <a:cs typeface="Arial"/>
              </a:rPr>
              <a:t> </a:t>
            </a:r>
            <a:r>
              <a:rPr lang="en-IN" sz="1400" b="1" spc="-5" dirty="0">
                <a:latin typeface="Arial"/>
                <a:cs typeface="Arial"/>
              </a:rPr>
              <a:t>model</a:t>
            </a:r>
            <a:r>
              <a:rPr lang="en-IN" sz="1400" b="1" spc="-5" dirty="0" smtClean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155575" algn="l"/>
              </a:tabLst>
            </a:pPr>
            <a:r>
              <a:rPr sz="1400" b="1" dirty="0">
                <a:latin typeface="Arial"/>
                <a:cs typeface="Arial"/>
              </a:rPr>
              <a:t>Implemented </a:t>
            </a:r>
            <a:r>
              <a:rPr sz="1400" b="1" spc="-5" dirty="0">
                <a:latin typeface="Arial"/>
                <a:cs typeface="Arial"/>
              </a:rPr>
              <a:t>various classification </a:t>
            </a:r>
            <a:r>
              <a:rPr lang="en-IN" sz="1400" b="1" spc="-5" dirty="0" smtClean="0">
                <a:latin typeface="Arial"/>
                <a:cs typeface="Arial"/>
              </a:rPr>
              <a:t>6 </a:t>
            </a:r>
            <a:r>
              <a:rPr sz="1400" b="1" spc="-5" dirty="0" smtClean="0">
                <a:latin typeface="Arial"/>
                <a:cs typeface="Arial"/>
              </a:rPr>
              <a:t>algorithms</a:t>
            </a:r>
            <a:r>
              <a:rPr sz="1400" b="1" spc="-5" dirty="0">
                <a:latin typeface="Arial"/>
                <a:cs typeface="Arial"/>
              </a:rPr>
              <a:t>, out of </a:t>
            </a:r>
            <a:r>
              <a:rPr sz="1400" b="1" dirty="0">
                <a:latin typeface="Arial"/>
                <a:cs typeface="Arial"/>
              </a:rPr>
              <a:t>which </a:t>
            </a:r>
            <a:r>
              <a:rPr sz="1400" b="1" spc="-5" dirty="0">
                <a:latin typeface="Arial"/>
                <a:cs typeface="Arial"/>
              </a:rPr>
              <a:t>the </a:t>
            </a:r>
            <a:r>
              <a:rPr lang="en-IN" sz="1400" b="1" spc="-5" dirty="0" smtClean="0">
                <a:latin typeface="Arial"/>
                <a:cs typeface="Arial"/>
              </a:rPr>
              <a:t>K-Nearest </a:t>
            </a:r>
            <a:r>
              <a:rPr lang="en-IN" sz="1400" b="1" spc="-5" dirty="0" err="1" smtClean="0">
                <a:latin typeface="Arial"/>
                <a:cs typeface="Arial"/>
              </a:rPr>
              <a:t>Neighbor</a:t>
            </a:r>
            <a:r>
              <a:rPr lang="en-IN" sz="1400" b="1" spc="-5" dirty="0" smtClean="0">
                <a:latin typeface="Arial"/>
                <a:cs typeface="Arial"/>
              </a:rPr>
              <a:t> (KNN) Classifier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algorithm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gave the </a:t>
            </a:r>
            <a:r>
              <a:rPr sz="1400" b="1" dirty="0">
                <a:latin typeface="Arial"/>
                <a:cs typeface="Arial"/>
              </a:rPr>
              <a:t>best </a:t>
            </a:r>
            <a:r>
              <a:rPr sz="1400" b="1" dirty="0" smtClean="0">
                <a:latin typeface="Arial"/>
                <a:cs typeface="Arial"/>
              </a:rPr>
              <a:t>performance</a:t>
            </a:r>
            <a:r>
              <a:rPr lang="en-IN" sz="1400" b="1" dirty="0" smtClean="0">
                <a:latin typeface="Arial"/>
                <a:cs typeface="Arial"/>
              </a:rPr>
              <a:t> followed by 1. Gradient Boosting Classifier, 2. XG Boost Classifier</a:t>
            </a:r>
            <a:r>
              <a:rPr sz="1400" b="1" spc="-10" dirty="0" smtClean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12700" marR="281305">
              <a:lnSpc>
                <a:spcPct val="100000"/>
              </a:lnSpc>
              <a:tabLst>
                <a:tab pos="155575" algn="l"/>
              </a:tabLst>
            </a:pPr>
            <a:endParaRPr sz="1450" dirty="0">
              <a:latin typeface="Arial"/>
              <a:cs typeface="Arial"/>
            </a:endParaRPr>
          </a:p>
          <a:p>
            <a:pPr marL="154940" indent="-142875">
              <a:lnSpc>
                <a:spcPct val="100000"/>
              </a:lnSpc>
              <a:buFont typeface="Wingdings"/>
              <a:buChar char=""/>
              <a:tabLst>
                <a:tab pos="155575" algn="l"/>
              </a:tabLst>
            </a:pPr>
            <a:r>
              <a:rPr lang="en-IN" sz="1400" b="1" dirty="0" smtClean="0">
                <a:latin typeface="Arial"/>
                <a:cs typeface="Arial"/>
              </a:rPr>
              <a:t>The </a:t>
            </a:r>
            <a:r>
              <a:rPr sz="1400" b="1" dirty="0" smtClean="0">
                <a:latin typeface="Arial"/>
                <a:cs typeface="Arial"/>
              </a:rPr>
              <a:t>worst</a:t>
            </a:r>
            <a:r>
              <a:rPr sz="1400" b="1" spc="-40" dirty="0" smtClean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model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 smtClean="0">
                <a:latin typeface="Arial"/>
                <a:cs typeface="Arial"/>
              </a:rPr>
              <a:t>performance</a:t>
            </a:r>
            <a:r>
              <a:rPr lang="en-IN" sz="1400" b="1" spc="-5" dirty="0" smtClean="0">
                <a:latin typeface="Arial"/>
                <a:cs typeface="Arial"/>
              </a:rPr>
              <a:t> was by Support Vector Machine (SVM) Classifier</a:t>
            </a:r>
            <a:r>
              <a:rPr sz="1400" b="1" spc="-5" dirty="0" smtClean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450" dirty="0">
              <a:latin typeface="Arial"/>
              <a:cs typeface="Arial"/>
            </a:endParaRPr>
          </a:p>
          <a:p>
            <a:pPr marL="12700" marR="221615">
              <a:lnSpc>
                <a:spcPct val="100000"/>
              </a:lnSpc>
              <a:buFont typeface="Wingdings"/>
              <a:buChar char=""/>
              <a:tabLst>
                <a:tab pos="155575" algn="l"/>
              </a:tabLst>
            </a:pPr>
            <a:r>
              <a:rPr sz="1400" b="1" spc="-5" dirty="0">
                <a:latin typeface="Arial"/>
                <a:cs typeface="Arial"/>
              </a:rPr>
              <a:t>We </a:t>
            </a:r>
            <a:r>
              <a:rPr sz="1400" b="1" dirty="0">
                <a:latin typeface="Arial"/>
                <a:cs typeface="Arial"/>
              </a:rPr>
              <a:t>checked </a:t>
            </a:r>
            <a:r>
              <a:rPr sz="1400" b="1" spc="-5" dirty="0">
                <a:latin typeface="Arial"/>
                <a:cs typeface="Arial"/>
              </a:rPr>
              <a:t>for the </a:t>
            </a:r>
            <a:r>
              <a:rPr sz="1400" b="1" dirty="0">
                <a:latin typeface="Arial"/>
                <a:cs typeface="Arial"/>
              </a:rPr>
              <a:t>feature </a:t>
            </a:r>
            <a:r>
              <a:rPr sz="1400" b="1" spc="-5" dirty="0">
                <a:latin typeface="Arial"/>
                <a:cs typeface="Arial"/>
              </a:rPr>
              <a:t>importance's of </a:t>
            </a:r>
            <a:r>
              <a:rPr sz="1400" b="1" dirty="0">
                <a:latin typeface="Arial"/>
                <a:cs typeface="Arial"/>
              </a:rPr>
              <a:t>each </a:t>
            </a:r>
            <a:r>
              <a:rPr sz="1400" b="1" spc="-5" dirty="0">
                <a:latin typeface="Arial"/>
                <a:cs typeface="Arial"/>
              </a:rPr>
              <a:t>model. </a:t>
            </a:r>
            <a:r>
              <a:rPr sz="1400" b="1" spc="-10" dirty="0">
                <a:latin typeface="Arial"/>
                <a:cs typeface="Arial"/>
              </a:rPr>
              <a:t>RAM, </a:t>
            </a:r>
            <a:r>
              <a:rPr sz="1400" b="1" dirty="0">
                <a:latin typeface="Arial"/>
                <a:cs typeface="Arial"/>
              </a:rPr>
              <a:t>Battery Power, </a:t>
            </a:r>
            <a:r>
              <a:rPr sz="1400" b="1" spc="-5" dirty="0">
                <a:latin typeface="Arial"/>
                <a:cs typeface="Arial"/>
              </a:rPr>
              <a:t>Px_height and px_width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contributed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most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while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predicting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price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range.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2980" y="67056"/>
              <a:ext cx="348996" cy="3581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51434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3"/>
          <p:cNvGrpSpPr/>
          <p:nvPr/>
        </p:nvGrpSpPr>
        <p:grpSpPr>
          <a:xfrm>
            <a:off x="-12192" y="0"/>
            <a:ext cx="9156191" cy="599440"/>
            <a:chOff x="-12191" y="0"/>
            <a:chExt cx="8547100" cy="599440"/>
          </a:xfrm>
        </p:grpSpPr>
        <p:sp>
          <p:nvSpPr>
            <p:cNvPr id="9" name="object 4"/>
            <p:cNvSpPr/>
            <p:nvPr/>
          </p:nvSpPr>
          <p:spPr>
            <a:xfrm>
              <a:off x="762" y="762"/>
              <a:ext cx="8521065" cy="573405"/>
            </a:xfrm>
            <a:custGeom>
              <a:avLst/>
              <a:gdLst/>
              <a:ahLst/>
              <a:cxnLst/>
              <a:rect l="l" t="t" r="r" b="b"/>
              <a:pathLst>
                <a:path w="8521065" h="573405">
                  <a:moveTo>
                    <a:pt x="8520684" y="0"/>
                  </a:moveTo>
                  <a:lnTo>
                    <a:pt x="0" y="0"/>
                  </a:lnTo>
                  <a:lnTo>
                    <a:pt x="0" y="573024"/>
                  </a:lnTo>
                  <a:lnTo>
                    <a:pt x="8520684" y="573024"/>
                  </a:lnTo>
                  <a:lnTo>
                    <a:pt x="8520684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762" y="762"/>
              <a:ext cx="8521065" cy="573405"/>
            </a:xfrm>
            <a:custGeom>
              <a:avLst/>
              <a:gdLst/>
              <a:ahLst/>
              <a:cxnLst/>
              <a:rect l="l" t="t" r="r" b="b"/>
              <a:pathLst>
                <a:path w="8521065" h="573405">
                  <a:moveTo>
                    <a:pt x="0" y="573024"/>
                  </a:moveTo>
                  <a:lnTo>
                    <a:pt x="8520684" y="573024"/>
                  </a:lnTo>
                  <a:lnTo>
                    <a:pt x="8520684" y="0"/>
                  </a:lnTo>
                  <a:lnTo>
                    <a:pt x="0" y="0"/>
                  </a:lnTo>
                  <a:lnTo>
                    <a:pt x="0" y="573024"/>
                  </a:lnTo>
                  <a:close/>
                </a:path>
              </a:pathLst>
            </a:custGeom>
            <a:ln w="25908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8601" y="133350"/>
            <a:ext cx="8759188" cy="39497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780" indent="-513715">
              <a:lnSpc>
                <a:spcPct val="100000"/>
              </a:lnSpc>
              <a:spcBef>
                <a:spcPts val="100"/>
              </a:spcBef>
              <a:buSzPct val="116666"/>
              <a:buFont typeface="Wingdings" panose="05000000000000000000" pitchFamily="2" charset="2"/>
              <a:buChar char="q"/>
              <a:tabLst>
                <a:tab pos="525780" algn="l"/>
                <a:tab pos="52641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Problem</a:t>
            </a:r>
            <a:r>
              <a:rPr sz="2400" b="1" spc="-4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Statement:</a:t>
            </a:r>
            <a:endParaRPr sz="2400" dirty="0">
              <a:latin typeface="Arial"/>
              <a:cs typeface="Arial"/>
            </a:endParaRPr>
          </a:p>
          <a:p>
            <a:pPr marL="14400" marR="187960" lvl="1">
              <a:lnSpc>
                <a:spcPct val="100000"/>
              </a:lnSpc>
              <a:spcBef>
                <a:spcPts val="1835"/>
              </a:spcBef>
              <a:buFont typeface="Wingdings"/>
              <a:buChar char=""/>
              <a:tabLst>
                <a:tab pos="4191000" algn="l"/>
                <a:tab pos="4191635" algn="l"/>
              </a:tabLst>
            </a:pPr>
            <a:r>
              <a:rPr sz="1400" b="1" spc="-5" dirty="0">
                <a:latin typeface="Arial"/>
                <a:cs typeface="Arial"/>
              </a:rPr>
              <a:t>Mobile phones have become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necessity for every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individual </a:t>
            </a:r>
            <a:r>
              <a:rPr sz="1400" b="1" spc="-10" dirty="0">
                <a:latin typeface="Arial"/>
                <a:cs typeface="Arial"/>
              </a:rPr>
              <a:t>nowadays. </a:t>
            </a:r>
            <a:r>
              <a:rPr sz="1400" b="1" spc="-5" dirty="0">
                <a:latin typeface="Arial"/>
                <a:cs typeface="Arial"/>
              </a:rPr>
              <a:t>People </a:t>
            </a:r>
            <a:r>
              <a:rPr sz="1400" b="1" dirty="0">
                <a:latin typeface="Arial"/>
                <a:cs typeface="Arial"/>
              </a:rPr>
              <a:t>want </a:t>
            </a:r>
            <a:r>
              <a:rPr sz="1400" b="1" spc="-5" dirty="0">
                <a:latin typeface="Arial"/>
                <a:cs typeface="Arial"/>
              </a:rPr>
              <a:t>more </a:t>
            </a:r>
            <a:r>
              <a:rPr sz="1400" b="1" dirty="0">
                <a:latin typeface="Arial"/>
                <a:cs typeface="Arial"/>
              </a:rPr>
              <a:t>features </a:t>
            </a:r>
            <a:r>
              <a:rPr sz="1400" b="1" spc="-5" dirty="0">
                <a:latin typeface="Arial"/>
                <a:cs typeface="Arial"/>
              </a:rPr>
              <a:t>and best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phone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that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too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cheaper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 smtClean="0">
                <a:latin typeface="Arial"/>
                <a:cs typeface="Arial"/>
              </a:rPr>
              <a:t>prices</a:t>
            </a:r>
            <a:r>
              <a:rPr sz="1400" dirty="0" smtClean="0">
                <a:latin typeface="Arial MT"/>
                <a:cs typeface="Arial MT"/>
              </a:rPr>
              <a:t>.</a:t>
            </a:r>
            <a:endParaRPr lang="en-IN" sz="1400" dirty="0" smtClean="0">
              <a:latin typeface="Arial MT"/>
              <a:cs typeface="Arial MT"/>
            </a:endParaRPr>
          </a:p>
          <a:p>
            <a:pPr marL="14400" marR="72390" lvl="1" indent="-2857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Ø"/>
              <a:tabLst>
                <a:tab pos="4191000" algn="l"/>
                <a:tab pos="4191635" algn="l"/>
              </a:tabLst>
            </a:pPr>
            <a:endParaRPr lang="en-IN" sz="1400" b="1" spc="-5" dirty="0" smtClean="0">
              <a:latin typeface="Arial"/>
              <a:cs typeface="Arial"/>
            </a:endParaRPr>
          </a:p>
          <a:p>
            <a:pPr marL="14400" marR="72390" lvl="1" indent="-2857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Ø"/>
              <a:tabLst>
                <a:tab pos="4191000" algn="l"/>
                <a:tab pos="4191635" algn="l"/>
              </a:tabLst>
            </a:pPr>
            <a:r>
              <a:rPr sz="1400" b="1" spc="-5" dirty="0">
                <a:latin typeface="Arial"/>
                <a:cs typeface="Arial"/>
              </a:rPr>
              <a:t>Mobile phones come in all sorts of prices, features,  specifications and all. Price estimation and prediction is an  important part of consumer strategy. Deciding on the  correct price of a product is very important </a:t>
            </a:r>
            <a:r>
              <a:rPr sz="1400" b="1" spc="-5" dirty="0" smtClean="0">
                <a:latin typeface="Arial"/>
                <a:cs typeface="Arial"/>
              </a:rPr>
              <a:t>for the </a:t>
            </a:r>
            <a:r>
              <a:rPr sz="1400" b="1" dirty="0" smtClean="0">
                <a:latin typeface="Arial"/>
                <a:cs typeface="Arial"/>
              </a:rPr>
              <a:t>market </a:t>
            </a:r>
            <a:r>
              <a:rPr sz="1400" b="1" spc="5" dirty="0" smtClean="0">
                <a:latin typeface="Arial"/>
                <a:cs typeface="Arial"/>
              </a:rPr>
              <a:t> </a:t>
            </a:r>
            <a:r>
              <a:rPr sz="1400" b="1" dirty="0" smtClean="0">
                <a:latin typeface="Arial"/>
                <a:cs typeface="Arial"/>
              </a:rPr>
              <a:t>success </a:t>
            </a:r>
            <a:r>
              <a:rPr sz="1400" b="1" spc="-5" dirty="0" smtClean="0">
                <a:latin typeface="Arial"/>
                <a:cs typeface="Arial"/>
              </a:rPr>
              <a:t>of </a:t>
            </a:r>
            <a:r>
              <a:rPr sz="1400" b="1" dirty="0" smtClean="0">
                <a:latin typeface="Arial"/>
                <a:cs typeface="Arial"/>
              </a:rPr>
              <a:t>a </a:t>
            </a:r>
            <a:r>
              <a:rPr sz="1400" b="1" spc="-5" dirty="0" smtClean="0">
                <a:latin typeface="Arial"/>
                <a:cs typeface="Arial"/>
              </a:rPr>
              <a:t>product. </a:t>
            </a:r>
            <a:r>
              <a:rPr sz="1400" b="1" dirty="0" smtClean="0">
                <a:latin typeface="Arial"/>
                <a:cs typeface="Arial"/>
              </a:rPr>
              <a:t>A </a:t>
            </a:r>
            <a:r>
              <a:rPr sz="1400" b="1" spc="-5" dirty="0" smtClean="0">
                <a:latin typeface="Arial"/>
                <a:cs typeface="Arial"/>
              </a:rPr>
              <a:t>new product that has </a:t>
            </a:r>
            <a:r>
              <a:rPr sz="1400" b="1" dirty="0" smtClean="0">
                <a:latin typeface="Arial"/>
                <a:cs typeface="Arial"/>
              </a:rPr>
              <a:t>to </a:t>
            </a:r>
            <a:r>
              <a:rPr sz="1400" b="1" spc="-5" dirty="0" smtClean="0">
                <a:latin typeface="Arial"/>
                <a:cs typeface="Arial"/>
              </a:rPr>
              <a:t>be </a:t>
            </a:r>
            <a:r>
              <a:rPr sz="1400" b="1" dirty="0" smtClean="0">
                <a:latin typeface="Arial"/>
                <a:cs typeface="Arial"/>
              </a:rPr>
              <a:t> </a:t>
            </a:r>
            <a:r>
              <a:rPr sz="1400" b="1" spc="-5" dirty="0" smtClean="0">
                <a:latin typeface="Arial"/>
                <a:cs typeface="Arial"/>
              </a:rPr>
              <a:t>launched must have the </a:t>
            </a:r>
            <a:r>
              <a:rPr sz="1400" b="1" dirty="0" smtClean="0">
                <a:latin typeface="Arial"/>
                <a:cs typeface="Arial"/>
              </a:rPr>
              <a:t>correct </a:t>
            </a:r>
            <a:r>
              <a:rPr sz="1400" b="1" spc="-5" dirty="0" smtClean="0">
                <a:latin typeface="Arial"/>
                <a:cs typeface="Arial"/>
              </a:rPr>
              <a:t>price </a:t>
            </a:r>
            <a:r>
              <a:rPr sz="1400" b="1" dirty="0" smtClean="0">
                <a:latin typeface="Arial"/>
                <a:cs typeface="Arial"/>
              </a:rPr>
              <a:t>so </a:t>
            </a:r>
            <a:r>
              <a:rPr sz="1400" b="1" spc="-5" dirty="0" smtClean="0">
                <a:latin typeface="Arial"/>
                <a:cs typeface="Arial"/>
              </a:rPr>
              <a:t>that consumers </a:t>
            </a:r>
            <a:r>
              <a:rPr sz="1400" b="1" dirty="0" smtClean="0">
                <a:latin typeface="Arial"/>
                <a:cs typeface="Arial"/>
              </a:rPr>
              <a:t> </a:t>
            </a:r>
            <a:r>
              <a:rPr sz="1400" b="1" spc="-5" dirty="0" smtClean="0">
                <a:latin typeface="Arial"/>
                <a:cs typeface="Arial"/>
              </a:rPr>
              <a:t>find</a:t>
            </a:r>
            <a:r>
              <a:rPr sz="1400" b="1" spc="-30" dirty="0" smtClean="0">
                <a:latin typeface="Arial"/>
                <a:cs typeface="Arial"/>
              </a:rPr>
              <a:t> </a:t>
            </a:r>
            <a:r>
              <a:rPr sz="1400" b="1" dirty="0" smtClean="0">
                <a:latin typeface="Arial"/>
                <a:cs typeface="Arial"/>
              </a:rPr>
              <a:t>it</a:t>
            </a:r>
            <a:r>
              <a:rPr sz="1400" b="1" spc="-20" dirty="0" smtClean="0">
                <a:latin typeface="Arial"/>
                <a:cs typeface="Arial"/>
              </a:rPr>
              <a:t> </a:t>
            </a:r>
            <a:r>
              <a:rPr sz="1400" b="1" spc="-5" dirty="0" smtClean="0">
                <a:latin typeface="Arial"/>
                <a:cs typeface="Arial"/>
              </a:rPr>
              <a:t>appropriate</a:t>
            </a:r>
            <a:r>
              <a:rPr sz="1400" b="1" spc="-45" dirty="0" smtClean="0">
                <a:latin typeface="Arial"/>
                <a:cs typeface="Arial"/>
              </a:rPr>
              <a:t> </a:t>
            </a:r>
            <a:r>
              <a:rPr sz="1400" b="1" dirty="0" smtClean="0">
                <a:latin typeface="Arial"/>
                <a:cs typeface="Arial"/>
              </a:rPr>
              <a:t>to</a:t>
            </a:r>
            <a:r>
              <a:rPr sz="1400" b="1" spc="-25" dirty="0" smtClean="0">
                <a:latin typeface="Arial"/>
                <a:cs typeface="Arial"/>
              </a:rPr>
              <a:t> </a:t>
            </a:r>
            <a:r>
              <a:rPr sz="1400" b="1" spc="-5" dirty="0" smtClean="0">
                <a:latin typeface="Arial"/>
                <a:cs typeface="Arial"/>
              </a:rPr>
              <a:t>buy</a:t>
            </a:r>
            <a:r>
              <a:rPr sz="1400" b="1" spc="-10" dirty="0" smtClean="0">
                <a:latin typeface="Arial"/>
                <a:cs typeface="Arial"/>
              </a:rPr>
              <a:t> </a:t>
            </a:r>
            <a:r>
              <a:rPr sz="1400" b="1" spc="-5" dirty="0" smtClean="0">
                <a:latin typeface="Arial"/>
                <a:cs typeface="Arial"/>
              </a:rPr>
              <a:t>the</a:t>
            </a:r>
            <a:r>
              <a:rPr sz="1400" b="1" spc="-20" dirty="0" smtClean="0">
                <a:latin typeface="Arial"/>
                <a:cs typeface="Arial"/>
              </a:rPr>
              <a:t> </a:t>
            </a:r>
            <a:r>
              <a:rPr sz="1400" b="1" spc="-5" dirty="0" smtClean="0">
                <a:latin typeface="Arial"/>
                <a:cs typeface="Arial"/>
              </a:rPr>
              <a:t>product.</a:t>
            </a:r>
            <a:endParaRPr sz="1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203200" algn="l"/>
              </a:tabLst>
            </a:pPr>
            <a:r>
              <a:rPr sz="1400" b="1" dirty="0" smtClean="0">
                <a:latin typeface="Arial"/>
                <a:cs typeface="Arial"/>
              </a:rPr>
              <a:t>In </a:t>
            </a:r>
            <a:r>
              <a:rPr sz="1400" b="1" spc="-5" dirty="0">
                <a:latin typeface="Arial"/>
                <a:cs typeface="Arial"/>
              </a:rPr>
              <a:t>the competitive mobile </a:t>
            </a:r>
            <a:r>
              <a:rPr sz="1400" b="1" spc="-10" dirty="0">
                <a:latin typeface="Arial"/>
                <a:cs typeface="Arial"/>
              </a:rPr>
              <a:t>phone </a:t>
            </a:r>
            <a:r>
              <a:rPr sz="1400" b="1" dirty="0">
                <a:latin typeface="Arial"/>
                <a:cs typeface="Arial"/>
              </a:rPr>
              <a:t>market </a:t>
            </a:r>
            <a:r>
              <a:rPr sz="1400" b="1" spc="-5" dirty="0">
                <a:latin typeface="Arial"/>
                <a:cs typeface="Arial"/>
              </a:rPr>
              <a:t>companies </a:t>
            </a:r>
            <a:r>
              <a:rPr sz="1400" b="1" dirty="0">
                <a:latin typeface="Arial"/>
                <a:cs typeface="Arial"/>
              </a:rPr>
              <a:t>want to </a:t>
            </a:r>
            <a:r>
              <a:rPr sz="1400" b="1" spc="-5" dirty="0">
                <a:latin typeface="Arial"/>
                <a:cs typeface="Arial"/>
              </a:rPr>
              <a:t>understand </a:t>
            </a:r>
            <a:r>
              <a:rPr sz="1400" b="1" dirty="0">
                <a:latin typeface="Arial"/>
                <a:cs typeface="Arial"/>
              </a:rPr>
              <a:t>sales </a:t>
            </a:r>
            <a:r>
              <a:rPr sz="1400" b="1" spc="-5" dirty="0">
                <a:latin typeface="Arial"/>
                <a:cs typeface="Arial"/>
              </a:rPr>
              <a:t>data of mobile phones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factors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which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drive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prices.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objective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5" dirty="0">
                <a:latin typeface="Arial"/>
                <a:cs typeface="Arial"/>
              </a:rPr>
              <a:t> find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out</a:t>
            </a:r>
            <a:r>
              <a:rPr sz="1400" b="1" dirty="0">
                <a:latin typeface="Arial"/>
                <a:cs typeface="Arial"/>
              </a:rPr>
              <a:t> some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relation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between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features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 mobile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phone </a:t>
            </a:r>
            <a:r>
              <a:rPr sz="1400" b="1" dirty="0">
                <a:latin typeface="Arial"/>
                <a:cs typeface="Arial"/>
              </a:rPr>
              <a:t>(e.g.:- </a:t>
            </a:r>
            <a:r>
              <a:rPr sz="1400" b="1" spc="-10" dirty="0">
                <a:latin typeface="Arial"/>
                <a:cs typeface="Arial"/>
              </a:rPr>
              <a:t>RAM, </a:t>
            </a:r>
            <a:r>
              <a:rPr sz="1400" b="1" dirty="0">
                <a:latin typeface="Arial"/>
                <a:cs typeface="Arial"/>
              </a:rPr>
              <a:t>Internal </a:t>
            </a:r>
            <a:r>
              <a:rPr sz="1400" b="1" spc="-5" dirty="0">
                <a:latin typeface="Arial"/>
                <a:cs typeface="Arial"/>
              </a:rPr>
              <a:t>Memory, </a:t>
            </a:r>
            <a:r>
              <a:rPr sz="1400" b="1" dirty="0">
                <a:latin typeface="Arial"/>
                <a:cs typeface="Arial"/>
              </a:rPr>
              <a:t>etc) and its selling price. In this </a:t>
            </a:r>
            <a:r>
              <a:rPr sz="1400" b="1" spc="-5" dirty="0">
                <a:latin typeface="Arial"/>
                <a:cs typeface="Arial"/>
              </a:rPr>
              <a:t>problem, </a:t>
            </a:r>
            <a:r>
              <a:rPr sz="1400" b="1" spc="15" dirty="0">
                <a:latin typeface="Arial"/>
                <a:cs typeface="Arial"/>
              </a:rPr>
              <a:t>we </a:t>
            </a:r>
            <a:r>
              <a:rPr sz="1400" b="1" spc="-5" dirty="0">
                <a:latin typeface="Arial"/>
                <a:cs typeface="Arial"/>
              </a:rPr>
              <a:t>do not have </a:t>
            </a:r>
            <a:r>
              <a:rPr sz="1400" b="1" dirty="0">
                <a:latin typeface="Arial"/>
                <a:cs typeface="Arial"/>
              </a:rPr>
              <a:t>to predict 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actual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price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but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price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range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indicating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how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price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 dirty="0">
              <a:latin typeface="Arial"/>
              <a:cs typeface="Arial"/>
            </a:endParaRPr>
          </a:p>
          <a:p>
            <a:pPr marL="12700" marR="59055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55575" algn="l"/>
              </a:tabLst>
            </a:pP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main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objective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this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project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5" dirty="0">
                <a:latin typeface="Arial"/>
                <a:cs typeface="Arial"/>
              </a:rPr>
              <a:t>build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model </a:t>
            </a:r>
            <a:r>
              <a:rPr sz="1400" b="1" dirty="0">
                <a:latin typeface="Arial"/>
                <a:cs typeface="Arial"/>
              </a:rPr>
              <a:t>which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will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classify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price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range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mobile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phones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based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on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 mobile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phones.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0" y="67057"/>
            <a:ext cx="348996" cy="35813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2191" y="0"/>
            <a:ext cx="8547100" cy="599440"/>
            <a:chOff x="-12191" y="0"/>
            <a:chExt cx="8547100" cy="599440"/>
          </a:xfrm>
        </p:grpSpPr>
        <p:sp>
          <p:nvSpPr>
            <p:cNvPr id="4" name="object 4"/>
            <p:cNvSpPr/>
            <p:nvPr/>
          </p:nvSpPr>
          <p:spPr>
            <a:xfrm>
              <a:off x="762" y="762"/>
              <a:ext cx="8521065" cy="573405"/>
            </a:xfrm>
            <a:custGeom>
              <a:avLst/>
              <a:gdLst/>
              <a:ahLst/>
              <a:cxnLst/>
              <a:rect l="l" t="t" r="r" b="b"/>
              <a:pathLst>
                <a:path w="8521065" h="573405">
                  <a:moveTo>
                    <a:pt x="8520684" y="0"/>
                  </a:moveTo>
                  <a:lnTo>
                    <a:pt x="0" y="0"/>
                  </a:lnTo>
                  <a:lnTo>
                    <a:pt x="0" y="573024"/>
                  </a:lnTo>
                  <a:lnTo>
                    <a:pt x="8520684" y="573024"/>
                  </a:lnTo>
                  <a:lnTo>
                    <a:pt x="8520684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" y="762"/>
              <a:ext cx="8521065" cy="573405"/>
            </a:xfrm>
            <a:custGeom>
              <a:avLst/>
              <a:gdLst/>
              <a:ahLst/>
              <a:cxnLst/>
              <a:rect l="l" t="t" r="r" b="b"/>
              <a:pathLst>
                <a:path w="8521065" h="573405">
                  <a:moveTo>
                    <a:pt x="0" y="573024"/>
                  </a:moveTo>
                  <a:lnTo>
                    <a:pt x="8520684" y="573024"/>
                  </a:lnTo>
                  <a:lnTo>
                    <a:pt x="8520684" y="0"/>
                  </a:lnTo>
                  <a:lnTo>
                    <a:pt x="0" y="0"/>
                  </a:lnTo>
                  <a:lnTo>
                    <a:pt x="0" y="573024"/>
                  </a:lnTo>
                  <a:close/>
                </a:path>
              </a:pathLst>
            </a:custGeom>
            <a:ln w="25908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119584"/>
            <a:ext cx="30632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780" indent="-51371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25780" algn="l"/>
                <a:tab pos="52641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2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Description: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743204"/>
            <a:ext cx="8072120" cy="3993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764655">
              <a:lnSpc>
                <a:spcPct val="100000"/>
              </a:lnSpc>
              <a:spcBef>
                <a:spcPts val="100"/>
              </a:spcBef>
            </a:pPr>
            <a:r>
              <a:rPr sz="1200" b="1" spc="-5" dirty="0" smtClean="0">
                <a:latin typeface="Arial"/>
                <a:cs typeface="Arial"/>
              </a:rPr>
              <a:t>Total</a:t>
            </a:r>
            <a:r>
              <a:rPr sz="1200" b="1" spc="-10" dirty="0" smtClean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Rows=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2000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Total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features=21</a:t>
            </a:r>
            <a:endParaRPr sz="1200" dirty="0">
              <a:latin typeface="Arial"/>
              <a:cs typeface="Arial"/>
            </a:endParaRPr>
          </a:p>
          <a:p>
            <a:pPr marL="303530" indent="-291465">
              <a:lnSpc>
                <a:spcPct val="100000"/>
              </a:lnSpc>
              <a:spcBef>
                <a:spcPts val="760"/>
              </a:spcBef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spc="-5" dirty="0">
                <a:latin typeface="Arial"/>
                <a:cs typeface="Arial"/>
              </a:rPr>
              <a:t>Battery_power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Total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energy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 </a:t>
            </a:r>
            <a:r>
              <a:rPr sz="1200" dirty="0">
                <a:latin typeface="Arial MT"/>
                <a:cs typeface="Arial MT"/>
              </a:rPr>
              <a:t>battery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</a:t>
            </a:r>
            <a:r>
              <a:rPr sz="1200" spc="-5" dirty="0">
                <a:latin typeface="Arial MT"/>
                <a:cs typeface="Arial MT"/>
              </a:rPr>
              <a:t> in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time</a:t>
            </a:r>
            <a:r>
              <a:rPr sz="1200" spc="-5" dirty="0">
                <a:latin typeface="Arial MT"/>
                <a:cs typeface="Arial MT"/>
              </a:rPr>
              <a:t> measured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mAh.</a:t>
            </a: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dirty="0">
                <a:latin typeface="Arial"/>
                <a:cs typeface="Arial"/>
              </a:rPr>
              <a:t>Blue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bluetooth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not.</a:t>
            </a: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spc="-5" dirty="0">
                <a:latin typeface="Arial"/>
                <a:cs typeface="Arial"/>
              </a:rPr>
              <a:t>Clock_speed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speed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 </a:t>
            </a:r>
            <a:r>
              <a:rPr sz="1200" spc="-5" dirty="0">
                <a:latin typeface="Arial MT"/>
                <a:cs typeface="Arial MT"/>
              </a:rPr>
              <a:t>which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microprocessor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executes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instructions.</a:t>
            </a: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spc="-5" dirty="0">
                <a:latin typeface="Arial"/>
                <a:cs typeface="Arial"/>
              </a:rPr>
              <a:t>Dual_sim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Has dual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support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or</a:t>
            </a:r>
            <a:r>
              <a:rPr sz="1200" dirty="0">
                <a:latin typeface="Arial MT"/>
                <a:cs typeface="Arial MT"/>
              </a:rPr>
              <a:t> not.</a:t>
            </a: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spc="-5" dirty="0">
                <a:latin typeface="Arial"/>
                <a:cs typeface="Arial"/>
              </a:rPr>
              <a:t>Fc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Front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Camera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mega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pixels.</a:t>
            </a:r>
            <a:endParaRPr sz="1200" dirty="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dirty="0">
                <a:latin typeface="Arial"/>
                <a:cs typeface="Arial"/>
              </a:rPr>
              <a:t>Four_g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5" dirty="0">
                <a:latin typeface="Arial MT"/>
                <a:cs typeface="Arial MT"/>
              </a:rPr>
              <a:t> Has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4G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not.</a:t>
            </a: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dirty="0">
                <a:latin typeface="Arial"/>
                <a:cs typeface="Arial"/>
              </a:rPr>
              <a:t>Int_memory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Internal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Memory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Gigabytes.</a:t>
            </a:r>
            <a:endParaRPr sz="1200" dirty="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spc="-5" dirty="0">
                <a:latin typeface="Arial"/>
                <a:cs typeface="Arial"/>
              </a:rPr>
              <a:t>M_dep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Mobile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Depth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cm.</a:t>
            </a:r>
          </a:p>
          <a:p>
            <a:pPr marL="303530" indent="-2914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dirty="0">
                <a:latin typeface="Arial"/>
                <a:cs typeface="Arial"/>
              </a:rPr>
              <a:t>Mobile_wt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Weight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mobile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phone.</a:t>
            </a:r>
            <a:endParaRPr sz="1200" dirty="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dirty="0">
                <a:latin typeface="Arial"/>
                <a:cs typeface="Arial"/>
              </a:rPr>
              <a:t>N_cores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Number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 </a:t>
            </a:r>
            <a:r>
              <a:rPr sz="1200" spc="-5" dirty="0">
                <a:latin typeface="Arial MT"/>
                <a:cs typeface="Arial MT"/>
              </a:rPr>
              <a:t>cores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 </a:t>
            </a:r>
            <a:r>
              <a:rPr sz="1200" spc="-5" dirty="0">
                <a:latin typeface="Arial MT"/>
                <a:cs typeface="Arial MT"/>
              </a:rPr>
              <a:t>processor.</a:t>
            </a:r>
            <a:endParaRPr sz="1200" dirty="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spc="-5" dirty="0">
                <a:latin typeface="Arial"/>
                <a:cs typeface="Arial"/>
              </a:rPr>
              <a:t>Pc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Primary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Camera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mega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pixels.</a:t>
            </a:r>
            <a:endParaRPr sz="1200" dirty="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spc="-5" dirty="0">
                <a:latin typeface="Arial"/>
                <a:cs typeface="Arial"/>
              </a:rPr>
              <a:t>Px_height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Px_width</a:t>
            </a:r>
            <a:r>
              <a:rPr sz="1200" b="1" spc="33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5" dirty="0">
                <a:latin typeface="Arial MT"/>
                <a:cs typeface="Arial MT"/>
              </a:rPr>
              <a:t> Pixel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Resolution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Height 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width.</a:t>
            </a:r>
            <a:endParaRPr sz="1200" dirty="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spc="-5" dirty="0">
                <a:latin typeface="Arial"/>
                <a:cs typeface="Arial"/>
              </a:rPr>
              <a:t>Ram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Random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Access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Memory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 Mega Bytes.</a:t>
            </a:r>
            <a:endParaRPr sz="1200" dirty="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dirty="0">
                <a:latin typeface="Arial"/>
                <a:cs typeface="Arial"/>
              </a:rPr>
              <a:t>Sc_h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3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Sc_w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Screen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Height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width</a:t>
            </a:r>
            <a:r>
              <a:rPr sz="1200" dirty="0">
                <a:latin typeface="Arial MT"/>
                <a:cs typeface="Arial MT"/>
              </a:rPr>
              <a:t> 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mobile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cm.</a:t>
            </a: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dirty="0">
                <a:latin typeface="Arial"/>
                <a:cs typeface="Arial"/>
              </a:rPr>
              <a:t>Talk_time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5" dirty="0">
                <a:latin typeface="Arial MT"/>
                <a:cs typeface="Arial MT"/>
              </a:rPr>
              <a:t> longest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time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5" dirty="0">
                <a:latin typeface="Arial MT"/>
                <a:cs typeface="Arial MT"/>
              </a:rPr>
              <a:t> 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single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battery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charge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will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last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when</a:t>
            </a:r>
            <a:r>
              <a:rPr sz="1200" spc="-10" dirty="0">
                <a:latin typeface="Arial MT"/>
                <a:cs typeface="Arial MT"/>
              </a:rPr>
              <a:t> you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are.</a:t>
            </a: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spc="-5" dirty="0">
                <a:latin typeface="Arial"/>
                <a:cs typeface="Arial"/>
              </a:rPr>
              <a:t>Three_g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3G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or </a:t>
            </a:r>
            <a:r>
              <a:rPr sz="1200" dirty="0">
                <a:latin typeface="Arial MT"/>
                <a:cs typeface="Arial MT"/>
              </a:rPr>
              <a:t>not.</a:t>
            </a: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spc="-5" dirty="0">
                <a:latin typeface="Arial"/>
                <a:cs typeface="Arial"/>
              </a:rPr>
              <a:t>Touch_screen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5" dirty="0">
                <a:latin typeface="Arial MT"/>
                <a:cs typeface="Arial MT"/>
              </a:rPr>
              <a:t> Has </a:t>
            </a:r>
            <a:r>
              <a:rPr sz="1200" dirty="0">
                <a:latin typeface="Arial MT"/>
                <a:cs typeface="Arial MT"/>
              </a:rPr>
              <a:t>touch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screen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or</a:t>
            </a:r>
            <a:r>
              <a:rPr sz="1200" dirty="0">
                <a:latin typeface="Arial MT"/>
                <a:cs typeface="Arial MT"/>
              </a:rPr>
              <a:t> not.</a:t>
            </a: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dirty="0">
                <a:latin typeface="Arial"/>
                <a:cs typeface="Arial"/>
              </a:rPr>
              <a:t>Wifi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wifi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not.</a:t>
            </a: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spc="-5" dirty="0">
                <a:latin typeface="Arial"/>
                <a:cs typeface="Arial"/>
              </a:rPr>
              <a:t>Price_range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5" dirty="0">
                <a:latin typeface="Arial MT"/>
                <a:cs typeface="Arial MT"/>
              </a:rPr>
              <a:t> is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target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variable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value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0(low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cost),1(medium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cost),2(high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cost)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and3(very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high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cost).</a:t>
            </a:r>
          </a:p>
        </p:txBody>
      </p:sp>
    </p:spTree>
    <p:extLst>
      <p:ext uri="{BB962C8B-B14F-4D97-AF65-F5344CB8AC3E}">
        <p14:creationId xmlns:p14="http://schemas.microsoft.com/office/powerpoint/2010/main" val="34186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29298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Wrangling</a:t>
            </a:r>
            <a:r>
              <a:rPr sz="2400" b="1" spc="-6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590550"/>
            <a:ext cx="89128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1400" b="1" dirty="0" smtClean="0"/>
              <a:t>NOTE: </a:t>
            </a:r>
            <a:r>
              <a:rPr lang="en-IN" sz="1400" dirty="0" smtClean="0"/>
              <a:t>The</a:t>
            </a:r>
            <a:r>
              <a:rPr lang="en-IN" sz="1400" dirty="0"/>
              <a:t> minimum value of </a:t>
            </a:r>
            <a:r>
              <a:rPr lang="en-IN" sz="1400" dirty="0" err="1"/>
              <a:t>sc_width</a:t>
            </a:r>
            <a:r>
              <a:rPr lang="en-IN" sz="1400" dirty="0"/>
              <a:t> and </a:t>
            </a:r>
            <a:r>
              <a:rPr lang="en-IN" sz="1400" dirty="0" err="1"/>
              <a:t>px_height</a:t>
            </a:r>
            <a:r>
              <a:rPr lang="en-IN" sz="1400" dirty="0"/>
              <a:t> is 0. which is not possible in any mobile. </a:t>
            </a:r>
            <a:endParaRPr lang="en-IN" sz="1400" dirty="0" smtClean="0"/>
          </a:p>
          <a:p>
            <a:r>
              <a:rPr lang="en-IN" sz="1400" dirty="0" smtClean="0"/>
              <a:t>We</a:t>
            </a:r>
            <a:r>
              <a:rPr lang="en-IN" sz="1400" dirty="0"/>
              <a:t> need to handle this mismatch</a:t>
            </a:r>
            <a:r>
              <a:rPr lang="en-IN" sz="1400" dirty="0" smtClean="0"/>
              <a:t>.</a:t>
            </a:r>
          </a:p>
          <a:p>
            <a:r>
              <a:rPr lang="en-IN" sz="1400" dirty="0" smtClean="0"/>
              <a:t>Therefore we use KNN Imputer</a:t>
            </a:r>
            <a:endParaRPr lang="en-IN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9" y="1234119"/>
            <a:ext cx="4645661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69"/>
          <a:stretch/>
        </p:blipFill>
        <p:spPr bwMode="auto">
          <a:xfrm>
            <a:off x="4950895" y="920127"/>
            <a:ext cx="4040705" cy="334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bject 5"/>
          <p:cNvSpPr txBox="1"/>
          <p:nvPr/>
        </p:nvSpPr>
        <p:spPr>
          <a:xfrm>
            <a:off x="69617" y="4261820"/>
            <a:ext cx="89128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1400" dirty="0" smtClean="0"/>
              <a:t>After handling the mismatched values we find the shape of the Dataset to be 1998 Rows and 21 Columns.</a:t>
            </a:r>
          </a:p>
          <a:p>
            <a:r>
              <a:rPr lang="en-IN" sz="1400" dirty="0" smtClean="0"/>
              <a:t>This is how we clean the dataset.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766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29298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Wrangling</a:t>
            </a:r>
            <a:r>
              <a:rPr sz="2400" b="1" spc="-6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326" y="4248150"/>
            <a:ext cx="522795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03200" algn="l"/>
              </a:tabLst>
            </a:pPr>
            <a:r>
              <a:rPr sz="1400" b="1" spc="-5" dirty="0">
                <a:latin typeface="Arial"/>
                <a:cs typeface="Arial"/>
              </a:rPr>
              <a:t>Zero Missing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values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after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handling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mismatch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from 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450" dirty="0">
              <a:latin typeface="Arial"/>
              <a:cs typeface="Arial"/>
            </a:endParaRPr>
          </a:p>
          <a:p>
            <a:pPr marL="154940" indent="-142875">
              <a:lnSpc>
                <a:spcPct val="100000"/>
              </a:lnSpc>
              <a:buFont typeface="Wingdings"/>
              <a:buChar char=""/>
              <a:tabLst>
                <a:tab pos="155575" algn="l"/>
              </a:tabLst>
            </a:pPr>
            <a:r>
              <a:rPr sz="1400" b="1" dirty="0">
                <a:latin typeface="Arial"/>
                <a:cs typeface="Arial"/>
              </a:rPr>
              <a:t>0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duplicates.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743" y="610960"/>
            <a:ext cx="31051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6" y="3562350"/>
            <a:ext cx="2638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0960"/>
            <a:ext cx="4953000" cy="279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1" y="70815"/>
            <a:ext cx="556006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lang="en-IN" sz="2400" b="1" spc="-5" dirty="0" smtClean="0">
                <a:solidFill>
                  <a:srgbClr val="FF4646"/>
                </a:solidFill>
                <a:latin typeface="Arial"/>
                <a:cs typeface="Arial"/>
              </a:rPr>
              <a:t>Exploratory Data Analysis (EDA)</a:t>
            </a:r>
            <a:r>
              <a:rPr sz="2400" b="1" spc="-60" dirty="0" smtClean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 smtClean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 dirty="0" smtClean="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1710" y="895350"/>
            <a:ext cx="4568890" cy="2834021"/>
            <a:chOff x="5472404" y="614166"/>
            <a:chExt cx="3414810" cy="228652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5" t="30655"/>
            <a:stretch/>
          </p:blipFill>
          <p:spPr bwMode="auto">
            <a:xfrm>
              <a:off x="5472404" y="614166"/>
              <a:ext cx="3414810" cy="2225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object 2"/>
            <p:cNvSpPr txBox="1"/>
            <p:nvPr/>
          </p:nvSpPr>
          <p:spPr>
            <a:xfrm>
              <a:off x="5791200" y="2741351"/>
              <a:ext cx="2971800" cy="15933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066" algn="ctr">
                <a:lnSpc>
                  <a:spcPct val="100000"/>
                </a:lnSpc>
                <a:spcBef>
                  <a:spcPts val="100"/>
                </a:spcBef>
                <a:buSzPct val="116666"/>
                <a:tabLst>
                  <a:tab pos="498475" algn="l"/>
                  <a:tab pos="499109" algn="l"/>
                </a:tabLst>
              </a:pPr>
              <a:r>
                <a:rPr lang="en-IN" sz="1200" dirty="0" smtClean="0">
                  <a:latin typeface="Arial"/>
                  <a:cs typeface="Arial"/>
                </a:rPr>
                <a:t>Internal memory </a:t>
              </a:r>
              <a:r>
                <a:rPr lang="en-IN" sz="1200" dirty="0" err="1" smtClean="0">
                  <a:latin typeface="Arial"/>
                  <a:cs typeface="Arial"/>
                </a:rPr>
                <a:t>vs</a:t>
              </a:r>
              <a:r>
                <a:rPr lang="en-IN" sz="1200" dirty="0" smtClean="0">
                  <a:latin typeface="Arial"/>
                  <a:cs typeface="Arial"/>
                </a:rPr>
                <a:t> Price Range</a:t>
              </a:r>
              <a:endParaRPr sz="1200" dirty="0" smtClean="0">
                <a:latin typeface="Arial"/>
                <a:cs typeface="Arial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553" y="895350"/>
            <a:ext cx="4230687" cy="301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" y="70815"/>
            <a:ext cx="53229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lang="en-IN" sz="2400" b="1" spc="-5" dirty="0" smtClean="0">
                <a:solidFill>
                  <a:srgbClr val="FF4646"/>
                </a:solidFill>
                <a:latin typeface="Arial"/>
                <a:cs typeface="Arial"/>
              </a:rPr>
              <a:t>Exploratory Data Analysis (EDA)</a:t>
            </a:r>
            <a:r>
              <a:rPr sz="2400" b="1" dirty="0" smtClean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18" y="563692"/>
            <a:ext cx="4623955" cy="296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bject 2"/>
          <p:cNvSpPr txBox="1"/>
          <p:nvPr/>
        </p:nvSpPr>
        <p:spPr>
          <a:xfrm>
            <a:off x="228601" y="3562350"/>
            <a:ext cx="4378036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1200" dirty="0"/>
              <a:t>So as we can see that as the battery power increases there is increase </a:t>
            </a:r>
            <a:endParaRPr lang="en-IN" sz="1200" dirty="0" smtClean="0"/>
          </a:p>
          <a:p>
            <a:r>
              <a:rPr lang="en-IN" sz="1200" dirty="0" smtClean="0"/>
              <a:t>in</a:t>
            </a:r>
            <a:r>
              <a:rPr lang="en-IN" sz="1200" dirty="0"/>
              <a:t> the </a:t>
            </a:r>
            <a:r>
              <a:rPr lang="en-IN" sz="1200" dirty="0" smtClean="0"/>
              <a:t>price</a:t>
            </a:r>
            <a:r>
              <a:rPr lang="en-IN" sz="1200" dirty="0"/>
              <a:t> range of mobile.</a:t>
            </a:r>
          </a:p>
          <a:p>
            <a:r>
              <a:rPr lang="en-IN" sz="1200" b="1" dirty="0"/>
              <a:t>NOTE:</a:t>
            </a:r>
            <a:r>
              <a:rPr lang="en-IN" sz="1200" dirty="0"/>
              <a:t> Mobiles of 1(medium cost) and 2(high cost) have almost the </a:t>
            </a:r>
            <a:r>
              <a:rPr lang="en-IN" sz="1200" dirty="0" smtClean="0"/>
              <a:t>    same</a:t>
            </a:r>
            <a:r>
              <a:rPr lang="en-IN" sz="1200" dirty="0"/>
              <a:t> </a:t>
            </a:r>
            <a:r>
              <a:rPr lang="en-IN" sz="1200" dirty="0" smtClean="0"/>
              <a:t>battery</a:t>
            </a:r>
            <a:r>
              <a:rPr lang="en-IN" sz="1200" dirty="0"/>
              <a:t> power</a:t>
            </a:r>
          </a:p>
          <a:p>
            <a:pPr marL="12066" algn="ctr">
              <a:lnSpc>
                <a:spcPct val="100000"/>
              </a:lnSpc>
              <a:spcBef>
                <a:spcPts val="100"/>
              </a:spcBef>
              <a:buSzPct val="116666"/>
              <a:tabLst>
                <a:tab pos="498475" algn="l"/>
                <a:tab pos="499109" algn="l"/>
              </a:tabLst>
            </a:pPr>
            <a:endParaRPr sz="1200" dirty="0" smtClean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606637" y="563692"/>
            <a:ext cx="4461163" cy="3144287"/>
            <a:chOff x="4606637" y="563692"/>
            <a:chExt cx="4461163" cy="314428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6637" y="563692"/>
              <a:ext cx="4461163" cy="2968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object 2"/>
            <p:cNvSpPr txBox="1"/>
            <p:nvPr/>
          </p:nvSpPr>
          <p:spPr>
            <a:xfrm>
              <a:off x="4953000" y="3510489"/>
              <a:ext cx="3962400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066" algn="ctr">
                <a:lnSpc>
                  <a:spcPct val="100000"/>
                </a:lnSpc>
                <a:spcBef>
                  <a:spcPts val="100"/>
                </a:spcBef>
                <a:buSzPct val="116666"/>
                <a:tabLst>
                  <a:tab pos="498475" algn="l"/>
                  <a:tab pos="499109" algn="l"/>
                </a:tabLst>
              </a:pPr>
              <a:r>
                <a:rPr lang="en-IN" sz="1200" dirty="0" smtClean="0">
                  <a:latin typeface="Arial"/>
                  <a:cs typeface="Arial"/>
                </a:rPr>
                <a:t>Bluetooth </a:t>
              </a:r>
              <a:r>
                <a:rPr lang="en-IN" sz="1200" dirty="0" err="1" smtClean="0">
                  <a:latin typeface="Arial"/>
                  <a:cs typeface="Arial"/>
                </a:rPr>
                <a:t>vs</a:t>
              </a:r>
              <a:r>
                <a:rPr lang="en-IN" sz="1200" dirty="0" smtClean="0">
                  <a:latin typeface="Arial"/>
                  <a:cs typeface="Arial"/>
                </a:rPr>
                <a:t> </a:t>
              </a:r>
              <a:r>
                <a:rPr lang="en-IN" sz="1200" dirty="0" err="1" smtClean="0">
                  <a:latin typeface="Arial"/>
                  <a:cs typeface="Arial"/>
                </a:rPr>
                <a:t>Price_Range</a:t>
              </a:r>
              <a:endParaRPr sz="1200" dirty="0" smtClean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" y="70815"/>
            <a:ext cx="563626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sz="2400" b="1" dirty="0" smtClean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spc="-30" dirty="0" smtClean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2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 smtClean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lang="en-IN" sz="2400" b="1" spc="-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lang="en-IN" sz="2400" b="1" spc="-5" dirty="0" smtClean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spc="-5" dirty="0" smtClean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2400" y="514351"/>
            <a:ext cx="2469500" cy="2061338"/>
            <a:chOff x="436984" y="1129004"/>
            <a:chExt cx="2469500" cy="2061338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04" t="5376" r="2745" b="4678"/>
            <a:stretch/>
          </p:blipFill>
          <p:spPr bwMode="auto">
            <a:xfrm>
              <a:off x="531845" y="1129004"/>
              <a:ext cx="2205639" cy="1884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object 2"/>
            <p:cNvSpPr txBox="1"/>
            <p:nvPr/>
          </p:nvSpPr>
          <p:spPr>
            <a:xfrm>
              <a:off x="436984" y="2992852"/>
              <a:ext cx="2469500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066" algn="ctr">
                <a:spcBef>
                  <a:spcPts val="100"/>
                </a:spcBef>
                <a:buSzPct val="116666"/>
                <a:tabLst>
                  <a:tab pos="498475" algn="l"/>
                  <a:tab pos="499109" algn="l"/>
                </a:tabLst>
              </a:pPr>
              <a:r>
                <a:rPr lang="en-IN" sz="1200" dirty="0" smtClean="0"/>
                <a:t>Number of Phones</a:t>
              </a:r>
              <a:r>
                <a:rPr lang="en-IN" sz="1200" dirty="0"/>
                <a:t> </a:t>
              </a:r>
              <a:r>
                <a:rPr lang="en-IN" sz="1200" dirty="0" smtClean="0"/>
                <a:t>which support</a:t>
              </a:r>
              <a:r>
                <a:rPr lang="en-IN" sz="1200" dirty="0"/>
                <a:t> 3</a:t>
              </a:r>
              <a:r>
                <a:rPr lang="en-IN" sz="1200" dirty="0" smtClean="0"/>
                <a:t>G</a:t>
              </a:r>
              <a:endParaRPr lang="en-IN" sz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18822" y="529520"/>
            <a:ext cx="2921416" cy="2038094"/>
            <a:chOff x="2718822" y="529520"/>
            <a:chExt cx="2921416" cy="2038094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822" y="529520"/>
              <a:ext cx="2921416" cy="183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object 2"/>
            <p:cNvSpPr txBox="1"/>
            <p:nvPr/>
          </p:nvSpPr>
          <p:spPr>
            <a:xfrm>
              <a:off x="2894045" y="2370124"/>
              <a:ext cx="2469500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066" algn="ctr">
                <a:spcBef>
                  <a:spcPts val="100"/>
                </a:spcBef>
                <a:buSzPct val="116666"/>
                <a:tabLst>
                  <a:tab pos="498475" algn="l"/>
                  <a:tab pos="499109" algn="l"/>
                </a:tabLst>
              </a:pPr>
              <a:r>
                <a:rPr lang="en-IN" sz="1200" dirty="0" smtClean="0"/>
                <a:t>Number of Phones</a:t>
              </a:r>
              <a:r>
                <a:rPr lang="en-IN" sz="1200" dirty="0"/>
                <a:t> </a:t>
              </a:r>
              <a:r>
                <a:rPr lang="en-IN" sz="1200" dirty="0" smtClean="0"/>
                <a:t>which support</a:t>
              </a:r>
              <a:r>
                <a:rPr lang="en-IN" sz="1200" dirty="0"/>
                <a:t> </a:t>
              </a:r>
              <a:r>
                <a:rPr lang="en-IN" sz="1200" dirty="0" smtClean="0"/>
                <a:t>4G</a:t>
              </a:r>
              <a:endParaRPr lang="en-IN" sz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741" y="2800350"/>
            <a:ext cx="3225347" cy="1972830"/>
            <a:chOff x="78739" y="2626366"/>
            <a:chExt cx="3225347" cy="1972830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3" t="4945" r="3017"/>
            <a:stretch/>
          </p:blipFill>
          <p:spPr bwMode="auto">
            <a:xfrm>
              <a:off x="78739" y="2626366"/>
              <a:ext cx="3197861" cy="1775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object 2"/>
            <p:cNvSpPr txBox="1"/>
            <p:nvPr/>
          </p:nvSpPr>
          <p:spPr>
            <a:xfrm>
              <a:off x="247261" y="4401706"/>
              <a:ext cx="305682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066" algn="ctr">
                <a:spcBef>
                  <a:spcPts val="100"/>
                </a:spcBef>
                <a:buSzPct val="116666"/>
                <a:tabLst>
                  <a:tab pos="498475" algn="l"/>
                  <a:tab pos="499109" algn="l"/>
                </a:tabLst>
              </a:pPr>
              <a:r>
                <a:rPr lang="en-IN" sz="1200" dirty="0" smtClean="0"/>
                <a:t>Number of Phones</a:t>
              </a:r>
              <a:r>
                <a:rPr lang="en-IN" sz="1200" dirty="0"/>
                <a:t> </a:t>
              </a:r>
              <a:r>
                <a:rPr lang="en-IN" sz="1200" dirty="0" smtClean="0"/>
                <a:t>which support</a:t>
              </a:r>
              <a:r>
                <a:rPr lang="en-IN" sz="1200" dirty="0"/>
                <a:t> </a:t>
              </a:r>
              <a:r>
                <a:rPr lang="en-IN" sz="1200" dirty="0" smtClean="0"/>
                <a:t>Bluetooth</a:t>
              </a:r>
              <a:endParaRPr lang="en-IN" sz="1200" dirty="0"/>
            </a:p>
          </p:txBody>
        </p:sp>
      </p:grp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2" y="2626367"/>
            <a:ext cx="3279237" cy="189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bject 2"/>
          <p:cNvSpPr txBox="1"/>
          <p:nvPr/>
        </p:nvSpPr>
        <p:spPr>
          <a:xfrm>
            <a:off x="3235407" y="4500451"/>
            <a:ext cx="30568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6" algn="ctr">
              <a:spcBef>
                <a:spcPts val="100"/>
              </a:spcBef>
              <a:buSzPct val="116666"/>
              <a:tabLst>
                <a:tab pos="498475" algn="l"/>
                <a:tab pos="499109" algn="l"/>
              </a:tabLst>
            </a:pPr>
            <a:r>
              <a:rPr lang="en-IN" sz="1200" dirty="0" smtClean="0"/>
              <a:t>Number of Phones</a:t>
            </a:r>
            <a:r>
              <a:rPr lang="en-IN" sz="1200" dirty="0"/>
              <a:t> </a:t>
            </a:r>
            <a:r>
              <a:rPr lang="en-IN" sz="1200" dirty="0" smtClean="0"/>
              <a:t>which support</a:t>
            </a:r>
            <a:r>
              <a:rPr lang="en-IN" sz="1200" dirty="0"/>
              <a:t> </a:t>
            </a:r>
            <a:r>
              <a:rPr lang="en-IN" sz="1200" dirty="0" smtClean="0"/>
              <a:t>Dual-</a:t>
            </a:r>
            <a:r>
              <a:rPr lang="en-IN" sz="1200" dirty="0" err="1" smtClean="0"/>
              <a:t>Sim</a:t>
            </a:r>
            <a:endParaRPr lang="en-IN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640238" y="577174"/>
            <a:ext cx="3434827" cy="2019450"/>
            <a:chOff x="5640238" y="577174"/>
            <a:chExt cx="3434827" cy="2019450"/>
          </a:xfrm>
        </p:grpSpPr>
        <p:sp>
          <p:nvSpPr>
            <p:cNvPr id="18" name="object 2"/>
            <p:cNvSpPr txBox="1"/>
            <p:nvPr/>
          </p:nvSpPr>
          <p:spPr>
            <a:xfrm>
              <a:off x="5943600" y="2399134"/>
              <a:ext cx="305682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066" algn="ctr">
                <a:spcBef>
                  <a:spcPts val="100"/>
                </a:spcBef>
                <a:buSzPct val="116666"/>
                <a:tabLst>
                  <a:tab pos="498475" algn="l"/>
                  <a:tab pos="499109" algn="l"/>
                </a:tabLst>
              </a:pPr>
              <a:r>
                <a:rPr lang="en-IN" sz="1200" dirty="0" smtClean="0"/>
                <a:t>Number of Phones</a:t>
              </a:r>
              <a:r>
                <a:rPr lang="en-IN" sz="1200" dirty="0"/>
                <a:t> </a:t>
              </a:r>
              <a:r>
                <a:rPr lang="en-IN" sz="1200" dirty="0" smtClean="0"/>
                <a:t>which support</a:t>
              </a:r>
              <a:r>
                <a:rPr lang="en-IN" sz="1200" dirty="0"/>
                <a:t> </a:t>
              </a:r>
              <a:r>
                <a:rPr lang="en-IN" sz="1200" dirty="0" smtClean="0"/>
                <a:t>Touchscreen</a:t>
              </a:r>
              <a:endParaRPr lang="en-IN" sz="1200" dirty="0"/>
            </a:p>
          </p:txBody>
        </p:sp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0238" y="577174"/>
              <a:ext cx="3434827" cy="1737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5986051" y="2674285"/>
            <a:ext cx="3166774" cy="2023656"/>
            <a:chOff x="5986051" y="2674285"/>
            <a:chExt cx="3166774" cy="2023656"/>
          </a:xfrm>
        </p:grpSpPr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6051" y="2674285"/>
              <a:ext cx="3076575" cy="179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object 2"/>
            <p:cNvSpPr txBox="1"/>
            <p:nvPr/>
          </p:nvSpPr>
          <p:spPr>
            <a:xfrm>
              <a:off x="6096000" y="4500451"/>
              <a:ext cx="305682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066" algn="ctr">
                <a:spcBef>
                  <a:spcPts val="100"/>
                </a:spcBef>
                <a:buSzPct val="116666"/>
                <a:tabLst>
                  <a:tab pos="498475" algn="l"/>
                  <a:tab pos="499109" algn="l"/>
                </a:tabLst>
              </a:pPr>
              <a:r>
                <a:rPr lang="en-IN" sz="1200" dirty="0" smtClean="0"/>
                <a:t>Number of Phones</a:t>
              </a:r>
              <a:r>
                <a:rPr lang="en-IN" sz="1200" dirty="0"/>
                <a:t> </a:t>
              </a:r>
              <a:r>
                <a:rPr lang="en-IN" sz="1200" dirty="0" smtClean="0"/>
                <a:t>which support </a:t>
              </a:r>
              <a:r>
                <a:rPr lang="en-IN" sz="1200" dirty="0" err="1" smtClean="0"/>
                <a:t>wifi</a:t>
              </a:r>
              <a:endParaRPr lang="en-IN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"/>
            <a:ext cx="5317490" cy="475771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83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EDA</a:t>
            </a:r>
            <a:r>
              <a:rPr sz="2400" b="1" spc="-1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(Exploratory</a:t>
            </a:r>
            <a:r>
              <a:rPr sz="2400" b="1" spc="-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2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-5" dirty="0" smtClean="0">
                <a:solidFill>
                  <a:srgbClr val="FF4646"/>
                </a:solidFill>
                <a:latin typeface="Arial"/>
                <a:cs typeface="Arial"/>
              </a:rPr>
              <a:t>):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867150"/>
            <a:ext cx="892238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b="1" dirty="0">
                <a:latin typeface="Arial"/>
                <a:cs typeface="Arial"/>
              </a:rPr>
              <a:t>Mobiles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having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RAM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more</a:t>
            </a:r>
            <a:r>
              <a:rPr sz="1200" b="1" dirty="0">
                <a:latin typeface="Arial"/>
                <a:cs typeface="Arial"/>
              </a:rPr>
              <a:t> than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3000MB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falls</a:t>
            </a:r>
            <a:r>
              <a:rPr sz="1200" b="1" dirty="0">
                <a:latin typeface="Arial"/>
                <a:cs typeface="Arial"/>
              </a:rPr>
              <a:t> under Very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high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cost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category.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As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RAM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increases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price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range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also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increases.</a:t>
            </a:r>
            <a:endParaRPr sz="1200" dirty="0">
              <a:latin typeface="Arial"/>
              <a:cs typeface="Arial"/>
            </a:endParaRPr>
          </a:p>
          <a:p>
            <a:pPr marL="133985" indent="-121920">
              <a:lnSpc>
                <a:spcPct val="100000"/>
              </a:lnSpc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b="1" dirty="0">
                <a:latin typeface="Arial"/>
                <a:cs typeface="Arial"/>
              </a:rPr>
              <a:t>Mobiles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having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RAM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less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than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1000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MB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falls</a:t>
            </a:r>
            <a:r>
              <a:rPr sz="1200" b="1" dirty="0">
                <a:latin typeface="Arial"/>
                <a:cs typeface="Arial"/>
              </a:rPr>
              <a:t> under low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cost </a:t>
            </a:r>
            <a:r>
              <a:rPr sz="1200" b="1" spc="-5" dirty="0">
                <a:latin typeface="Arial"/>
                <a:cs typeface="Arial"/>
              </a:rPr>
              <a:t>category.</a:t>
            </a:r>
            <a:endParaRPr sz="1200" dirty="0">
              <a:latin typeface="Arial"/>
              <a:cs typeface="Arial"/>
            </a:endParaRPr>
          </a:p>
          <a:p>
            <a:pPr marL="12700" marR="279400">
              <a:lnSpc>
                <a:spcPct val="100000"/>
              </a:lnSpc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b="1" dirty="0">
                <a:latin typeface="Arial"/>
                <a:cs typeface="Arial"/>
              </a:rPr>
              <a:t>Mobiles</a:t>
            </a:r>
            <a:r>
              <a:rPr sz="1200" b="1" spc="5" dirty="0">
                <a:latin typeface="Arial"/>
                <a:cs typeface="Arial"/>
              </a:rPr>
              <a:t> with</a:t>
            </a:r>
            <a:r>
              <a:rPr sz="1200" b="1" spc="-5" dirty="0">
                <a:latin typeface="Arial"/>
                <a:cs typeface="Arial"/>
              </a:rPr>
              <a:t> battery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power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more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than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1300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mAh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has</a:t>
            </a:r>
            <a:r>
              <a:rPr sz="1200" b="1" spc="-10" dirty="0">
                <a:latin typeface="Arial"/>
                <a:cs typeface="Arial"/>
              </a:rPr>
              <a:t> very</a:t>
            </a:r>
            <a:r>
              <a:rPr sz="1200" b="1" dirty="0">
                <a:latin typeface="Arial"/>
                <a:cs typeface="Arial"/>
              </a:rPr>
              <a:t> high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cost.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And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Mobiles </a:t>
            </a:r>
            <a:r>
              <a:rPr sz="1200" b="1" spc="-31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with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battery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power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between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1200</a:t>
            </a:r>
            <a:r>
              <a:rPr sz="1200" b="1" dirty="0">
                <a:latin typeface="Arial"/>
                <a:cs typeface="Arial"/>
              </a:rPr>
              <a:t> and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1300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mAh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falls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under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medium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high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cost 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category.</a:t>
            </a:r>
            <a:endParaRPr sz="1200" dirty="0">
              <a:latin typeface="Arial"/>
              <a:cs typeface="Arial"/>
            </a:endParaRPr>
          </a:p>
          <a:p>
            <a:pPr marL="12700" marR="318770">
              <a:lnSpc>
                <a:spcPct val="100000"/>
              </a:lnSpc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b="1" dirty="0">
                <a:latin typeface="Arial"/>
                <a:cs typeface="Arial"/>
              </a:rPr>
              <a:t>Mobiles </a:t>
            </a:r>
            <a:r>
              <a:rPr sz="1200" b="1" spc="5" dirty="0">
                <a:latin typeface="Arial"/>
                <a:cs typeface="Arial"/>
              </a:rPr>
              <a:t>with </a:t>
            </a:r>
            <a:r>
              <a:rPr sz="1200" b="1" spc="-5" dirty="0">
                <a:latin typeface="Arial"/>
                <a:cs typeface="Arial"/>
              </a:rPr>
              <a:t>more </a:t>
            </a:r>
            <a:r>
              <a:rPr sz="1200" b="1" dirty="0">
                <a:latin typeface="Arial"/>
                <a:cs typeface="Arial"/>
              </a:rPr>
              <a:t>than 700 pixel height and </a:t>
            </a:r>
            <a:r>
              <a:rPr sz="1200" b="1" spc="5" dirty="0">
                <a:latin typeface="Arial"/>
                <a:cs typeface="Arial"/>
              </a:rPr>
              <a:t>width </a:t>
            </a:r>
            <a:r>
              <a:rPr sz="1200" b="1" spc="-5" dirty="0">
                <a:latin typeface="Arial"/>
                <a:cs typeface="Arial"/>
              </a:rPr>
              <a:t>more </a:t>
            </a:r>
            <a:r>
              <a:rPr sz="1200" b="1" dirty="0">
                <a:latin typeface="Arial"/>
                <a:cs typeface="Arial"/>
              </a:rPr>
              <a:t>than 1300 has </a:t>
            </a:r>
            <a:r>
              <a:rPr sz="1200" b="1" spc="-5" dirty="0">
                <a:latin typeface="Arial"/>
                <a:cs typeface="Arial"/>
              </a:rPr>
              <a:t>very </a:t>
            </a:r>
            <a:r>
              <a:rPr sz="1200" b="1" dirty="0">
                <a:latin typeface="Arial"/>
                <a:cs typeface="Arial"/>
              </a:rPr>
              <a:t>high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cost.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22732"/>
            <a:ext cx="4322618" cy="1582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" y="501749"/>
            <a:ext cx="4776355" cy="160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" y="2104985"/>
            <a:ext cx="4776355" cy="1717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04984"/>
            <a:ext cx="4343400" cy="171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</TotalTime>
  <Words>1171</Words>
  <Application>Microsoft Office PowerPoint</Application>
  <PresentationFormat>On-screen Show (16:9)</PresentationFormat>
  <Paragraphs>120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Worksheet</vt:lpstr>
      <vt:lpstr>Capstone Project-3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Kadu</dc:creator>
  <cp:lastModifiedBy>HP</cp:lastModifiedBy>
  <cp:revision>34</cp:revision>
  <dcterms:created xsi:type="dcterms:W3CDTF">2022-06-15T05:06:09Z</dcterms:created>
  <dcterms:modified xsi:type="dcterms:W3CDTF">2022-07-11T06:50:59Z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2022-06-15T00:00:00Z</vt:filetime>
  </property>
</Properties>
</file>