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9" r:id="rId3"/>
    <p:sldId id="265" r:id="rId4"/>
    <p:sldId id="266" r:id="rId5"/>
    <p:sldId id="274" r:id="rId6"/>
    <p:sldId id="285" r:id="rId7"/>
    <p:sldId id="267" r:id="rId9"/>
    <p:sldId id="277" r:id="rId10"/>
    <p:sldId id="273" r:id="rId11"/>
    <p:sldId id="268" r:id="rId12"/>
    <p:sldId id="279" r:id="rId13"/>
    <p:sldId id="269" r:id="rId14"/>
    <p:sldId id="275" r:id="rId15"/>
    <p:sldId id="270" r:id="rId16"/>
    <p:sldId id="283" r:id="rId17"/>
    <p:sldId id="271" r:id="rId18"/>
    <p:sldId id="280" r:id="rId19"/>
    <p:sldId id="287" r:id="rId20"/>
    <p:sldId id="303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88" y="236"/>
      </p:cViewPr>
      <p:guideLst>
        <p:guide pos="3839"/>
        <p:guide orient="horz" pos="2295"/>
        <p:guide orient="horz" pos="232"/>
        <p:guide orient="horz" pos="4112"/>
        <p:guide pos="6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1605242564706"/>
          <c:y val="0.0787494207060606"/>
          <c:w val="0.562170965367163"/>
          <c:h val="0.83451268360033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队伍数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0.114919025028628"/>
                  <c:y val="0.0642248863118278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sz="3200"/>
                      <a:t>A</a:t>
                    </a:r>
                    <a:r>
                      <a:t>12%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spc="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sz="3200"/>
                      <a:t>B</a:t>
                    </a:r>
                    <a:r>
                      <a:t>16%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spc="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sz="3200"/>
                      <a:t>C</a:t>
                    </a:r>
                    <a:r>
                      <a:t>23%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spc="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sz="3200"/>
                      <a:t>D</a:t>
                    </a:r>
                    <a:r>
                      <a:t>15%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sz="3200"/>
                      <a:t>E</a:t>
                    </a:r>
                    <a:r>
                      <a:t>29%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143966859487934"/>
                  <c:y val="0.0810419755414274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spc="0" baseline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sz="3200"/>
                      <a:t>F</a:t>
                    </a:r>
                    <a:r>
                      <a:t>3%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141338131850155"/>
                  <c:y val="0.106443555011532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spc="0" baseline="0">
                        <a:solidFill>
                          <a:schemeClr val="accent1">
                            <a:lumMod val="6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sz="3200"/>
                      <a:t>G</a:t>
                    </a:r>
                    <a:r>
                      <a:t>2%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2116800261737"/>
                      <c:h val="0.183738723307069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2564</c:v>
                </c:pt>
                <c:pt idx="1">
                  <c:v>3487</c:v>
                </c:pt>
                <c:pt idx="2">
                  <c:v>4791</c:v>
                </c:pt>
                <c:pt idx="3">
                  <c:v>3228</c:v>
                </c:pt>
                <c:pt idx="4">
                  <c:v>6253</c:v>
                </c:pt>
                <c:pt idx="5">
                  <c:v>609</c:v>
                </c:pt>
                <c:pt idx="6">
                  <c:v>500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Segoe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UI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 charset="0"/>
              <a:ea typeface="Segoe UI Light" panose="020B0502040204020203" charset="0"/>
              <a:cs typeface="Segoe UI Light" panose="020B0502040204020203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2018&#24180;MCM&#20551;&#26399;&#22521;&#35757;&#35745;&#21010;.doc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hyperlink" Target="&#25968;&#25454;.xlsx" TargetMode="External"/><Relationship Id="rId2" Type="http://schemas.openxmlformats.org/officeDocument/2006/relationships/hyperlink" Target="2018_MCM_Problem_C.pdf" TargetMode="External"/><Relationship Id="rId1" Type="http://schemas.openxmlformats.org/officeDocument/2006/relationships/hyperlink" Target="C&#39064;&#32763;&#35793;_&#33021;&#28304;&#29983;&#20135;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75316%20(1).pdf" TargetMode="External"/><Relationship Id="rId1" Type="http://schemas.openxmlformats.org/officeDocument/2006/relationships/hyperlink" Target="&#25311;&#21512;&#32467;&#26524;.docx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55520" y="2360410"/>
            <a:ext cx="768096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2018</a:t>
            </a:r>
            <a:r>
              <a:rPr lang="zh-CN" altLang="en-US" sz="4800" b="1" dirty="0"/>
              <a:t>寒假数学建模比赛总结</a:t>
            </a:r>
            <a:endParaRPr lang="zh-CN" altLang="en-US" sz="4800" b="1" dirty="0"/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43573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School</a:t>
            </a:r>
            <a:r>
              <a:rPr lang="zh-CN" altLang="en-US" sz="1400" b="1" dirty="0"/>
              <a:t>：</a:t>
            </a:r>
            <a:r>
              <a:rPr lang="en-US" altLang="zh-CN" sz="1400" b="1" dirty="0"/>
              <a:t>South-Center University For Nationalities</a:t>
            </a:r>
            <a:endParaRPr lang="en-US" altLang="zh-CN" sz="1400" b="1" dirty="0"/>
          </a:p>
        </p:txBody>
      </p:sp>
      <p:sp>
        <p:nvSpPr>
          <p:cNvPr id="12" name="矩形 11"/>
          <p:cNvSpPr/>
          <p:nvPr/>
        </p:nvSpPr>
        <p:spPr>
          <a:xfrm>
            <a:off x="5585560" y="4238651"/>
            <a:ext cx="114427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3.14,2018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指导老师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Yilin Kang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报告人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Jianwu Hu&amp;Xue Chang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3573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7030A0"/>
                </a:solidFill>
                <a:sym typeface="+mn-ea"/>
              </a:rPr>
              <a:t>School</a:t>
            </a:r>
            <a:r>
              <a:rPr lang="zh-CN" altLang="en-US" sz="1400" b="1" dirty="0">
                <a:solidFill>
                  <a:srgbClr val="7030A0"/>
                </a:solidFill>
                <a:sym typeface="+mn-ea"/>
              </a:rPr>
              <a:t>：</a:t>
            </a:r>
            <a:r>
              <a:rPr lang="en-US" altLang="zh-CN" sz="1400" b="1" dirty="0">
                <a:solidFill>
                  <a:srgbClr val="7030A0"/>
                </a:solidFill>
                <a:sym typeface="+mn-ea"/>
              </a:rPr>
              <a:t>South-Center University For Nationalities</a:t>
            </a:r>
            <a:endParaRPr lang="en-US" altLang="zh-CN" sz="1400" b="1" dirty="0">
              <a:solidFill>
                <a:srgbClr val="7030A0"/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87325" y="1475740"/>
            <a:ext cx="7632700" cy="374523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lnSpc>
                <a:spcPct val="130000"/>
              </a:lnSpc>
            </a:pPr>
            <a:r>
              <a:rPr sz="32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集中培训</a:t>
            </a:r>
            <a:endParaRPr sz="32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endParaRPr sz="1100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00000"/>
              </a:lnSpc>
            </a:pPr>
            <a:r>
              <a:rPr sz="11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sz="14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1400" dirty="0">
                <a:solidFill>
                  <a:schemeClr val="accent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   1 月 22 日—1 月 28 日，每天早上 9:00-11：30，下午 14.30-</a:t>
            </a:r>
            <a:endParaRPr sz="1400" dirty="0">
              <a:solidFill>
                <a:schemeClr val="accent3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00000"/>
              </a:lnSpc>
            </a:pPr>
            <a:endParaRPr sz="1400" dirty="0">
              <a:solidFill>
                <a:schemeClr val="accent3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00000"/>
              </a:lnSpc>
            </a:pPr>
            <a:r>
              <a:rPr sz="1400" dirty="0">
                <a:solidFill>
                  <a:schemeClr val="accent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            17:00，晚上 18:30-21:00。</a:t>
            </a:r>
            <a:r>
              <a:rPr sz="14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2018年MCM假期培训计划.doc</a:t>
            </a:r>
            <a:endParaRPr sz="1400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00000"/>
              </a:lnSpc>
            </a:pPr>
            <a:endParaRPr sz="1400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00000"/>
              </a:lnSpc>
            </a:pPr>
            <a:endParaRPr sz="1400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00000"/>
              </a:lnSpc>
            </a:pPr>
            <a:endParaRPr sz="1400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sz="32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复习巩固</a:t>
            </a:r>
            <a:endParaRPr sz="3200" dirty="0"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00000"/>
              </a:lnSpc>
              <a:buNone/>
            </a:pPr>
            <a:r>
              <a:rPr sz="1400" dirty="0">
                <a:solidFill>
                  <a:schemeClr val="accent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         </a:t>
            </a:r>
            <a:endParaRPr sz="1400" dirty="0">
              <a:solidFill>
                <a:schemeClr val="accent3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00000"/>
              </a:lnSpc>
              <a:buNone/>
            </a:pPr>
            <a:r>
              <a:rPr sz="1400" dirty="0">
                <a:solidFill>
                  <a:schemeClr val="accent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           1 月 29 日—2 月 8 日，时间同上。在此期间，实验室正常开</a:t>
            </a:r>
            <a:endParaRPr sz="1400" dirty="0">
              <a:solidFill>
                <a:schemeClr val="accent3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00000"/>
              </a:lnSpc>
              <a:buNone/>
            </a:pPr>
            <a:endParaRPr sz="1400" dirty="0">
              <a:solidFill>
                <a:schemeClr val="accent3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00000"/>
              </a:lnSpc>
              <a:buNone/>
            </a:pPr>
            <a:r>
              <a:rPr sz="1400" dirty="0">
                <a:solidFill>
                  <a:schemeClr val="accent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           放，在负责人的管理下，以团队为单位有序进行知识点巩固和学习。</a:t>
            </a:r>
            <a:endParaRPr sz="1400" dirty="0">
              <a:solidFill>
                <a:schemeClr val="accent3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PART FOUR</a:t>
            </a:r>
            <a:endParaRPr lang="en-US" altLang="zh-CN" sz="4400" b="1" dirty="0">
              <a:solidFill>
                <a:schemeClr val="bg1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建模实现</a:t>
            </a:r>
            <a:endParaRPr lang="zh-CN" altLang="en-US" sz="6000" dirty="0">
              <a:solidFill>
                <a:schemeClr val="bg1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43573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School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：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South-Center University For Nationalities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357370" cy="30670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l"/>
            <a:r>
              <a:rPr lang="en-US" altLang="zh-CN" sz="1400" b="1" dirty="0">
                <a:solidFill>
                  <a:schemeClr val="accent3"/>
                </a:solidFill>
                <a:effectLst/>
                <a:sym typeface="+mn-ea"/>
              </a:rPr>
              <a:t>School</a:t>
            </a:r>
            <a:r>
              <a:rPr lang="zh-CN" altLang="en-US" sz="1400" b="1" dirty="0">
                <a:solidFill>
                  <a:schemeClr val="accent3"/>
                </a:solidFill>
                <a:effectLst/>
                <a:sym typeface="+mn-ea"/>
              </a:rPr>
              <a:t>：</a:t>
            </a:r>
            <a:r>
              <a:rPr lang="en-US" altLang="zh-CN" sz="1400" b="1" dirty="0">
                <a:solidFill>
                  <a:schemeClr val="accent3"/>
                </a:solidFill>
                <a:effectLst/>
                <a:sym typeface="+mn-ea"/>
              </a:rPr>
              <a:t>South-Center University For Nationalities</a:t>
            </a:r>
            <a:endParaRPr lang="en-US" altLang="zh-CN" sz="1400" b="1" dirty="0">
              <a:solidFill>
                <a:schemeClr val="accent3"/>
              </a:solidFill>
              <a:effectLst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9024" y="869168"/>
            <a:ext cx="36620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2060"/>
                </a:solidFill>
              </a:rPr>
              <a:t>Our thinking process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29444" y="1392388"/>
            <a:ext cx="7039406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169066" y="2159962"/>
            <a:ext cx="515028" cy="515938"/>
            <a:chOff x="611" y="1151"/>
            <a:chExt cx="566" cy="567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11" y="1151"/>
              <a:ext cx="566" cy="56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7030A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741" y="1293"/>
              <a:ext cx="306" cy="307"/>
            </a:xfrm>
            <a:custGeom>
              <a:avLst/>
              <a:gdLst>
                <a:gd name="T0" fmla="*/ 57 w 130"/>
                <a:gd name="T1" fmla="*/ 49 h 130"/>
                <a:gd name="T2" fmla="*/ 61 w 130"/>
                <a:gd name="T3" fmla="*/ 37 h 130"/>
                <a:gd name="T4" fmla="*/ 40 w 130"/>
                <a:gd name="T5" fmla="*/ 6 h 130"/>
                <a:gd name="T6" fmla="*/ 28 w 130"/>
                <a:gd name="T7" fmla="*/ 11 h 130"/>
                <a:gd name="T8" fmla="*/ 24 w 130"/>
                <a:gd name="T9" fmla="*/ 24 h 130"/>
                <a:gd name="T10" fmla="*/ 45 w 130"/>
                <a:gd name="T11" fmla="*/ 54 h 130"/>
                <a:gd name="T12" fmla="*/ 57 w 130"/>
                <a:gd name="T13" fmla="*/ 49 h 130"/>
                <a:gd name="T14" fmla="*/ 52 w 130"/>
                <a:gd name="T15" fmla="*/ 82 h 130"/>
                <a:gd name="T16" fmla="*/ 48 w 130"/>
                <a:gd name="T17" fmla="*/ 82 h 130"/>
                <a:gd name="T18" fmla="*/ 30 w 130"/>
                <a:gd name="T19" fmla="*/ 84 h 130"/>
                <a:gd name="T20" fmla="*/ 15 w 130"/>
                <a:gd name="T21" fmla="*/ 102 h 130"/>
                <a:gd name="T22" fmla="*/ 45 w 130"/>
                <a:gd name="T23" fmla="*/ 123 h 130"/>
                <a:gd name="T24" fmla="*/ 70 w 130"/>
                <a:gd name="T25" fmla="*/ 104 h 130"/>
                <a:gd name="T26" fmla="*/ 52 w 130"/>
                <a:gd name="T27" fmla="*/ 82 h 130"/>
                <a:gd name="T28" fmla="*/ 102 w 130"/>
                <a:gd name="T29" fmla="*/ 65 h 130"/>
                <a:gd name="T30" fmla="*/ 83 w 130"/>
                <a:gd name="T31" fmla="*/ 65 h 130"/>
                <a:gd name="T32" fmla="*/ 83 w 130"/>
                <a:gd name="T33" fmla="*/ 55 h 130"/>
                <a:gd name="T34" fmla="*/ 102 w 130"/>
                <a:gd name="T35" fmla="*/ 55 h 130"/>
                <a:gd name="T36" fmla="*/ 102 w 130"/>
                <a:gd name="T37" fmla="*/ 37 h 130"/>
                <a:gd name="T38" fmla="*/ 111 w 130"/>
                <a:gd name="T39" fmla="*/ 37 h 130"/>
                <a:gd name="T40" fmla="*/ 111 w 130"/>
                <a:gd name="T41" fmla="*/ 55 h 130"/>
                <a:gd name="T42" fmla="*/ 130 w 130"/>
                <a:gd name="T43" fmla="*/ 55 h 130"/>
                <a:gd name="T44" fmla="*/ 130 w 130"/>
                <a:gd name="T45" fmla="*/ 65 h 130"/>
                <a:gd name="T46" fmla="*/ 111 w 130"/>
                <a:gd name="T47" fmla="*/ 65 h 130"/>
                <a:gd name="T48" fmla="*/ 111 w 130"/>
                <a:gd name="T49" fmla="*/ 83 h 130"/>
                <a:gd name="T50" fmla="*/ 102 w 130"/>
                <a:gd name="T51" fmla="*/ 83 h 130"/>
                <a:gd name="T52" fmla="*/ 102 w 130"/>
                <a:gd name="T53" fmla="*/ 65 h 130"/>
                <a:gd name="T54" fmla="*/ 64 w 130"/>
                <a:gd name="T55" fmla="*/ 6 h 130"/>
                <a:gd name="T56" fmla="*/ 76 w 130"/>
                <a:gd name="T57" fmla="*/ 29 h 130"/>
                <a:gd name="T58" fmla="*/ 62 w 130"/>
                <a:gd name="T59" fmla="*/ 53 h 130"/>
                <a:gd name="T60" fmla="*/ 57 w 130"/>
                <a:gd name="T61" fmla="*/ 62 h 130"/>
                <a:gd name="T62" fmla="*/ 61 w 130"/>
                <a:gd name="T63" fmla="*/ 69 h 130"/>
                <a:gd name="T64" fmla="*/ 68 w 130"/>
                <a:gd name="T65" fmla="*/ 74 h 130"/>
                <a:gd name="T66" fmla="*/ 82 w 130"/>
                <a:gd name="T67" fmla="*/ 98 h 130"/>
                <a:gd name="T68" fmla="*/ 37 w 130"/>
                <a:gd name="T69" fmla="*/ 130 h 130"/>
                <a:gd name="T70" fmla="*/ 0 w 130"/>
                <a:gd name="T71" fmla="*/ 106 h 130"/>
                <a:gd name="T72" fmla="*/ 14 w 130"/>
                <a:gd name="T73" fmla="*/ 85 h 130"/>
                <a:gd name="T74" fmla="*/ 46 w 130"/>
                <a:gd name="T75" fmla="*/ 77 h 130"/>
                <a:gd name="T76" fmla="*/ 41 w 130"/>
                <a:gd name="T77" fmla="*/ 65 h 130"/>
                <a:gd name="T78" fmla="*/ 43 w 130"/>
                <a:gd name="T79" fmla="*/ 59 h 130"/>
                <a:gd name="T80" fmla="*/ 37 w 130"/>
                <a:gd name="T81" fmla="*/ 59 h 130"/>
                <a:gd name="T82" fmla="*/ 9 w 130"/>
                <a:gd name="T83" fmla="*/ 32 h 130"/>
                <a:gd name="T84" fmla="*/ 20 w 130"/>
                <a:gd name="T85" fmla="*/ 9 h 130"/>
                <a:gd name="T86" fmla="*/ 50 w 130"/>
                <a:gd name="T87" fmla="*/ 0 h 130"/>
                <a:gd name="T88" fmla="*/ 86 w 130"/>
                <a:gd name="T89" fmla="*/ 0 h 130"/>
                <a:gd name="T90" fmla="*/ 75 w 130"/>
                <a:gd name="T91" fmla="*/ 6 h 130"/>
                <a:gd name="T92" fmla="*/ 64 w 130"/>
                <a:gd name="T93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0" h="130">
                  <a:moveTo>
                    <a:pt x="57" y="49"/>
                  </a:moveTo>
                  <a:cubicBezTo>
                    <a:pt x="61" y="46"/>
                    <a:pt x="61" y="40"/>
                    <a:pt x="61" y="37"/>
                  </a:cubicBezTo>
                  <a:cubicBezTo>
                    <a:pt x="61" y="25"/>
                    <a:pt x="54" y="6"/>
                    <a:pt x="40" y="6"/>
                  </a:cubicBezTo>
                  <a:cubicBezTo>
                    <a:pt x="35" y="6"/>
                    <a:pt x="30" y="8"/>
                    <a:pt x="28" y="11"/>
                  </a:cubicBezTo>
                  <a:cubicBezTo>
                    <a:pt x="25" y="15"/>
                    <a:pt x="24" y="19"/>
                    <a:pt x="24" y="24"/>
                  </a:cubicBezTo>
                  <a:cubicBezTo>
                    <a:pt x="24" y="35"/>
                    <a:pt x="31" y="54"/>
                    <a:pt x="45" y="54"/>
                  </a:cubicBezTo>
                  <a:cubicBezTo>
                    <a:pt x="50" y="54"/>
                    <a:pt x="54" y="52"/>
                    <a:pt x="57" y="49"/>
                  </a:cubicBezTo>
                  <a:close/>
                  <a:moveTo>
                    <a:pt x="52" y="82"/>
                  </a:moveTo>
                  <a:cubicBezTo>
                    <a:pt x="51" y="82"/>
                    <a:pt x="50" y="82"/>
                    <a:pt x="48" y="82"/>
                  </a:cubicBezTo>
                  <a:cubicBezTo>
                    <a:pt x="46" y="82"/>
                    <a:pt x="37" y="82"/>
                    <a:pt x="30" y="84"/>
                  </a:cubicBezTo>
                  <a:cubicBezTo>
                    <a:pt x="26" y="86"/>
                    <a:pt x="15" y="90"/>
                    <a:pt x="15" y="102"/>
                  </a:cubicBezTo>
                  <a:cubicBezTo>
                    <a:pt x="15" y="114"/>
                    <a:pt x="27" y="123"/>
                    <a:pt x="45" y="123"/>
                  </a:cubicBezTo>
                  <a:cubicBezTo>
                    <a:pt x="62" y="123"/>
                    <a:pt x="70" y="115"/>
                    <a:pt x="70" y="104"/>
                  </a:cubicBezTo>
                  <a:cubicBezTo>
                    <a:pt x="70" y="96"/>
                    <a:pt x="65" y="91"/>
                    <a:pt x="52" y="82"/>
                  </a:cubicBezTo>
                  <a:close/>
                  <a:moveTo>
                    <a:pt x="102" y="65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2" y="65"/>
                  </a:lnTo>
                  <a:close/>
                  <a:moveTo>
                    <a:pt x="64" y="6"/>
                  </a:moveTo>
                  <a:cubicBezTo>
                    <a:pt x="68" y="9"/>
                    <a:pt x="76" y="16"/>
                    <a:pt x="76" y="29"/>
                  </a:cubicBezTo>
                  <a:cubicBezTo>
                    <a:pt x="76" y="42"/>
                    <a:pt x="69" y="48"/>
                    <a:pt x="62" y="53"/>
                  </a:cubicBezTo>
                  <a:cubicBezTo>
                    <a:pt x="60" y="56"/>
                    <a:pt x="57" y="58"/>
                    <a:pt x="57" y="62"/>
                  </a:cubicBezTo>
                  <a:cubicBezTo>
                    <a:pt x="57" y="66"/>
                    <a:pt x="60" y="68"/>
                    <a:pt x="61" y="69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5" y="80"/>
                    <a:pt x="82" y="86"/>
                    <a:pt x="82" y="98"/>
                  </a:cubicBezTo>
                  <a:cubicBezTo>
                    <a:pt x="82" y="114"/>
                    <a:pt x="66" y="130"/>
                    <a:pt x="37" y="130"/>
                  </a:cubicBezTo>
                  <a:cubicBezTo>
                    <a:pt x="12" y="130"/>
                    <a:pt x="0" y="118"/>
                    <a:pt x="0" y="106"/>
                  </a:cubicBezTo>
                  <a:cubicBezTo>
                    <a:pt x="0" y="99"/>
                    <a:pt x="3" y="91"/>
                    <a:pt x="14" y="85"/>
                  </a:cubicBezTo>
                  <a:cubicBezTo>
                    <a:pt x="24" y="78"/>
                    <a:pt x="38" y="77"/>
                    <a:pt x="46" y="77"/>
                  </a:cubicBezTo>
                  <a:cubicBezTo>
                    <a:pt x="44" y="74"/>
                    <a:pt x="41" y="71"/>
                    <a:pt x="41" y="65"/>
                  </a:cubicBezTo>
                  <a:cubicBezTo>
                    <a:pt x="41" y="62"/>
                    <a:pt x="42" y="61"/>
                    <a:pt x="43" y="59"/>
                  </a:cubicBezTo>
                  <a:cubicBezTo>
                    <a:pt x="41" y="59"/>
                    <a:pt x="39" y="59"/>
                    <a:pt x="37" y="59"/>
                  </a:cubicBezTo>
                  <a:cubicBezTo>
                    <a:pt x="19" y="59"/>
                    <a:pt x="9" y="46"/>
                    <a:pt x="9" y="32"/>
                  </a:cubicBezTo>
                  <a:cubicBezTo>
                    <a:pt x="9" y="24"/>
                    <a:pt x="12" y="16"/>
                    <a:pt x="20" y="9"/>
                  </a:cubicBezTo>
                  <a:cubicBezTo>
                    <a:pt x="30" y="1"/>
                    <a:pt x="41" y="0"/>
                    <a:pt x="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6"/>
                    <a:pt x="64" y="6"/>
                    <a:pt x="64" y="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7030A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Group 9"/>
          <p:cNvGrpSpPr>
            <a:grpSpLocks noChangeAspect="1"/>
          </p:cNvGrpSpPr>
          <p:nvPr/>
        </p:nvGrpSpPr>
        <p:grpSpPr bwMode="auto">
          <a:xfrm>
            <a:off x="8876704" y="2179136"/>
            <a:ext cx="515028" cy="515938"/>
            <a:chOff x="1587" y="1151"/>
            <a:chExt cx="566" cy="567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587" y="1151"/>
              <a:ext cx="566" cy="56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B05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1707" y="1272"/>
              <a:ext cx="316" cy="316"/>
            </a:xfrm>
            <a:custGeom>
              <a:avLst/>
              <a:gdLst>
                <a:gd name="T0" fmla="*/ 36 w 134"/>
                <a:gd name="T1" fmla="*/ 46 h 134"/>
                <a:gd name="T2" fmla="*/ 0 w 134"/>
                <a:gd name="T3" fmla="*/ 46 h 134"/>
                <a:gd name="T4" fmla="*/ 0 w 134"/>
                <a:gd name="T5" fmla="*/ 41 h 134"/>
                <a:gd name="T6" fmla="*/ 0 w 134"/>
                <a:gd name="T7" fmla="*/ 41 h 134"/>
                <a:gd name="T8" fmla="*/ 0 w 134"/>
                <a:gd name="T9" fmla="*/ 114 h 134"/>
                <a:gd name="T10" fmla="*/ 20 w 134"/>
                <a:gd name="T11" fmla="*/ 134 h 134"/>
                <a:gd name="T12" fmla="*/ 114 w 134"/>
                <a:gd name="T13" fmla="*/ 134 h 134"/>
                <a:gd name="T14" fmla="*/ 134 w 134"/>
                <a:gd name="T15" fmla="*/ 114 h 134"/>
                <a:gd name="T16" fmla="*/ 134 w 134"/>
                <a:gd name="T17" fmla="*/ 46 h 134"/>
                <a:gd name="T18" fmla="*/ 134 w 134"/>
                <a:gd name="T19" fmla="*/ 46 h 134"/>
                <a:gd name="T20" fmla="*/ 134 w 134"/>
                <a:gd name="T21" fmla="*/ 41 h 134"/>
                <a:gd name="T22" fmla="*/ 94 w 134"/>
                <a:gd name="T23" fmla="*/ 41 h 134"/>
                <a:gd name="T24" fmla="*/ 67 w 134"/>
                <a:gd name="T25" fmla="*/ 27 h 134"/>
                <a:gd name="T26" fmla="*/ 39 w 134"/>
                <a:gd name="T27" fmla="*/ 41 h 134"/>
                <a:gd name="T28" fmla="*/ 0 w 134"/>
                <a:gd name="T29" fmla="*/ 41 h 134"/>
                <a:gd name="T30" fmla="*/ 0 w 134"/>
                <a:gd name="T31" fmla="*/ 20 h 134"/>
                <a:gd name="T32" fmla="*/ 14 w 134"/>
                <a:gd name="T33" fmla="*/ 1 h 134"/>
                <a:gd name="T34" fmla="*/ 14 w 134"/>
                <a:gd name="T35" fmla="*/ 27 h 134"/>
                <a:gd name="T36" fmla="*/ 18 w 134"/>
                <a:gd name="T37" fmla="*/ 27 h 134"/>
                <a:gd name="T38" fmla="*/ 18 w 134"/>
                <a:gd name="T39" fmla="*/ 0 h 134"/>
                <a:gd name="T40" fmla="*/ 18 w 134"/>
                <a:gd name="T41" fmla="*/ 0 h 134"/>
                <a:gd name="T42" fmla="*/ 20 w 134"/>
                <a:gd name="T43" fmla="*/ 0 h 134"/>
                <a:gd name="T44" fmla="*/ 114 w 134"/>
                <a:gd name="T45" fmla="*/ 0 h 134"/>
                <a:gd name="T46" fmla="*/ 134 w 134"/>
                <a:gd name="T47" fmla="*/ 20 h 134"/>
                <a:gd name="T48" fmla="*/ 134 w 134"/>
                <a:gd name="T49" fmla="*/ 46 h 134"/>
                <a:gd name="T50" fmla="*/ 97 w 134"/>
                <a:gd name="T51" fmla="*/ 46 h 134"/>
                <a:gd name="T52" fmla="*/ 101 w 134"/>
                <a:gd name="T53" fmla="*/ 62 h 134"/>
                <a:gd name="T54" fmla="*/ 67 w 134"/>
                <a:gd name="T55" fmla="*/ 97 h 134"/>
                <a:gd name="T56" fmla="*/ 32 w 134"/>
                <a:gd name="T57" fmla="*/ 62 h 134"/>
                <a:gd name="T58" fmla="*/ 36 w 134"/>
                <a:gd name="T59" fmla="*/ 46 h 134"/>
                <a:gd name="T60" fmla="*/ 109 w 134"/>
                <a:gd name="T61" fmla="*/ 9 h 134"/>
                <a:gd name="T62" fmla="*/ 101 w 134"/>
                <a:gd name="T63" fmla="*/ 17 h 134"/>
                <a:gd name="T64" fmla="*/ 101 w 134"/>
                <a:gd name="T65" fmla="*/ 24 h 134"/>
                <a:gd name="T66" fmla="*/ 109 w 134"/>
                <a:gd name="T67" fmla="*/ 32 h 134"/>
                <a:gd name="T68" fmla="*/ 116 w 134"/>
                <a:gd name="T69" fmla="*/ 32 h 134"/>
                <a:gd name="T70" fmla="*/ 124 w 134"/>
                <a:gd name="T71" fmla="*/ 24 h 134"/>
                <a:gd name="T72" fmla="*/ 124 w 134"/>
                <a:gd name="T73" fmla="*/ 17 h 134"/>
                <a:gd name="T74" fmla="*/ 116 w 134"/>
                <a:gd name="T75" fmla="*/ 9 h 134"/>
                <a:gd name="T76" fmla="*/ 109 w 134"/>
                <a:gd name="T77" fmla="*/ 9 h 134"/>
                <a:gd name="T78" fmla="*/ 32 w 134"/>
                <a:gd name="T79" fmla="*/ 0 h 134"/>
                <a:gd name="T80" fmla="*/ 32 w 134"/>
                <a:gd name="T81" fmla="*/ 27 h 134"/>
                <a:gd name="T82" fmla="*/ 37 w 134"/>
                <a:gd name="T83" fmla="*/ 27 h 134"/>
                <a:gd name="T84" fmla="*/ 37 w 134"/>
                <a:gd name="T85" fmla="*/ 0 h 134"/>
                <a:gd name="T86" fmla="*/ 32 w 134"/>
                <a:gd name="T87" fmla="*/ 0 h 134"/>
                <a:gd name="T88" fmla="*/ 23 w 134"/>
                <a:gd name="T89" fmla="*/ 0 h 134"/>
                <a:gd name="T90" fmla="*/ 23 w 134"/>
                <a:gd name="T91" fmla="*/ 27 h 134"/>
                <a:gd name="T92" fmla="*/ 27 w 134"/>
                <a:gd name="T93" fmla="*/ 27 h 134"/>
                <a:gd name="T94" fmla="*/ 27 w 134"/>
                <a:gd name="T95" fmla="*/ 0 h 134"/>
                <a:gd name="T96" fmla="*/ 23 w 134"/>
                <a:gd name="T97" fmla="*/ 0 h 134"/>
                <a:gd name="T98" fmla="*/ 67 w 134"/>
                <a:gd name="T99" fmla="*/ 90 h 134"/>
                <a:gd name="T100" fmla="*/ 94 w 134"/>
                <a:gd name="T101" fmla="*/ 62 h 134"/>
                <a:gd name="T102" fmla="*/ 67 w 134"/>
                <a:gd name="T103" fmla="*/ 34 h 134"/>
                <a:gd name="T104" fmla="*/ 39 w 134"/>
                <a:gd name="T105" fmla="*/ 62 h 134"/>
                <a:gd name="T106" fmla="*/ 67 w 134"/>
                <a:gd name="T107" fmla="*/ 90 h 134"/>
                <a:gd name="T108" fmla="*/ 67 w 134"/>
                <a:gd name="T109" fmla="*/ 81 h 134"/>
                <a:gd name="T110" fmla="*/ 85 w 134"/>
                <a:gd name="T111" fmla="*/ 62 h 134"/>
                <a:gd name="T112" fmla="*/ 67 w 134"/>
                <a:gd name="T113" fmla="*/ 44 h 134"/>
                <a:gd name="T114" fmla="*/ 48 w 134"/>
                <a:gd name="T115" fmla="*/ 62 h 134"/>
                <a:gd name="T116" fmla="*/ 67 w 134"/>
                <a:gd name="T117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" h="134">
                  <a:moveTo>
                    <a:pt x="36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114"/>
                    <a:pt x="0" y="114"/>
                  </a:cubicBezTo>
                  <a:cubicBezTo>
                    <a:pt x="0" y="134"/>
                    <a:pt x="20" y="134"/>
                    <a:pt x="20" y="134"/>
                  </a:cubicBezTo>
                  <a:cubicBezTo>
                    <a:pt x="114" y="134"/>
                    <a:pt x="114" y="134"/>
                    <a:pt x="114" y="134"/>
                  </a:cubicBezTo>
                  <a:cubicBezTo>
                    <a:pt x="114" y="134"/>
                    <a:pt x="134" y="134"/>
                    <a:pt x="134" y="114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8" y="33"/>
                    <a:pt x="78" y="27"/>
                    <a:pt x="67" y="27"/>
                  </a:cubicBezTo>
                  <a:cubicBezTo>
                    <a:pt x="55" y="27"/>
                    <a:pt x="45" y="33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5"/>
                    <a:pt x="0" y="27"/>
                    <a:pt x="0" y="20"/>
                  </a:cubicBezTo>
                  <a:cubicBezTo>
                    <a:pt x="0" y="7"/>
                    <a:pt x="8" y="2"/>
                    <a:pt x="14" y="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34" y="0"/>
                    <a:pt x="134" y="20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0" y="51"/>
                    <a:pt x="101" y="56"/>
                    <a:pt x="101" y="62"/>
                  </a:cubicBezTo>
                  <a:cubicBezTo>
                    <a:pt x="101" y="81"/>
                    <a:pt x="86" y="97"/>
                    <a:pt x="67" y="97"/>
                  </a:cubicBezTo>
                  <a:cubicBezTo>
                    <a:pt x="48" y="97"/>
                    <a:pt x="32" y="81"/>
                    <a:pt x="32" y="62"/>
                  </a:cubicBezTo>
                  <a:cubicBezTo>
                    <a:pt x="32" y="56"/>
                    <a:pt x="34" y="51"/>
                    <a:pt x="36" y="46"/>
                  </a:cubicBezTo>
                  <a:close/>
                  <a:moveTo>
                    <a:pt x="109" y="9"/>
                  </a:moveTo>
                  <a:cubicBezTo>
                    <a:pt x="105" y="9"/>
                    <a:pt x="101" y="13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8"/>
                    <a:pt x="105" y="32"/>
                    <a:pt x="109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21" y="32"/>
                    <a:pt x="124" y="28"/>
                    <a:pt x="124" y="24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3"/>
                    <a:pt x="121" y="9"/>
                    <a:pt x="116" y="9"/>
                  </a:cubicBezTo>
                  <a:lnTo>
                    <a:pt x="109" y="9"/>
                  </a:lnTo>
                  <a:close/>
                  <a:moveTo>
                    <a:pt x="32" y="0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2" y="0"/>
                  </a:lnTo>
                  <a:close/>
                  <a:moveTo>
                    <a:pt x="23" y="0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3" y="0"/>
                  </a:lnTo>
                  <a:close/>
                  <a:moveTo>
                    <a:pt x="67" y="90"/>
                  </a:moveTo>
                  <a:cubicBezTo>
                    <a:pt x="82" y="90"/>
                    <a:pt x="94" y="77"/>
                    <a:pt x="94" y="62"/>
                  </a:cubicBezTo>
                  <a:cubicBezTo>
                    <a:pt x="94" y="47"/>
                    <a:pt x="82" y="34"/>
                    <a:pt x="67" y="34"/>
                  </a:cubicBezTo>
                  <a:cubicBezTo>
                    <a:pt x="51" y="34"/>
                    <a:pt x="39" y="47"/>
                    <a:pt x="39" y="62"/>
                  </a:cubicBezTo>
                  <a:cubicBezTo>
                    <a:pt x="39" y="77"/>
                    <a:pt x="51" y="90"/>
                    <a:pt x="67" y="90"/>
                  </a:cubicBezTo>
                  <a:close/>
                  <a:moveTo>
                    <a:pt x="67" y="81"/>
                  </a:moveTo>
                  <a:cubicBezTo>
                    <a:pt x="77" y="81"/>
                    <a:pt x="85" y="72"/>
                    <a:pt x="85" y="62"/>
                  </a:cubicBezTo>
                  <a:cubicBezTo>
                    <a:pt x="85" y="52"/>
                    <a:pt x="77" y="44"/>
                    <a:pt x="67" y="44"/>
                  </a:cubicBezTo>
                  <a:cubicBezTo>
                    <a:pt x="56" y="44"/>
                    <a:pt x="48" y="52"/>
                    <a:pt x="48" y="62"/>
                  </a:cubicBezTo>
                  <a:cubicBezTo>
                    <a:pt x="48" y="72"/>
                    <a:pt x="56" y="81"/>
                    <a:pt x="67" y="8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B05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" name="Group 24"/>
          <p:cNvGrpSpPr>
            <a:grpSpLocks noChangeAspect="1"/>
          </p:cNvGrpSpPr>
          <p:nvPr/>
        </p:nvGrpSpPr>
        <p:grpSpPr bwMode="auto">
          <a:xfrm>
            <a:off x="5188751" y="4333602"/>
            <a:ext cx="515028" cy="515938"/>
            <a:chOff x="4516" y="1151"/>
            <a:chExt cx="566" cy="567"/>
          </a:xfrm>
        </p:grpSpPr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4516" y="1151"/>
              <a:ext cx="566" cy="56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B0F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6"/>
            <p:cNvSpPr>
              <a:spLocks noEditPoints="1"/>
            </p:cNvSpPr>
            <p:nvPr/>
          </p:nvSpPr>
          <p:spPr bwMode="auto">
            <a:xfrm>
              <a:off x="4625" y="1260"/>
              <a:ext cx="349" cy="349"/>
            </a:xfrm>
            <a:custGeom>
              <a:avLst/>
              <a:gdLst>
                <a:gd name="T0" fmla="*/ 0 w 148"/>
                <a:gd name="T1" fmla="*/ 95 h 148"/>
                <a:gd name="T2" fmla="*/ 121 w 148"/>
                <a:gd name="T3" fmla="*/ 148 h 148"/>
                <a:gd name="T4" fmla="*/ 121 w 148"/>
                <a:gd name="T5" fmla="*/ 69 h 148"/>
                <a:gd name="T6" fmla="*/ 36 w 148"/>
                <a:gd name="T7" fmla="*/ 132 h 148"/>
                <a:gd name="T8" fmla="*/ 19 w 148"/>
                <a:gd name="T9" fmla="*/ 90 h 148"/>
                <a:gd name="T10" fmla="*/ 46 w 148"/>
                <a:gd name="T11" fmla="*/ 90 h 148"/>
                <a:gd name="T12" fmla="*/ 61 w 148"/>
                <a:gd name="T13" fmla="*/ 130 h 148"/>
                <a:gd name="T14" fmla="*/ 48 w 148"/>
                <a:gd name="T15" fmla="*/ 133 h 148"/>
                <a:gd name="T16" fmla="*/ 54 w 148"/>
                <a:gd name="T17" fmla="*/ 98 h 148"/>
                <a:gd name="T18" fmla="*/ 56 w 148"/>
                <a:gd name="T19" fmla="*/ 128 h 148"/>
                <a:gd name="T20" fmla="*/ 61 w 148"/>
                <a:gd name="T21" fmla="*/ 98 h 148"/>
                <a:gd name="T22" fmla="*/ 101 w 148"/>
                <a:gd name="T23" fmla="*/ 126 h 148"/>
                <a:gd name="T24" fmla="*/ 88 w 148"/>
                <a:gd name="T25" fmla="*/ 134 h 148"/>
                <a:gd name="T26" fmla="*/ 77 w 148"/>
                <a:gd name="T27" fmla="*/ 134 h 148"/>
                <a:gd name="T28" fmla="*/ 85 w 148"/>
                <a:gd name="T29" fmla="*/ 101 h 148"/>
                <a:gd name="T30" fmla="*/ 99 w 148"/>
                <a:gd name="T31" fmla="*/ 99 h 148"/>
                <a:gd name="T32" fmla="*/ 129 w 148"/>
                <a:gd name="T33" fmla="*/ 116 h 148"/>
                <a:gd name="T34" fmla="*/ 115 w 148"/>
                <a:gd name="T35" fmla="*/ 127 h 148"/>
                <a:gd name="T36" fmla="*/ 121 w 148"/>
                <a:gd name="T37" fmla="*/ 123 h 148"/>
                <a:gd name="T38" fmla="*/ 129 w 148"/>
                <a:gd name="T39" fmla="*/ 123 h 148"/>
                <a:gd name="T40" fmla="*/ 110 w 148"/>
                <a:gd name="T41" fmla="*/ 131 h 148"/>
                <a:gd name="T42" fmla="*/ 110 w 148"/>
                <a:gd name="T43" fmla="*/ 99 h 148"/>
                <a:gd name="T44" fmla="*/ 129 w 148"/>
                <a:gd name="T45" fmla="*/ 107 h 148"/>
                <a:gd name="T46" fmla="*/ 115 w 148"/>
                <a:gd name="T47" fmla="*/ 104 h 148"/>
                <a:gd name="T48" fmla="*/ 121 w 148"/>
                <a:gd name="T49" fmla="*/ 111 h 148"/>
                <a:gd name="T50" fmla="*/ 118 w 148"/>
                <a:gd name="T51" fmla="*/ 103 h 148"/>
                <a:gd name="T52" fmla="*/ 85 w 148"/>
                <a:gd name="T53" fmla="*/ 105 h 148"/>
                <a:gd name="T54" fmla="*/ 88 w 148"/>
                <a:gd name="T55" fmla="*/ 129 h 148"/>
                <a:gd name="T56" fmla="*/ 93 w 148"/>
                <a:gd name="T57" fmla="*/ 107 h 148"/>
                <a:gd name="T58" fmla="*/ 97 w 148"/>
                <a:gd name="T59" fmla="*/ 60 h 148"/>
                <a:gd name="T60" fmla="*/ 107 w 148"/>
                <a:gd name="T61" fmla="*/ 60 h 148"/>
                <a:gd name="T62" fmla="*/ 107 w 148"/>
                <a:gd name="T63" fmla="*/ 18 h 148"/>
                <a:gd name="T64" fmla="*/ 102 w 148"/>
                <a:gd name="T65" fmla="*/ 53 h 148"/>
                <a:gd name="T66" fmla="*/ 100 w 148"/>
                <a:gd name="T67" fmla="*/ 18 h 148"/>
                <a:gd name="T68" fmla="*/ 93 w 148"/>
                <a:gd name="T69" fmla="*/ 59 h 148"/>
                <a:gd name="T70" fmla="*/ 82 w 148"/>
                <a:gd name="T71" fmla="*/ 58 h 148"/>
                <a:gd name="T72" fmla="*/ 82 w 148"/>
                <a:gd name="T73" fmla="*/ 20 h 148"/>
                <a:gd name="T74" fmla="*/ 61 w 148"/>
                <a:gd name="T75" fmla="*/ 28 h 148"/>
                <a:gd name="T76" fmla="*/ 73 w 148"/>
                <a:gd name="T77" fmla="*/ 61 h 148"/>
                <a:gd name="T78" fmla="*/ 73 w 148"/>
                <a:gd name="T79" fmla="*/ 24 h 148"/>
                <a:gd name="T80" fmla="*/ 76 w 148"/>
                <a:gd name="T81" fmla="*/ 50 h 148"/>
                <a:gd name="T82" fmla="*/ 70 w 148"/>
                <a:gd name="T83" fmla="*/ 53 h 148"/>
                <a:gd name="T84" fmla="*/ 39 w 148"/>
                <a:gd name="T85" fmla="*/ 60 h 148"/>
                <a:gd name="T86" fmla="*/ 60 w 148"/>
                <a:gd name="T87" fmla="*/ 0 h 148"/>
                <a:gd name="T88" fmla="*/ 44 w 148"/>
                <a:gd name="T89" fmla="*/ 23 h 148"/>
                <a:gd name="T90" fmla="*/ 39 w 148"/>
                <a:gd name="T91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8" h="148">
                  <a:moveTo>
                    <a:pt x="121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80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6"/>
                    <a:pt x="12" y="148"/>
                    <a:pt x="27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36" y="148"/>
                    <a:pt x="148" y="136"/>
                    <a:pt x="148" y="121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81"/>
                    <a:pt x="136" y="69"/>
                    <a:pt x="121" y="69"/>
                  </a:cubicBezTo>
                  <a:close/>
                  <a:moveTo>
                    <a:pt x="46" y="90"/>
                  </a:moveTo>
                  <a:cubicBezTo>
                    <a:pt x="36" y="90"/>
                    <a:pt x="36" y="90"/>
                    <a:pt x="36" y="90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46" y="83"/>
                    <a:pt x="46" y="83"/>
                    <a:pt x="46" y="83"/>
                  </a:cubicBezTo>
                  <a:lnTo>
                    <a:pt x="46" y="90"/>
                  </a:lnTo>
                  <a:close/>
                  <a:moveTo>
                    <a:pt x="69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59" y="131"/>
                    <a:pt x="58" y="133"/>
                    <a:pt x="56" y="133"/>
                  </a:cubicBezTo>
                  <a:cubicBezTo>
                    <a:pt x="55" y="134"/>
                    <a:pt x="53" y="134"/>
                    <a:pt x="52" y="134"/>
                  </a:cubicBezTo>
                  <a:cubicBezTo>
                    <a:pt x="50" y="134"/>
                    <a:pt x="49" y="134"/>
                    <a:pt x="48" y="133"/>
                  </a:cubicBezTo>
                  <a:cubicBezTo>
                    <a:pt x="47" y="132"/>
                    <a:pt x="47" y="130"/>
                    <a:pt x="47" y="12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7"/>
                    <a:pt x="55" y="127"/>
                  </a:cubicBezTo>
                  <a:cubicBezTo>
                    <a:pt x="55" y="128"/>
                    <a:pt x="56" y="128"/>
                    <a:pt x="56" y="128"/>
                  </a:cubicBezTo>
                  <a:cubicBezTo>
                    <a:pt x="57" y="128"/>
                    <a:pt x="58" y="128"/>
                    <a:pt x="59" y="127"/>
                  </a:cubicBezTo>
                  <a:cubicBezTo>
                    <a:pt x="59" y="127"/>
                    <a:pt x="60" y="126"/>
                    <a:pt x="61" y="125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134"/>
                    <a:pt x="69" y="134"/>
                    <a:pt x="69" y="134"/>
                  </a:cubicBezTo>
                  <a:close/>
                  <a:moveTo>
                    <a:pt x="101" y="126"/>
                  </a:moveTo>
                  <a:cubicBezTo>
                    <a:pt x="101" y="128"/>
                    <a:pt x="101" y="130"/>
                    <a:pt x="99" y="131"/>
                  </a:cubicBezTo>
                  <a:cubicBezTo>
                    <a:pt x="98" y="133"/>
                    <a:pt x="96" y="134"/>
                    <a:pt x="94" y="134"/>
                  </a:cubicBezTo>
                  <a:cubicBezTo>
                    <a:pt x="93" y="134"/>
                    <a:pt x="89" y="134"/>
                    <a:pt x="88" y="134"/>
                  </a:cubicBezTo>
                  <a:cubicBezTo>
                    <a:pt x="87" y="133"/>
                    <a:pt x="86" y="132"/>
                    <a:pt x="85" y="131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0"/>
                    <a:pt x="87" y="99"/>
                    <a:pt x="88" y="98"/>
                  </a:cubicBezTo>
                  <a:cubicBezTo>
                    <a:pt x="89" y="98"/>
                    <a:pt x="92" y="97"/>
                    <a:pt x="94" y="97"/>
                  </a:cubicBezTo>
                  <a:cubicBezTo>
                    <a:pt x="96" y="97"/>
                    <a:pt x="98" y="97"/>
                    <a:pt x="99" y="99"/>
                  </a:cubicBezTo>
                  <a:cubicBezTo>
                    <a:pt x="100" y="100"/>
                    <a:pt x="101" y="103"/>
                    <a:pt x="101" y="106"/>
                  </a:cubicBezTo>
                  <a:cubicBezTo>
                    <a:pt x="101" y="126"/>
                    <a:pt x="101" y="126"/>
                    <a:pt x="101" y="126"/>
                  </a:cubicBezTo>
                  <a:close/>
                  <a:moveTo>
                    <a:pt x="129" y="116"/>
                  </a:moveTo>
                  <a:cubicBezTo>
                    <a:pt x="115" y="116"/>
                    <a:pt x="115" y="116"/>
                    <a:pt x="115" y="116"/>
                  </a:cubicBezTo>
                  <a:cubicBezTo>
                    <a:pt x="115" y="123"/>
                    <a:pt x="115" y="123"/>
                    <a:pt x="115" y="123"/>
                  </a:cubicBezTo>
                  <a:cubicBezTo>
                    <a:pt x="115" y="125"/>
                    <a:pt x="115" y="126"/>
                    <a:pt x="115" y="127"/>
                  </a:cubicBezTo>
                  <a:cubicBezTo>
                    <a:pt x="116" y="128"/>
                    <a:pt x="117" y="128"/>
                    <a:pt x="118" y="128"/>
                  </a:cubicBezTo>
                  <a:cubicBezTo>
                    <a:pt x="119" y="128"/>
                    <a:pt x="120" y="128"/>
                    <a:pt x="121" y="127"/>
                  </a:cubicBezTo>
                  <a:cubicBezTo>
                    <a:pt x="121" y="126"/>
                    <a:pt x="121" y="125"/>
                    <a:pt x="121" y="123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7"/>
                    <a:pt x="128" y="130"/>
                    <a:pt x="126" y="132"/>
                  </a:cubicBezTo>
                  <a:cubicBezTo>
                    <a:pt x="124" y="133"/>
                    <a:pt x="122" y="134"/>
                    <a:pt x="118" y="134"/>
                  </a:cubicBezTo>
                  <a:cubicBezTo>
                    <a:pt x="114" y="134"/>
                    <a:pt x="111" y="133"/>
                    <a:pt x="110" y="131"/>
                  </a:cubicBezTo>
                  <a:cubicBezTo>
                    <a:pt x="108" y="129"/>
                    <a:pt x="107" y="127"/>
                    <a:pt x="107" y="123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4"/>
                    <a:pt x="108" y="101"/>
                    <a:pt x="110" y="99"/>
                  </a:cubicBezTo>
                  <a:cubicBezTo>
                    <a:pt x="112" y="97"/>
                    <a:pt x="115" y="96"/>
                    <a:pt x="118" y="96"/>
                  </a:cubicBezTo>
                  <a:cubicBezTo>
                    <a:pt x="122" y="96"/>
                    <a:pt x="125" y="97"/>
                    <a:pt x="126" y="99"/>
                  </a:cubicBezTo>
                  <a:cubicBezTo>
                    <a:pt x="128" y="101"/>
                    <a:pt x="129" y="104"/>
                    <a:pt x="129" y="107"/>
                  </a:cubicBezTo>
                  <a:cubicBezTo>
                    <a:pt x="129" y="116"/>
                    <a:pt x="129" y="116"/>
                    <a:pt x="129" y="116"/>
                  </a:cubicBezTo>
                  <a:close/>
                  <a:moveTo>
                    <a:pt x="118" y="103"/>
                  </a:moveTo>
                  <a:cubicBezTo>
                    <a:pt x="117" y="103"/>
                    <a:pt x="116" y="103"/>
                    <a:pt x="115" y="104"/>
                  </a:cubicBezTo>
                  <a:cubicBezTo>
                    <a:pt x="115" y="104"/>
                    <a:pt x="115" y="105"/>
                    <a:pt x="115" y="107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0" y="103"/>
                    <a:pt x="119" y="103"/>
                    <a:pt x="118" y="103"/>
                  </a:cubicBezTo>
                  <a:close/>
                  <a:moveTo>
                    <a:pt x="88" y="103"/>
                  </a:moveTo>
                  <a:cubicBezTo>
                    <a:pt x="87" y="103"/>
                    <a:pt x="87" y="103"/>
                    <a:pt x="86" y="104"/>
                  </a:cubicBezTo>
                  <a:cubicBezTo>
                    <a:pt x="86" y="104"/>
                    <a:pt x="85" y="104"/>
                    <a:pt x="85" y="105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8"/>
                    <a:pt x="86" y="128"/>
                    <a:pt x="86" y="128"/>
                  </a:cubicBezTo>
                  <a:cubicBezTo>
                    <a:pt x="87" y="129"/>
                    <a:pt x="88" y="129"/>
                    <a:pt x="88" y="129"/>
                  </a:cubicBezTo>
                  <a:cubicBezTo>
                    <a:pt x="89" y="129"/>
                    <a:pt x="92" y="129"/>
                    <a:pt x="92" y="128"/>
                  </a:cubicBezTo>
                  <a:cubicBezTo>
                    <a:pt x="93" y="127"/>
                    <a:pt x="93" y="127"/>
                    <a:pt x="93" y="126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3" y="106"/>
                    <a:pt x="93" y="105"/>
                    <a:pt x="92" y="104"/>
                  </a:cubicBezTo>
                  <a:cubicBezTo>
                    <a:pt x="92" y="103"/>
                    <a:pt x="89" y="103"/>
                    <a:pt x="88" y="103"/>
                  </a:cubicBezTo>
                  <a:close/>
                  <a:moveTo>
                    <a:pt x="97" y="60"/>
                  </a:moveTo>
                  <a:cubicBezTo>
                    <a:pt x="99" y="60"/>
                    <a:pt x="101" y="60"/>
                    <a:pt x="102" y="59"/>
                  </a:cubicBezTo>
                  <a:cubicBezTo>
                    <a:pt x="104" y="58"/>
                    <a:pt x="106" y="57"/>
                    <a:pt x="107" y="55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6" y="51"/>
                    <a:pt x="105" y="52"/>
                  </a:cubicBezTo>
                  <a:cubicBezTo>
                    <a:pt x="104" y="53"/>
                    <a:pt x="103" y="53"/>
                    <a:pt x="102" y="53"/>
                  </a:cubicBezTo>
                  <a:cubicBezTo>
                    <a:pt x="101" y="53"/>
                    <a:pt x="101" y="53"/>
                    <a:pt x="101" y="52"/>
                  </a:cubicBezTo>
                  <a:cubicBezTo>
                    <a:pt x="100" y="52"/>
                    <a:pt x="100" y="51"/>
                    <a:pt x="100" y="5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5"/>
                    <a:pt x="92" y="57"/>
                    <a:pt x="93" y="59"/>
                  </a:cubicBezTo>
                  <a:cubicBezTo>
                    <a:pt x="94" y="60"/>
                    <a:pt x="96" y="60"/>
                    <a:pt x="97" y="60"/>
                  </a:cubicBezTo>
                  <a:close/>
                  <a:moveTo>
                    <a:pt x="73" y="61"/>
                  </a:moveTo>
                  <a:cubicBezTo>
                    <a:pt x="77" y="61"/>
                    <a:pt x="80" y="60"/>
                    <a:pt x="82" y="58"/>
                  </a:cubicBezTo>
                  <a:cubicBezTo>
                    <a:pt x="84" y="56"/>
                    <a:pt x="85" y="53"/>
                    <a:pt x="85" y="49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5"/>
                    <a:pt x="84" y="22"/>
                    <a:pt x="82" y="20"/>
                  </a:cubicBezTo>
                  <a:cubicBezTo>
                    <a:pt x="79" y="18"/>
                    <a:pt x="77" y="17"/>
                    <a:pt x="73" y="17"/>
                  </a:cubicBezTo>
                  <a:cubicBezTo>
                    <a:pt x="69" y="17"/>
                    <a:pt x="66" y="18"/>
                    <a:pt x="64" y="20"/>
                  </a:cubicBezTo>
                  <a:cubicBezTo>
                    <a:pt x="62" y="22"/>
                    <a:pt x="61" y="25"/>
                    <a:pt x="61" y="28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3"/>
                    <a:pt x="62" y="56"/>
                    <a:pt x="64" y="58"/>
                  </a:cubicBezTo>
                  <a:cubicBezTo>
                    <a:pt x="66" y="60"/>
                    <a:pt x="69" y="61"/>
                    <a:pt x="73" y="61"/>
                  </a:cubicBezTo>
                  <a:close/>
                  <a:moveTo>
                    <a:pt x="69" y="27"/>
                  </a:moveTo>
                  <a:cubicBezTo>
                    <a:pt x="69" y="27"/>
                    <a:pt x="70" y="26"/>
                    <a:pt x="70" y="25"/>
                  </a:cubicBezTo>
                  <a:cubicBezTo>
                    <a:pt x="71" y="25"/>
                    <a:pt x="72" y="24"/>
                    <a:pt x="73" y="24"/>
                  </a:cubicBezTo>
                  <a:cubicBezTo>
                    <a:pt x="74" y="24"/>
                    <a:pt x="75" y="25"/>
                    <a:pt x="75" y="25"/>
                  </a:cubicBezTo>
                  <a:cubicBezTo>
                    <a:pt x="76" y="26"/>
                    <a:pt x="76" y="27"/>
                    <a:pt x="76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1"/>
                    <a:pt x="76" y="52"/>
                    <a:pt x="75" y="53"/>
                  </a:cubicBezTo>
                  <a:cubicBezTo>
                    <a:pt x="75" y="53"/>
                    <a:pt x="74" y="54"/>
                    <a:pt x="73" y="54"/>
                  </a:cubicBezTo>
                  <a:cubicBezTo>
                    <a:pt x="72" y="54"/>
                    <a:pt x="71" y="53"/>
                    <a:pt x="70" y="53"/>
                  </a:cubicBezTo>
                  <a:cubicBezTo>
                    <a:pt x="70" y="52"/>
                    <a:pt x="69" y="51"/>
                    <a:pt x="69" y="50"/>
                  </a:cubicBezTo>
                  <a:cubicBezTo>
                    <a:pt x="69" y="27"/>
                    <a:pt x="69" y="27"/>
                    <a:pt x="69" y="27"/>
                  </a:cubicBezTo>
                  <a:close/>
                  <a:moveTo>
                    <a:pt x="39" y="60"/>
                  </a:moveTo>
                  <a:cubicBezTo>
                    <a:pt x="49" y="60"/>
                    <a:pt x="49" y="60"/>
                    <a:pt x="49" y="6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60"/>
                    <a:pt x="39" y="60"/>
                    <a:pt x="39" y="6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B0F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" name="Group 34"/>
          <p:cNvGrpSpPr>
            <a:grpSpLocks noChangeAspect="1"/>
          </p:cNvGrpSpPr>
          <p:nvPr/>
        </p:nvGrpSpPr>
        <p:grpSpPr bwMode="auto">
          <a:xfrm>
            <a:off x="8872154" y="4333602"/>
            <a:ext cx="515028" cy="515938"/>
            <a:chOff x="6469" y="1151"/>
            <a:chExt cx="566" cy="567"/>
          </a:xfrm>
        </p:grpSpPr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6469" y="1151"/>
              <a:ext cx="566" cy="56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70C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6"/>
            <p:cNvSpPr/>
            <p:nvPr/>
          </p:nvSpPr>
          <p:spPr bwMode="auto">
            <a:xfrm>
              <a:off x="6599" y="1302"/>
              <a:ext cx="306" cy="262"/>
            </a:xfrm>
            <a:custGeom>
              <a:avLst/>
              <a:gdLst>
                <a:gd name="T0" fmla="*/ 109 w 130"/>
                <a:gd name="T1" fmla="*/ 10 h 111"/>
                <a:gd name="T2" fmla="*/ 90 w 130"/>
                <a:gd name="T3" fmla="*/ 1 h 111"/>
                <a:gd name="T4" fmla="*/ 63 w 130"/>
                <a:gd name="T5" fmla="*/ 28 h 111"/>
                <a:gd name="T6" fmla="*/ 64 w 130"/>
                <a:gd name="T7" fmla="*/ 35 h 111"/>
                <a:gd name="T8" fmla="*/ 9 w 130"/>
                <a:gd name="T9" fmla="*/ 4 h 111"/>
                <a:gd name="T10" fmla="*/ 6 w 130"/>
                <a:gd name="T11" fmla="*/ 19 h 111"/>
                <a:gd name="T12" fmla="*/ 18 w 130"/>
                <a:gd name="T13" fmla="*/ 42 h 111"/>
                <a:gd name="T14" fmla="*/ 6 w 130"/>
                <a:gd name="T15" fmla="*/ 39 h 111"/>
                <a:gd name="T16" fmla="*/ 6 w 130"/>
                <a:gd name="T17" fmla="*/ 39 h 111"/>
                <a:gd name="T18" fmla="*/ 27 w 130"/>
                <a:gd name="T19" fmla="*/ 67 h 111"/>
                <a:gd name="T20" fmla="*/ 20 w 130"/>
                <a:gd name="T21" fmla="*/ 68 h 111"/>
                <a:gd name="T22" fmla="*/ 15 w 130"/>
                <a:gd name="T23" fmla="*/ 67 h 111"/>
                <a:gd name="T24" fmla="*/ 40 w 130"/>
                <a:gd name="T25" fmla="*/ 87 h 111"/>
                <a:gd name="T26" fmla="*/ 7 w 130"/>
                <a:gd name="T27" fmla="*/ 99 h 111"/>
                <a:gd name="T28" fmla="*/ 0 w 130"/>
                <a:gd name="T29" fmla="*/ 99 h 111"/>
                <a:gd name="T30" fmla="*/ 41 w 130"/>
                <a:gd name="T31" fmla="*/ 111 h 111"/>
                <a:gd name="T32" fmla="*/ 116 w 130"/>
                <a:gd name="T33" fmla="*/ 32 h 111"/>
                <a:gd name="T34" fmla="*/ 116 w 130"/>
                <a:gd name="T35" fmla="*/ 29 h 111"/>
                <a:gd name="T36" fmla="*/ 130 w 130"/>
                <a:gd name="T37" fmla="*/ 14 h 111"/>
                <a:gd name="T38" fmla="*/ 114 w 130"/>
                <a:gd name="T39" fmla="*/ 18 h 111"/>
                <a:gd name="T40" fmla="*/ 126 w 130"/>
                <a:gd name="T41" fmla="*/ 3 h 111"/>
                <a:gd name="T42" fmla="*/ 109 w 130"/>
                <a:gd name="T43" fmla="*/ 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0" h="111">
                  <a:moveTo>
                    <a:pt x="109" y="10"/>
                  </a:moveTo>
                  <a:cubicBezTo>
                    <a:pt x="104" y="4"/>
                    <a:pt x="97" y="1"/>
                    <a:pt x="90" y="1"/>
                  </a:cubicBezTo>
                  <a:cubicBezTo>
                    <a:pt x="75" y="0"/>
                    <a:pt x="63" y="13"/>
                    <a:pt x="63" y="28"/>
                  </a:cubicBezTo>
                  <a:cubicBezTo>
                    <a:pt x="63" y="30"/>
                    <a:pt x="64" y="33"/>
                    <a:pt x="64" y="35"/>
                  </a:cubicBezTo>
                  <a:cubicBezTo>
                    <a:pt x="42" y="33"/>
                    <a:pt x="22" y="22"/>
                    <a:pt x="9" y="4"/>
                  </a:cubicBezTo>
                  <a:cubicBezTo>
                    <a:pt x="7" y="9"/>
                    <a:pt x="6" y="13"/>
                    <a:pt x="6" y="19"/>
                  </a:cubicBezTo>
                  <a:cubicBezTo>
                    <a:pt x="6" y="28"/>
                    <a:pt x="10" y="37"/>
                    <a:pt x="18" y="42"/>
                  </a:cubicBezTo>
                  <a:cubicBezTo>
                    <a:pt x="13" y="42"/>
                    <a:pt x="9" y="41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53"/>
                    <a:pt x="15" y="64"/>
                    <a:pt x="27" y="67"/>
                  </a:cubicBezTo>
                  <a:cubicBezTo>
                    <a:pt x="25" y="68"/>
                    <a:pt x="22" y="68"/>
                    <a:pt x="20" y="68"/>
                  </a:cubicBezTo>
                  <a:cubicBezTo>
                    <a:pt x="18" y="68"/>
                    <a:pt x="16" y="68"/>
                    <a:pt x="15" y="67"/>
                  </a:cubicBezTo>
                  <a:cubicBezTo>
                    <a:pt x="18" y="79"/>
                    <a:pt x="28" y="87"/>
                    <a:pt x="40" y="87"/>
                  </a:cubicBezTo>
                  <a:cubicBezTo>
                    <a:pt x="31" y="95"/>
                    <a:pt x="19" y="99"/>
                    <a:pt x="7" y="99"/>
                  </a:cubicBezTo>
                  <a:cubicBezTo>
                    <a:pt x="5" y="99"/>
                    <a:pt x="2" y="99"/>
                    <a:pt x="0" y="99"/>
                  </a:cubicBezTo>
                  <a:cubicBezTo>
                    <a:pt x="12" y="107"/>
                    <a:pt x="26" y="111"/>
                    <a:pt x="41" y="111"/>
                  </a:cubicBezTo>
                  <a:cubicBezTo>
                    <a:pt x="90" y="111"/>
                    <a:pt x="116" y="69"/>
                    <a:pt x="116" y="32"/>
                  </a:cubicBezTo>
                  <a:cubicBezTo>
                    <a:pt x="116" y="31"/>
                    <a:pt x="116" y="30"/>
                    <a:pt x="116" y="29"/>
                  </a:cubicBezTo>
                  <a:cubicBezTo>
                    <a:pt x="122" y="25"/>
                    <a:pt x="126" y="20"/>
                    <a:pt x="130" y="14"/>
                  </a:cubicBezTo>
                  <a:cubicBezTo>
                    <a:pt x="125" y="16"/>
                    <a:pt x="120" y="18"/>
                    <a:pt x="114" y="18"/>
                  </a:cubicBezTo>
                  <a:cubicBezTo>
                    <a:pt x="120" y="15"/>
                    <a:pt x="124" y="10"/>
                    <a:pt x="126" y="3"/>
                  </a:cubicBezTo>
                  <a:cubicBezTo>
                    <a:pt x="121" y="6"/>
                    <a:pt x="115" y="9"/>
                    <a:pt x="109" y="1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70C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3923316" y="2823183"/>
            <a:ext cx="304736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92D050"/>
                </a:solidFill>
              </a:rPr>
              <a:t>The first time we saw it in chinese </a:t>
            </a:r>
            <a:endParaRPr lang="en-US" altLang="zh-CN" sz="1400" b="1" dirty="0">
              <a:solidFill>
                <a:srgbClr val="92D0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49061" y="3066437"/>
            <a:ext cx="2594406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通过对中文题目的阅读，对题目有了大致了解。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1" action="ppaction://hlinkfile"/>
              </a:rPr>
              <a:t>C题翻译_能源生产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30000"/>
              </a:lnSpc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24062" y="2823183"/>
            <a:ext cx="321056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The second time we saw it in Enelish</a:t>
            </a:r>
            <a:endParaRPr lang="en-US" altLang="zh-CN" sz="1400" b="1" dirty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41247" y="3053737"/>
            <a:ext cx="2594406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由于翻译的问题，可能会对问题的理解存在偏差，所以参照英文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的问题描述。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2" action="ppaction://hlinkfile"/>
              </a:rPr>
              <a:t>2018_MCM_Problem_C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  <a:hlinkClick r:id="rId2" action="ppaction://hlinkfile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59810" y="4928235"/>
            <a:ext cx="404749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We have done something to the original data</a:t>
            </a:r>
            <a:endParaRPr lang="en-US" altLang="zh-CN" sz="1400" b="1" dirty="0">
              <a:solidFill>
                <a:srgbClr val="00B0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9061" y="5234766"/>
            <a:ext cx="2594406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通过对数据所代表的实际意义进行理解，我们找出了描述能源的六个指标。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数据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hlinkClick r:id="rId3" action="ppaction://hlinkfile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99957" y="4928012"/>
            <a:ext cx="325564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We find mdels to solve our problems</a:t>
            </a:r>
            <a:endParaRPr lang="en-US" altLang="zh-CN" sz="1400" b="1" dirty="0">
              <a:solidFill>
                <a:srgbClr val="0070C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41247" y="5234766"/>
            <a:ext cx="2594406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通过对问题的分析与预检验，我们选择了以下模型，时间序列中的加权移动平均法、综合评价模型、变异系数法。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PART FIVE</a:t>
            </a:r>
            <a:endParaRPr lang="en-US" altLang="zh-CN" sz="4400" b="1" dirty="0">
              <a:solidFill>
                <a:schemeClr val="bg1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编程实战</a:t>
            </a:r>
            <a:endParaRPr lang="zh-CN" altLang="en-US" sz="6000" dirty="0">
              <a:solidFill>
                <a:schemeClr val="bg1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43573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School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：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South-Center University For Nationalities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3573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School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：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South-Center University For Nationalities</a:t>
            </a:r>
            <a:endParaRPr lang="zh-CN" altLang="en-US" sz="1400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/>
          <a:srcRect l="20853" r="22499"/>
          <a:stretch>
            <a:fillRect/>
          </a:stretch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/>
          <a:srcRect l="20853" r="22499"/>
          <a:stretch>
            <a:fillRect/>
          </a:stretch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23375" y="691118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477105" y="691118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962503" y="759509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加权移动平均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767922" y="726489"/>
            <a:ext cx="18180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综合评价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489267" y="740459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变异系数法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97840" y="1738630"/>
            <a:ext cx="314515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400" b="0">
                <a:solidFill>
                  <a:srgbClr val="7030A0"/>
                </a:solidFill>
                <a:latin typeface="Courier New" panose="02070309020205020404" charset="0"/>
                <a:cs typeface="Times New Roman" panose="02020603050405020304" charset="0"/>
              </a:rPr>
              <a:t>y=[original data]; </a:t>
            </a:r>
            <a:endParaRPr lang="en-US" sz="1400" b="0">
              <a:solidFill>
                <a:srgbClr val="7030A0"/>
              </a:solidFill>
              <a:latin typeface="Courier New" panose="02070309020205020404" charset="0"/>
              <a:cs typeface="Times New Roman" panose="02020603050405020304" charset="0"/>
            </a:endParaRPr>
          </a:p>
          <a:p>
            <a:pPr indent="0"/>
            <a:r>
              <a:rPr lang="en-US" sz="1400" b="0">
                <a:solidFill>
                  <a:srgbClr val="7030A0"/>
                </a:solidFill>
                <a:latin typeface="Courier New" panose="02070309020205020404" charset="0"/>
                <a:cs typeface="Times New Roman" panose="02020603050405020304" charset="0"/>
              </a:rPr>
              <a:t>w=[weight];m=length(y);n=3; for i=1:m-n+1yhat(i)=y(i:i+n-1)*w;end yhaterr=</a:t>
            </a:r>
            <a:endParaRPr lang="en-US" sz="1400" b="0">
              <a:solidFill>
                <a:srgbClr val="7030A0"/>
              </a:solidFill>
              <a:latin typeface="Courier New" panose="02070309020205020404" charset="0"/>
              <a:cs typeface="Times New Roman" panose="02020603050405020304" charset="0"/>
            </a:endParaRPr>
          </a:p>
          <a:p>
            <a:pPr indent="0"/>
            <a:r>
              <a:rPr lang="en-US" sz="1400" b="0">
                <a:solidFill>
                  <a:srgbClr val="7030A0"/>
                </a:solidFill>
                <a:latin typeface="Courier New" panose="02070309020205020404" charset="0"/>
                <a:cs typeface="Times New Roman" panose="02020603050405020304" charset="0"/>
              </a:rPr>
              <a:t>abs(y(n+1:m)-yhat(1:end-1))./y(n+1:m) </a:t>
            </a:r>
            <a:endParaRPr lang="en-US" sz="1400" b="0">
              <a:solidFill>
                <a:srgbClr val="7030A0"/>
              </a:solidFill>
              <a:latin typeface="Courier New" panose="02070309020205020404" charset="0"/>
              <a:cs typeface="Times New Roman" panose="02020603050405020304" charset="0"/>
            </a:endParaRPr>
          </a:p>
          <a:p>
            <a:pPr indent="0"/>
            <a:r>
              <a:rPr lang="en-US" sz="1400" b="0">
                <a:solidFill>
                  <a:srgbClr val="7030A0"/>
                </a:solidFill>
                <a:latin typeface="Courier New" panose="02070309020205020404" charset="0"/>
                <a:cs typeface="Times New Roman" panose="02020603050405020304" charset="0"/>
              </a:rPr>
              <a:t>T_err=1-sum(yhat(1:end-1))/sum(y(n+1:m)) y1989=yhat(end)/(1-T_err)</a:t>
            </a:r>
            <a:endParaRPr lang="en-US" altLang="en-US" sz="1400" b="0">
              <a:solidFill>
                <a:srgbClr val="7030A0"/>
              </a:solidFill>
              <a:latin typeface="Courier New" panose="020703090202050204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20853" r="22499"/>
          <a:stretch>
            <a:fillRect/>
          </a:stretch>
        </p:blipFill>
        <p:spPr>
          <a:xfrm>
            <a:off x="497840" y="1322705"/>
            <a:ext cx="3241040" cy="33134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62604" y="5382748"/>
            <a:ext cx="10240645" cy="52197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800" b="1" dirty="0">
                <a:solidFill>
                  <a:srgbClr val="002060"/>
                </a:solidFill>
              </a:rPr>
              <a:t>To hear him carefully,and trust me that it's beneficial to you.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PART SIX</a:t>
            </a:r>
            <a:endParaRPr lang="en-US" altLang="zh-CN" sz="4400" b="1" dirty="0">
              <a:solidFill>
                <a:schemeClr val="bg1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总结感悟</a:t>
            </a:r>
            <a:endParaRPr lang="zh-CN" altLang="en-US" sz="6000" dirty="0">
              <a:solidFill>
                <a:schemeClr val="bg1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43573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School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：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South-Center University For Nationalities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3573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b="1" dirty="0">
                <a:solidFill>
                  <a:schemeClr val="accent3"/>
                </a:solidFill>
                <a:effectLst/>
                <a:sym typeface="+mn-ea"/>
              </a:rPr>
              <a:t>School</a:t>
            </a:r>
            <a:r>
              <a:rPr lang="zh-CN" altLang="en-US" sz="1400" b="1" dirty="0">
                <a:solidFill>
                  <a:schemeClr val="accent3"/>
                </a:solidFill>
                <a:effectLst/>
                <a:sym typeface="+mn-ea"/>
              </a:rPr>
              <a:t>：</a:t>
            </a:r>
            <a:r>
              <a:rPr lang="en-US" altLang="zh-CN" sz="1400" b="1" dirty="0">
                <a:solidFill>
                  <a:schemeClr val="accent3"/>
                </a:solidFill>
                <a:effectLst/>
                <a:sym typeface="+mn-ea"/>
              </a:rPr>
              <a:t>South-Center University For Nationalities</a:t>
            </a:r>
            <a:endParaRPr lang="zh-CN" altLang="en-US" sz="1400" b="1" dirty="0"/>
          </a:p>
        </p:txBody>
      </p:sp>
      <p:graphicFrame>
        <p:nvGraphicFramePr>
          <p:cNvPr id="9" name="图表 8"/>
          <p:cNvGraphicFramePr/>
          <p:nvPr/>
        </p:nvGraphicFramePr>
        <p:xfrm>
          <a:off x="3842385" y="1102360"/>
          <a:ext cx="7763510" cy="5560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矩形 11"/>
          <p:cNvSpPr/>
          <p:nvPr/>
        </p:nvSpPr>
        <p:spPr>
          <a:xfrm>
            <a:off x="4036996" y="406787"/>
            <a:ext cx="6267450" cy="36830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dirty="0">
                <a:ln/>
                <a:solidFill>
                  <a:schemeClr val="accent4"/>
                </a:solidFill>
                <a:effectLst/>
              </a:rPr>
              <a:t>COMAP</a:t>
            </a:r>
            <a:r>
              <a:rPr lang="zh-CN" altLang="en-US" dirty="0">
                <a:ln/>
                <a:solidFill>
                  <a:schemeClr val="accent4"/>
                </a:solidFill>
                <a:effectLst/>
              </a:rPr>
              <a:t>对</a:t>
            </a:r>
            <a:r>
              <a:rPr lang="en-US" altLang="zh-CN" dirty="0">
                <a:ln/>
                <a:solidFill>
                  <a:schemeClr val="accent4"/>
                </a:solidFill>
                <a:effectLst/>
              </a:rPr>
              <a:t>2018</a:t>
            </a:r>
            <a:r>
              <a:rPr lang="zh-CN" altLang="en-US" dirty="0">
                <a:ln/>
                <a:solidFill>
                  <a:schemeClr val="accent4"/>
                </a:solidFill>
                <a:effectLst/>
              </a:rPr>
              <a:t>美国大学生数学建模参赛信息选题的统计结果</a:t>
            </a:r>
            <a:endParaRPr lang="zh-CN" altLang="en-US" dirty="0">
              <a:ln/>
              <a:solidFill>
                <a:schemeClr val="accent4"/>
              </a:solidFill>
              <a:effectLst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806190" y="382905"/>
            <a:ext cx="6650355" cy="509905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3573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b="1" dirty="0">
                <a:solidFill>
                  <a:schemeClr val="accent3"/>
                </a:solidFill>
                <a:effectLst/>
                <a:sym typeface="+mn-ea"/>
              </a:rPr>
              <a:t>School</a:t>
            </a:r>
            <a:r>
              <a:rPr lang="zh-CN" altLang="en-US" sz="1400" b="1" dirty="0">
                <a:solidFill>
                  <a:schemeClr val="accent3"/>
                </a:solidFill>
                <a:effectLst/>
                <a:sym typeface="+mn-ea"/>
              </a:rPr>
              <a:t>：</a:t>
            </a:r>
            <a:r>
              <a:rPr lang="en-US" altLang="zh-CN" sz="1400" b="1" dirty="0">
                <a:solidFill>
                  <a:schemeClr val="accent3"/>
                </a:solidFill>
                <a:effectLst/>
                <a:sym typeface="+mn-ea"/>
              </a:rPr>
              <a:t>South-Center University For Nationalities</a:t>
            </a:r>
            <a:endParaRPr lang="zh-CN" altLang="en-US" sz="1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54115" t="14479" r="4250" b="12370"/>
          <a:stretch>
            <a:fillRect/>
          </a:stretch>
        </p:blipFill>
        <p:spPr>
          <a:xfrm>
            <a:off x="3804322" y="1415837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感悟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苦其心志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参加美赛是一个比较磨人耐性，锻炼意志的过程。尤其是某些结论是显而易见的，却任然要用模型，大量数据去证明一个如此的结论。有点怀疑人生哈。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随波逐流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290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最先的时候我们的思路是确立的。受老师影响，对自己的总体建模方向有了很大动摇。但是，后来拒绝随波逐流。然而，老师那种及其抽象的思路的确帮我更好的理解了题目。（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No ruin,but help;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8130" y="1563370"/>
            <a:ext cx="187261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脚踏实地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思路被确立的很早。有了思路之后一步一步的去做。有时候结果会与现实差距很大，这时候要静下心来好好分析原因或则找老师帮助。老师那里有源源不断的信心。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循序渐进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290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凡事都有一个过程，每个过程都是要花一定的时间与精力的。虽然大多时候，我们想要的就是那样一个结果，然而，同时拥有结果与过程的才是一种双赢。（赢了事物本身，也赢了自己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36733" y="2417412"/>
            <a:ext cx="4318534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60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ENJOY</a:t>
            </a:r>
            <a:endParaRPr lang="en-US" altLang="zh-CN" sz="6000" dirty="0">
              <a:solidFill>
                <a:schemeClr val="bg1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  <a:p>
            <a:pPr algn="ctr" defTabSz="608965">
              <a:lnSpc>
                <a:spcPct val="13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charset="-122"/>
                <a:hlinkClick r:id="rId1" tooltip="" action="ppaction://hlinkfile"/>
              </a:rPr>
              <a:t>our matching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  <a:p>
            <a:pPr algn="ctr" defTabSz="608965">
              <a:lnSpc>
                <a:spcPct val="13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charset="-122"/>
                <a:hlinkClick r:id="rId2" tooltip="" action="ppaction://hlinkfile"/>
              </a:rPr>
              <a:t>our work</a:t>
            </a:r>
            <a:r>
              <a:rPr lang="en-US" altLang="zh-CN" sz="60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  </a:t>
            </a:r>
            <a:endParaRPr lang="en-US" altLang="zh-CN" sz="6000" dirty="0">
              <a:solidFill>
                <a:schemeClr val="accent1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43573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School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：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South-Center University For Nationalities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360410"/>
            <a:ext cx="860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</a:t>
            </a:r>
            <a:r>
              <a:rPr lang="en-US" altLang="zh-CN" sz="4800" b="1" dirty="0" smtClean="0"/>
              <a:t>YOU FOR </a:t>
            </a:r>
            <a:r>
              <a:rPr lang="en-US" altLang="zh-CN" sz="4800" b="1" dirty="0"/>
              <a:t>WATCHING</a:t>
            </a:r>
            <a:endParaRPr lang="en-US" altLang="zh-CN" sz="4800" b="1" dirty="0"/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43573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b="1" dirty="0">
                <a:sym typeface="+mn-ea"/>
              </a:rPr>
              <a:t>School</a:t>
            </a:r>
            <a:r>
              <a:rPr lang="zh-CN" altLang="en-US" sz="1400" b="1" dirty="0">
                <a:sym typeface="+mn-ea"/>
              </a:rPr>
              <a:t>：</a:t>
            </a:r>
            <a:r>
              <a:rPr lang="en-US" altLang="zh-CN" sz="1400" b="1" dirty="0">
                <a:sym typeface="+mn-ea"/>
              </a:rPr>
              <a:t>South-Center University For Nationalities</a:t>
            </a:r>
            <a:endParaRPr lang="zh-CN" altLang="en-US" sz="1400" b="1" dirty="0"/>
          </a:p>
        </p:txBody>
      </p:sp>
      <p:sp>
        <p:nvSpPr>
          <p:cNvPr id="12" name="矩形 11"/>
          <p:cNvSpPr/>
          <p:nvPr/>
        </p:nvSpPr>
        <p:spPr>
          <a:xfrm>
            <a:off x="5524600" y="4225951"/>
            <a:ext cx="114427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3.14,2018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指导老师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Yilin Kang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报告人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Jianwu Hu&amp;Xue Chang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tx2"/>
                </a:solidFill>
                <a:latin typeface="+mj-lt"/>
              </a:rPr>
              <a:t>目录</a:t>
            </a:r>
            <a:endParaRPr lang="en-US" altLang="zh-CN" sz="6000" dirty="0" smtClean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altLang="zh-CN" sz="2400" dirty="0" smtClean="0">
                <a:solidFill>
                  <a:schemeClr val="tx2"/>
                </a:solidFill>
                <a:latin typeface="+mj-lt"/>
              </a:rPr>
              <a:t>CONTENT</a:t>
            </a:r>
            <a:endParaRPr lang="en-US" altLang="zh-CN" sz="2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9080" y="2192655"/>
            <a:ext cx="209931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ONE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22855" y="2958465"/>
            <a:ext cx="17710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PART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TWO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92907" y="3762322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THREE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79845" y="4509135"/>
            <a:ext cx="147574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FOUR</a:t>
            </a:r>
            <a:endParaRPr kumimoji="1" lang="en-US" altLang="zh-CN" dirty="0" smtClean="0">
              <a:solidFill>
                <a:schemeClr val="bg2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1310" y="1699895"/>
            <a:ext cx="19748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数学建模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14880" y="2461260"/>
            <a:ext cx="224790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美赛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&amp;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国赛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93870" y="3296285"/>
            <a:ext cx="208661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培训计划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42289" y="4022100"/>
            <a:ext cx="1751798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kumimoji="1" lang="zh-CN" altLang="en-US" sz="2800" b="1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建模实现</a:t>
            </a:r>
            <a:endParaRPr kumimoji="1" lang="zh-CN" altLang="en-US" sz="2800" b="1" dirty="0">
              <a:solidFill>
                <a:schemeClr val="bg2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6885" y="2548890"/>
            <a:ext cx="1664335" cy="946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22220" y="3296285"/>
            <a:ext cx="1771650" cy="1130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567073" y="410171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304987" y="484720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60523"/>
            <a:ext cx="43573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School</a:t>
            </a:r>
            <a:r>
              <a:rPr lang="zh-CN" altLang="en-US" sz="14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：</a:t>
            </a:r>
            <a:r>
              <a:rPr lang="en-US" altLang="zh-CN" sz="14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South-Center University For Nationalities</a:t>
            </a:r>
            <a:endParaRPr lang="zh-CN" altLang="en-US" sz="1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7943215" y="4846955"/>
            <a:ext cx="222313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编程实战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66589" y="5668655"/>
            <a:ext cx="1751798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kumimoji="1" lang="zh-CN" altLang="en-US" sz="2800" b="1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总结感悟</a:t>
            </a:r>
            <a:endParaRPr kumimoji="1" lang="zh-CN" altLang="en-US" sz="2800" b="1" dirty="0">
              <a:solidFill>
                <a:schemeClr val="bg2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69275" y="5315585"/>
            <a:ext cx="17710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FIVE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66350" y="6123305"/>
            <a:ext cx="17710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PART SIX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8640" y="5668645"/>
            <a:ext cx="1771650" cy="1130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285730" y="6574155"/>
            <a:ext cx="1771650" cy="1130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ONE</a:t>
            </a:r>
            <a:endParaRPr lang="en-US" altLang="zh-CN" sz="4400" b="1" dirty="0" smtClean="0">
              <a:solidFill>
                <a:schemeClr val="bg2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数学建模</a:t>
            </a:r>
            <a:endParaRPr lang="zh-CN" altLang="en-US" sz="6000" dirty="0">
              <a:solidFill>
                <a:schemeClr val="bg2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43573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School</a:t>
            </a:r>
            <a:r>
              <a:rPr lang="zh-CN" altLang="en-US" sz="14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：</a:t>
            </a:r>
            <a:r>
              <a:rPr lang="en-US" altLang="zh-CN" sz="14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South-Center University For Nationalities</a:t>
            </a:r>
            <a:endParaRPr lang="zh-CN" altLang="en-US" sz="1400" b="1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55117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School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：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South-Center University For Nationalities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4" name="图片 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50374" y="1069035"/>
            <a:ext cx="657288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4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Mathematical Modeling</a:t>
            </a:r>
            <a:endParaRPr lang="en-US" altLang="zh-CN" sz="4400" dirty="0"/>
          </a:p>
        </p:txBody>
      </p:sp>
      <p:sp>
        <p:nvSpPr>
          <p:cNvPr id="10" name="矩形 9"/>
          <p:cNvSpPr/>
          <p:nvPr/>
        </p:nvSpPr>
        <p:spPr>
          <a:xfrm>
            <a:off x="950595" y="1972310"/>
            <a:ext cx="6539865" cy="12503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sz="4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WHY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14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它或能解释某些客观现象，或能预测未来的发展规律，或能为控制某一现象的发展提供某种意义下的最优策略或较好策略。</a:t>
            </a:r>
            <a:endParaRPr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9020" y="3131820"/>
            <a:ext cx="6539865" cy="12503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sz="44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WHA</a:t>
            </a:r>
            <a:r>
              <a:rPr lang="en-US" sz="44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T </a:t>
            </a:r>
            <a:r>
              <a:rPr sz="1400" dirty="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是一种模拟，用数学符号，数学式子，程序，图形等对实际   课题本质属性的抽象而又简洁的刻画</a:t>
            </a:r>
            <a:r>
              <a:rPr lang="en-US" sz="1400" dirty="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1400" dirty="0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13790" y="4382135"/>
            <a:ext cx="6539865" cy="15297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sz="4400" dirty="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HOW </a:t>
            </a:r>
            <a:r>
              <a:rPr sz="1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数学模型一般并非现实问题的直接翻版，它的建立常常既需要人们对现实问题深入细微的观察和分析，又需要人们灵活巧妙地利用各种数学知识。</a:t>
            </a:r>
            <a:endParaRPr sz="14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9020" y="5960110"/>
            <a:ext cx="8268335" cy="76835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4400" dirty="0">
                <a:solidFill>
                  <a:srgbClr val="FFC000"/>
                </a:solidFill>
              </a:rPr>
              <a:t>DEF </a:t>
            </a:r>
            <a:r>
              <a:rPr sz="1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这种应用知识从实际课题中抽象、提炼出数学模型的过程就称为数学建模</a:t>
            </a:r>
            <a:r>
              <a:rPr sz="1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sz="14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3573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School</a:t>
            </a:r>
            <a:r>
              <a:rPr lang="zh-CN" altLang="en-US" sz="14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：</a:t>
            </a:r>
            <a:r>
              <a:rPr lang="en-US" altLang="zh-CN" sz="14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South-Center University For Nationalities</a:t>
            </a:r>
            <a:endParaRPr lang="zh-CN" altLang="en-US" sz="1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48897"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6684"/>
            <a:ext cx="7365281" cy="576110"/>
            <a:chOff x="4568825" y="438589"/>
            <a:chExt cx="7365281" cy="576110"/>
          </a:xfrm>
        </p:grpSpPr>
        <p:sp>
          <p:nvSpPr>
            <p:cNvPr id="23" name="矩形 22"/>
            <p:cNvSpPr/>
            <p:nvPr/>
          </p:nvSpPr>
          <p:spPr>
            <a:xfrm>
              <a:off x="6961426" y="443834"/>
              <a:ext cx="4972680" cy="57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了解问题的实际背景，明确其实际意义，掌握对象的各种信息。数学思想来包容问题的精髓，数学思路贯穿问题的全过程</a:t>
              </a:r>
              <a:endParaRPr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3">
                      <a:lumMod val="75000"/>
                    </a:schemeClr>
                  </a:solidFill>
                </a:rPr>
                <a:t>模型准备</a:t>
              </a:r>
              <a:endParaRPr lang="zh-CN" alt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390065"/>
            <a:ext cx="7365281" cy="570865"/>
            <a:chOff x="4568825" y="432404"/>
            <a:chExt cx="7365281" cy="570865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7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根据实际对象的特征和建模的目的，对问题进行必要的简化，并用精确的语言提出一些恰当的假设。</a:t>
              </a:r>
              <a:endParaRPr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3">
                      <a:lumMod val="75000"/>
                    </a:schemeClr>
                  </a:solidFill>
                </a:rPr>
                <a:t>模型假设</a:t>
              </a:r>
              <a:endParaRPr lang="zh-CN" alt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534808"/>
            <a:ext cx="7365281" cy="570865"/>
            <a:chOff x="4568825" y="432404"/>
            <a:chExt cx="7365281" cy="570865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7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在假设的基础上，利用适当的数学工具来刻划各变量常量之间的数学关系，建立相应的数学结构（尽量用简单的数学工具）。</a:t>
              </a:r>
              <a:endParaRPr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3">
                      <a:lumMod val="75000"/>
                    </a:schemeClr>
                  </a:solidFill>
                </a:rPr>
                <a:t>模型建立</a:t>
              </a:r>
              <a:endParaRPr lang="zh-CN" alt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08238"/>
            <a:ext cx="7365281" cy="516081"/>
            <a:chOff x="4568825" y="432404"/>
            <a:chExt cx="7365281" cy="516081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330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利用获取的数据资料，对模型的所有参数做出计算（或近似计算）。</a:t>
              </a:r>
              <a:endParaRPr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3">
                      <a:lumMod val="75000"/>
                    </a:schemeClr>
                  </a:solidFill>
                </a:rPr>
                <a:t>模型求解</a:t>
              </a:r>
              <a:endParaRPr lang="zh-CN" alt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56125" y="4769831"/>
            <a:ext cx="7365281" cy="516081"/>
            <a:chOff x="4568825" y="432404"/>
            <a:chExt cx="7365281" cy="516081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330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对所要建立模型的思路进行阐述，对所得的结果进行数学上的分析。</a:t>
              </a:r>
              <a:endParaRPr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3">
                      <a:lumMod val="75000"/>
                    </a:schemeClr>
                  </a:solidFill>
                </a:rPr>
                <a:t>模型分析</a:t>
              </a:r>
              <a:endParaRPr lang="zh-CN" alt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759450"/>
            <a:ext cx="7365365" cy="1050290"/>
            <a:chOff x="4568825" y="432404"/>
            <a:chExt cx="7365281" cy="934973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934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将模型分析结果与实际情形进行比较，以此来验证模型的准确性、合理性和适用性。如果模型与实际较吻合，则要对计算结果给出其实际含义，并进行解释。如果模型与实际吻合较差，则应该修改假设，再次重复建模过程。</a:t>
              </a:r>
              <a:endParaRPr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1097280" cy="3278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3">
                      <a:lumMod val="75000"/>
                    </a:schemeClr>
                  </a:solidFill>
                </a:rPr>
                <a:t>模型检验</a:t>
              </a:r>
              <a:endParaRPr lang="zh-CN" alt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49574"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微软雅黑" panose="020B0503020204020204" charset="-122"/>
              </a:rPr>
              <a:t>PART TWO</a:t>
            </a:r>
            <a:endParaRPr lang="en-US" altLang="zh-CN" sz="4400" b="1" dirty="0">
              <a:solidFill>
                <a:schemeClr val="accent3">
                  <a:lumMod val="75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solidFill>
                  <a:schemeClr val="accent3">
                    <a:lumMod val="75000"/>
                  </a:schemeClr>
                </a:solidFill>
                <a:latin typeface="+mj-lt"/>
                <a:ea typeface="微软雅黑" panose="020B0503020204020204" charset="-122"/>
              </a:rPr>
              <a:t>美赛</a:t>
            </a:r>
            <a:r>
              <a:rPr lang="en-US" altLang="zh-CN" sz="6000" dirty="0">
                <a:solidFill>
                  <a:schemeClr val="accent3">
                    <a:lumMod val="75000"/>
                  </a:schemeClr>
                </a:solidFill>
                <a:latin typeface="+mj-lt"/>
                <a:ea typeface="微软雅黑" panose="020B0503020204020204" charset="-122"/>
              </a:rPr>
              <a:t>&amp;</a:t>
            </a:r>
            <a:r>
              <a:rPr lang="zh-CN" altLang="en-US" sz="6000" dirty="0">
                <a:solidFill>
                  <a:schemeClr val="accent3">
                    <a:lumMod val="75000"/>
                  </a:schemeClr>
                </a:solidFill>
                <a:latin typeface="+mj-lt"/>
                <a:ea typeface="微软雅黑" panose="020B0503020204020204" charset="-122"/>
              </a:rPr>
              <a:t>国赛</a:t>
            </a:r>
            <a:endParaRPr lang="zh-CN" altLang="en-US" sz="6000" dirty="0">
              <a:solidFill>
                <a:schemeClr val="accent3">
                  <a:lumMod val="75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43573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School</a:t>
            </a:r>
            <a:r>
              <a:rPr lang="zh-CN" altLang="en-US" sz="14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：</a:t>
            </a:r>
            <a:r>
              <a:rPr lang="en-US" altLang="zh-CN" sz="14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South-Center University For Nationalities</a:t>
            </a:r>
            <a:endParaRPr lang="zh-CN" altLang="en-US" sz="1400" b="1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3573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School</a:t>
            </a:r>
            <a:r>
              <a:rPr lang="zh-CN" altLang="en-US" sz="14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：</a:t>
            </a:r>
            <a:r>
              <a:rPr lang="en-US" altLang="zh-CN" sz="14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South-Center University For Nationalities</a:t>
            </a:r>
            <a:endParaRPr lang="zh-CN" altLang="en-US" sz="1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68830" t="39363" r="20020" b="39553"/>
          <a:stretch>
            <a:fillRect/>
          </a:stretch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68830" t="39363" r="20020" b="39553"/>
          <a:stretch>
            <a:fillRect/>
          </a:stretch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l="68830" t="39363" r="20020" b="39553"/>
          <a:stretch>
            <a:fillRect/>
          </a:stretch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7950" y="4055548"/>
            <a:ext cx="15163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WRITING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1225" y="4300072"/>
            <a:ext cx="2594406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美赛要用英文写作，而且要阅读很多英文文献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8730" y="4055745"/>
            <a:ext cx="219900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7030A0"/>
                </a:solidFill>
              </a:rPr>
              <a:t>ALGORITHM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68951" y="4300072"/>
            <a:ext cx="2594406" cy="1170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美赛大量的用到了启发式算法，如遗传算法、模拟退火、粒子群等。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73092" y="4055548"/>
            <a:ext cx="14522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B050"/>
                </a:solidFill>
              </a:rPr>
              <a:t>REQUIRE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86367" y="4300072"/>
            <a:ext cx="2594406" cy="1889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美赛更为注重思想对结果的要求却不是很严格，如果你能做出一个很优秀的模型，也许结果并不理想也可能获得高奖。</a:t>
            </a:r>
            <a:endParaRPr sz="18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3573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School</a:t>
            </a:r>
            <a:r>
              <a:rPr lang="zh-CN" altLang="en-US" sz="14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：</a:t>
            </a:r>
            <a:r>
              <a:rPr lang="en-US" altLang="zh-CN" sz="14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South-Center University For Nationalities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10794" y="1046421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20197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赛题类型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9621" y="1542625"/>
            <a:ext cx="6550312" cy="62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美国大学生数学建模竞赛（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MCM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） 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题</a:t>
            </a:r>
            <a:endParaRPr lang="en-US" altLang="zh-CN" sz="1400" dirty="0">
              <a:solidFill>
                <a:schemeClr val="accent6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美国大学生交叉学科竞赛（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ICM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）   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D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E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F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题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71424" y="225548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获奖情况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192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1400" dirty="0">
                <a:solidFill>
                  <a:srgbClr val="7030A0"/>
                </a:solidFill>
                <a:ea typeface="宋体" panose="02010600030101010101" pitchFamily="2" charset="-122"/>
                <a:sym typeface="+mn-ea"/>
              </a:rPr>
              <a:t>获奖情况</a:t>
            </a:r>
            <a:r>
              <a:rPr lang="en-US" altLang="zh-CN" sz="1400" dirty="0">
                <a:solidFill>
                  <a:srgbClr val="7030A0"/>
                </a:solidFill>
                <a:ea typeface="宋体" panose="02010600030101010101" pitchFamily="2" charset="-122"/>
                <a:sym typeface="+mn-ea"/>
              </a:rPr>
              <a:t>				      </a:t>
            </a:r>
            <a:r>
              <a:rPr lang="zh-CN" altLang="en-US" sz="1400" dirty="0">
                <a:solidFill>
                  <a:srgbClr val="7030A0"/>
                </a:solidFill>
                <a:ea typeface="宋体" panose="02010600030101010101" pitchFamily="2" charset="-122"/>
                <a:sym typeface="+mn-ea"/>
              </a:rPr>
              <a:t>比例</a:t>
            </a:r>
            <a:endParaRPr lang="en-US" altLang="zh-CN" sz="14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1400" dirty="0">
                <a:solidFill>
                  <a:srgbClr val="7030A0"/>
                </a:solidFill>
                <a:ea typeface="宋体" panose="02010600030101010101" pitchFamily="2" charset="-122"/>
                <a:sym typeface="+mn-ea"/>
              </a:rPr>
              <a:t>三等奖   </a:t>
            </a:r>
            <a:r>
              <a:rPr lang="en-US" altLang="zh-CN" sz="1400" dirty="0">
                <a:solidFill>
                  <a:srgbClr val="7030A0"/>
                </a:solidFill>
                <a:ea typeface="宋体" panose="02010600030101010101" pitchFamily="2" charset="-122"/>
                <a:sym typeface="+mn-ea"/>
              </a:rPr>
              <a:t> Successful Participants	                   50%---60%</a:t>
            </a:r>
            <a:endParaRPr lang="en-US" altLang="zh-CN" sz="14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1400" dirty="0">
                <a:solidFill>
                  <a:srgbClr val="7030A0"/>
                </a:solidFill>
                <a:ea typeface="宋体" panose="02010600030101010101" pitchFamily="2" charset="-122"/>
                <a:sym typeface="+mn-ea"/>
              </a:rPr>
              <a:t>二等奖    </a:t>
            </a:r>
            <a:r>
              <a:rPr lang="en-US" altLang="zh-CN" sz="1400" dirty="0">
                <a:solidFill>
                  <a:srgbClr val="7030A0"/>
                </a:solidFill>
                <a:ea typeface="宋体" panose="02010600030101010101" pitchFamily="2" charset="-122"/>
                <a:sym typeface="+mn-ea"/>
              </a:rPr>
              <a:t>Honorable Mentions 		30%---35%</a:t>
            </a:r>
            <a:endParaRPr lang="en-US" altLang="zh-CN" sz="14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1400" dirty="0">
                <a:solidFill>
                  <a:srgbClr val="7030A0"/>
                </a:solidFill>
                <a:ea typeface="宋体" panose="02010600030101010101" pitchFamily="2" charset="-122"/>
                <a:sym typeface="+mn-ea"/>
              </a:rPr>
              <a:t>一等奖    </a:t>
            </a:r>
            <a:r>
              <a:rPr lang="en-US" altLang="zh-CN" sz="1400" dirty="0">
                <a:solidFill>
                  <a:srgbClr val="7030A0"/>
                </a:solidFill>
                <a:ea typeface="宋体" panose="02010600030101010101" pitchFamily="2" charset="-122"/>
                <a:sym typeface="+mn-ea"/>
              </a:rPr>
              <a:t>Meritorious Winners		10%---15%</a:t>
            </a:r>
            <a:endParaRPr lang="en-US" altLang="zh-CN" sz="14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1400" dirty="0">
                <a:solidFill>
                  <a:srgbClr val="7030A0"/>
                </a:solidFill>
                <a:ea typeface="宋体" panose="02010600030101010101" pitchFamily="2" charset="-122"/>
                <a:sym typeface="+mn-ea"/>
              </a:rPr>
              <a:t>特等奖提名奖    </a:t>
            </a:r>
            <a:r>
              <a:rPr lang="en-US" altLang="zh-CN" sz="1400" dirty="0">
                <a:solidFill>
                  <a:srgbClr val="7030A0"/>
                </a:solidFill>
                <a:ea typeface="宋体" panose="02010600030101010101" pitchFamily="2" charset="-122"/>
                <a:sym typeface="+mn-ea"/>
              </a:rPr>
              <a:t>Finalist Winners                      </a:t>
            </a:r>
            <a:r>
              <a:rPr lang="zh-CN" altLang="en-US" sz="1400" dirty="0">
                <a:solidFill>
                  <a:srgbClr val="7030A0"/>
                </a:solidFill>
                <a:ea typeface="宋体" panose="02010600030101010101" pitchFamily="2" charset="-122"/>
                <a:sym typeface="+mn-ea"/>
              </a:rPr>
              <a:t>  低于</a:t>
            </a:r>
            <a:r>
              <a:rPr lang="en-US" altLang="zh-CN" sz="1400" dirty="0">
                <a:solidFill>
                  <a:srgbClr val="7030A0"/>
                </a:solidFill>
                <a:ea typeface="宋体" panose="02010600030101010101" pitchFamily="2" charset="-122"/>
                <a:sym typeface="+mn-ea"/>
              </a:rPr>
              <a:t>1%</a:t>
            </a:r>
            <a:endParaRPr lang="en-US" altLang="zh-CN" sz="14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1400" dirty="0">
                <a:solidFill>
                  <a:srgbClr val="7030A0"/>
                </a:solidFill>
                <a:ea typeface="宋体" panose="02010600030101010101" pitchFamily="2" charset="-122"/>
                <a:sym typeface="+mn-ea"/>
              </a:rPr>
              <a:t>特等奖     </a:t>
            </a:r>
            <a:r>
              <a:rPr lang="en-US" altLang="zh-CN" sz="1400" dirty="0">
                <a:solidFill>
                  <a:srgbClr val="7030A0"/>
                </a:solidFill>
                <a:ea typeface="宋体" panose="02010600030101010101" pitchFamily="2" charset="-122"/>
                <a:sym typeface="+mn-ea"/>
              </a:rPr>
              <a:t>Outstanding Winners                          </a:t>
            </a:r>
            <a:r>
              <a:rPr lang="zh-CN" altLang="en-US" sz="1400" dirty="0">
                <a:solidFill>
                  <a:srgbClr val="7030A0"/>
                </a:solidFill>
                <a:ea typeface="宋体" panose="02010600030101010101" pitchFamily="2" charset="-122"/>
                <a:sym typeface="+mn-ea"/>
              </a:rPr>
              <a:t>低于</a:t>
            </a:r>
            <a:r>
              <a:rPr lang="en-US" altLang="zh-CN" sz="1400" dirty="0">
                <a:solidFill>
                  <a:srgbClr val="7030A0"/>
                </a:solidFill>
                <a:ea typeface="宋体" panose="02010600030101010101" pitchFamily="2" charset="-122"/>
                <a:sym typeface="+mn-ea"/>
              </a:rPr>
              <a:t>1%</a:t>
            </a:r>
            <a:endParaRPr lang="en-US" altLang="zh-CN" sz="1400" dirty="0">
              <a:solidFill>
                <a:srgbClr val="7030A0"/>
              </a:solidFill>
              <a:latin typeface="微软雅黑" panose="020B0503020204020204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90474" y="4879508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959786" y="4853284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参赛结论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49461" y="5754807"/>
            <a:ext cx="6550312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eaLnBrk="1" hangingPunct="1">
              <a:spcBef>
                <a:spcPct val="50000"/>
              </a:spcBef>
              <a:buClrTx/>
              <a:buNone/>
            </a:pPr>
            <a:r>
              <a:rPr lang="zh-CN" altLang="en-US" sz="2000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ea"/>
              </a:rPr>
              <a:t>相对于国赛，美赛获奖并不难。（国赛的国家一等奖和国家二等奖比例加起来也往往不超过</a:t>
            </a:r>
            <a:r>
              <a:rPr lang="en-US" altLang="zh-CN" sz="2000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ea"/>
              </a:rPr>
              <a:t>8%</a:t>
            </a:r>
            <a:r>
              <a:rPr lang="zh-CN" altLang="en-US" sz="2000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ea"/>
              </a:rPr>
              <a:t>）</a:t>
            </a:r>
            <a:endParaRPr lang="zh-CN" altLang="en-US" sz="2000" dirty="0">
              <a:solidFill>
                <a:srgbClr val="00B0F0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THREE</a:t>
            </a:r>
            <a:endParaRPr lang="en-US" altLang="zh-CN" sz="4400" b="1" dirty="0">
              <a:solidFill>
                <a:schemeClr val="bg1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352007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培训计</a:t>
            </a:r>
            <a:r>
              <a:rPr lang="zh-CN" altLang="en-US" sz="60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" panose="020B0503020204020204" charset="-122"/>
              </a:rPr>
              <a:t>划</a:t>
            </a:r>
            <a:endParaRPr lang="zh-CN" altLang="en-US" sz="6000" dirty="0">
              <a:solidFill>
                <a:schemeClr val="bg1">
                  <a:lumMod val="50000"/>
                </a:schemeClr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43573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School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：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South-Center University For Nationalities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3510</Words>
  <Application>WPS 演示</Application>
  <PresentationFormat>宽屏</PresentationFormat>
  <Paragraphs>260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Segoe UI Light</vt:lpstr>
      <vt:lpstr>Segoe UI Light</vt:lpstr>
      <vt:lpstr>微软雅黑</vt:lpstr>
      <vt:lpstr>Century Gothic</vt:lpstr>
      <vt:lpstr>华文行楷</vt:lpstr>
      <vt:lpstr>Segoe UI</vt:lpstr>
      <vt:lpstr>Arial Unicode MS</vt:lpstr>
      <vt:lpstr>Calibri</vt:lpstr>
      <vt:lpstr>Century</vt:lpstr>
      <vt:lpstr>Courier New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蘋芰.蓂荚</cp:lastModifiedBy>
  <cp:revision>75</cp:revision>
  <dcterms:created xsi:type="dcterms:W3CDTF">2015-08-18T02:51:00Z</dcterms:created>
  <dcterms:modified xsi:type="dcterms:W3CDTF">2018-03-12T11:33:44Z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</Properties>
</file>