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60" r:id="rId8"/>
    <p:sldId id="261" r:id="rId9"/>
    <p:sldId id="262" r:id="rId10"/>
    <p:sldId id="269" r:id="rId11"/>
    <p:sldId id="263" r:id="rId12"/>
    <p:sldId id="265" r:id="rId13"/>
    <p:sldId id="266" r:id="rId14"/>
    <p:sldId id="267" r:id="rId15"/>
    <p:sldId id="268" r:id="rId16"/>
    <p:sldId id="270" r:id="rId17"/>
    <p:sldId id="271" r:id="rId18"/>
    <p:sldId id="264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PNSR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Sheet1!$B$1:$B$3</c:f>
              <c:numCache>
                <c:formatCode>General</c:formatCode>
                <c:ptCount val="3"/>
                <c:pt idx="0">
                  <c:v>25.921299999999999</c:v>
                </c:pt>
                <c:pt idx="1">
                  <c:v>25.96</c:v>
                </c:pt>
                <c:pt idx="2">
                  <c:v>26</c:v>
                </c:pt>
              </c:numCache>
            </c:numRef>
          </c:yVal>
          <c:smooth val="0"/>
        </c:ser>
        <c:ser>
          <c:idx val="1"/>
          <c:order val="1"/>
          <c:tx>
            <c:v>SSIM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Sheet1!$C$1:$C$3</c:f>
              <c:numCache>
                <c:formatCode>General</c:formatCode>
                <c:ptCount val="3"/>
                <c:pt idx="0">
                  <c:v>0.75600000000000001</c:v>
                </c:pt>
                <c:pt idx="1">
                  <c:v>0.76</c:v>
                </c:pt>
                <c:pt idx="2">
                  <c:v>0.77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675424"/>
        <c:axId val="-2101664544"/>
      </c:scatterChart>
      <c:valAx>
        <c:axId val="-2101675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664544"/>
        <c:crosses val="autoZero"/>
        <c:crossBetween val="midCat"/>
      </c:valAx>
      <c:valAx>
        <c:axId val="-210166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675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8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4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8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7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54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7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8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3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BAFB3C-BF2D-4856-9223-89DA0DCFA826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BF3F2F-5BB3-463B-B9F8-3EF10771543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q-itFq0Sco" TargetMode="External"/><Relationship Id="rId3" Type="http://schemas.openxmlformats.org/officeDocument/2006/relationships/hyperlink" Target="http://www.wisdom.weizmann.ac.il/~vision/SingleImageSR.html" TargetMode="External"/><Relationship Id="rId7" Type="http://schemas.openxmlformats.org/officeDocument/2006/relationships/hyperlink" Target="https://www.youtube.com/watch?v=h_fYIs0hdL0" TargetMode="External"/><Relationship Id="rId2" Type="http://schemas.openxmlformats.org/officeDocument/2006/relationships/hyperlink" Target="http://www4.comp.polyu.edu.hk/~cslzhang/paper/PGP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LXSVLKZE7U" TargetMode="External"/><Relationship Id="rId5" Type="http://schemas.openxmlformats.org/officeDocument/2006/relationships/hyperlink" Target="https://www.youtube.com/watch?v=y8wk0VVEaiY" TargetMode="External"/><Relationship Id="rId4" Type="http://schemas.openxmlformats.org/officeDocument/2006/relationships/hyperlink" Target="http://www.wisdom.weizmann.ac.il/~/iran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007" y="2175628"/>
            <a:ext cx="10058400" cy="3566160"/>
          </a:xfrm>
        </p:spPr>
        <p:txBody>
          <a:bodyPr/>
          <a:lstStyle/>
          <a:p>
            <a:r>
              <a:rPr lang="en-IN" dirty="0" smtClean="0"/>
              <a:t>Image </a:t>
            </a:r>
            <a:r>
              <a:rPr lang="en-IN" dirty="0" err="1" smtClean="0"/>
              <a:t>Denoising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2000" dirty="0" smtClean="0"/>
              <a:t>Guided By : </a:t>
            </a:r>
            <a:r>
              <a:rPr lang="en-IN" sz="2000" dirty="0" err="1" smtClean="0"/>
              <a:t>Prof.</a:t>
            </a:r>
            <a:r>
              <a:rPr lang="en-IN" sz="2000" dirty="0" smtClean="0"/>
              <a:t> </a:t>
            </a:r>
            <a:r>
              <a:rPr lang="en-IN" sz="2000" dirty="0" err="1" smtClean="0"/>
              <a:t>Shanmuganathan</a:t>
            </a:r>
            <a:r>
              <a:rPr lang="en-IN" sz="2000" dirty="0" smtClean="0"/>
              <a:t> Raman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77" y="4430331"/>
            <a:ext cx="10254159" cy="72121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					Patch </a:t>
            </a:r>
            <a:r>
              <a:rPr lang="en-IN" dirty="0"/>
              <a:t>Group Based Nonlocal </a:t>
            </a:r>
            <a:r>
              <a:rPr lang="en-IN" dirty="0" smtClean="0"/>
              <a:t>						Self-Similarity </a:t>
            </a:r>
            <a:r>
              <a:rPr lang="en-IN" dirty="0"/>
              <a:t>Prior </a:t>
            </a:r>
            <a:r>
              <a:rPr lang="en-IN" dirty="0" smtClean="0"/>
              <a:t>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6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Weighted Sparse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For each patch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in the PG , use D as the dictionary to sparsely encode </a:t>
            </a:r>
            <a:r>
              <a:rPr lang="en-IN" sz="2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Xm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as </a:t>
            </a:r>
            <a:r>
              <a:rPr lang="en-IN" sz="2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Xm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= Dα + v, where α is the vector of sparse coding coefficients and v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is the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corrupted noise. Meanwhile, we propose to introduce a weighting vector w to weight the coding vector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α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6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We used one norm to change problem from NP hard to simple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By Maximum </a:t>
            </a: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A-Posterior (MAP</a:t>
            </a: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 estimation</a:t>
            </a:r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, </a:t>
            </a: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we find the optimal solution for alpha</a:t>
            </a:r>
          </a:p>
          <a:p>
            <a:pPr marL="0" indent="0">
              <a:buNone/>
            </a:pPr>
            <a:endParaRPr lang="en-IN" sz="24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4" name="Picture 3" descr="&#10;\min_{\alpha \in \mathbb{R}^p} \frac{1}{2} \|x - D\alpha \|_2^2 + \lambda \|\alpha\|_1,&#10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52" y="3234055"/>
            <a:ext cx="2499378" cy="616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2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of </a:t>
            </a:r>
            <a:r>
              <a:rPr lang="en-IN" dirty="0" err="1" smtClean="0"/>
              <a:t>Denoising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Took one blurred image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Created Image pyramid using Gaussian pyramid of noisy 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PGs are extracted from training images by putting nonlocal similar patches into groups, and algorithm is developed to learn the NSS(non local self similarity )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prior by using the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fact that a local patch often has many nonlocal similar patches to it across the image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Trained Dictionary using the images formed from pyramid PG-GMM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weighted sparse coding model used which has a closed-form solution used to perform image </a:t>
            </a:r>
            <a:r>
              <a:rPr lang="en-IN" sz="2600" dirty="0" err="1">
                <a:latin typeface="Aparajita" panose="020B0604020202020204" pitchFamily="34" charset="0"/>
                <a:cs typeface="Aparajita" panose="020B0604020202020204" pitchFamily="34" charset="0"/>
              </a:rPr>
              <a:t>denoising</a:t>
            </a:r>
            <a:endParaRPr lang="en-IN" sz="2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</a:t>
            </a:r>
            <a:r>
              <a:rPr lang="en-IN" dirty="0" err="1" smtClean="0"/>
              <a:t>Denoising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aims to recover the clean image x from its noisy observation y = x + </a:t>
            </a:r>
            <a:r>
              <a:rPr lang="en-IN" sz="2600" dirty="0" err="1">
                <a:latin typeface="Aparajita" panose="020B0604020202020204" pitchFamily="34" charset="0"/>
                <a:cs typeface="Aparajita" panose="020B0604020202020204" pitchFamily="34" charset="0"/>
              </a:rPr>
              <a:t>v,where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 v is assumed to be additive white Gaussian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approach is to model the image priors on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patches and forming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patch group by grouping the similar patches to a local patch in a large enough </a:t>
            </a:r>
            <a:r>
              <a:rPr lang="en-IN" sz="2600" dirty="0" err="1">
                <a:latin typeface="Aparajita" panose="020B0604020202020204" pitchFamily="34" charset="0"/>
                <a:cs typeface="Aparajita" panose="020B0604020202020204" pitchFamily="34" charset="0"/>
              </a:rPr>
              <a:t>neighborhood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used Gaussian Mixture Model (GMM) to model image patches, and achieved </a:t>
            </a:r>
            <a:r>
              <a:rPr lang="en-IN" sz="2600" dirty="0" err="1">
                <a:latin typeface="Aparajita" panose="020B0604020202020204" pitchFamily="34" charset="0"/>
                <a:cs typeface="Aparajita" panose="020B0604020202020204" pitchFamily="34" charset="0"/>
              </a:rPr>
              <a:t>denoising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sparse representation based scheme which encodes an image patch as a linear combination of a few atoms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selected from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a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dictionary has been trained using K-SVD algorithm uses learning from noisy image</a:t>
            </a:r>
            <a:endParaRPr lang="en-IN" sz="2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399245"/>
            <a:ext cx="8654603" cy="5937161"/>
          </a:xfrm>
        </p:spPr>
      </p:pic>
    </p:spTree>
    <p:extLst>
      <p:ext uri="{BB962C8B-B14F-4D97-AF65-F5344CB8AC3E}">
        <p14:creationId xmlns:p14="http://schemas.microsoft.com/office/powerpoint/2010/main" val="25620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28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Given a noisy image y for each local patches we find </a:t>
            </a:r>
          </a:p>
          <a:p>
            <a:pPr marL="0" indent="0">
              <a:buNone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 similar patches in a window </a:t>
            </a:r>
            <a:r>
              <a:rPr lang="en-IN" sz="2600" dirty="0" err="1">
                <a:latin typeface="Aparajita" panose="020B0604020202020204" pitchFamily="34" charset="0"/>
                <a:cs typeface="Aparajita" panose="020B0604020202020204" pitchFamily="34" charset="0"/>
              </a:rPr>
              <a:t>centered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 on it to form a </a:t>
            </a:r>
          </a:p>
          <a:p>
            <a:pPr marL="0" indent="0">
              <a:buNone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 Patch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group mean of Y, denoted by µy, is calculated and 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subtracted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from each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patch shown here.</a:t>
            </a:r>
          </a:p>
          <a:p>
            <a:pPr marL="0" indent="0">
              <a:buNone/>
            </a:pPr>
            <a:endParaRPr lang="en-IN" sz="2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2" y="1845734"/>
            <a:ext cx="4466280" cy="27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From subtracted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PG,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select the most suitable Gaussian component to it from the trained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PG-GMM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Done by checking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the posterior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probability(E-M steps iteratively)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of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which image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patch belongs to the which Gaussian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Done using taking log likelihood and GMM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Now we train our Dictionary using K-SVD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Finally </a:t>
            </a:r>
            <a:r>
              <a:rPr lang="en-IN" sz="2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denoising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by using weighted sparse coding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of Peak to noise ratio and Structural Similarity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21" y="1884900"/>
            <a:ext cx="7075518" cy="4022725"/>
          </a:xfrm>
        </p:spPr>
      </p:pic>
    </p:spTree>
    <p:extLst>
      <p:ext uri="{BB962C8B-B14F-4D97-AF65-F5344CB8AC3E}">
        <p14:creationId xmlns:p14="http://schemas.microsoft.com/office/powerpoint/2010/main" val="28704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11846"/>
              </p:ext>
            </p:extLst>
          </p:nvPr>
        </p:nvGraphicFramePr>
        <p:xfrm>
          <a:off x="2498501" y="2057400"/>
          <a:ext cx="7315200" cy="360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9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 and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Requires only one image the noisy image only no need of extra image to train the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Method takes very less time to train the dictionary relative to other </a:t>
            </a:r>
            <a:r>
              <a:rPr lang="en-IN" sz="2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denoising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mean vector of each Gaussian component in PG-GMM is naturally a zero vector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so , we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only need to learn the covariance matrix of each component without considering its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PSNR (peak to noise ratio ) is slightly less that some current developed method but also better than traditional methods used earlier</a:t>
            </a:r>
            <a:endParaRPr lang="en-IN" sz="2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  <a:hlinkClick r:id="rId2"/>
              </a:rPr>
              <a:t>http://www4.comp.polyu.edu.hk/~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  <a:hlinkClick r:id="rId2"/>
              </a:rPr>
              <a:t>cslzhang/paper/PGPD.pdf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  <a:hlinkClick r:id="rId3"/>
              </a:rPr>
              <a:t>http://www.wisdom.weizmann.ac.il/~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  <a:hlinkClick r:id="rId3"/>
              </a:rPr>
              <a:t>vision/SingleImageSR.html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  <a:hlinkClick r:id="rId4"/>
              </a:rPr>
              <a:t>http://www.wisdom.weizmann.ac.il/~/irani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  <a:hlinkClick r:id="rId4"/>
              </a:rPr>
              <a:t>/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  <a:hlinkClick r:id="rId5"/>
              </a:rPr>
              <a:t>https://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  <a:hlinkClick r:id="rId5"/>
              </a:rPr>
              <a:t>www.youtube.com/watch?v=y8wk0VVEaiY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  <a:hlinkClick r:id="rId6"/>
              </a:rPr>
              <a:t>https://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  <a:hlinkClick r:id="rId6"/>
              </a:rPr>
              <a:t>www.youtube.com/watch?v=XLXSVLKZE7U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  <a:hlinkClick r:id="rId7"/>
              </a:rPr>
              <a:t>https://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  <a:hlinkClick r:id="rId7"/>
              </a:rPr>
              <a:t>www.youtube.com/watch?v=h_fYIs0hdL0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  <a:hlinkClick r:id="rId8"/>
              </a:rPr>
              <a:t>https://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  <a:hlinkClick r:id="rId8"/>
              </a:rPr>
              <a:t>www.youtube.com/watch?v=eq-itFq0Sco</a:t>
            </a: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" y="810296"/>
            <a:ext cx="4548099" cy="45480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85" y="810296"/>
            <a:ext cx="4611710" cy="46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448270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dirty="0" smtClean="0">
                <a:latin typeface="Algerian" panose="04020705040A02060702" pitchFamily="82" charset="0"/>
              </a:rPr>
              <a:t>Thank </a:t>
            </a:r>
            <a:r>
              <a:rPr lang="en-IN" dirty="0">
                <a:latin typeface="Algerian" panose="04020705040A02060702" pitchFamily="82" charset="0"/>
              </a:rPr>
              <a:t>You</a:t>
            </a:r>
            <a:r>
              <a:rPr lang="en-IN" dirty="0" smtClean="0">
                <a:latin typeface="Algerian" panose="04020705040A02060702" pitchFamily="82" charset="0"/>
              </a:rPr>
              <a:t/>
            </a:r>
            <a:br>
              <a:rPr lang="en-IN" dirty="0" smtClean="0">
                <a:latin typeface="Algerian" panose="04020705040A02060702" pitchFamily="82" charset="0"/>
              </a:rPr>
            </a:br>
            <a:r>
              <a:rPr lang="en-IN" dirty="0" smtClean="0"/>
              <a:t>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4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33" y="173736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Super Resolution from single image by </a:t>
            </a:r>
            <a:r>
              <a:rPr lang="de-DE" sz="2600" dirty="0">
                <a:latin typeface="Aparajita" panose="020B0604020202020204" pitchFamily="34" charset="0"/>
                <a:cs typeface="Aparajita" panose="020B0604020202020204" pitchFamily="34" charset="0"/>
              </a:rPr>
              <a:t>Daniel Glasner </a:t>
            </a:r>
            <a:r>
              <a:rPr lang="de-DE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,Shai Bagon and </a:t>
            </a:r>
            <a:r>
              <a:rPr lang="de-DE" sz="2600" dirty="0">
                <a:latin typeface="Aparajita" panose="020B0604020202020204" pitchFamily="34" charset="0"/>
                <a:cs typeface="Aparajita" panose="020B0604020202020204" pitchFamily="34" charset="0"/>
              </a:rPr>
              <a:t>Michal </a:t>
            </a:r>
            <a:r>
              <a:rPr lang="de-DE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Irani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As super resolution could be obtained by </a:t>
            </a:r>
            <a:r>
              <a:rPr lang="de-DE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:</a:t>
            </a:r>
          </a:p>
          <a:p>
            <a:pPr marL="457200" indent="-457200">
              <a:buAutoNum type="alphaLcParenR"/>
            </a:pP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The classical multi-image super-resolution i.e. combining images obtained at subpixel misalignments</a:t>
            </a:r>
          </a:p>
          <a:p>
            <a:pPr marL="457200" indent="-457200">
              <a:buAutoNum type="alphaLcParenR"/>
            </a:pPr>
            <a:r>
              <a:rPr lang="en-IN" sz="2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Example-Based super-resolution learning correspondence between low and high resolution image patches from a database</a:t>
            </a:r>
            <a:endParaRPr lang="de-DE" sz="24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Obtained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SR from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a single low-resolution image without any additional external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Basis was that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patches in a single natural image tend to redundantly recur many times inside the image, both within the same scale, as well as across different scales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Used Image pyramid Concept </a:t>
            </a:r>
            <a:endParaRPr lang="en-IN" sz="2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Pyramid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type of multi-scale signal representation in which an image is subject to repeated smoothing and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subsampling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Two types : </a:t>
            </a:r>
            <a:r>
              <a:rPr lang="en-IN" sz="2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lowpass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and bandpass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Used </a:t>
            </a:r>
            <a:r>
              <a:rPr lang="en-IN" sz="2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lowapss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  : 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made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by smoothing the image with an appropriate smoothing filter and then subsampling the smoothed </a:t>
            </a: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Used Gaussian </a:t>
            </a:r>
            <a:r>
              <a:rPr lang="en-IN" sz="2600" dirty="0">
                <a:latin typeface="Aparajita" panose="020B0604020202020204" pitchFamily="34" charset="0"/>
                <a:cs typeface="Aparajita" panose="020B0604020202020204" pitchFamily="34" charset="0"/>
              </a:rPr>
              <a:t>pyramid  : images are weighted down using a Gaussian average (Gaussian blur) and scaled down</a:t>
            </a:r>
          </a:p>
        </p:txBody>
      </p:sp>
    </p:spTree>
    <p:extLst>
      <p:ext uri="{BB962C8B-B14F-4D97-AF65-F5344CB8AC3E}">
        <p14:creationId xmlns:p14="http://schemas.microsoft.com/office/powerpoint/2010/main" val="5077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93" y="861028"/>
            <a:ext cx="5666705" cy="4940502"/>
          </a:xfrm>
        </p:spPr>
      </p:pic>
    </p:spTree>
    <p:extLst>
      <p:ext uri="{BB962C8B-B14F-4D97-AF65-F5344CB8AC3E}">
        <p14:creationId xmlns:p14="http://schemas.microsoft.com/office/powerpoint/2010/main" val="11782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GMM Algorithm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(Soft </a:t>
            </a:r>
            <a:r>
              <a:rPr lang="en-IN" dirty="0">
                <a:latin typeface="Aparajita" panose="020B0604020202020204" pitchFamily="34" charset="0"/>
                <a:cs typeface="Aparajita" panose="020B0604020202020204" pitchFamily="34" charset="0"/>
              </a:rPr>
              <a:t>Clustering)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Stands for Gaussian Mixture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Unsupervised learning clustering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Find P(Xi/b) then find P(b/Xi) = b taking</a:t>
            </a:r>
          </a:p>
          <a:p>
            <a:pPr marL="0" indent="0">
              <a:buNone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Gaussian distribution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Same as K-mean clustering but difference</a:t>
            </a:r>
          </a:p>
          <a:p>
            <a:pPr marL="0" indent="0">
              <a:buNone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Is of weightage.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We give weightage that what are the chances</a:t>
            </a:r>
          </a:p>
          <a:p>
            <a:pPr marL="0" indent="0">
              <a:buNone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that any point belong to which distribution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76" y="2305318"/>
            <a:ext cx="6468625" cy="40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Gaussian Distribution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845" y="2459865"/>
            <a:ext cx="10058400" cy="402336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                                              </a:t>
            </a:r>
            <a:r>
              <a:rPr lang="en-IN" dirty="0" smtClean="0">
                <a:latin typeface="Aparajita" panose="020B0604020202020204" pitchFamily="34" charset="0"/>
                <a:cs typeface="Aparajita" panose="020B0604020202020204" pitchFamily="34" charset="0"/>
              </a:rPr>
              <a:t>= P(Xi/b)</a:t>
            </a:r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IN" dirty="0" smtClean="0"/>
              <a:t>                 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77296" y="24598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1" descr="&#10;f(x \; | \; \mu, \sigma) = \frac{1}{\sigma\sqrt{2\pi} } \; e^{ -\frac{(x-\mu)^2}{2\sigma^2} 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96" y="2917065"/>
            <a:ext cx="2228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GMM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Start with initial guess of parameters (mu and sigma)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 step : estimate membership given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 step : estimate parameters given membership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Repeat until convergence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Approximate min or max</a:t>
            </a:r>
            <a:endParaRPr lang="en-IN" sz="2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442</TotalTime>
  <Words>766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Aparajita</vt:lpstr>
      <vt:lpstr>Arial</vt:lpstr>
      <vt:lpstr>Calibri</vt:lpstr>
      <vt:lpstr>Calibri Light</vt:lpstr>
      <vt:lpstr>Retrospect</vt:lpstr>
      <vt:lpstr>Image Denoising  Guided By : Prof. Shanmuganathan Raman</vt:lpstr>
      <vt:lpstr>PowerPoint Presentation</vt:lpstr>
      <vt:lpstr>Idea ?</vt:lpstr>
      <vt:lpstr>Idea ?</vt:lpstr>
      <vt:lpstr>Image Pyramid</vt:lpstr>
      <vt:lpstr>PowerPoint Presentation</vt:lpstr>
      <vt:lpstr>GMM Algorithm (Soft Clustering)</vt:lpstr>
      <vt:lpstr>Gaussian Distribution Function</vt:lpstr>
      <vt:lpstr>GMM Algorithm</vt:lpstr>
      <vt:lpstr>Weighted Sparse Coding</vt:lpstr>
      <vt:lpstr>Sequence of Denoising</vt:lpstr>
      <vt:lpstr>Image Denoising</vt:lpstr>
      <vt:lpstr>PowerPoint Presentation</vt:lpstr>
      <vt:lpstr>Procedure</vt:lpstr>
      <vt:lpstr>PowerPoint Presentation</vt:lpstr>
      <vt:lpstr>Comparison of Peak to noise ratio and Structural Similarity</vt:lpstr>
      <vt:lpstr>PowerPoint Presentation</vt:lpstr>
      <vt:lpstr>Pros and Cons</vt:lpstr>
      <vt:lpstr>References</vt:lpstr>
      <vt:lpstr>    Thank You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Denoising  Guided By : Prof. Shanmuganathan Raman</dc:title>
  <dc:creator>Abhishek</dc:creator>
  <cp:lastModifiedBy>Abhishek</cp:lastModifiedBy>
  <cp:revision>57</cp:revision>
  <dcterms:created xsi:type="dcterms:W3CDTF">2015-11-07T05:58:48Z</dcterms:created>
  <dcterms:modified xsi:type="dcterms:W3CDTF">2015-11-07T19:13:43Z</dcterms:modified>
</cp:coreProperties>
</file>