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notesslides/notesslide11.xml" ContentType="application/vnd.openxmlformats-officedocument.presentationml.notesSlide+xml"/>
  <Override PartName="/ppt/slides/slide2.xml" ContentType="application/vnd.openxmlformats-officedocument.presentationml.slide+xml"/>
  <Override PartName="/ppt/presentation.xml" ContentType="application/vnd.openxmlformats-officedocument.presentationml.presentation.main+xml"/>
  <Override PartName="/ppt/notesslides/notesslide16.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s/slide1.xml" ContentType="application/vnd.openxmlformats-officedocument.presentationml.slide+xml"/>
  <Override PartName="/ppt/notesslides/notesslide10.xml" ContentType="application/vnd.openxmlformats-officedocument.presentationml.notesSlide+xml"/>
  <Override PartName="/ppt/slides/slide3.xml" ContentType="application/vnd.openxmlformats-officedocument.presentationml.slide+xml"/>
  <Override PartName="/ppt/notesslides/notesslide17.xml" ContentType="application/vnd.openxmlformats-officedocument.presentationml.notesSlide+xml"/>
  <Override PartName="/ppt/slides/slide4.xml" ContentType="application/vnd.openxmlformats-officedocument.presentationml.slide+xml"/>
  <Override PartName="/ppt/notesslides/notesslide15.xml" ContentType="application/vnd.openxmlformats-officedocument.presentationml.notesSlide+xml"/>
  <Override PartName="/ppt/slides/slide6.xml" ContentType="application/vnd.openxmlformats-officedocument.presentationml.slide+xml"/>
  <Override PartName="/ppt/notesslides/notesslide1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notesslides/notesslide4.xml" ContentType="application/vnd.openxmlformats-officedocument.presentationml.notesSlide+xml"/>
  <Override PartName="/ppt/tablestyles.xml" ContentType="application/vnd.openxmlformats-officedocument.presentationml.tableStyles+xml"/>
  <Override PartName="/ppt/slides/slide13.xml" ContentType="application/vnd.openxmlformats-officedocument.presentationml.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s/slide14.xml" ContentType="application/vnd.openxmlformats-officedocument.presentationml.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presprops.xml" ContentType="application/vnd.openxmlformats-officedocument.presentationml.presProps+xml"/>
  <Override PartName="/ppt/slides/slide1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heme/theme1.xml" ContentType="application/vnd.openxmlformats-officedocument.theme+xml"/>
  <Override PartName="/docprops/app.xml" ContentType="application/vnd.openxmlformats-officedocument.extended-properties+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ppt/slides/slide16.xml" ContentType="application/vnd.openxmlformats-officedocument.presentationml.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81" r:id="rId3"/>
    <p:sldId id="256" r:id="rId4"/>
    <p:sldId id="267" r:id="rId5"/>
    <p:sldId id="269" r:id="rId6"/>
    <p:sldId id="259" r:id="rId7"/>
    <p:sldId id="272" r:id="rId8"/>
    <p:sldId id="275" r:id="rId9"/>
    <p:sldId id="279" r:id="rId10"/>
    <p:sldId id="273" r:id="rId11"/>
    <p:sldId id="278" r:id="rId12"/>
    <p:sldId id="274" r:id="rId13"/>
    <p:sldId id="280" r:id="rId14"/>
    <p:sldId id="277" r:id="rId15"/>
    <p:sldId id="276" r:id="rId16"/>
    <p:sldId id="260" r:id="rId17"/>
    <p:sldId id="268" r:id="rId18"/>
    <p:sldId id="26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E75"/>
    <a:srgbClr val="033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7C2BB-E09C-45B7-8C9D-AB29C1C17BAE}" type="datetimeFigureOut">
              <a:rPr lang="en-IN" smtClean="0"/>
              <a:t>12-11-2020</a:t>
            </a:fld>
            <a:endParaRPr lang="en-IN"/>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C6C99-E632-4A13-B1A3-76A085002D0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7EEA3289-843F-486D-8F3B-101A09A2A664}"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2F4E1BA5-9B82-4D64-B7CB-4E41BE262A9B}"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2B7352CD-F03A-429F-9831-40D0C205C96D}"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A7AACA37-601B-4167-946C-82E5CCE71061}"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A971AF54-0568-4E32-AE00-835AB98B2908}"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E8173469-D5D4-4038-A623-81A6E31E9B6D}"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FE3E106C-EFB5-4B02-9512-BCF29BC35EA2}"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0A8B6DC9-3D8C-4B88-93B8-D2280F1AF540}"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57F36C4D-7C8A-4794-8226-1F3A9257EDCB}"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B7EFBAD-A739-4706-A42A-B8EA45A5893D}"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4" name="Footer Placeholder 3"/>
          <p:cNvSpPr>
            <a:spLocks noGrp="1" noEditPoints="1"/>
          </p:cNvSpPr>
          <p:nvPr>
            <p:ph type="ftr" sz="quarter" idx="11"/>
          </p:nvPr>
        </p:nvSpPr>
        <p:spPr/>
        <p:txBody>
          <a:bodyPr/>
          <a:lstStyle/>
          <a:p>
            <a:endParaRPr lang="en-IN"/>
          </a:p>
        </p:txBody>
      </p:sp>
      <p:sp>
        <p:nvSpPr>
          <p:cNvPr id="5" name="Slide Number Placeholder 4"/>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3" name="Footer Placeholder 2"/>
          <p:cNvSpPr>
            <a:spLocks noGrp="1" noEditPoints="1"/>
          </p:cNvSpPr>
          <p:nvPr>
            <p:ph type="ftr" sz="quarter" idx="11"/>
          </p:nvPr>
        </p:nvSpPr>
        <p:spPr/>
        <p:txBody>
          <a:bodyPr/>
          <a:lstStyle/>
          <a:p>
            <a:endParaRPr lang="en-IN"/>
          </a:p>
        </p:txBody>
      </p:sp>
      <p:sp>
        <p:nvSpPr>
          <p:cNvPr id="4" name="Slide Number Placeholder 3"/>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6A78DE4D-3184-49DE-BE1B-33907B3E58F7}" type="datetimeFigureOut">
              <a:rPr lang="en-IN" smtClean="0"/>
              <a:t>12-11-2020</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7E3786DB-378B-4335-8342-2E5ADF6B1C4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8DE4D-3184-49DE-BE1B-33907B3E58F7}" type="datetimeFigureOut">
              <a:rPr lang="en-IN" smtClean="0"/>
              <a:t>12-11-2020</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786DB-378B-4335-8342-2E5ADF6B1C4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6.png"/><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10" Type="http://schemas.openxmlformats.org/officeDocument/2006/relationships/notesSlide" Target="../notesSlides/notesSlide7.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7.png"/><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10" Type="http://schemas.openxmlformats.org/officeDocument/2006/relationships/notesSlide" Target="../notesSlides/notesSlide8.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4.png"/><Relationship Id="rId9"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
          <p:cNvPicPr/>
          <p:nvPr/>
        </p:nvPicPr>
        <p:blipFill>
          <a:blip r:embed="rId1"/>
          <a:srcRect/>
          <a:stretch>
            <a:fillRect/>
          </a:stretch>
        </p:blipFill>
        <p:spPr>
          <a:xfrm>
            <a:off x="1958523" y="1554095"/>
            <a:ext cx="8115216" cy="42183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3" name="TextBox 2"/>
          <p:cNvSpPr txBox="1"/>
          <p:nvPr/>
        </p:nvSpPr>
        <p:spPr>
          <a:xfrm>
            <a:off x="344721" y="351085"/>
            <a:ext cx="9449679" cy="703354"/>
          </a:xfrm>
          <a:prstGeom prst="rect">
            <a:avLst/>
          </a:prstGeom>
          <a:noFill/>
        </p:spPr>
        <p:txBody>
          <a:bodyPr wrap="square" rtlCol="0">
            <a:spAutoFit/>
          </a:bodyPr>
          <a:lstStyle/>
          <a:p>
            <a:pPr marL="0" indent="0">
              <a:buFont typeface="Arial" pitchFamily="34" charset="0"/>
              <a:buNone/>
            </a:pPr>
            <a:r>
              <a:rPr lang="en-IN" sz="4000">
                <a:solidFill>
                  <a:schemeClr val="accent5">
                    <a:lumMod val="20000"/>
                    <a:lumOff val="80000"/>
                  </a:schemeClr>
                </a:solidFill>
              </a:rPr>
              <a:t>Output</a:t>
            </a:r>
            <a:endParaRPr sz="4000">
              <a:solidFill>
                <a:schemeClr val="accent5">
                  <a:lumMod val="20000"/>
                  <a:lumOff val="80000"/>
                </a:schemeClr>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7</a:t>
            </a:r>
          </a:p>
        </p:txBody>
      </p:sp>
      <p:pic>
        <p:nvPicPr>
          <p:cNvPr id="7" name=""/>
          <p:cNvPicPr/>
          <p:nvPr/>
        </p:nvPicPr>
        <p:blipFill>
          <a:blip r:embed="rId1"/>
          <a:srcRect/>
          <a:stretch>
            <a:fillRect/>
          </a:stretch>
        </p:blipFill>
        <p:spPr>
          <a:xfrm>
            <a:off x="1691127" y="1703721"/>
            <a:ext cx="8352545" cy="41109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3" name="TextBox 2"/>
          <p:cNvSpPr txBox="1"/>
          <p:nvPr/>
        </p:nvSpPr>
        <p:spPr>
          <a:xfrm>
            <a:off x="344721" y="351085"/>
            <a:ext cx="9449679" cy="703354"/>
          </a:xfrm>
          <a:prstGeom prst="rect">
            <a:avLst/>
          </a:prstGeom>
          <a:noFill/>
        </p:spPr>
        <p:txBody>
          <a:bodyPr wrap="square" rtlCol="0">
            <a:spAutoFit/>
          </a:bodyPr>
          <a:lstStyle/>
          <a:p>
            <a:pPr marL="0" indent="0">
              <a:buFont typeface="Arial" pitchFamily="34" charset="0"/>
              <a:buNone/>
            </a:pPr>
            <a:r>
              <a:rPr lang="en-US" sz="4000" dirty="0">
                <a:solidFill>
                  <a:schemeClr val="accent5">
                    <a:lumMod val="20000"/>
                    <a:lumOff val="80000"/>
                  </a:schemeClr>
                </a:solidFill>
              </a:rPr>
              <a:t>Voice messages </a:t>
            </a:r>
            <a:endParaRPr sz="4000">
              <a:solidFill>
                <a:schemeClr val="accent5">
                  <a:lumMod val="20000"/>
                  <a:lumOff val="80000"/>
                </a:schemeClr>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8</a:t>
            </a:r>
          </a:p>
        </p:txBody>
      </p:sp>
      <p:pic>
        <p:nvPicPr>
          <p:cNvPr id="9" name=""/>
          <p:cNvPicPr/>
          <p:nvPr/>
        </p:nvPicPr>
        <p:blipFill>
          <a:blip r:embed="rId1"/>
          <a:srcRect/>
          <a:stretch>
            <a:fillRect/>
          </a:stretch>
        </p:blipFill>
        <p:spPr>
          <a:xfrm>
            <a:off x="1319556" y="4471520"/>
            <a:ext cx="7613227" cy="2018542"/>
          </a:xfrm>
          <a:prstGeom prst="rect">
            <a:avLst/>
          </a:prstGeom>
        </p:spPr>
      </p:pic>
      <p:sp>
        <p:nvSpPr>
          <p:cNvPr id="10" name=""/>
          <p:cNvSpPr txBox="1"/>
          <p:nvPr/>
        </p:nvSpPr>
        <p:spPr>
          <a:xfrm>
            <a:off x="3186734" y="1863588"/>
            <a:ext cx="7411751" cy="519780"/>
          </a:xfrm>
          <a:prstGeom prst="rect">
            <a:avLst/>
          </a:prstGeom>
          <a:noFill/>
        </p:spPr>
        <p:txBody>
          <a:bodyPr wrap="square" rtlCol="0">
            <a:spAutoFit/>
          </a:bodyPr>
          <a:lstStyle/>
          <a:p>
            <a:r>
              <a:rPr lang="en-IN" sz="2800">
                <a:solidFill>
                  <a:schemeClr val="bg2"/>
                </a:solidFill>
              </a:rPr>
              <a:t>School Ahead, Please control the speed</a:t>
            </a:r>
            <a:endParaRPr lang="en-US" sz="2800">
              <a:solidFill>
                <a:schemeClr val="bg2"/>
              </a:solidFill>
            </a:endParaRPr>
          </a:p>
        </p:txBody>
      </p:sp>
      <p:pic>
        <p:nvPicPr>
          <p:cNvPr id="12" name=""/>
          <p:cNvPicPr/>
          <p:nvPr/>
        </p:nvPicPr>
        <p:blipFill>
          <a:blip r:embed="rId2"/>
          <a:srcRect/>
          <a:stretch>
            <a:fillRect/>
          </a:stretch>
        </p:blipFill>
        <p:spPr>
          <a:xfrm>
            <a:off x="1217202" y="1643755"/>
            <a:ext cx="952500" cy="838200"/>
          </a:xfrm>
          <a:prstGeom prst="rect">
            <a:avLst/>
          </a:prstGeom>
          <a:blipFill>
            <a:blip r:embed="rId3"/>
            <a:srcRect l="0" t="0" r="0" b="0"/>
            <a:stretch>
              <a:fillRect/>
            </a:stretch>
          </a:blipFill>
        </p:spPr>
      </p:pic>
      <p:pic>
        <p:nvPicPr>
          <p:cNvPr id="13" name=""/>
          <p:cNvPicPr/>
          <p:nvPr/>
        </p:nvPicPr>
        <p:blipFill>
          <a:blip r:embed="rId4"/>
          <a:srcRect/>
          <a:stretch>
            <a:fillRect/>
          </a:stretch>
        </p:blipFill>
        <p:spPr>
          <a:xfrm>
            <a:off x="1151026" y="3023904"/>
            <a:ext cx="1078317" cy="1046369"/>
          </a:xfrm>
          <a:prstGeom prst="rect">
            <a:avLst/>
          </a:prstGeom>
        </p:spPr>
      </p:pic>
      <p:sp>
        <p:nvSpPr>
          <p:cNvPr id="14" name=""/>
          <p:cNvSpPr txBox="1"/>
          <p:nvPr/>
        </p:nvSpPr>
        <p:spPr>
          <a:xfrm>
            <a:off x="3275239" y="3357770"/>
            <a:ext cx="7411751" cy="519780"/>
          </a:xfrm>
          <a:prstGeom prst="rect">
            <a:avLst/>
          </a:prstGeom>
          <a:noFill/>
        </p:spPr>
        <p:txBody>
          <a:bodyPr wrap="square" rtlCol="0">
            <a:spAutoFit/>
          </a:bodyPr>
          <a:lstStyle/>
          <a:p>
            <a:r>
              <a:rPr lang="en-IN" sz="2800">
                <a:solidFill>
                  <a:schemeClr val="bg2"/>
                </a:solidFill>
              </a:rPr>
              <a:t>School Ahead, Please control the speed</a:t>
            </a:r>
            <a:endParaRPr lang="en-US" sz="280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8766008" cy="914428"/>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INTERFACING HARDWARE</a:t>
            </a:r>
          </a:p>
        </p:txBody>
      </p:sp>
      <p:sp>
        <p:nvSpPr>
          <p:cNvPr id="3" name="TextBox 2"/>
          <p:cNvSpPr txBox="1"/>
          <p:nvPr/>
        </p:nvSpPr>
        <p:spPr>
          <a:xfrm>
            <a:off x="895941" y="2009045"/>
            <a:ext cx="9449679" cy="1556331"/>
          </a:xfrm>
          <a:prstGeom prst="rect">
            <a:avLst/>
          </a:prstGeom>
          <a:noFill/>
        </p:spPr>
        <p:txBody>
          <a:bodyPr wrap="square" rtlCol="0">
            <a:spAutoFit/>
          </a:bodyPr>
          <a:lstStyle/>
          <a:p>
            <a:pPr marL="0" indent="0">
              <a:buFont typeface="Arial" pitchFamily="34" charset="0"/>
              <a:buNone/>
            </a:pPr>
            <a:r>
              <a:rPr lang="en-IN" sz="3200" dirty="0">
                <a:solidFill>
                  <a:schemeClr val="accent5">
                    <a:lumMod val="20000"/>
                    <a:lumOff val="80000"/>
                  </a:schemeClr>
                </a:solidFill>
              </a:rPr>
              <a:t>Raspberry Pi is configured and interfaced with GPS Sensor to collect the locations</a:t>
            </a:r>
            <a:r>
              <a:rPr lang="en-US" sz="3200" dirty="0">
                <a:solidFill>
                  <a:schemeClr val="accent5">
                    <a:lumMod val="20000"/>
                    <a:lumOff val="80000"/>
                  </a:schemeClr>
                </a:solidFill>
              </a:rPr>
              <a:t>.</a:t>
            </a:r>
            <a:r>
              <a:rPr lang="en-IN" sz="3200" dirty="0">
                <a:solidFill>
                  <a:schemeClr val="accent5">
                    <a:lumMod val="20000"/>
                    <a:lumOff val="80000"/>
                  </a:schemeClr>
                </a:solidFill>
              </a:rPr>
              <a:t> Some trial runs were done to collect the locations.</a:t>
            </a:r>
            <a:endParaRPr sz="3200">
              <a:solidFill>
                <a:schemeClr val="accent5">
                  <a:lumMod val="20000"/>
                  <a:lumOff val="80000"/>
                </a:schemeClr>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9</a:t>
            </a:r>
          </a:p>
        </p:txBody>
      </p:sp>
      <p:sp>
        <p:nvSpPr>
          <p:cNvPr id="7" name="TextBox 1"/>
          <p:cNvSpPr txBox="1"/>
          <p:nvPr/>
        </p:nvSpPr>
        <p:spPr>
          <a:xfrm>
            <a:off x="962845" y="4033224"/>
            <a:ext cx="8766008" cy="1676419"/>
          </a:xfrm>
          <a:prstGeom prst="rect">
            <a:avLst/>
          </a:prstGeom>
          <a:noFill/>
        </p:spPr>
        <p:txBody>
          <a:bodyPr wrap="square" rtlCol="0">
            <a:spAutoFit/>
          </a:bodyPr>
          <a:lstStyle/>
          <a:p>
            <a:r>
              <a:rPr lang="en-IN" sz="3600" dirty="0">
                <a:solidFill>
                  <a:schemeClr val="accent4">
                    <a:lumMod val="40000"/>
                    <a:lumOff val="60000"/>
                  </a:schemeClr>
                </a:solidFill>
                <a:latin typeface="Roboto" pitchFamily="2" charset="0"/>
                <a:ea typeface="Roboto" pitchFamily="2" charset="0"/>
              </a:rPr>
              <a:t>CHALLENGE</a:t>
            </a:r>
            <a:r>
              <a:rPr lang="en-IN" sz="3600" dirty="0">
                <a:solidFill>
                  <a:schemeClr val="bg1"/>
                </a:solidFill>
                <a:latin typeface="Roboto" pitchFamily="2" charset="0"/>
                <a:ea typeface="Roboto" pitchFamily="2" charset="0"/>
              </a:rPr>
              <a:t> - </a:t>
            </a:r>
            <a:r>
              <a:rPr lang="en-IN" sz="3200" dirty="0">
                <a:solidFill>
                  <a:schemeClr val="accent5">
                    <a:lumMod val="20000"/>
                    <a:lumOff val="80000"/>
                  </a:schemeClr>
                </a:solidFill>
              </a:rPr>
              <a:t>Recorded location cannot be matched with live location.</a:t>
            </a:r>
            <a:endParaRPr lang="en-IN" sz="3600" dirty="0">
              <a:solidFill>
                <a:schemeClr val="bg1"/>
              </a:solidFill>
              <a:latin typeface="Roboto" pitchFamily="2" charset="0"/>
              <a:ea typeface="Roboto" pitchFamily="2" charset="0"/>
            </a:endParaRPr>
          </a:p>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3" name="TextBox 2"/>
          <p:cNvSpPr txBox="1"/>
          <p:nvPr/>
        </p:nvSpPr>
        <p:spPr>
          <a:xfrm>
            <a:off x="344721" y="351085"/>
            <a:ext cx="9449679" cy="703354"/>
          </a:xfrm>
          <a:prstGeom prst="rect">
            <a:avLst/>
          </a:prstGeom>
          <a:noFill/>
        </p:spPr>
        <p:txBody>
          <a:bodyPr wrap="square" rtlCol="0">
            <a:spAutoFit/>
          </a:bodyPr>
          <a:lstStyle/>
          <a:p>
            <a:pPr marL="0" indent="0">
              <a:buFont typeface="Arial" pitchFamily="34" charset="0"/>
              <a:buNone/>
            </a:pPr>
            <a:r>
              <a:rPr lang="en-IN" sz="4000" dirty="0">
                <a:solidFill>
                  <a:schemeClr val="accent5">
                    <a:lumMod val="20000"/>
                    <a:lumOff val="80000"/>
                  </a:schemeClr>
                </a:solidFill>
              </a:rPr>
              <a:t>Future Work - Traffic Sign Inventory</a:t>
            </a:r>
            <a:endParaRPr sz="4000">
              <a:solidFill>
                <a:schemeClr val="accent5">
                  <a:lumMod val="20000"/>
                  <a:lumOff val="80000"/>
                </a:schemeClr>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347064" y="6046234"/>
            <a:ext cx="554158" cy="458588"/>
          </a:xfrm>
          <a:prstGeom prst="rect">
            <a:avLst/>
          </a:prstGeom>
          <a:noFill/>
        </p:spPr>
        <p:txBody>
          <a:bodyPr wrap="square" rtlCol="0">
            <a:spAutoFit/>
          </a:bodyPr>
          <a:lstStyle/>
          <a:p>
            <a:r>
              <a:rPr lang="en-IN" sz="2400" dirty="0">
                <a:solidFill>
                  <a:schemeClr val="bg1"/>
                </a:solidFill>
              </a:rPr>
              <a:t>10</a:t>
            </a:r>
          </a:p>
        </p:txBody>
      </p:sp>
      <p:sp>
        <p:nvSpPr>
          <p:cNvPr id="10" name="TextBox 2"/>
          <p:cNvSpPr txBox="1"/>
          <p:nvPr/>
        </p:nvSpPr>
        <p:spPr>
          <a:xfrm>
            <a:off x="821094" y="1744824"/>
            <a:ext cx="9932437" cy="2653380"/>
          </a:xfrm>
          <a:prstGeom prst="rect">
            <a:avLst/>
          </a:prstGeom>
          <a:noFill/>
        </p:spPr>
        <p:txBody>
          <a:bodyPr wrap="square" rtlCol="0">
            <a:spAutoFit/>
          </a:bodyPr>
          <a:lstStyle/>
          <a:p>
            <a:pPr marL="285750" indent="-285750">
              <a:buFont typeface="Arial" pitchFamily="34" charset="0"/>
              <a:buChar char="•"/>
            </a:pPr>
            <a:r>
              <a:rPr lang="en-IN" sz="2800" dirty="0">
                <a:solidFill>
                  <a:schemeClr val="accent4">
                    <a:lumMod val="20000"/>
                    <a:lumOff val="80000"/>
                  </a:schemeClr>
                </a:solidFill>
                <a:latin typeface="Bahnschrift" pitchFamily="34" charset="0"/>
              </a:rPr>
              <a:t>Database Creation </a:t>
            </a:r>
            <a:r>
              <a:rPr lang="en-IN" sz="2800" dirty="0">
                <a:solidFill>
                  <a:schemeClr val="bg1"/>
                </a:solidFill>
              </a:rPr>
              <a:t>:-A database with name of traffic sign and GPS location will be created.</a:t>
            </a:r>
          </a:p>
          <a:p>
            <a:endParaRPr lang="en-IN" sz="2800" dirty="0">
              <a:solidFill>
                <a:schemeClr val="bg1"/>
              </a:solidFill>
            </a:endParaRPr>
          </a:p>
          <a:p>
            <a:pPr marL="285750" indent="-285750">
              <a:buFont typeface="Arial" pitchFamily="34" charset="0"/>
              <a:buChar char="•"/>
            </a:pPr>
            <a:r>
              <a:rPr lang="en-IN" sz="2800" dirty="0">
                <a:solidFill>
                  <a:schemeClr val="accent4">
                    <a:lumMod val="20000"/>
                    <a:lumOff val="80000"/>
                  </a:schemeClr>
                </a:solidFill>
                <a:latin typeface="Bahnschrift" pitchFamily="34" charset="0"/>
              </a:rPr>
              <a:t>Hardware Implementation </a:t>
            </a:r>
            <a:r>
              <a:rPr lang="en-IN" sz="2800" dirty="0">
                <a:solidFill>
                  <a:schemeClr val="bg1"/>
                </a:solidFill>
              </a:rPr>
              <a:t>:- Raspberry Pi will be interfaced with GPS Sensor and camera module. The program will be loaded and will be using for trial and test run.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3" name="TextBox 2"/>
          <p:cNvSpPr txBox="1"/>
          <p:nvPr/>
        </p:nvSpPr>
        <p:spPr>
          <a:xfrm>
            <a:off x="344721" y="351085"/>
            <a:ext cx="9449679" cy="703354"/>
          </a:xfrm>
          <a:prstGeom prst="rect">
            <a:avLst/>
          </a:prstGeom>
          <a:noFill/>
        </p:spPr>
        <p:txBody>
          <a:bodyPr wrap="square" rtlCol="0">
            <a:spAutoFit/>
          </a:bodyPr>
          <a:lstStyle/>
          <a:p>
            <a:pPr marL="0" indent="0">
              <a:buFont typeface="Arial" pitchFamily="34" charset="0"/>
              <a:buNone/>
            </a:pPr>
            <a:r>
              <a:rPr lang="en-IN" sz="4000" dirty="0">
                <a:solidFill>
                  <a:schemeClr val="accent5">
                    <a:lumMod val="20000"/>
                    <a:lumOff val="80000"/>
                  </a:schemeClr>
                </a:solidFill>
              </a:rPr>
              <a:t>Future Work - Traffic Sign detection</a:t>
            </a:r>
            <a:endParaRPr sz="4000">
              <a:solidFill>
                <a:schemeClr val="accent5">
                  <a:lumMod val="20000"/>
                  <a:lumOff val="80000"/>
                </a:schemeClr>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372464" y="6046234"/>
            <a:ext cx="532860" cy="458588"/>
          </a:xfrm>
          <a:prstGeom prst="rect">
            <a:avLst/>
          </a:prstGeom>
          <a:noFill/>
        </p:spPr>
        <p:txBody>
          <a:bodyPr wrap="square" rtlCol="0">
            <a:spAutoFit/>
          </a:bodyPr>
          <a:lstStyle/>
          <a:p>
            <a:r>
              <a:rPr lang="en-IN" sz="2400" dirty="0">
                <a:solidFill>
                  <a:schemeClr val="bg1"/>
                </a:solidFill>
              </a:rPr>
              <a:t>11</a:t>
            </a:r>
          </a:p>
        </p:txBody>
      </p:sp>
      <p:sp>
        <p:nvSpPr>
          <p:cNvPr id="10" name="TextBox 2"/>
          <p:cNvSpPr txBox="1"/>
          <p:nvPr/>
        </p:nvSpPr>
        <p:spPr>
          <a:xfrm>
            <a:off x="821094" y="1744824"/>
            <a:ext cx="9932437" cy="3933540"/>
          </a:xfrm>
          <a:prstGeom prst="rect">
            <a:avLst/>
          </a:prstGeom>
          <a:noFill/>
        </p:spPr>
        <p:txBody>
          <a:bodyPr wrap="square" rtlCol="0">
            <a:spAutoFit/>
          </a:bodyPr>
          <a:lstStyle/>
          <a:p>
            <a:pPr marL="285750" indent="-285750">
              <a:buFont typeface="Arial" pitchFamily="34" charset="0"/>
              <a:buChar char="•"/>
            </a:pPr>
            <a:r>
              <a:rPr lang="en-IN" sz="2800" dirty="0">
                <a:solidFill>
                  <a:schemeClr val="accent4">
                    <a:lumMod val="20000"/>
                    <a:lumOff val="80000"/>
                  </a:schemeClr>
                </a:solidFill>
                <a:latin typeface="Bahnschrift" pitchFamily="34" charset="0"/>
              </a:rPr>
              <a:t>Real time detection </a:t>
            </a:r>
            <a:r>
              <a:rPr lang="en-IN" sz="2800" dirty="0">
                <a:solidFill>
                  <a:schemeClr val="bg1"/>
                </a:solidFill>
              </a:rPr>
              <a:t>:-The trained image recognition model will be tested real time, with the help of a webcam. A new set of images will be used for testing.</a:t>
            </a:r>
          </a:p>
          <a:p>
            <a:endParaRPr lang="en-IN" sz="2800" dirty="0">
              <a:solidFill>
                <a:schemeClr val="bg1"/>
              </a:solidFill>
            </a:endParaRPr>
          </a:p>
          <a:p>
            <a:pPr marL="285750" indent="-285750">
              <a:buFont typeface="Arial" pitchFamily="34" charset="0"/>
              <a:buChar char="•"/>
            </a:pPr>
            <a:r>
              <a:rPr lang="en-IN" sz="2800" dirty="0">
                <a:solidFill>
                  <a:schemeClr val="accent4">
                    <a:lumMod val="20000"/>
                    <a:lumOff val="80000"/>
                  </a:schemeClr>
                </a:solidFill>
                <a:latin typeface="Bahnschrift" pitchFamily="34" charset="0"/>
              </a:rPr>
              <a:t>Testing with other algorithms </a:t>
            </a:r>
            <a:r>
              <a:rPr lang="en-IN" sz="2800" dirty="0">
                <a:solidFill>
                  <a:schemeClr val="bg1"/>
                </a:solidFill>
              </a:rPr>
              <a:t>:- The current model is implemented in Convolutional Neural Network (CNN). The model will be tested with other algorithms such as Artifical Neural Network (ANN), Recurrent Neural Network (RNN) etc... in order to compare the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2" y="401212"/>
            <a:ext cx="3861757" cy="923330"/>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TIME SPAN</a:t>
            </a:r>
          </a:p>
        </p:txBody>
      </p:sp>
      <p:sp>
        <p:nvSpPr>
          <p:cNvPr id="8" name="Rectangle: Top Corners Rounded 7"/>
          <p:cNvSpPr/>
          <p:nvPr/>
        </p:nvSpPr>
        <p:spPr>
          <a:xfrm rot="5400000">
            <a:off x="-89717" y="2752954"/>
            <a:ext cx="4595981" cy="2774362"/>
          </a:xfrm>
          <a:prstGeom prst="round2SameRect">
            <a:avLst/>
          </a:prstGeom>
          <a:solidFill>
            <a:schemeClr val="bg2"/>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Top Corners Rounded 8"/>
          <p:cNvSpPr/>
          <p:nvPr/>
        </p:nvSpPr>
        <p:spPr>
          <a:xfrm rot="5400000">
            <a:off x="1511126" y="1662051"/>
            <a:ext cx="650833" cy="2274951"/>
          </a:xfrm>
          <a:prstGeom prst="round2SameRect">
            <a:avLst/>
          </a:prstGeom>
          <a:solidFill>
            <a:schemeClr val="accent5">
              <a:lumMod val="50000"/>
            </a:schemeClr>
          </a:solidFill>
          <a:effectLst>
            <a:outerShdw blurRad="50800" dist="38100" dir="0" sx="100000" sy="100000" kx="0" ky="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Top Corners Rounded 9"/>
          <p:cNvSpPr/>
          <p:nvPr/>
        </p:nvSpPr>
        <p:spPr>
          <a:xfrm rot="5400000">
            <a:off x="3786591" y="2752951"/>
            <a:ext cx="4595981" cy="2774362"/>
          </a:xfrm>
          <a:prstGeom prst="round2SameRect">
            <a:avLst/>
          </a:prstGeom>
          <a:solidFill>
            <a:schemeClr val="bg2"/>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Top Corners Rounded 10"/>
          <p:cNvSpPr/>
          <p:nvPr/>
        </p:nvSpPr>
        <p:spPr>
          <a:xfrm rot="5400000">
            <a:off x="5387434" y="1662048"/>
            <a:ext cx="650833" cy="2274951"/>
          </a:xfrm>
          <a:prstGeom prst="round2SameRect">
            <a:avLst/>
          </a:prstGeom>
          <a:solidFill>
            <a:srgbClr val="0070C0"/>
          </a:solidFill>
          <a:effectLst>
            <a:outerShdw blurRad="50800" dist="38100" dir="0" sx="100000" sy="100000" kx="0" ky="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60000"/>
                  <a:lumOff val="40000"/>
                </a:schemeClr>
              </a:solidFill>
            </a:endParaRPr>
          </a:p>
        </p:txBody>
      </p:sp>
      <p:sp>
        <p:nvSpPr>
          <p:cNvPr id="12" name="Rectangle: Top Corners Rounded 11"/>
          <p:cNvSpPr/>
          <p:nvPr/>
        </p:nvSpPr>
        <p:spPr>
          <a:xfrm rot="5400000">
            <a:off x="7442925" y="2752951"/>
            <a:ext cx="4595981" cy="2774362"/>
          </a:xfrm>
          <a:prstGeom prst="round2SameRect">
            <a:avLst/>
          </a:prstGeom>
          <a:solidFill>
            <a:schemeClr val="bg2"/>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Top Corners Rounded 12"/>
          <p:cNvSpPr/>
          <p:nvPr/>
        </p:nvSpPr>
        <p:spPr>
          <a:xfrm rot="5400000">
            <a:off x="9528960" y="1662048"/>
            <a:ext cx="650833" cy="2274951"/>
          </a:xfrm>
          <a:prstGeom prst="round2SameRect">
            <a:avLst/>
          </a:prstGeom>
          <a:solidFill>
            <a:srgbClr val="327E75"/>
          </a:solidFill>
          <a:effectLst>
            <a:outerShdw blurRad="50800" dist="38100" dir="0" sx="100000" sy="100000" kx="0" ky="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21092" y="3727330"/>
            <a:ext cx="2653063" cy="1006997"/>
          </a:xfrm>
          <a:prstGeom prst="rect">
            <a:avLst/>
          </a:prstGeom>
          <a:noFill/>
        </p:spPr>
        <p:txBody>
          <a:bodyPr wrap="square" rtlCol="0">
            <a:spAutoFit/>
          </a:bodyPr>
          <a:lstStyle/>
          <a:p>
            <a:pPr marL="342900" indent="-342900">
              <a:buFont typeface="Arial" pitchFamily="34" charset="0"/>
              <a:buChar char="•"/>
            </a:pPr>
            <a:r>
              <a:rPr lang="en-IN" sz="2000" dirty="0"/>
              <a:t>Real time sign detection</a:t>
            </a:r>
          </a:p>
          <a:p>
            <a:pPr marL="285750" indent="-285750">
              <a:buFont typeface="Arial" pitchFamily="34" charset="0"/>
              <a:buChar char="•"/>
            </a:pPr>
            <a:r>
              <a:rPr lang="en-IN" sz="2000" dirty="0"/>
              <a:t> Testing algorithms</a:t>
            </a:r>
          </a:p>
        </p:txBody>
      </p:sp>
      <p:sp>
        <p:nvSpPr>
          <p:cNvPr id="16" name="TextBox 15"/>
          <p:cNvSpPr txBox="1"/>
          <p:nvPr/>
        </p:nvSpPr>
        <p:spPr>
          <a:xfrm>
            <a:off x="4737211" y="3695382"/>
            <a:ext cx="2653063" cy="1631216"/>
          </a:xfrm>
          <a:prstGeom prst="rect">
            <a:avLst/>
          </a:prstGeom>
          <a:noFill/>
        </p:spPr>
        <p:txBody>
          <a:bodyPr wrap="square" rtlCol="0">
            <a:spAutoFit/>
          </a:bodyPr>
          <a:lstStyle/>
          <a:p>
            <a:pPr marL="342900" indent="-342900">
              <a:buFont typeface="Arial" pitchFamily="34" charset="0"/>
              <a:buChar char="•"/>
            </a:pPr>
            <a:r>
              <a:rPr lang="en-IN" sz="2000" dirty="0"/>
              <a:t>Creating database for traffic sign </a:t>
            </a:r>
          </a:p>
          <a:p>
            <a:pPr marL="342900" indent="-342900">
              <a:buFont typeface="Arial" pitchFamily="34" charset="0"/>
              <a:buChar char="•"/>
            </a:pPr>
            <a:r>
              <a:rPr lang="en-IN" sz="2000" dirty="0"/>
              <a:t>Hardware implementation</a:t>
            </a:r>
          </a:p>
          <a:p>
            <a:pPr marL="342900" indent="-342900">
              <a:buFont typeface="Arial" pitchFamily="34" charset="0"/>
              <a:buChar char="•"/>
            </a:pPr>
            <a:endParaRPr lang="en-IN" sz="2000" dirty="0"/>
          </a:p>
        </p:txBody>
      </p:sp>
      <p:sp>
        <p:nvSpPr>
          <p:cNvPr id="3" name="TextBox 2"/>
          <p:cNvSpPr txBox="1"/>
          <p:nvPr/>
        </p:nvSpPr>
        <p:spPr>
          <a:xfrm>
            <a:off x="939039" y="2594952"/>
            <a:ext cx="1978090" cy="458588"/>
          </a:xfrm>
          <a:prstGeom prst="rect">
            <a:avLst/>
          </a:prstGeom>
          <a:noFill/>
        </p:spPr>
        <p:txBody>
          <a:bodyPr wrap="square" rtlCol="0">
            <a:spAutoFit/>
          </a:bodyPr>
          <a:lstStyle/>
          <a:p>
            <a:pPr algn="ctr"/>
            <a:r>
              <a:rPr lang="en-IN" sz="2400" dirty="0">
                <a:solidFill>
                  <a:schemeClr val="bg1"/>
                </a:solidFill>
              </a:rPr>
              <a:t>30 – 60%</a:t>
            </a:r>
          </a:p>
        </p:txBody>
      </p:sp>
      <p:sp>
        <p:nvSpPr>
          <p:cNvPr id="17" name="TextBox 16"/>
          <p:cNvSpPr txBox="1"/>
          <p:nvPr/>
        </p:nvSpPr>
        <p:spPr>
          <a:xfrm>
            <a:off x="4818700" y="2600070"/>
            <a:ext cx="1978090" cy="458588"/>
          </a:xfrm>
          <a:prstGeom prst="rect">
            <a:avLst/>
          </a:prstGeom>
          <a:noFill/>
        </p:spPr>
        <p:txBody>
          <a:bodyPr wrap="square" rtlCol="0">
            <a:spAutoFit/>
          </a:bodyPr>
          <a:lstStyle/>
          <a:p>
            <a:pPr algn="ctr"/>
            <a:r>
              <a:rPr lang="en-IN" sz="2400" dirty="0">
                <a:solidFill>
                  <a:schemeClr val="bg1"/>
                </a:solidFill>
              </a:rPr>
              <a:t>60 – 80%</a:t>
            </a:r>
          </a:p>
        </p:txBody>
      </p:sp>
      <p:sp>
        <p:nvSpPr>
          <p:cNvPr id="18" name="TextBox 17"/>
          <p:cNvSpPr txBox="1"/>
          <p:nvPr/>
        </p:nvSpPr>
        <p:spPr>
          <a:xfrm>
            <a:off x="8458972" y="2594952"/>
            <a:ext cx="1978090" cy="458588"/>
          </a:xfrm>
          <a:prstGeom prst="rect">
            <a:avLst/>
          </a:prstGeom>
          <a:noFill/>
        </p:spPr>
        <p:txBody>
          <a:bodyPr wrap="square" rtlCol="0">
            <a:spAutoFit/>
          </a:bodyPr>
          <a:lstStyle/>
          <a:p>
            <a:pPr algn="ctr"/>
            <a:r>
              <a:rPr lang="en-IN" sz="2400" dirty="0">
                <a:solidFill>
                  <a:schemeClr val="bg1"/>
                </a:solidFill>
              </a:rPr>
              <a:t>80 – 100%</a:t>
            </a:r>
          </a:p>
        </p:txBody>
      </p:sp>
      <p:grpSp>
        <p:nvGrpSpPr>
          <p:cNvPr id="19" name="Google Shape;812;p37"/>
          <p:cNvGrpSpPr/>
          <p:nvPr/>
        </p:nvGrpSpPr>
        <p:grpSpPr>
          <a:xfrm>
            <a:off x="1176370" y="5554205"/>
            <a:ext cx="337797" cy="319873"/>
            <a:chOff x="5973900" y="318475"/>
            <a:chExt cx="401900" cy="380575"/>
          </a:xfrm>
        </p:grpSpPr>
        <p:sp>
          <p:nvSpPr>
            <p:cNvPr id="20" name="Google Shape;813;p37"/>
            <p:cNvSpPr/>
            <p:nvPr/>
          </p:nvSpPr>
          <p:spPr>
            <a:xfrm>
              <a:off x="5973900" y="337975"/>
              <a:ext cx="401900" cy="67000"/>
            </a:xfrm>
            <a:custGeom>
              <a:avLst/>
              <a:rect l="l" t="t" r="r" b="b"/>
              <a:pathLst>
                <a:path w="16076" h="2680" fill="none">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1" name="Google Shape;814;p37"/>
            <p:cNvSpPr/>
            <p:nvPr/>
          </p:nvSpPr>
          <p:spPr>
            <a:xfrm>
              <a:off x="6024450" y="348325"/>
              <a:ext cx="45075" cy="45075"/>
            </a:xfrm>
            <a:custGeom>
              <a:avLst/>
              <a:rect l="l" t="t" r="r" b="b"/>
              <a:pathLst>
                <a:path w="1803" h="1803" fill="none">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2" name="Google Shape;815;p37"/>
            <p:cNvSpPr/>
            <p:nvPr/>
          </p:nvSpPr>
          <p:spPr>
            <a:xfrm>
              <a:off x="6280175" y="348325"/>
              <a:ext cx="45075" cy="45075"/>
            </a:xfrm>
            <a:custGeom>
              <a:avLst/>
              <a:rect l="l" t="t" r="r" b="b"/>
              <a:pathLst>
                <a:path w="1803" h="1803" fill="none">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3" name="Google Shape;816;p37"/>
            <p:cNvSpPr/>
            <p:nvPr/>
          </p:nvSpPr>
          <p:spPr>
            <a:xfrm>
              <a:off x="5973900" y="667375"/>
              <a:ext cx="401900" cy="31675"/>
            </a:xfrm>
            <a:custGeom>
              <a:avLst/>
              <a:rect l="l" t="t" r="r" b="b"/>
              <a:pathLst>
                <a:path w="16076" h="1267" fill="none">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4" name="Google Shape;817;p37"/>
            <p:cNvSpPr/>
            <p:nvPr/>
          </p:nvSpPr>
          <p:spPr>
            <a:xfrm>
              <a:off x="6302700" y="318475"/>
              <a:ext cx="28650" cy="63350"/>
            </a:xfrm>
            <a:custGeom>
              <a:avLst/>
              <a:rect l="l" t="t" r="r" b="b"/>
              <a:pathLst>
                <a:path w="1146" h="2534" fill="none">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5" name="Google Shape;818;p37"/>
            <p:cNvSpPr/>
            <p:nvPr/>
          </p:nvSpPr>
          <p:spPr>
            <a:xfrm>
              <a:off x="6046975" y="318475"/>
              <a:ext cx="28650" cy="63350"/>
            </a:xfrm>
            <a:custGeom>
              <a:avLst/>
              <a:rect l="l" t="t" r="r" b="b"/>
              <a:pathLst>
                <a:path w="1146" h="2534" fill="none">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6" name="Google Shape;819;p37"/>
            <p:cNvSpPr/>
            <p:nvPr/>
          </p:nvSpPr>
          <p:spPr>
            <a:xfrm>
              <a:off x="5973900" y="407375"/>
              <a:ext cx="401900" cy="272200"/>
            </a:xfrm>
            <a:custGeom>
              <a:avLst/>
              <a:rect l="l" t="t" r="r" b="b"/>
              <a:pathLst>
                <a:path w="16076" h="10888" fill="none">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7" name="Google Shape;820;p37"/>
            <p:cNvSpPr/>
            <p:nvPr/>
          </p:nvSpPr>
          <p:spPr>
            <a:xfrm>
              <a:off x="6024450" y="456100"/>
              <a:ext cx="300800" cy="175375"/>
            </a:xfrm>
            <a:custGeom>
              <a:avLst/>
              <a:rect l="l" t="t" r="r" b="b"/>
              <a:pathLst>
                <a:path w="12032" h="7015" fill="none">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8" name="Google Shape;821;p37"/>
            <p:cNvSpPr/>
            <p:nvPr/>
          </p:nvSpPr>
          <p:spPr>
            <a:xfrm>
              <a:off x="6024450" y="573000"/>
              <a:ext cx="300800" cy="25"/>
            </a:xfrm>
            <a:custGeom>
              <a:avLst/>
              <a:rect l="l" t="t" r="r" b="b"/>
              <a:pathLst>
                <a:path w="12032" h="1" fill="none">
                  <a:moveTo>
                    <a:pt x="0" y="0"/>
                  </a:moveTo>
                  <a:lnTo>
                    <a:pt x="12032"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29" name="Google Shape;822;p37"/>
            <p:cNvSpPr/>
            <p:nvPr/>
          </p:nvSpPr>
          <p:spPr>
            <a:xfrm>
              <a:off x="6024450" y="514550"/>
              <a:ext cx="300800" cy="25"/>
            </a:xfrm>
            <a:custGeom>
              <a:avLst/>
              <a:rect l="l" t="t" r="r" b="b"/>
              <a:pathLst>
                <a:path w="12032" h="1" fill="none">
                  <a:moveTo>
                    <a:pt x="0" y="0"/>
                  </a:moveTo>
                  <a:lnTo>
                    <a:pt x="12032"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0" name="Google Shape;823;p37"/>
            <p:cNvSpPr/>
            <p:nvPr/>
          </p:nvSpPr>
          <p:spPr>
            <a:xfrm>
              <a:off x="6264950"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1" name="Google Shape;824;p37"/>
            <p:cNvSpPr/>
            <p:nvPr/>
          </p:nvSpPr>
          <p:spPr>
            <a:xfrm>
              <a:off x="6204675" y="456100"/>
              <a:ext cx="25" cy="175375"/>
            </a:xfrm>
            <a:custGeom>
              <a:avLst/>
              <a:rect l="l" t="t" r="r" b="b"/>
              <a:pathLst>
                <a:path w="1" h="7015" fill="none">
                  <a:moveTo>
                    <a:pt x="0" y="0"/>
                  </a:moveTo>
                  <a:lnTo>
                    <a:pt x="0"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2" name="Google Shape;825;p37"/>
            <p:cNvSpPr/>
            <p:nvPr/>
          </p:nvSpPr>
          <p:spPr>
            <a:xfrm>
              <a:off x="6145000"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3" name="Google Shape;826;p37"/>
            <p:cNvSpPr/>
            <p:nvPr/>
          </p:nvSpPr>
          <p:spPr>
            <a:xfrm>
              <a:off x="6084725"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grpSp>
      <p:sp>
        <p:nvSpPr>
          <p:cNvPr id="4" name="TextBox 3"/>
          <p:cNvSpPr txBox="1"/>
          <p:nvPr/>
        </p:nvSpPr>
        <p:spPr>
          <a:xfrm>
            <a:off x="1660849" y="5570595"/>
            <a:ext cx="1502229" cy="366801"/>
          </a:xfrm>
          <a:prstGeom prst="rect">
            <a:avLst/>
          </a:prstGeom>
          <a:noFill/>
        </p:spPr>
        <p:txBody>
          <a:bodyPr wrap="square" rtlCol="0">
            <a:spAutoFit/>
          </a:bodyPr>
          <a:lstStyle/>
          <a:p>
            <a:r>
              <a:rPr lang="en-IN"/>
              <a:t>MAR</a:t>
            </a:r>
          </a:p>
        </p:txBody>
      </p:sp>
      <p:grpSp>
        <p:nvGrpSpPr>
          <p:cNvPr id="34" name="Google Shape;812;p37"/>
          <p:cNvGrpSpPr/>
          <p:nvPr/>
        </p:nvGrpSpPr>
        <p:grpSpPr>
          <a:xfrm>
            <a:off x="5156620" y="5554205"/>
            <a:ext cx="337797" cy="319873"/>
            <a:chOff x="5973900" y="318475"/>
            <a:chExt cx="401900" cy="380575"/>
          </a:xfrm>
        </p:grpSpPr>
        <p:sp>
          <p:nvSpPr>
            <p:cNvPr id="35" name="Google Shape;813;p37"/>
            <p:cNvSpPr/>
            <p:nvPr/>
          </p:nvSpPr>
          <p:spPr>
            <a:xfrm>
              <a:off x="5973900" y="337975"/>
              <a:ext cx="401900" cy="67000"/>
            </a:xfrm>
            <a:custGeom>
              <a:avLst/>
              <a:rect l="l" t="t" r="r" b="b"/>
              <a:pathLst>
                <a:path w="16076" h="2680" fill="none">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6" name="Google Shape;814;p37"/>
            <p:cNvSpPr/>
            <p:nvPr/>
          </p:nvSpPr>
          <p:spPr>
            <a:xfrm>
              <a:off x="6024450" y="348325"/>
              <a:ext cx="45075" cy="45075"/>
            </a:xfrm>
            <a:custGeom>
              <a:avLst/>
              <a:rect l="l" t="t" r="r" b="b"/>
              <a:pathLst>
                <a:path w="1803" h="1803" fill="none">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7" name="Google Shape;815;p37"/>
            <p:cNvSpPr/>
            <p:nvPr/>
          </p:nvSpPr>
          <p:spPr>
            <a:xfrm>
              <a:off x="6280175" y="348325"/>
              <a:ext cx="45075" cy="45075"/>
            </a:xfrm>
            <a:custGeom>
              <a:avLst/>
              <a:rect l="l" t="t" r="r" b="b"/>
              <a:pathLst>
                <a:path w="1803" h="1803" fill="none">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8" name="Google Shape;816;p37"/>
            <p:cNvSpPr/>
            <p:nvPr/>
          </p:nvSpPr>
          <p:spPr>
            <a:xfrm>
              <a:off x="5973900" y="667375"/>
              <a:ext cx="401900" cy="31675"/>
            </a:xfrm>
            <a:custGeom>
              <a:avLst/>
              <a:rect l="l" t="t" r="r" b="b"/>
              <a:pathLst>
                <a:path w="16076" h="1267" fill="none">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39" name="Google Shape;817;p37"/>
            <p:cNvSpPr/>
            <p:nvPr/>
          </p:nvSpPr>
          <p:spPr>
            <a:xfrm>
              <a:off x="6302700" y="318475"/>
              <a:ext cx="28650" cy="63350"/>
            </a:xfrm>
            <a:custGeom>
              <a:avLst/>
              <a:rect l="l" t="t" r="r" b="b"/>
              <a:pathLst>
                <a:path w="1146" h="2534" fill="none">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0" name="Google Shape;818;p37"/>
            <p:cNvSpPr/>
            <p:nvPr/>
          </p:nvSpPr>
          <p:spPr>
            <a:xfrm>
              <a:off x="6046975" y="318475"/>
              <a:ext cx="28650" cy="63350"/>
            </a:xfrm>
            <a:custGeom>
              <a:avLst/>
              <a:rect l="l" t="t" r="r" b="b"/>
              <a:pathLst>
                <a:path w="1146" h="2534" fill="none">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1" name="Google Shape;819;p37"/>
            <p:cNvSpPr/>
            <p:nvPr/>
          </p:nvSpPr>
          <p:spPr>
            <a:xfrm>
              <a:off x="5973900" y="407375"/>
              <a:ext cx="401900" cy="272200"/>
            </a:xfrm>
            <a:custGeom>
              <a:avLst/>
              <a:rect l="l" t="t" r="r" b="b"/>
              <a:pathLst>
                <a:path w="16076" h="10888" fill="none">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2" name="Google Shape;820;p37"/>
            <p:cNvSpPr/>
            <p:nvPr/>
          </p:nvSpPr>
          <p:spPr>
            <a:xfrm>
              <a:off x="6024450" y="456100"/>
              <a:ext cx="300800" cy="175375"/>
            </a:xfrm>
            <a:custGeom>
              <a:avLst/>
              <a:rect l="l" t="t" r="r" b="b"/>
              <a:pathLst>
                <a:path w="12032" h="7015" fill="none">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3" name="Google Shape;821;p37"/>
            <p:cNvSpPr/>
            <p:nvPr/>
          </p:nvSpPr>
          <p:spPr>
            <a:xfrm>
              <a:off x="6024450" y="573000"/>
              <a:ext cx="300800" cy="25"/>
            </a:xfrm>
            <a:custGeom>
              <a:avLst/>
              <a:rect l="l" t="t" r="r" b="b"/>
              <a:pathLst>
                <a:path w="12032" h="1" fill="none">
                  <a:moveTo>
                    <a:pt x="0" y="0"/>
                  </a:moveTo>
                  <a:lnTo>
                    <a:pt x="12032"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4" name="Google Shape;822;p37"/>
            <p:cNvSpPr/>
            <p:nvPr/>
          </p:nvSpPr>
          <p:spPr>
            <a:xfrm>
              <a:off x="6024450" y="514550"/>
              <a:ext cx="300800" cy="25"/>
            </a:xfrm>
            <a:custGeom>
              <a:avLst/>
              <a:rect l="l" t="t" r="r" b="b"/>
              <a:pathLst>
                <a:path w="12032" h="1" fill="none">
                  <a:moveTo>
                    <a:pt x="0" y="0"/>
                  </a:moveTo>
                  <a:lnTo>
                    <a:pt x="12032"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5" name="Google Shape;823;p37"/>
            <p:cNvSpPr/>
            <p:nvPr/>
          </p:nvSpPr>
          <p:spPr>
            <a:xfrm>
              <a:off x="6264950"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6" name="Google Shape;824;p37"/>
            <p:cNvSpPr/>
            <p:nvPr/>
          </p:nvSpPr>
          <p:spPr>
            <a:xfrm>
              <a:off x="6204675" y="456100"/>
              <a:ext cx="25" cy="175375"/>
            </a:xfrm>
            <a:custGeom>
              <a:avLst/>
              <a:rect l="l" t="t" r="r" b="b"/>
              <a:pathLst>
                <a:path w="1" h="7015" fill="none">
                  <a:moveTo>
                    <a:pt x="0" y="0"/>
                  </a:moveTo>
                  <a:lnTo>
                    <a:pt x="0"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7" name="Google Shape;825;p37"/>
            <p:cNvSpPr/>
            <p:nvPr/>
          </p:nvSpPr>
          <p:spPr>
            <a:xfrm>
              <a:off x="6145000"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48" name="Google Shape;826;p37"/>
            <p:cNvSpPr/>
            <p:nvPr/>
          </p:nvSpPr>
          <p:spPr>
            <a:xfrm>
              <a:off x="6084725"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grpSp>
      <p:sp>
        <p:nvSpPr>
          <p:cNvPr id="49" name="TextBox 48"/>
          <p:cNvSpPr txBox="1"/>
          <p:nvPr/>
        </p:nvSpPr>
        <p:spPr>
          <a:xfrm>
            <a:off x="5641099" y="5570595"/>
            <a:ext cx="1502229" cy="366801"/>
          </a:xfrm>
          <a:prstGeom prst="rect">
            <a:avLst/>
          </a:prstGeom>
          <a:noFill/>
        </p:spPr>
        <p:txBody>
          <a:bodyPr wrap="square" rtlCol="0">
            <a:spAutoFit/>
          </a:bodyPr>
          <a:lstStyle/>
          <a:p>
            <a:r>
              <a:rPr lang="en-IN"/>
              <a:t>APR</a:t>
            </a:r>
          </a:p>
        </p:txBody>
      </p:sp>
      <p:grpSp>
        <p:nvGrpSpPr>
          <p:cNvPr id="50" name="Google Shape;812;p37"/>
          <p:cNvGrpSpPr/>
          <p:nvPr/>
        </p:nvGrpSpPr>
        <p:grpSpPr>
          <a:xfrm>
            <a:off x="8850806" y="5554424"/>
            <a:ext cx="337797" cy="319873"/>
            <a:chOff x="5973900" y="318475"/>
            <a:chExt cx="401900" cy="380575"/>
          </a:xfrm>
        </p:grpSpPr>
        <p:sp>
          <p:nvSpPr>
            <p:cNvPr id="51" name="Google Shape;813;p37"/>
            <p:cNvSpPr/>
            <p:nvPr/>
          </p:nvSpPr>
          <p:spPr>
            <a:xfrm>
              <a:off x="5973900" y="337975"/>
              <a:ext cx="401900" cy="67000"/>
            </a:xfrm>
            <a:custGeom>
              <a:avLst/>
              <a:rect l="l" t="t" r="r" b="b"/>
              <a:pathLst>
                <a:path w="16076" h="2680" fill="none">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2" name="Google Shape;814;p37"/>
            <p:cNvSpPr/>
            <p:nvPr/>
          </p:nvSpPr>
          <p:spPr>
            <a:xfrm>
              <a:off x="6024450" y="348325"/>
              <a:ext cx="45075" cy="45075"/>
            </a:xfrm>
            <a:custGeom>
              <a:avLst/>
              <a:rect l="l" t="t" r="r" b="b"/>
              <a:pathLst>
                <a:path w="1803" h="1803" fill="none">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3" name="Google Shape;815;p37"/>
            <p:cNvSpPr/>
            <p:nvPr/>
          </p:nvSpPr>
          <p:spPr>
            <a:xfrm>
              <a:off x="6280175" y="348325"/>
              <a:ext cx="45075" cy="45075"/>
            </a:xfrm>
            <a:custGeom>
              <a:avLst/>
              <a:rect l="l" t="t" r="r" b="b"/>
              <a:pathLst>
                <a:path w="1803" h="1803" fill="none">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4" name="Google Shape;816;p37"/>
            <p:cNvSpPr/>
            <p:nvPr/>
          </p:nvSpPr>
          <p:spPr>
            <a:xfrm>
              <a:off x="5973900" y="667375"/>
              <a:ext cx="401900" cy="31675"/>
            </a:xfrm>
            <a:custGeom>
              <a:avLst/>
              <a:rect l="l" t="t" r="r" b="b"/>
              <a:pathLst>
                <a:path w="16076" h="1267" fill="none">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5" name="Google Shape;817;p37"/>
            <p:cNvSpPr/>
            <p:nvPr/>
          </p:nvSpPr>
          <p:spPr>
            <a:xfrm>
              <a:off x="6302700" y="318475"/>
              <a:ext cx="28650" cy="63350"/>
            </a:xfrm>
            <a:custGeom>
              <a:avLst/>
              <a:rect l="l" t="t" r="r" b="b"/>
              <a:pathLst>
                <a:path w="1146" h="2534" fill="none">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6" name="Google Shape;818;p37"/>
            <p:cNvSpPr/>
            <p:nvPr/>
          </p:nvSpPr>
          <p:spPr>
            <a:xfrm>
              <a:off x="6046975" y="318475"/>
              <a:ext cx="28650" cy="63350"/>
            </a:xfrm>
            <a:custGeom>
              <a:avLst/>
              <a:rect l="l" t="t" r="r" b="b"/>
              <a:pathLst>
                <a:path w="1146" h="2534" fill="none">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7" name="Google Shape;819;p37"/>
            <p:cNvSpPr/>
            <p:nvPr/>
          </p:nvSpPr>
          <p:spPr>
            <a:xfrm>
              <a:off x="5973900" y="407375"/>
              <a:ext cx="401900" cy="272200"/>
            </a:xfrm>
            <a:custGeom>
              <a:avLst/>
              <a:rect l="l" t="t" r="r" b="b"/>
              <a:pathLst>
                <a:path w="16076" h="10888" fill="none">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8" name="Google Shape;820;p37"/>
            <p:cNvSpPr/>
            <p:nvPr/>
          </p:nvSpPr>
          <p:spPr>
            <a:xfrm>
              <a:off x="6024450" y="456100"/>
              <a:ext cx="300800" cy="175375"/>
            </a:xfrm>
            <a:custGeom>
              <a:avLst/>
              <a:rect l="l" t="t" r="r" b="b"/>
              <a:pathLst>
                <a:path w="12032" h="7015" fill="none">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59" name="Google Shape;821;p37"/>
            <p:cNvSpPr/>
            <p:nvPr/>
          </p:nvSpPr>
          <p:spPr>
            <a:xfrm>
              <a:off x="6024450" y="573000"/>
              <a:ext cx="300800" cy="25"/>
            </a:xfrm>
            <a:custGeom>
              <a:avLst/>
              <a:rect l="l" t="t" r="r" b="b"/>
              <a:pathLst>
                <a:path w="12032" h="1" fill="none">
                  <a:moveTo>
                    <a:pt x="0" y="0"/>
                  </a:moveTo>
                  <a:lnTo>
                    <a:pt x="12032"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60" name="Google Shape;822;p37"/>
            <p:cNvSpPr/>
            <p:nvPr/>
          </p:nvSpPr>
          <p:spPr>
            <a:xfrm>
              <a:off x="6024450" y="514550"/>
              <a:ext cx="300800" cy="25"/>
            </a:xfrm>
            <a:custGeom>
              <a:avLst/>
              <a:rect l="l" t="t" r="r" b="b"/>
              <a:pathLst>
                <a:path w="12032" h="1" fill="none">
                  <a:moveTo>
                    <a:pt x="0" y="0"/>
                  </a:moveTo>
                  <a:lnTo>
                    <a:pt x="12032" y="0"/>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61" name="Google Shape;823;p37"/>
            <p:cNvSpPr/>
            <p:nvPr/>
          </p:nvSpPr>
          <p:spPr>
            <a:xfrm>
              <a:off x="6264950"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62" name="Google Shape;824;p37"/>
            <p:cNvSpPr/>
            <p:nvPr/>
          </p:nvSpPr>
          <p:spPr>
            <a:xfrm>
              <a:off x="6204675" y="456100"/>
              <a:ext cx="25" cy="175375"/>
            </a:xfrm>
            <a:custGeom>
              <a:avLst/>
              <a:rect l="l" t="t" r="r" b="b"/>
              <a:pathLst>
                <a:path w="1" h="7015" fill="none">
                  <a:moveTo>
                    <a:pt x="0" y="0"/>
                  </a:moveTo>
                  <a:lnTo>
                    <a:pt x="0"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63" name="Google Shape;825;p37"/>
            <p:cNvSpPr/>
            <p:nvPr/>
          </p:nvSpPr>
          <p:spPr>
            <a:xfrm>
              <a:off x="6145000"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sp>
          <p:nvSpPr>
            <p:cNvPr id="64" name="Google Shape;826;p37"/>
            <p:cNvSpPr/>
            <p:nvPr/>
          </p:nvSpPr>
          <p:spPr>
            <a:xfrm>
              <a:off x="6084725" y="456100"/>
              <a:ext cx="25" cy="175375"/>
            </a:xfrm>
            <a:custGeom>
              <a:avLst/>
              <a:rect l="l" t="t" r="r" b="b"/>
              <a:pathLst>
                <a:path w="1" h="7015" fill="none">
                  <a:moveTo>
                    <a:pt x="1" y="0"/>
                  </a:moveTo>
                  <a:lnTo>
                    <a:pt x="1" y="7014"/>
                  </a:lnTo>
                </a:path>
              </a:pathLst>
            </a:custGeom>
            <a:noFill/>
            <a:ln w="12175" cap="rnd" cmpd="sng">
              <a:solidFill>
                <a:schemeClr val="dk1"/>
              </a:solidFill>
              <a:prstDash val="solid"/>
              <a:round/>
              <a:headEnd type="none" w="sm" len="sm"/>
              <a:tailEnd type="none" w="sm" len="sm"/>
            </a:ln>
          </p:spPr>
          <p:txBody>
            <a:bodyPr wrap="square" lIns="91425" tIns="91425" rIns="91425" bIns="91425" anchor="ctr">
              <a:noAutofit/>
            </a:bodyPr>
            <a:lstStyle/>
            <a:p>
              <a:pPr marL="0" indent="0" algn="l" rtl="0">
                <a:spcBef>
                  <a:spcPts val="0"/>
                </a:spcBef>
                <a:spcAft>
                  <a:spcPts val="0"/>
                </a:spcAft>
                <a:buNone/>
              </a:pPr>
            </a:p>
          </p:txBody>
        </p:sp>
      </p:grpSp>
      <p:sp>
        <p:nvSpPr>
          <p:cNvPr id="65" name="TextBox 64"/>
          <p:cNvSpPr txBox="1"/>
          <p:nvPr/>
        </p:nvSpPr>
        <p:spPr>
          <a:xfrm>
            <a:off x="9335285" y="5570814"/>
            <a:ext cx="1502229" cy="366801"/>
          </a:xfrm>
          <a:prstGeom prst="rect">
            <a:avLst/>
          </a:prstGeom>
          <a:noFill/>
        </p:spPr>
        <p:txBody>
          <a:bodyPr wrap="square" rtlCol="0">
            <a:spAutoFit/>
          </a:bodyPr>
          <a:lstStyle/>
          <a:p>
            <a:r>
              <a:rPr lang="en-IN" dirty="0"/>
              <a:t>MAY</a:t>
            </a:r>
          </a:p>
        </p:txBody>
      </p:sp>
      <p:sp>
        <p:nvSpPr>
          <p:cNvPr id="68" name="Hexagon 67"/>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p:cNvSpPr txBox="1"/>
          <p:nvPr/>
        </p:nvSpPr>
        <p:spPr>
          <a:xfrm>
            <a:off x="11347064" y="6046234"/>
            <a:ext cx="500913" cy="458588"/>
          </a:xfrm>
          <a:prstGeom prst="rect">
            <a:avLst/>
          </a:prstGeom>
          <a:noFill/>
        </p:spPr>
        <p:txBody>
          <a:bodyPr wrap="square" rtlCol="0">
            <a:spAutoFit/>
          </a:bodyPr>
          <a:lstStyle/>
          <a:p>
            <a:r>
              <a:rPr lang="en-IN" sz="2400" dirty="0">
                <a:solidFill>
                  <a:schemeClr val="bg1"/>
                </a:solidFill>
              </a:rPr>
              <a:t>12</a:t>
            </a:r>
          </a:p>
        </p:txBody>
      </p:sp>
      <p:sp>
        <p:nvSpPr>
          <p:cNvPr id="70" name="TextBox 15"/>
          <p:cNvSpPr txBox="1"/>
          <p:nvPr/>
        </p:nvSpPr>
        <p:spPr>
          <a:xfrm>
            <a:off x="8414452" y="3645450"/>
            <a:ext cx="2653063" cy="1311797"/>
          </a:xfrm>
          <a:prstGeom prst="rect">
            <a:avLst/>
          </a:prstGeom>
          <a:noFill/>
        </p:spPr>
        <p:txBody>
          <a:bodyPr wrap="square" rtlCol="0">
            <a:spAutoFit/>
          </a:bodyPr>
          <a:lstStyle/>
          <a:p>
            <a:pPr marL="342900" indent="-342900">
              <a:buFont typeface="Arial" pitchFamily="34" charset="0"/>
              <a:buChar char="•"/>
            </a:pPr>
            <a:r>
              <a:rPr lang="en-IN" sz="2000" dirty="0"/>
              <a:t>Creating a User Inter Face</a:t>
            </a:r>
          </a:p>
          <a:p>
            <a:pPr marL="342900" indent="-342900">
              <a:buFont typeface="Arial" pitchFamily="34" charset="0"/>
              <a:buChar char="•"/>
            </a:pPr>
            <a:r>
              <a:rPr lang="en-IN" sz="2000" dirty="0"/>
              <a:t>Testing</a:t>
            </a:r>
          </a:p>
          <a:p>
            <a:pPr marL="342900" indent="-342900">
              <a:buFont typeface="Arial" pitchFamily="34" charset="0"/>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6242179" cy="914428"/>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WORK  DIVISION</a:t>
            </a:r>
          </a:p>
        </p:txBody>
      </p:sp>
      <p:sp>
        <p:nvSpPr>
          <p:cNvPr id="3" name="TextBox 2"/>
          <p:cNvSpPr txBox="1"/>
          <p:nvPr/>
        </p:nvSpPr>
        <p:spPr>
          <a:xfrm>
            <a:off x="970485" y="2179509"/>
            <a:ext cx="9449679" cy="2044011"/>
          </a:xfrm>
          <a:prstGeom prst="rect">
            <a:avLst/>
          </a:prstGeom>
          <a:noFill/>
        </p:spPr>
        <p:txBody>
          <a:bodyPr wrap="square" rtlCol="0">
            <a:spAutoFit/>
          </a:bodyPr>
          <a:lstStyle/>
          <a:p>
            <a:pPr marL="285750" indent="-285750">
              <a:buFont typeface="Arial" pitchFamily="34" charset="0"/>
              <a:buChar char="•"/>
            </a:pPr>
            <a:r>
              <a:rPr lang="en-IN" sz="3200" dirty="0">
                <a:solidFill>
                  <a:schemeClr val="bg1"/>
                </a:solidFill>
              </a:rPr>
              <a:t>Real time sign detection -                   </a:t>
            </a:r>
            <a:r>
              <a:rPr lang="en-IN" sz="3200" dirty="0">
                <a:solidFill>
                  <a:srgbClr val="FFFF00"/>
                </a:solidFill>
              </a:rPr>
              <a:t>Robin CR</a:t>
            </a:r>
          </a:p>
          <a:p>
            <a:pPr marL="285750" indent="-285750">
              <a:buFont typeface="Arial" pitchFamily="34" charset="0"/>
              <a:buChar char="•"/>
            </a:pPr>
            <a:r>
              <a:rPr lang="en-IN" sz="3200" dirty="0">
                <a:solidFill>
                  <a:schemeClr val="bg1"/>
                </a:solidFill>
              </a:rPr>
              <a:t>Testing algorithms -                             </a:t>
            </a:r>
            <a:r>
              <a:rPr lang="en-IN" sz="3200" dirty="0">
                <a:solidFill>
                  <a:srgbClr val="FFFF00"/>
                </a:solidFill>
              </a:rPr>
              <a:t>VS Achuthan</a:t>
            </a:r>
            <a:endParaRPr sz="3200"/>
          </a:p>
          <a:p>
            <a:pPr marL="285750" indent="-285750">
              <a:buFont typeface="Arial" pitchFamily="34" charset="0"/>
              <a:buChar char="•"/>
            </a:pPr>
            <a:r>
              <a:rPr lang="en-IN" sz="3200" dirty="0">
                <a:solidFill>
                  <a:schemeClr val="bg1"/>
                </a:solidFill>
              </a:rPr>
              <a:t>Creating database for traffic sign  -   </a:t>
            </a:r>
            <a:r>
              <a:rPr lang="en-IN" sz="3200" dirty="0">
                <a:solidFill>
                  <a:srgbClr val="FFFF00"/>
                </a:solidFill>
              </a:rPr>
              <a:t>Sanjay MS</a:t>
            </a:r>
            <a:endParaRPr lang="en-IN" sz="3200" dirty="0">
              <a:solidFill>
                <a:schemeClr val="bg1"/>
              </a:solidFill>
            </a:endParaRPr>
          </a:p>
          <a:p>
            <a:pPr marL="285750" indent="-285750">
              <a:buFont typeface="Arial" pitchFamily="34" charset="0"/>
              <a:buChar char="•"/>
            </a:pPr>
            <a:r>
              <a:rPr lang="en-IN" sz="3200" dirty="0">
                <a:solidFill>
                  <a:schemeClr val="bg1"/>
                </a:solidFill>
              </a:rPr>
              <a:t>Hardware Implementation -              </a:t>
            </a:r>
            <a:r>
              <a:rPr lang="en-IN" sz="3200" dirty="0">
                <a:solidFill>
                  <a:srgbClr val="FFFF00"/>
                </a:solidFill>
              </a:rPr>
              <a:t> Vidhu Krishnan</a:t>
            </a:r>
            <a:endParaRPr sz="3200"/>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8"/>
          <p:cNvSpPr txBox="1"/>
          <p:nvPr/>
        </p:nvSpPr>
        <p:spPr>
          <a:xfrm>
            <a:off x="11347064" y="6046234"/>
            <a:ext cx="500913" cy="458588"/>
          </a:xfrm>
          <a:prstGeom prst="rect">
            <a:avLst/>
          </a:prstGeom>
          <a:noFill/>
        </p:spPr>
        <p:txBody>
          <a:bodyPr wrap="square" rtlCol="0">
            <a:spAutoFit/>
          </a:bodyPr>
          <a:lstStyle/>
          <a:p>
            <a:r>
              <a:rPr lang="en-IN" sz="2400" dirty="0">
                <a:solidFill>
                  <a:schemeClr val="bg1"/>
                </a:solidFill>
              </a:rPr>
              <a:t>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6242179" cy="923330"/>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REFERENCE</a:t>
            </a:r>
          </a:p>
        </p:txBody>
      </p:sp>
      <p:sp>
        <p:nvSpPr>
          <p:cNvPr id="4" name="TextBox 3"/>
          <p:cNvSpPr txBox="1"/>
          <p:nvPr/>
        </p:nvSpPr>
        <p:spPr>
          <a:xfrm>
            <a:off x="951722" y="1856792"/>
            <a:ext cx="9246637" cy="4801314"/>
          </a:xfrm>
          <a:prstGeom prst="rect">
            <a:avLst/>
          </a:prstGeom>
          <a:noFill/>
        </p:spPr>
        <p:txBody>
          <a:bodyPr wrap="square" rtlCol="0">
            <a:spAutoFit/>
          </a:bodyPr>
          <a:lstStyle/>
          <a:p>
            <a:r>
              <a:rPr lang="en-IN" dirty="0">
                <a:solidFill>
                  <a:schemeClr val="bg1"/>
                </a:solidFill>
              </a:rPr>
              <a:t>[1]  </a:t>
            </a:r>
            <a:r>
              <a:rPr lang="en-IN" dirty="0" err="1">
                <a:solidFill>
                  <a:schemeClr val="bg1"/>
                </a:solidFill>
              </a:rPr>
              <a:t>Dimitrios</a:t>
            </a:r>
            <a:r>
              <a:rPr lang="en-IN" dirty="0">
                <a:solidFill>
                  <a:schemeClr val="bg1"/>
                </a:solidFill>
              </a:rPr>
              <a:t> </a:t>
            </a:r>
            <a:r>
              <a:rPr lang="en-IN" dirty="0" err="1">
                <a:solidFill>
                  <a:schemeClr val="bg1"/>
                </a:solidFill>
              </a:rPr>
              <a:t>Konstantinidis</a:t>
            </a:r>
            <a:r>
              <a:rPr lang="en-IN" dirty="0">
                <a:solidFill>
                  <a:schemeClr val="bg1"/>
                </a:solidFill>
              </a:rPr>
              <a:t>, Tania </a:t>
            </a:r>
            <a:r>
              <a:rPr lang="en-IN" dirty="0" err="1">
                <a:solidFill>
                  <a:schemeClr val="bg1"/>
                </a:solidFill>
              </a:rPr>
              <a:t>Stathaki</a:t>
            </a:r>
            <a:r>
              <a:rPr lang="en-IN" dirty="0">
                <a:solidFill>
                  <a:schemeClr val="bg1"/>
                </a:solidFill>
              </a:rPr>
              <a:t>, Vasileios </a:t>
            </a:r>
            <a:r>
              <a:rPr lang="en-IN" dirty="0" err="1">
                <a:solidFill>
                  <a:schemeClr val="bg1"/>
                </a:solidFill>
              </a:rPr>
              <a:t>Argyriou</a:t>
            </a:r>
            <a:r>
              <a:rPr lang="en-IN" dirty="0">
                <a:solidFill>
                  <a:schemeClr val="bg1"/>
                </a:solidFill>
              </a:rPr>
              <a:t>, and Nikolaos </a:t>
            </a:r>
            <a:r>
              <a:rPr lang="en-IN" dirty="0" err="1">
                <a:solidFill>
                  <a:schemeClr val="bg1"/>
                </a:solidFill>
              </a:rPr>
              <a:t>Grammalidis</a:t>
            </a:r>
            <a:r>
              <a:rPr lang="en-IN" dirty="0">
                <a:solidFill>
                  <a:schemeClr val="bg1"/>
                </a:solidFill>
              </a:rPr>
              <a:t>,</a:t>
            </a:r>
          </a:p>
          <a:p>
            <a:r>
              <a:rPr lang="en-IN" dirty="0">
                <a:solidFill>
                  <a:schemeClr val="bg1"/>
                </a:solidFill>
              </a:rPr>
              <a:t>       “</a:t>
            </a:r>
            <a:r>
              <a:rPr lang="en-US" dirty="0">
                <a:solidFill>
                  <a:schemeClr val="bg1"/>
                </a:solidFill>
              </a:rPr>
              <a:t>Building Detection Using Enhanced HOG–LBP Features and Region Refinement Processes</a:t>
            </a:r>
            <a:r>
              <a:rPr lang="en-IN" dirty="0">
                <a:solidFill>
                  <a:schemeClr val="bg1"/>
                </a:solidFill>
              </a:rPr>
              <a:t>”,</a:t>
            </a:r>
          </a:p>
          <a:p>
            <a:r>
              <a:rPr lang="en-IN" i="1" dirty="0">
                <a:solidFill>
                  <a:schemeClr val="bg1"/>
                </a:solidFill>
              </a:rPr>
              <a:t> </a:t>
            </a:r>
            <a:r>
              <a:rPr lang="en-US" i="1" dirty="0">
                <a:solidFill>
                  <a:schemeClr val="bg1"/>
                </a:solidFill>
              </a:rPr>
              <a:t>       IEEE Journal OF Selected Topics In Applied Earth Observations And Remote Sensing</a:t>
            </a:r>
            <a:r>
              <a:rPr lang="en-IN" dirty="0">
                <a:solidFill>
                  <a:schemeClr val="bg1"/>
                </a:solidFill>
              </a:rPr>
              <a:t>,   </a:t>
            </a:r>
          </a:p>
          <a:p>
            <a:r>
              <a:rPr lang="en-IN" dirty="0">
                <a:solidFill>
                  <a:schemeClr val="bg1"/>
                </a:solidFill>
              </a:rPr>
              <a:t>        Aug.2016.</a:t>
            </a:r>
          </a:p>
          <a:p>
            <a:endParaRPr lang="en-IN" dirty="0">
              <a:solidFill>
                <a:schemeClr val="bg1"/>
              </a:solidFill>
            </a:endParaRPr>
          </a:p>
          <a:p>
            <a:r>
              <a:rPr lang="en-IN" dirty="0">
                <a:solidFill>
                  <a:schemeClr val="bg1"/>
                </a:solidFill>
              </a:rPr>
              <a:t>[2]   VLADIMIR TADIC, AKOS ODRY, ATTILA TOTH2, ZOLTAN VIZVARI, AND PETER ODRY,</a:t>
            </a:r>
          </a:p>
          <a:p>
            <a:r>
              <a:rPr lang="en-IN" dirty="0">
                <a:solidFill>
                  <a:schemeClr val="bg1"/>
                </a:solidFill>
              </a:rPr>
              <a:t>       “</a:t>
            </a:r>
            <a:r>
              <a:rPr lang="en-US" dirty="0">
                <a:solidFill>
                  <a:schemeClr val="bg1"/>
                </a:solidFill>
              </a:rPr>
              <a:t>Fuzzified Circular Gabor Filter for Circular and Near-Circular Object Detection</a:t>
            </a:r>
            <a:r>
              <a:rPr lang="en-IN" dirty="0">
                <a:solidFill>
                  <a:schemeClr val="bg1"/>
                </a:solidFill>
              </a:rPr>
              <a:t>”, </a:t>
            </a:r>
          </a:p>
          <a:p>
            <a:r>
              <a:rPr lang="en-IN" dirty="0">
                <a:solidFill>
                  <a:schemeClr val="bg1"/>
                </a:solidFill>
              </a:rPr>
              <a:t>       May. 2020.</a:t>
            </a:r>
          </a:p>
          <a:p>
            <a:endParaRPr lang="en-IN" dirty="0">
              <a:solidFill>
                <a:schemeClr val="bg1"/>
              </a:solidFill>
            </a:endParaRPr>
          </a:p>
          <a:p>
            <a:r>
              <a:rPr lang="en-IN" dirty="0">
                <a:solidFill>
                  <a:schemeClr val="bg1"/>
                </a:solidFill>
              </a:rPr>
              <a:t>[3]  Chenggang Yan, </a:t>
            </a:r>
            <a:r>
              <a:rPr lang="en-IN" dirty="0" err="1">
                <a:solidFill>
                  <a:schemeClr val="bg1"/>
                </a:solidFill>
              </a:rPr>
              <a:t>Hongtao</a:t>
            </a:r>
            <a:r>
              <a:rPr lang="en-IN" dirty="0">
                <a:solidFill>
                  <a:schemeClr val="bg1"/>
                </a:solidFill>
              </a:rPr>
              <a:t> </a:t>
            </a:r>
            <a:r>
              <a:rPr lang="en-IN" dirty="0" err="1">
                <a:solidFill>
                  <a:schemeClr val="bg1"/>
                </a:solidFill>
              </a:rPr>
              <a:t>Xie</a:t>
            </a:r>
            <a:r>
              <a:rPr lang="en-IN" dirty="0">
                <a:solidFill>
                  <a:schemeClr val="bg1"/>
                </a:solidFill>
              </a:rPr>
              <a:t>, Shun Liu, Jian Yin, </a:t>
            </a:r>
            <a:r>
              <a:rPr lang="en-IN" dirty="0" err="1">
                <a:solidFill>
                  <a:schemeClr val="bg1"/>
                </a:solidFill>
              </a:rPr>
              <a:t>Yongdong</a:t>
            </a:r>
            <a:r>
              <a:rPr lang="en-IN" dirty="0">
                <a:solidFill>
                  <a:schemeClr val="bg1"/>
                </a:solidFill>
              </a:rPr>
              <a:t> </a:t>
            </a:r>
            <a:r>
              <a:rPr lang="en-IN" dirty="0" err="1">
                <a:solidFill>
                  <a:schemeClr val="bg1"/>
                </a:solidFill>
              </a:rPr>
              <a:t>Zhang,and</a:t>
            </a:r>
            <a:r>
              <a:rPr lang="en-IN" dirty="0">
                <a:solidFill>
                  <a:schemeClr val="bg1"/>
                </a:solidFill>
              </a:rPr>
              <a:t> </a:t>
            </a:r>
            <a:r>
              <a:rPr lang="en-IN" dirty="0" err="1">
                <a:solidFill>
                  <a:schemeClr val="bg1"/>
                </a:solidFill>
              </a:rPr>
              <a:t>Qionghai</a:t>
            </a:r>
            <a:r>
              <a:rPr lang="en-IN" dirty="0">
                <a:solidFill>
                  <a:schemeClr val="bg1"/>
                </a:solidFill>
              </a:rPr>
              <a:t> Dai,</a:t>
            </a:r>
          </a:p>
          <a:p>
            <a:r>
              <a:rPr lang="en-IN" dirty="0">
                <a:solidFill>
                  <a:schemeClr val="bg1"/>
                </a:solidFill>
              </a:rPr>
              <a:t>       “</a:t>
            </a:r>
            <a:r>
              <a:rPr lang="en-US" dirty="0">
                <a:solidFill>
                  <a:schemeClr val="bg1"/>
                </a:solidFill>
              </a:rPr>
              <a:t>Effective Uyghur Language Text Detection in Complex Background Images for Traffic</a:t>
            </a:r>
          </a:p>
          <a:p>
            <a:r>
              <a:rPr lang="en-US" dirty="0">
                <a:solidFill>
                  <a:schemeClr val="bg1"/>
                </a:solidFill>
              </a:rPr>
              <a:t>       Prompt Identification</a:t>
            </a:r>
            <a:r>
              <a:rPr lang="en-IN" dirty="0">
                <a:solidFill>
                  <a:schemeClr val="bg1"/>
                </a:solidFill>
              </a:rPr>
              <a:t>”, </a:t>
            </a:r>
            <a:r>
              <a:rPr lang="en-IN" i="1" dirty="0">
                <a:solidFill>
                  <a:schemeClr val="bg1"/>
                </a:solidFill>
              </a:rPr>
              <a:t>I</a:t>
            </a:r>
            <a:r>
              <a:rPr lang="sv-SE" i="1" dirty="0">
                <a:solidFill>
                  <a:schemeClr val="bg1"/>
                </a:solidFill>
              </a:rPr>
              <a:t>EEE Trans. Intell. Transp. Syst. </a:t>
            </a:r>
            <a:r>
              <a:rPr lang="sv-SE" dirty="0">
                <a:solidFill>
                  <a:schemeClr val="bg1"/>
                </a:solidFill>
              </a:rPr>
              <a:t>, </a:t>
            </a:r>
            <a:r>
              <a:rPr lang="en-IN" dirty="0">
                <a:solidFill>
                  <a:schemeClr val="bg1"/>
                </a:solidFill>
              </a:rPr>
              <a:t>Jun. 2017.</a:t>
            </a:r>
          </a:p>
          <a:p>
            <a:endParaRPr lang="en-IN" dirty="0">
              <a:solidFill>
                <a:schemeClr val="bg1"/>
              </a:solidFill>
            </a:endParaRPr>
          </a:p>
          <a:p>
            <a:r>
              <a:rPr lang="en-IN" dirty="0">
                <a:solidFill>
                  <a:schemeClr val="bg1"/>
                </a:solidFill>
              </a:rPr>
              <a:t>[4] </a:t>
            </a:r>
            <a:r>
              <a:rPr lang="en-IN" dirty="0" err="1">
                <a:solidFill>
                  <a:schemeClr val="bg1"/>
                </a:solidFill>
              </a:rPr>
              <a:t>Changbin</a:t>
            </a:r>
            <a:r>
              <a:rPr lang="en-IN" dirty="0">
                <a:solidFill>
                  <a:schemeClr val="bg1"/>
                </a:solidFill>
              </a:rPr>
              <a:t> You, </a:t>
            </a:r>
            <a:r>
              <a:rPr lang="en-IN" dirty="0" err="1">
                <a:solidFill>
                  <a:schemeClr val="bg1"/>
                </a:solidFill>
              </a:rPr>
              <a:t>Chenglu</a:t>
            </a:r>
            <a:r>
              <a:rPr lang="en-IN" dirty="0">
                <a:solidFill>
                  <a:schemeClr val="bg1"/>
                </a:solidFill>
              </a:rPr>
              <a:t> Wen, Cheng Wang ,Jonathan Li, and </a:t>
            </a:r>
            <a:r>
              <a:rPr lang="en-IN" dirty="0" err="1">
                <a:solidFill>
                  <a:schemeClr val="bg1"/>
                </a:solidFill>
              </a:rPr>
              <a:t>AymanHabib</a:t>
            </a:r>
            <a:r>
              <a:rPr lang="en-IN" dirty="0">
                <a:solidFill>
                  <a:schemeClr val="bg1"/>
                </a:solidFill>
              </a:rPr>
              <a:t>,</a:t>
            </a:r>
          </a:p>
          <a:p>
            <a:r>
              <a:rPr lang="en-IN" dirty="0">
                <a:solidFill>
                  <a:schemeClr val="bg1"/>
                </a:solidFill>
              </a:rPr>
              <a:t>       “</a:t>
            </a:r>
            <a:r>
              <a:rPr lang="en-US" dirty="0">
                <a:solidFill>
                  <a:schemeClr val="bg1"/>
                </a:solidFill>
              </a:rPr>
              <a:t>Joint 2-D–3-D Traffic Sign Landmark </a:t>
            </a:r>
            <a:r>
              <a:rPr lang="en-US" dirty="0" err="1">
                <a:solidFill>
                  <a:schemeClr val="bg1"/>
                </a:solidFill>
              </a:rPr>
              <a:t>DataSet</a:t>
            </a:r>
            <a:r>
              <a:rPr lang="en-US" dirty="0">
                <a:solidFill>
                  <a:schemeClr val="bg1"/>
                </a:solidFill>
              </a:rPr>
              <a:t> for Geo-Localization Using Mobile Laser</a:t>
            </a:r>
          </a:p>
          <a:p>
            <a:r>
              <a:rPr lang="en-US" dirty="0">
                <a:solidFill>
                  <a:schemeClr val="bg1"/>
                </a:solidFill>
              </a:rPr>
              <a:t>       Scanning Data</a:t>
            </a:r>
            <a:r>
              <a:rPr lang="en-IN" dirty="0">
                <a:solidFill>
                  <a:schemeClr val="bg1"/>
                </a:solidFill>
              </a:rPr>
              <a:t>”, </a:t>
            </a:r>
            <a:r>
              <a:rPr lang="en-IN" i="1" dirty="0">
                <a:solidFill>
                  <a:schemeClr val="bg1"/>
                </a:solidFill>
              </a:rPr>
              <a:t>I</a:t>
            </a:r>
            <a:r>
              <a:rPr lang="sv-SE" i="1" dirty="0">
                <a:solidFill>
                  <a:schemeClr val="bg1"/>
                </a:solidFill>
              </a:rPr>
              <a:t>EEE Trans. Intell. Transp. Syst. ,</a:t>
            </a:r>
            <a:r>
              <a:rPr lang="en-IN" dirty="0">
                <a:solidFill>
                  <a:schemeClr val="bg1"/>
                </a:solidFill>
              </a:rPr>
              <a:t>Aug. 2018.</a:t>
            </a:r>
          </a:p>
          <a:p>
            <a:endParaRPr lang="en-IN" dirty="0">
              <a:solidFill>
                <a:schemeClr val="bg1"/>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346025" y="6055565"/>
            <a:ext cx="550509" cy="458588"/>
          </a:xfrm>
          <a:prstGeom prst="rect">
            <a:avLst/>
          </a:prstGeom>
          <a:noFill/>
        </p:spPr>
        <p:txBody>
          <a:bodyPr wrap="square" rtlCol="0">
            <a:spAutoFit/>
          </a:bodyPr>
          <a:lstStyle/>
          <a:p>
            <a:r>
              <a:rPr lang="en-IN" sz="2400" dirty="0">
                <a:solidFill>
                  <a:schemeClr val="bg1"/>
                </a:solidFill>
              </a:rPr>
              <a:t>14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3946849" y="2687216"/>
            <a:ext cx="6830008" cy="923330"/>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1000">
              <a:schemeClr val="accent1">
                <a:lumMod val="48000"/>
              </a:schemeClr>
            </a:gs>
            <a:gs pos="100000">
              <a:srgbClr val="327E75">
                <a:lumMod val="74000"/>
              </a:srgbClr>
            </a:gs>
          </a:gsLst>
          <a:path path="circle">
            <a:fillToRect t="100000" r="100000"/>
          </a:path>
          <a:tileRect l="-100000" b="-100000"/>
        </a:gradFill>
      </p:bgPr>
    </p:bg>
    <p:spTree>
      <p:nvGrpSpPr>
        <p:cNvPr id="1" name=""/>
        <p:cNvGrpSpPr/>
        <p:nvPr/>
      </p:nvGrpSpPr>
      <p:grpSpPr>
        <a:xfrm>
          <a:off x="0" y="0"/>
          <a:ext cx="0" cy="0"/>
          <a:chOff x="0" y="0"/>
          <a:chExt cx="0" cy="0"/>
        </a:xfrm>
      </p:grpSpPr>
      <p:sp>
        <p:nvSpPr>
          <p:cNvPr id="4" name="Google Shape;198;p12"/>
          <p:cNvSpPr>
            <a:spLocks noGrp="1" noEditPoints="1"/>
          </p:cNvSpPr>
          <p:nvPr>
            <p:ph type="ctrTitle"/>
          </p:nvPr>
        </p:nvSpPr>
        <p:spPr>
          <a:xfrm>
            <a:off x="1026367" y="1733526"/>
            <a:ext cx="9747117" cy="1536854"/>
          </a:xfrm>
          <a:ln>
            <a:noFill/>
          </a:ln>
          <a:effectLst>
            <a:outerShdw blurRad="149987" dist="250190" dir="8460000" sx="100000" sy="100000" kx="0" ky="0" algn="ctr" rotWithShape="1">
              <a:srgbClr val="000000">
                <a:alpha val="28000"/>
              </a:srgbClr>
            </a:outerShdw>
          </a:effectLst>
          <a:scene3d>
            <a:camera prst="orthographicFront" zoom="100000">
              <a:rot lat="0" lon="0" rev="0"/>
            </a:camera>
            <a:lightRig rig="contrasting" dir="t">
              <a:rot lat="0" lon="0" rev="1500000"/>
            </a:lightRig>
          </a:scene3d>
          <a:sp3d z="0" extrusionH="0" contourW="0" prstMaterial="metal">
            <a:bevelT w="88900" h="88900" prst="circle"/>
          </a:sp3d>
        </p:spPr>
        <p:txBody>
          <a:bodyPr wrap="square" lIns="0" tIns="0" rIns="0" bIns="0" anchor="ctr">
            <a:noAutofit/>
          </a:bodyPr>
          <a:lstStyle/>
          <a:p>
            <a:r>
              <a:rPr lang="en" sz="6000" dirty="0">
                <a:solidFill>
                  <a:schemeClr val="bg1"/>
                </a:solidFill>
                <a:latin typeface="Roboto" pitchFamily="2" charset="0"/>
                <a:ea typeface="Roboto" pitchFamily="2" charset="0"/>
              </a:rPr>
              <a:t>T</a:t>
            </a:r>
            <a:r>
              <a:rPr lang="en" sz="4400" dirty="0">
                <a:solidFill>
                  <a:schemeClr val="bg1"/>
                </a:solidFill>
                <a:latin typeface="Roboto" pitchFamily="2" charset="0"/>
                <a:ea typeface="Roboto" pitchFamily="2" charset="0"/>
              </a:rPr>
              <a:t>RAFFIC</a:t>
            </a:r>
            <a:r>
              <a:rPr lang="en" sz="6000" dirty="0">
                <a:solidFill>
                  <a:schemeClr val="bg1"/>
                </a:solidFill>
                <a:latin typeface="Roboto" pitchFamily="2" charset="0"/>
                <a:ea typeface="Roboto" pitchFamily="2" charset="0"/>
              </a:rPr>
              <a:t> S</a:t>
            </a:r>
            <a:r>
              <a:rPr lang="en" sz="4400" dirty="0">
                <a:solidFill>
                  <a:schemeClr val="bg1"/>
                </a:solidFill>
                <a:latin typeface="Roboto" pitchFamily="2" charset="0"/>
                <a:ea typeface="Roboto" pitchFamily="2" charset="0"/>
              </a:rPr>
              <a:t>IGN</a:t>
            </a:r>
            <a:r>
              <a:rPr lang="en" sz="6000" dirty="0">
                <a:solidFill>
                  <a:schemeClr val="bg1"/>
                </a:solidFill>
                <a:latin typeface="Roboto" pitchFamily="2" charset="0"/>
                <a:ea typeface="Roboto" pitchFamily="2" charset="0"/>
              </a:rPr>
              <a:t> </a:t>
            </a:r>
            <a:r>
              <a:rPr lang="en-IN" sz="6000" dirty="0">
                <a:solidFill>
                  <a:schemeClr val="bg1"/>
                </a:solidFill>
                <a:latin typeface="Roboto" pitchFamily="2" charset="0"/>
                <a:ea typeface="Roboto" pitchFamily="2" charset="0"/>
              </a:rPr>
              <a:t>B</a:t>
            </a:r>
            <a:r>
              <a:rPr lang="en-IN" sz="4400" dirty="0">
                <a:solidFill>
                  <a:schemeClr val="bg1"/>
                </a:solidFill>
                <a:latin typeface="Roboto" pitchFamily="2" charset="0"/>
                <a:ea typeface="Roboto" pitchFamily="2" charset="0"/>
              </a:rPr>
              <a:t>OARD</a:t>
            </a:r>
            <a:r>
              <a:rPr lang="en-IN" sz="6000" dirty="0">
                <a:solidFill>
                  <a:schemeClr val="bg1"/>
                </a:solidFill>
                <a:latin typeface="Roboto" pitchFamily="2" charset="0"/>
                <a:ea typeface="Roboto" pitchFamily="2" charset="0"/>
              </a:rPr>
              <a:t> D</a:t>
            </a:r>
            <a:r>
              <a:rPr lang="en-IN" sz="4400" dirty="0">
                <a:solidFill>
                  <a:schemeClr val="bg1"/>
                </a:solidFill>
                <a:latin typeface="Roboto" pitchFamily="2" charset="0"/>
                <a:ea typeface="Roboto" pitchFamily="2" charset="0"/>
              </a:rPr>
              <a:t>ETECTION</a:t>
            </a:r>
            <a:r>
              <a:rPr lang="en" sz="6000" dirty="0">
                <a:solidFill>
                  <a:schemeClr val="bg1"/>
                </a:solidFill>
                <a:latin typeface="Roboto" pitchFamily="2" charset="0"/>
                <a:ea typeface="Roboto" pitchFamily="2" charset="0"/>
              </a:rPr>
              <a:t> </a:t>
            </a:r>
            <a:endParaRPr sz="6000" dirty="0">
              <a:solidFill>
                <a:schemeClr val="bg1"/>
              </a:solidFill>
              <a:latin typeface="Roboto" pitchFamily="2" charset="0"/>
              <a:ea typeface="Roboto" pitchFamily="2" charset="0"/>
            </a:endParaRPr>
          </a:p>
        </p:txBody>
      </p:sp>
      <p:sp>
        <p:nvSpPr>
          <p:cNvPr id="5" name="TextBox 4"/>
          <p:cNvSpPr txBox="1"/>
          <p:nvPr/>
        </p:nvSpPr>
        <p:spPr>
          <a:xfrm>
            <a:off x="6096000" y="4873283"/>
            <a:ext cx="5381055" cy="1569660"/>
          </a:xfrm>
          <a:prstGeom prst="rect">
            <a:avLst/>
          </a:prstGeom>
          <a:noFill/>
        </p:spPr>
        <p:txBody>
          <a:bodyPr wrap="square" rtlCol="0">
            <a:spAutoFit/>
          </a:bodyPr>
          <a:lstStyle/>
          <a:p>
            <a:pPr lvl="1"/>
            <a:r>
              <a:rPr lang="en-IN" sz="2400" dirty="0">
                <a:solidFill>
                  <a:schemeClr val="bg1"/>
                </a:solidFill>
              </a:rPr>
              <a:t>ROBIN CR                  - RET17EC126</a:t>
            </a:r>
          </a:p>
          <a:p>
            <a:pPr lvl="1"/>
            <a:r>
              <a:rPr lang="en-IN" sz="2400" dirty="0">
                <a:solidFill>
                  <a:schemeClr val="bg1"/>
                </a:solidFill>
              </a:rPr>
              <a:t>SANJAY MS               - RET17EC136</a:t>
            </a:r>
          </a:p>
          <a:p>
            <a:pPr lvl="1"/>
            <a:r>
              <a:rPr lang="en-IN" sz="2400" dirty="0">
                <a:solidFill>
                  <a:schemeClr val="bg1"/>
                </a:solidFill>
              </a:rPr>
              <a:t>VIDHU KRISHNAN   - RET17EC178</a:t>
            </a:r>
          </a:p>
          <a:p>
            <a:pPr lvl="1"/>
            <a:r>
              <a:rPr lang="en-IN" sz="2400" dirty="0">
                <a:solidFill>
                  <a:schemeClr val="bg1"/>
                </a:solidFill>
              </a:rPr>
              <a:t>VS ACHUTHAN         - RET17EC186</a:t>
            </a:r>
          </a:p>
        </p:txBody>
      </p:sp>
      <p:sp>
        <p:nvSpPr>
          <p:cNvPr id="6" name="TextBox 5"/>
          <p:cNvSpPr txBox="1"/>
          <p:nvPr/>
        </p:nvSpPr>
        <p:spPr>
          <a:xfrm>
            <a:off x="879861" y="4873283"/>
            <a:ext cx="4254759" cy="1569660"/>
          </a:xfrm>
          <a:prstGeom prst="rect">
            <a:avLst/>
          </a:prstGeom>
          <a:noFill/>
        </p:spPr>
        <p:txBody>
          <a:bodyPr wrap="square" rtlCol="0">
            <a:spAutoFit/>
          </a:bodyPr>
          <a:lstStyle/>
          <a:p>
            <a:r>
              <a:rPr lang="en-IN" sz="2400" dirty="0">
                <a:solidFill>
                  <a:schemeClr val="bg1"/>
                </a:solidFill>
                <a:latin typeface="Roboto" pitchFamily="2" charset="0"/>
                <a:ea typeface="Roboto" pitchFamily="2" charset="0"/>
              </a:rPr>
              <a:t>Mr. </a:t>
            </a:r>
            <a:r>
              <a:rPr lang="en-IN" sz="2400" dirty="0" err="1">
                <a:solidFill>
                  <a:schemeClr val="bg1"/>
                </a:solidFill>
                <a:latin typeface="Roboto" pitchFamily="2" charset="0"/>
                <a:ea typeface="Roboto" pitchFamily="2" charset="0"/>
              </a:rPr>
              <a:t>Ajai</a:t>
            </a:r>
            <a:r>
              <a:rPr lang="en-IN" sz="2400" dirty="0">
                <a:solidFill>
                  <a:schemeClr val="bg1"/>
                </a:solidFill>
                <a:latin typeface="Roboto" pitchFamily="2" charset="0"/>
                <a:ea typeface="Roboto" pitchFamily="2" charset="0"/>
              </a:rPr>
              <a:t> V </a:t>
            </a:r>
            <a:r>
              <a:rPr lang="en-IN" sz="2400" dirty="0" err="1">
                <a:solidFill>
                  <a:schemeClr val="bg1"/>
                </a:solidFill>
                <a:latin typeface="Roboto" pitchFamily="2" charset="0"/>
                <a:ea typeface="Roboto" pitchFamily="2" charset="0"/>
              </a:rPr>
              <a:t>Babu</a:t>
            </a:r>
            <a:endParaRPr lang="en-IN" sz="2400" dirty="0">
              <a:solidFill>
                <a:schemeClr val="bg1"/>
              </a:solidFill>
              <a:latin typeface="Roboto" pitchFamily="2" charset="0"/>
              <a:ea typeface="Roboto" pitchFamily="2" charset="0"/>
            </a:endParaRPr>
          </a:p>
          <a:p>
            <a:r>
              <a:rPr lang="en-IN" sz="2400" dirty="0">
                <a:solidFill>
                  <a:schemeClr val="bg1"/>
                </a:solidFill>
                <a:latin typeface="Roboto" pitchFamily="2" charset="0"/>
                <a:ea typeface="Roboto" pitchFamily="2" charset="0"/>
              </a:rPr>
              <a:t>Assistant Professor</a:t>
            </a:r>
          </a:p>
          <a:p>
            <a:r>
              <a:rPr lang="en-IN" sz="2400" dirty="0">
                <a:solidFill>
                  <a:schemeClr val="bg1"/>
                </a:solidFill>
                <a:latin typeface="Roboto" pitchFamily="2" charset="0"/>
                <a:ea typeface="Roboto" pitchFamily="2" charset="0"/>
              </a:rPr>
              <a:t>Department of ECE</a:t>
            </a:r>
          </a:p>
          <a:p>
            <a:r>
              <a:rPr lang="en-IN" sz="2400" dirty="0">
                <a:solidFill>
                  <a:schemeClr val="bg1"/>
                </a:solidFill>
                <a:latin typeface="Roboto" pitchFamily="2" charset="0"/>
                <a:ea typeface="Roboto" pitchFamily="2" charset="0"/>
              </a:rPr>
              <a:t>RSET</a:t>
            </a:r>
          </a:p>
        </p:txBody>
      </p:sp>
      <p:sp>
        <p:nvSpPr>
          <p:cNvPr id="2" name="TextBox 1"/>
          <p:cNvSpPr txBox="1"/>
          <p:nvPr/>
        </p:nvSpPr>
        <p:spPr>
          <a:xfrm>
            <a:off x="879861" y="4314417"/>
            <a:ext cx="2328616" cy="461665"/>
          </a:xfrm>
          <a:prstGeom prst="rect">
            <a:avLst/>
          </a:prstGeom>
          <a:noFill/>
        </p:spPr>
        <p:txBody>
          <a:bodyPr wrap="square" rtlCol="0">
            <a:spAutoFit/>
          </a:bodyPr>
          <a:lstStyle/>
          <a:p>
            <a:r>
              <a:rPr lang="en-IN" sz="2400" b="1" dirty="0">
                <a:solidFill>
                  <a:schemeClr val="bg1">
                    <a:lumMod val="95000"/>
                  </a:schemeClr>
                </a:solidFill>
              </a:rPr>
              <a:t>Guide</a:t>
            </a:r>
          </a:p>
        </p:txBody>
      </p:sp>
      <p:sp>
        <p:nvSpPr>
          <p:cNvPr id="7" name="TextBox 6"/>
          <p:cNvSpPr txBox="1"/>
          <p:nvPr/>
        </p:nvSpPr>
        <p:spPr>
          <a:xfrm>
            <a:off x="6366587" y="4171454"/>
            <a:ext cx="2328616" cy="461665"/>
          </a:xfrm>
          <a:prstGeom prst="rect">
            <a:avLst/>
          </a:prstGeom>
          <a:noFill/>
        </p:spPr>
        <p:txBody>
          <a:bodyPr wrap="square" rtlCol="0">
            <a:spAutoFit/>
          </a:bodyPr>
          <a:lstStyle/>
          <a:p>
            <a:r>
              <a:rPr lang="en-IN" sz="2400" b="1" dirty="0">
                <a:solidFill>
                  <a:schemeClr val="bg1">
                    <a:lumMod val="95000"/>
                  </a:schemeClr>
                </a:solidFill>
              </a:rPr>
              <a:t>Team Members</a:t>
            </a:r>
          </a:p>
        </p:txBody>
      </p:sp>
      <p:sp>
        <p:nvSpPr>
          <p:cNvPr id="9" name="Rectangle: Rounded Corners 8"/>
          <p:cNvSpPr/>
          <p:nvPr/>
        </p:nvSpPr>
        <p:spPr>
          <a:xfrm>
            <a:off x="5825280" y="4314417"/>
            <a:ext cx="149290" cy="2185125"/>
          </a:xfrm>
          <a:prstGeom prst="roundRect">
            <a:avLst/>
          </a:prstGeom>
          <a:solidFill>
            <a:schemeClr val="bg1"/>
          </a:solidFill>
          <a:ln>
            <a:noFill/>
          </a:ln>
          <a:effectLst>
            <a:outerShdw blurRad="149987" dist="250190" dir="8460000" sx="100000" sy="100000" kx="0" ky="0" algn="ctr" rotWithShape="1">
              <a:srgbClr val="000000">
                <a:alpha val="28000"/>
              </a:srgbClr>
            </a:outerShdw>
          </a:effectLst>
          <a:scene3d>
            <a:camera prst="orthographicFront" zoom="100000">
              <a:rot lat="0" lon="0" rev="0"/>
            </a:camera>
            <a:lightRig rig="contrasting" dir="t">
              <a:rot lat="0" lon="0" rev="1500000"/>
            </a:lightRig>
          </a:scene3d>
          <a:sp3d z="0" extrusionH="0" contourW="0" prstMaterial="metal">
            <a:bevelT w="88900" h="889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1000">
              <a:schemeClr val="accent1">
                <a:lumMod val="48000"/>
              </a:schemeClr>
            </a:gs>
            <a:gs pos="100000">
              <a:srgbClr val="327E75">
                <a:lumMod val="74000"/>
              </a:srgbClr>
            </a:gs>
          </a:gsLst>
          <a:path path="circle">
            <a:fillToRect t="100000" r="100000"/>
          </a:path>
          <a:tileRect l="-100000" b="-100000"/>
        </a:gradFill>
      </p:bgPr>
    </p:bg>
    <p:spTree>
      <p:nvGrpSpPr>
        <p:cNvPr id="1" name=""/>
        <p:cNvGrpSpPr/>
        <p:nvPr/>
      </p:nvGrpSpPr>
      <p:grpSpPr>
        <a:xfrm>
          <a:off x="0" y="0"/>
          <a:ext cx="0" cy="0"/>
          <a:chOff x="0" y="0"/>
          <a:chExt cx="0" cy="0"/>
        </a:xfrm>
      </p:grpSpPr>
      <p:sp>
        <p:nvSpPr>
          <p:cNvPr id="2" name="TextBox 1"/>
          <p:cNvSpPr txBox="1"/>
          <p:nvPr/>
        </p:nvSpPr>
        <p:spPr>
          <a:xfrm>
            <a:off x="821094" y="401216"/>
            <a:ext cx="6242179" cy="923330"/>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CONTENTS</a:t>
            </a:r>
          </a:p>
        </p:txBody>
      </p:sp>
      <p:graphicFrame>
        <p:nvGraphicFramePr>
          <p:cNvPr id="4" name="Table 3"/>
          <p:cNvGraphicFramePr>
            <a:graphicFrameLocks noGrp="1"/>
          </p:cNvGraphicFramePr>
          <p:nvPr/>
        </p:nvGraphicFramePr>
        <p:xfrm>
          <a:off x="1145592" y="1690049"/>
          <a:ext cx="8763518" cy="4940007"/>
        </p:xfrm>
        <a:graphic>
          <a:graphicData uri="http://schemas.openxmlformats.org/drawingml/2006/table">
            <a:tbl>
              <a:tblPr firstRow="1" bandRow="1">
                <a:tableStyleId>{5C22544A-7EE6-4342-B048-85BDC9FD1C3A}</a:tableStyleId>
              </a:tblPr>
              <a:tblGrid>
                <a:gridCol w="4381759"/>
                <a:gridCol w="4381759"/>
              </a:tblGrid>
              <a:tr h="480492">
                <a:tc>
                  <a:txBody>
                    <a:bodyPr/>
                    <a:lstStyle/>
                    <a:p>
                      <a:pPr algn="ctr"/>
                      <a:r>
                        <a:rPr lang="en-IN" sz="3200" dirty="0"/>
                        <a:t>TOPIC</a:t>
                      </a:r>
                    </a:p>
                  </a:txBody>
                  <a:tcPr>
                    <a:solidFill>
                      <a:srgbClr val="327E75"/>
                    </a:solidFill>
                  </a:tcPr>
                </a:tc>
                <a:tc>
                  <a:txBody>
                    <a:bodyPr/>
                    <a:lstStyle/>
                    <a:p>
                      <a:pPr algn="ctr"/>
                      <a:r>
                        <a:rPr lang="en-IN" sz="3200" dirty="0"/>
                        <a:t>PAGE NO</a:t>
                      </a:r>
                    </a:p>
                  </a:txBody>
                  <a:tcPr>
                    <a:solidFill>
                      <a:srgbClr val="327E75"/>
                    </a:solidFill>
                  </a:tcPr>
                </a:tc>
              </a:tr>
              <a:tr h="4360887">
                <a:tc>
                  <a:txBody>
                    <a:bodyPr/>
                    <a:lstStyle/>
                    <a:p>
                      <a:pPr marL="457200" lvl="1" indent="0" algn="just">
                        <a:buFont typeface="Arial" pitchFamily="34" charset="0"/>
                        <a:buNone/>
                      </a:pPr>
                      <a:r>
                        <a:rPr lang="en-US" sz="2200" dirty="0"/>
                        <a:t>OBJECTIVE</a:t>
                      </a:r>
                    </a:p>
                    <a:p>
                      <a:pPr marL="457200" lvl="1" indent="0" algn="just">
                        <a:buFont typeface="Arial" pitchFamily="34" charset="0"/>
                        <a:buNone/>
                      </a:pPr>
                      <a:r>
                        <a:rPr lang="en-US" sz="2200" dirty="0"/>
                        <a:t>MILESTONES COMPLETED</a:t>
                      </a:r>
                    </a:p>
                    <a:p>
                      <a:pPr marL="800100" lvl="1" indent="-342900" algn="just">
                        <a:buFont typeface="Arial" pitchFamily="34" charset="0"/>
                        <a:buChar char="•"/>
                      </a:pPr>
                      <a:r>
                        <a:rPr lang="en-US" sz="2200" dirty="0"/>
                        <a:t>Dataset Preparation</a:t>
                      </a:r>
                    </a:p>
                    <a:p>
                      <a:pPr marL="800100" lvl="1" indent="-342900" algn="just">
                        <a:buFont typeface="Arial" pitchFamily="34" charset="0"/>
                        <a:buChar char="•"/>
                      </a:pPr>
                      <a:r>
                        <a:rPr lang="en-US" sz="2200" dirty="0"/>
                        <a:t>Traffic Signs</a:t>
                      </a:r>
                    </a:p>
                    <a:p>
                      <a:pPr marL="800100" lvl="1" indent="-342900" algn="just">
                        <a:buFont typeface="Arial" pitchFamily="34" charset="0"/>
                        <a:buChar char="•"/>
                      </a:pPr>
                      <a:r>
                        <a:rPr lang="en-US" sz="2200" dirty="0"/>
                        <a:t>CNN - code</a:t>
                      </a:r>
                    </a:p>
                    <a:p>
                      <a:pPr marL="800100" lvl="1" indent="-342900" algn="just">
                        <a:buFont typeface="Arial" pitchFamily="34" charset="0"/>
                        <a:buChar char="•"/>
                      </a:pPr>
                      <a:r>
                        <a:rPr lang="en-US" sz="2200" dirty="0"/>
                        <a:t>Voice Message - code</a:t>
                      </a:r>
                      <a:endParaRPr lang="en-IN" sz="2200" dirty="0"/>
                    </a:p>
                    <a:p>
                      <a:pPr marL="800100" lvl="1" indent="-342900" algn="just">
                        <a:buFont typeface="Arial" pitchFamily="34" charset="0"/>
                        <a:buChar char="•"/>
                      </a:pPr>
                      <a:r>
                        <a:rPr lang="en-IN" sz="2200" dirty="0"/>
                        <a:t>Interfacing hardware</a:t>
                      </a:r>
                    </a:p>
                    <a:p>
                      <a:pPr marL="457200" lvl="1" indent="0" algn="just">
                        <a:buFont typeface="Arial" pitchFamily="34" charset="0"/>
                        <a:buNone/>
                      </a:pPr>
                      <a:r>
                        <a:rPr lang="en-IN" sz="2200" dirty="0"/>
                        <a:t>FUTURE WORK</a:t>
                      </a:r>
                      <a:endParaRPr lang="en-US" sz="2200" dirty="0"/>
                    </a:p>
                    <a:p>
                      <a:pPr marL="457200" lvl="1" indent="0" algn="just">
                        <a:buFont typeface="Arial" pitchFamily="34" charset="0"/>
                        <a:buNone/>
                      </a:pPr>
                      <a:r>
                        <a:rPr lang="en-IN" sz="2200" dirty="0"/>
                        <a:t>TIME SPAN</a:t>
                      </a:r>
                    </a:p>
                    <a:p>
                      <a:pPr marL="457200" lvl="1" indent="0" algn="just">
                        <a:buFont typeface="Arial" pitchFamily="34" charset="0"/>
                        <a:buNone/>
                      </a:pPr>
                      <a:r>
                        <a:rPr lang="en-IN" sz="2200" dirty="0"/>
                        <a:t>WORK </a:t>
                      </a:r>
                      <a:r>
                        <a:rPr lang="en-US" sz="2200" dirty="0"/>
                        <a:t>DIVI</a:t>
                      </a:r>
                      <a:r>
                        <a:rPr lang="en-IN" sz="2200" dirty="0"/>
                        <a:t>S</a:t>
                      </a:r>
                      <a:r>
                        <a:rPr lang="en-US" sz="2200" dirty="0"/>
                        <a:t>ION</a:t>
                      </a:r>
                    </a:p>
                    <a:p>
                      <a:pPr marL="457200" lvl="1" indent="0" algn="just">
                        <a:buFont typeface="Arial" pitchFamily="34" charset="0"/>
                        <a:buNone/>
                      </a:pPr>
                      <a:r>
                        <a:rPr lang="en-IN" sz="2200" dirty="0"/>
                        <a:t>REFERENCE</a:t>
                      </a:r>
                    </a:p>
                  </a:txBody>
                  <a:tcPr/>
                </a:tc>
                <a:tc>
                  <a:txBody>
                    <a:bodyPr/>
                    <a:lstStyle/>
                    <a:p>
                      <a:pPr algn="ctr"/>
                      <a:r>
                        <a:rPr lang="en-IN" sz="2200" dirty="0"/>
                        <a:t>1</a:t>
                      </a:r>
                    </a:p>
                    <a:p>
                      <a:pPr algn="ctr"/>
                      <a:r>
                        <a:rPr lang="en-IN" sz="2200" dirty="0"/>
                        <a:t>2</a:t>
                      </a:r>
                    </a:p>
                    <a:p>
                      <a:pPr algn="ctr"/>
                      <a:r>
                        <a:rPr lang="en-IN" sz="2200" dirty="0"/>
                        <a:t>3</a:t>
                      </a:r>
                    </a:p>
                    <a:p>
                      <a:pPr algn="ctr"/>
                      <a:r>
                        <a:rPr lang="en-IN" sz="2200" dirty="0"/>
                        <a:t>4</a:t>
                      </a:r>
                    </a:p>
                    <a:p>
                      <a:pPr algn="ctr"/>
                      <a:r>
                        <a:rPr lang="en-IN" sz="2200" dirty="0"/>
                        <a:t>6</a:t>
                      </a:r>
                    </a:p>
                    <a:p>
                      <a:pPr algn="ctr"/>
                      <a:r>
                        <a:rPr lang="en-IN" sz="2200" dirty="0"/>
                        <a:t>8</a:t>
                      </a:r>
                    </a:p>
                    <a:p>
                      <a:pPr algn="ctr"/>
                      <a:r>
                        <a:rPr lang="en-IN" sz="2200" dirty="0"/>
                        <a:t>9</a:t>
                      </a:r>
                    </a:p>
                    <a:p>
                      <a:pPr algn="ctr"/>
                      <a:r>
                        <a:rPr lang="en-IN" sz="2200" dirty="0"/>
                        <a:t>10</a:t>
                      </a:r>
                    </a:p>
                    <a:p>
                      <a:pPr algn="ctr"/>
                      <a:r>
                        <a:rPr lang="en-IN" sz="2200" dirty="0"/>
                        <a:t>12</a:t>
                      </a:r>
                    </a:p>
                    <a:p>
                      <a:pPr algn="ctr"/>
                      <a:r>
                        <a:rPr lang="en-IN" sz="2200" dirty="0"/>
                        <a:t>13</a:t>
                      </a:r>
                    </a:p>
                    <a:p>
                      <a:pPr algn="ctr"/>
                      <a:r>
                        <a:rPr lang="en-IN" sz="2200" dirty="0"/>
                        <a:t>14</a:t>
                      </a:r>
                    </a:p>
                    <a:p>
                      <a:pPr algn="ct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1000">
              <a:schemeClr val="accent1">
                <a:lumMod val="48000"/>
              </a:schemeClr>
            </a:gs>
            <a:gs pos="100000">
              <a:srgbClr val="327E75">
                <a:lumMod val="74000"/>
              </a:srgbClr>
            </a:gs>
          </a:gsLst>
          <a:path path="circle">
            <a:fillToRect t="100000" r="100000"/>
          </a:path>
          <a:tileRect l="-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6242179" cy="923330"/>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OBJECTIVE</a:t>
            </a:r>
          </a:p>
        </p:txBody>
      </p:sp>
      <p:sp>
        <p:nvSpPr>
          <p:cNvPr id="3" name="TextBox 2"/>
          <p:cNvSpPr txBox="1"/>
          <p:nvPr/>
        </p:nvSpPr>
        <p:spPr>
          <a:xfrm>
            <a:off x="1259633" y="2118049"/>
            <a:ext cx="8360228" cy="2531691"/>
          </a:xfrm>
          <a:prstGeom prst="rect">
            <a:avLst/>
          </a:prstGeom>
          <a:noFill/>
        </p:spPr>
        <p:txBody>
          <a:bodyPr wrap="square" rtlCol="0">
            <a:spAutoFit/>
          </a:bodyPr>
          <a:lstStyle/>
          <a:p>
            <a:pPr marL="285750" indent="-285750">
              <a:buFont typeface="Arial" pitchFamily="34" charset="0"/>
              <a:buChar char="•"/>
            </a:pPr>
            <a:r>
              <a:rPr lang="en-IN" sz="3200" dirty="0">
                <a:solidFill>
                  <a:schemeClr val="bg1"/>
                </a:solidFill>
              </a:rPr>
              <a:t>To detect the traffic sign boards and to provide a voice message according to the sign.</a:t>
            </a:r>
          </a:p>
          <a:p>
            <a:pPr marL="285750" indent="-285750">
              <a:buFont typeface="Arial" pitchFamily="34" charset="0"/>
              <a:buChar char="•"/>
            </a:pPr>
            <a:endParaRPr lang="en-IN" sz="3200" dirty="0">
              <a:solidFill>
                <a:schemeClr val="bg1"/>
              </a:solidFill>
            </a:endParaRPr>
          </a:p>
          <a:p>
            <a:pPr marL="285750" indent="-285750">
              <a:buFont typeface="Arial" pitchFamily="34" charset="0"/>
              <a:buChar char="•"/>
            </a:pPr>
            <a:r>
              <a:rPr lang="en-IN" sz="3200" dirty="0">
                <a:solidFill>
                  <a:schemeClr val="bg1"/>
                </a:solidFill>
              </a:rPr>
              <a:t>To create a Traffic sign inventory, which detects the missing sign boards in a city.</a:t>
            </a:r>
          </a:p>
        </p:txBody>
      </p:sp>
      <p:sp>
        <p:nvSpPr>
          <p:cNvPr id="4" name="Hexagon 3"/>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448664" y="6046234"/>
            <a:ext cx="298580" cy="461665"/>
          </a:xfrm>
          <a:prstGeom prst="rect">
            <a:avLst/>
          </a:prstGeom>
          <a:noFill/>
        </p:spPr>
        <p:txBody>
          <a:bodyPr wrap="square" rtlCol="0">
            <a:spAutoFit/>
          </a:bodyPr>
          <a:lstStyle/>
          <a:p>
            <a:r>
              <a:rPr lang="en-IN" sz="2400" dirty="0">
                <a:solidFill>
                  <a:schemeClr val="bg1"/>
                </a:solidFill>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8528179" cy="914428"/>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MILESTONES COMPLETED</a:t>
            </a:r>
          </a:p>
        </p:txBody>
      </p:sp>
      <p:sp>
        <p:nvSpPr>
          <p:cNvPr id="3" name="TextBox 2"/>
          <p:cNvSpPr txBox="1"/>
          <p:nvPr/>
        </p:nvSpPr>
        <p:spPr>
          <a:xfrm>
            <a:off x="821094" y="1744824"/>
            <a:ext cx="9932437" cy="4360260"/>
          </a:xfrm>
          <a:prstGeom prst="rect">
            <a:avLst/>
          </a:prstGeom>
          <a:noFill/>
        </p:spPr>
        <p:txBody>
          <a:bodyPr wrap="square" rtlCol="0">
            <a:spAutoFit/>
          </a:bodyPr>
          <a:lstStyle/>
          <a:p>
            <a:pPr marL="285750" indent="-285750">
              <a:buFont typeface="Arial" pitchFamily="34" charset="0"/>
              <a:buChar char="•"/>
            </a:pPr>
            <a:r>
              <a:rPr lang="en-IN" sz="2800" dirty="0">
                <a:solidFill>
                  <a:schemeClr val="accent4">
                    <a:lumMod val="20000"/>
                    <a:lumOff val="80000"/>
                  </a:schemeClr>
                </a:solidFill>
                <a:latin typeface="Bahnschrift" pitchFamily="34" charset="0"/>
              </a:rPr>
              <a:t>Dataset Preparation </a:t>
            </a:r>
            <a:r>
              <a:rPr lang="en-IN" sz="2800" dirty="0">
                <a:solidFill>
                  <a:schemeClr val="bg1"/>
                </a:solidFill>
              </a:rPr>
              <a:t>:-  </a:t>
            </a:r>
            <a:r>
              <a:rPr lang="en-US" sz="2800" dirty="0">
                <a:solidFill>
                  <a:schemeClr val="bg1"/>
                </a:solidFill>
              </a:rPr>
              <a:t>Created a dataset for 12 traffic signs</a:t>
            </a:r>
            <a:r>
              <a:rPr lang="en-IN" sz="2800" dirty="0">
                <a:solidFill>
                  <a:schemeClr val="bg1"/>
                </a:solidFill>
              </a:rPr>
              <a:t>.</a:t>
            </a:r>
          </a:p>
          <a:p>
            <a:endParaRPr lang="en-IN" sz="2800" dirty="0">
              <a:solidFill>
                <a:schemeClr val="bg1"/>
              </a:solidFill>
            </a:endParaRPr>
          </a:p>
          <a:p>
            <a:pPr marL="285750" indent="-285750">
              <a:buFont typeface="Arial" pitchFamily="34" charset="0"/>
              <a:buChar char="•"/>
            </a:pPr>
            <a:r>
              <a:rPr lang="en-IN" sz="2800" dirty="0">
                <a:solidFill>
                  <a:schemeClr val="accent4">
                    <a:lumMod val="20000"/>
                    <a:lumOff val="80000"/>
                  </a:schemeClr>
                </a:solidFill>
                <a:latin typeface="Bahnschrift" pitchFamily="34" charset="0"/>
              </a:rPr>
              <a:t>Training </a:t>
            </a:r>
            <a:r>
              <a:rPr lang="en-IN" sz="2800" dirty="0">
                <a:solidFill>
                  <a:schemeClr val="bg1"/>
                </a:solidFill>
              </a:rPr>
              <a:t>:- The model for traffic sign detecion is implemented with the help of Convolutional Neural Network (CNN).</a:t>
            </a:r>
          </a:p>
          <a:p>
            <a:pPr marL="285750" indent="-285750">
              <a:buFont typeface="Arial" pitchFamily="34" charset="0"/>
              <a:buChar char="•"/>
            </a:pPr>
            <a:endParaRPr lang="en-IN" sz="2800" dirty="0">
              <a:solidFill>
                <a:schemeClr val="bg1"/>
              </a:solidFill>
            </a:endParaRPr>
          </a:p>
          <a:p>
            <a:pPr marL="285750" indent="-285750">
              <a:buFont typeface="Arial" pitchFamily="34" charset="0"/>
              <a:buChar char="•"/>
            </a:pPr>
            <a:r>
              <a:rPr lang="en-IN" sz="2800" dirty="0">
                <a:solidFill>
                  <a:schemeClr val="accent4">
                    <a:lumMod val="20000"/>
                    <a:lumOff val="80000"/>
                  </a:schemeClr>
                </a:solidFill>
                <a:latin typeface="Bahnschrift" pitchFamily="34" charset="0"/>
              </a:rPr>
              <a:t>Voice messages </a:t>
            </a:r>
            <a:r>
              <a:rPr lang="en-IN" sz="2800" dirty="0">
                <a:solidFill>
                  <a:schemeClr val="bg1"/>
                </a:solidFill>
              </a:rPr>
              <a:t>:- After identifying the traffic sign, the model need to give a voice message which is implemented in python.</a:t>
            </a:r>
          </a:p>
          <a:p>
            <a:pPr marL="285750" indent="-285750">
              <a:buFont typeface="Arial" pitchFamily="34" charset="0"/>
              <a:buChar char="•"/>
            </a:pPr>
            <a:endParaRPr lang="en-IN" sz="2800" dirty="0">
              <a:solidFill>
                <a:schemeClr val="bg1"/>
              </a:solidFill>
            </a:endParaRPr>
          </a:p>
          <a:p>
            <a:pPr marL="285750" indent="-285750">
              <a:buFont typeface="Arial" pitchFamily="34" charset="0"/>
              <a:buChar char="•"/>
            </a:pPr>
            <a:r>
              <a:rPr lang="en-IN" sz="2800" dirty="0">
                <a:solidFill>
                  <a:schemeClr val="accent4">
                    <a:lumMod val="20000"/>
                    <a:lumOff val="80000"/>
                  </a:schemeClr>
                </a:solidFill>
                <a:latin typeface="Bahnschrift" pitchFamily="34" charset="0"/>
              </a:rPr>
              <a:t>Interfacing hardware components</a:t>
            </a:r>
            <a:r>
              <a:rPr lang="en-IN" sz="2800" dirty="0">
                <a:solidFill>
                  <a:schemeClr val="bg1"/>
                </a:solidFill>
              </a:rPr>
              <a:t>:- Configures Raspberry Pi with GPS Sensor.</a:t>
            </a:r>
          </a:p>
        </p:txBody>
      </p:sp>
      <p:sp>
        <p:nvSpPr>
          <p:cNvPr id="4" name="Hexagon 3"/>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8766008" cy="914428"/>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DATASET PREPARATION</a:t>
            </a:r>
          </a:p>
        </p:txBody>
      </p:sp>
      <p:sp>
        <p:nvSpPr>
          <p:cNvPr id="3" name="TextBox 2"/>
          <p:cNvSpPr txBox="1"/>
          <p:nvPr/>
        </p:nvSpPr>
        <p:spPr>
          <a:xfrm>
            <a:off x="1034379" y="2200807"/>
            <a:ext cx="9449679" cy="3019371"/>
          </a:xfrm>
          <a:prstGeom prst="rect">
            <a:avLst/>
          </a:prstGeom>
          <a:noFill/>
        </p:spPr>
        <p:txBody>
          <a:bodyPr wrap="square" rtlCol="0">
            <a:spAutoFit/>
          </a:bodyPr>
          <a:lstStyle/>
          <a:p>
            <a:pPr marL="457200" indent="-457200">
              <a:buFont typeface="Arial" pitchFamily="34" charset="0"/>
              <a:buChar char="•"/>
            </a:pPr>
            <a:r>
              <a:rPr lang="en-US" sz="3200" dirty="0">
                <a:solidFill>
                  <a:schemeClr val="accent5">
                    <a:lumMod val="20000"/>
                    <a:lumOff val="80000"/>
                  </a:schemeClr>
                </a:solidFill>
              </a:rPr>
              <a:t>After thorough research we have selected 12 signs, that if the driver didn't notice any of these sign boards the chances of getting to accident is very high.</a:t>
            </a:r>
            <a:endParaRPr lang="en-IN" sz="3200" dirty="0">
              <a:solidFill>
                <a:schemeClr val="accent5">
                  <a:lumMod val="20000"/>
                  <a:lumOff val="80000"/>
                </a:schemeClr>
              </a:solidFill>
            </a:endParaRPr>
          </a:p>
          <a:p>
            <a:pPr marL="457200" indent="-457200">
              <a:buFont typeface="Arial" pitchFamily="34" charset="0"/>
              <a:buChar char="•"/>
            </a:pPr>
            <a:r>
              <a:rPr lang="en-IN" sz="3200" dirty="0">
                <a:solidFill>
                  <a:schemeClr val="accent5">
                    <a:lumMod val="20000"/>
                    <a:lumOff val="80000"/>
                  </a:schemeClr>
                </a:solidFill>
              </a:rPr>
              <a:t>The signs are selected based on the collision accident rates in India.</a:t>
            </a: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8766008" cy="914428"/>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T</a:t>
            </a:r>
            <a:r>
              <a:rPr lang="en-US" sz="5400" dirty="0">
                <a:solidFill>
                  <a:schemeClr val="bg1"/>
                </a:solidFill>
                <a:latin typeface="Roboto" pitchFamily="2" charset="0"/>
                <a:ea typeface="Roboto" pitchFamily="2" charset="0"/>
              </a:rPr>
              <a:t>raffic Signs</a:t>
            </a: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61665"/>
          </a:xfrm>
          <a:prstGeom prst="rect">
            <a:avLst/>
          </a:prstGeom>
          <a:noFill/>
        </p:spPr>
        <p:txBody>
          <a:bodyPr wrap="square" rtlCol="0">
            <a:spAutoFit/>
          </a:bodyPr>
          <a:lstStyle/>
          <a:p>
            <a:r>
              <a:rPr lang="en-IN" sz="2400" dirty="0">
                <a:solidFill>
                  <a:schemeClr val="bg1"/>
                </a:solidFill>
              </a:rPr>
              <a:t>4</a:t>
            </a:r>
          </a:p>
        </p:txBody>
      </p:sp>
      <p:pic>
        <p:nvPicPr>
          <p:cNvPr id="7" name=""/>
          <p:cNvPicPr/>
          <p:nvPr/>
        </p:nvPicPr>
        <p:blipFill>
          <a:blip r:embed="rId1"/>
          <a:srcRect/>
          <a:stretch>
            <a:fillRect/>
          </a:stretch>
        </p:blipFill>
        <p:spPr>
          <a:xfrm>
            <a:off x="820905" y="1714068"/>
            <a:ext cx="1270000" cy="1270000"/>
          </a:xfrm>
          <a:prstGeom prst="rect">
            <a:avLst/>
          </a:prstGeom>
        </p:spPr>
      </p:pic>
      <p:pic>
        <p:nvPicPr>
          <p:cNvPr id="8" name=""/>
          <p:cNvPicPr/>
          <p:nvPr/>
        </p:nvPicPr>
        <p:blipFill>
          <a:blip r:embed="rId2"/>
          <a:srcRect/>
          <a:stretch>
            <a:fillRect/>
          </a:stretch>
        </p:blipFill>
        <p:spPr>
          <a:xfrm>
            <a:off x="1050562" y="5398271"/>
            <a:ext cx="952500" cy="847725"/>
          </a:xfrm>
          <a:prstGeom prst="rect">
            <a:avLst/>
          </a:prstGeom>
        </p:spPr>
      </p:pic>
      <p:pic>
        <p:nvPicPr>
          <p:cNvPr id="10" name=""/>
          <p:cNvPicPr/>
          <p:nvPr/>
        </p:nvPicPr>
        <p:blipFill>
          <a:blip r:embed="rId3"/>
          <a:srcRect/>
          <a:stretch>
            <a:fillRect/>
          </a:stretch>
        </p:blipFill>
        <p:spPr>
          <a:xfrm>
            <a:off x="6940973" y="1963666"/>
            <a:ext cx="952500" cy="828675"/>
          </a:xfrm>
          <a:prstGeom prst="rect">
            <a:avLst/>
          </a:prstGeom>
          <a:blipFill>
            <a:blip r:embed="rId4"/>
            <a:srcRect l="0" t="0" r="0" b="0"/>
            <a:stretch>
              <a:fillRect/>
            </a:stretch>
          </a:blipFill>
        </p:spPr>
      </p:pic>
      <p:pic>
        <p:nvPicPr>
          <p:cNvPr id="11" name=""/>
          <p:cNvPicPr/>
          <p:nvPr/>
        </p:nvPicPr>
        <p:blipFill>
          <a:blip r:embed="rId5"/>
          <a:srcRect/>
          <a:stretch>
            <a:fillRect/>
          </a:stretch>
        </p:blipFill>
        <p:spPr>
          <a:xfrm>
            <a:off x="6957050" y="3699025"/>
            <a:ext cx="952500" cy="838200"/>
          </a:xfrm>
          <a:prstGeom prst="rect">
            <a:avLst/>
          </a:prstGeom>
          <a:blipFill>
            <a:blip r:embed="rId6"/>
            <a:srcRect l="0" t="0" r="0" b="0"/>
            <a:stretch>
              <a:fillRect/>
            </a:stretch>
          </a:blipFill>
        </p:spPr>
      </p:pic>
      <p:pic>
        <p:nvPicPr>
          <p:cNvPr id="13" name=""/>
          <p:cNvPicPr/>
          <p:nvPr/>
        </p:nvPicPr>
        <p:blipFill>
          <a:blip r:embed="rId7"/>
          <a:srcRect/>
          <a:stretch>
            <a:fillRect/>
          </a:stretch>
        </p:blipFill>
        <p:spPr>
          <a:xfrm>
            <a:off x="1013289" y="3647941"/>
            <a:ext cx="952500" cy="838200"/>
          </a:xfrm>
          <a:prstGeom prst="rect">
            <a:avLst/>
          </a:prstGeom>
        </p:spPr>
      </p:pic>
      <p:pic>
        <p:nvPicPr>
          <p:cNvPr id="19" name=""/>
          <p:cNvPicPr/>
          <p:nvPr/>
        </p:nvPicPr>
        <p:blipFill>
          <a:blip r:embed="rId8"/>
          <a:srcRect/>
          <a:stretch>
            <a:fillRect/>
          </a:stretch>
        </p:blipFill>
        <p:spPr>
          <a:xfrm>
            <a:off x="7049730" y="5515694"/>
            <a:ext cx="952500" cy="838200"/>
          </a:xfrm>
          <a:prstGeom prst="rect">
            <a:avLst/>
          </a:prstGeom>
        </p:spPr>
      </p:pic>
      <p:sp>
        <p:nvSpPr>
          <p:cNvPr id="20" name=""/>
          <p:cNvSpPr txBox="1"/>
          <p:nvPr/>
        </p:nvSpPr>
        <p:spPr>
          <a:xfrm>
            <a:off x="2575714" y="3772294"/>
            <a:ext cx="2193708" cy="458588"/>
          </a:xfrm>
          <a:prstGeom prst="rect">
            <a:avLst/>
          </a:prstGeom>
          <a:noFill/>
        </p:spPr>
        <p:txBody>
          <a:bodyPr wrap="square" rtlCol="0">
            <a:spAutoFit/>
          </a:bodyPr>
          <a:lstStyle/>
          <a:p>
            <a:r>
              <a:rPr lang="en-IN" sz="2400">
                <a:solidFill>
                  <a:schemeClr val="bg1"/>
                </a:solidFill>
              </a:rPr>
              <a:t>SLIPPERY ROAD</a:t>
            </a:r>
            <a:endParaRPr lang="en-US" sz="2400">
              <a:solidFill>
                <a:schemeClr val="bg1"/>
              </a:solidFill>
            </a:endParaRPr>
          </a:p>
        </p:txBody>
      </p:sp>
      <p:sp>
        <p:nvSpPr>
          <p:cNvPr id="22" name=""/>
          <p:cNvSpPr txBox="1"/>
          <p:nvPr/>
        </p:nvSpPr>
        <p:spPr>
          <a:xfrm>
            <a:off x="2628960" y="5603934"/>
            <a:ext cx="2193708" cy="458588"/>
          </a:xfrm>
          <a:prstGeom prst="rect">
            <a:avLst/>
          </a:prstGeom>
          <a:noFill/>
        </p:spPr>
        <p:txBody>
          <a:bodyPr wrap="square" rtlCol="0">
            <a:spAutoFit/>
          </a:bodyPr>
          <a:lstStyle/>
          <a:p>
            <a:r>
              <a:rPr lang="en-IN" sz="2400">
                <a:solidFill>
                  <a:schemeClr val="bg1"/>
                </a:solidFill>
              </a:rPr>
              <a:t>GIVE WAY</a:t>
            </a:r>
            <a:endParaRPr lang="en-US" sz="2400">
              <a:solidFill>
                <a:schemeClr val="bg1"/>
              </a:solidFill>
            </a:endParaRPr>
          </a:p>
        </p:txBody>
      </p:sp>
      <p:sp>
        <p:nvSpPr>
          <p:cNvPr id="23" name=""/>
          <p:cNvSpPr txBox="1"/>
          <p:nvPr/>
        </p:nvSpPr>
        <p:spPr>
          <a:xfrm>
            <a:off x="8560491" y="3846838"/>
            <a:ext cx="2193708" cy="458588"/>
          </a:xfrm>
          <a:prstGeom prst="rect">
            <a:avLst/>
          </a:prstGeom>
          <a:noFill/>
        </p:spPr>
        <p:txBody>
          <a:bodyPr wrap="square" rtlCol="0">
            <a:spAutoFit/>
          </a:bodyPr>
          <a:lstStyle/>
          <a:p>
            <a:r>
              <a:rPr lang="en-IN" sz="2400">
                <a:solidFill>
                  <a:schemeClr val="bg1"/>
                </a:solidFill>
              </a:rPr>
              <a:t>SCHOOL AHEAD</a:t>
            </a:r>
            <a:endParaRPr lang="en-US" sz="2400">
              <a:solidFill>
                <a:schemeClr val="bg1"/>
              </a:solidFill>
            </a:endParaRPr>
          </a:p>
        </p:txBody>
      </p:sp>
      <p:sp>
        <p:nvSpPr>
          <p:cNvPr id="24" name=""/>
          <p:cNvSpPr txBox="1"/>
          <p:nvPr/>
        </p:nvSpPr>
        <p:spPr>
          <a:xfrm>
            <a:off x="8659646" y="5724387"/>
            <a:ext cx="2193708" cy="458588"/>
          </a:xfrm>
          <a:prstGeom prst="rect">
            <a:avLst/>
          </a:prstGeom>
          <a:noFill/>
        </p:spPr>
        <p:txBody>
          <a:bodyPr wrap="square" rtlCol="0">
            <a:spAutoFit/>
          </a:bodyPr>
          <a:lstStyle/>
          <a:p>
            <a:r>
              <a:rPr lang="en-IN" sz="2400">
                <a:solidFill>
                  <a:schemeClr val="bg1"/>
                </a:solidFill>
              </a:rPr>
              <a:t>HUMP AHEAD</a:t>
            </a:r>
            <a:endParaRPr lang="en-US" sz="2400">
              <a:solidFill>
                <a:schemeClr val="bg1"/>
              </a:solidFill>
            </a:endParaRPr>
          </a:p>
        </p:txBody>
      </p:sp>
      <p:sp>
        <p:nvSpPr>
          <p:cNvPr id="25" name=""/>
          <p:cNvSpPr txBox="1"/>
          <p:nvPr/>
        </p:nvSpPr>
        <p:spPr>
          <a:xfrm>
            <a:off x="8595751" y="2103704"/>
            <a:ext cx="2193708" cy="824348"/>
          </a:xfrm>
          <a:prstGeom prst="rect">
            <a:avLst/>
          </a:prstGeom>
          <a:noFill/>
        </p:spPr>
        <p:txBody>
          <a:bodyPr wrap="square" rtlCol="0">
            <a:spAutoFit/>
          </a:bodyPr>
          <a:lstStyle/>
          <a:p>
            <a:r>
              <a:rPr lang="en-IN" sz="2400">
                <a:solidFill>
                  <a:schemeClr val="bg1"/>
                </a:solidFill>
              </a:rPr>
              <a:t>PEDESTRIAN CROSSING</a:t>
            </a:r>
            <a:endParaRPr lang="en-US" sz="2400">
              <a:solidFill>
                <a:schemeClr val="bg1"/>
              </a:solidFill>
            </a:endParaRPr>
          </a:p>
        </p:txBody>
      </p:sp>
      <p:sp>
        <p:nvSpPr>
          <p:cNvPr id="26" name=""/>
          <p:cNvSpPr txBox="1"/>
          <p:nvPr/>
        </p:nvSpPr>
        <p:spPr>
          <a:xfrm>
            <a:off x="2547081" y="2039809"/>
            <a:ext cx="2193708" cy="824348"/>
          </a:xfrm>
          <a:prstGeom prst="rect">
            <a:avLst/>
          </a:prstGeom>
          <a:noFill/>
        </p:spPr>
        <p:txBody>
          <a:bodyPr wrap="square" rtlCol="0">
            <a:spAutoFit/>
          </a:bodyPr>
          <a:lstStyle/>
          <a:p>
            <a:r>
              <a:rPr lang="en-IN" sz="2400">
                <a:solidFill>
                  <a:schemeClr val="bg1"/>
                </a:solidFill>
              </a:rPr>
              <a:t>SPEED LIMIT </a:t>
            </a:r>
          </a:p>
          <a:p>
            <a:r>
              <a:rPr lang="en-IN" sz="2400">
                <a:solidFill>
                  <a:schemeClr val="bg1"/>
                </a:solidFill>
              </a:rPr>
              <a:t>80 KM\HR</a:t>
            </a:r>
            <a:endParaRPr lang="en-US" sz="24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2" name="TextBox 1"/>
          <p:cNvSpPr txBox="1"/>
          <p:nvPr/>
        </p:nvSpPr>
        <p:spPr>
          <a:xfrm>
            <a:off x="821094" y="419877"/>
            <a:ext cx="8766008" cy="914428"/>
          </a:xfrm>
          <a:prstGeom prst="rect">
            <a:avLst/>
          </a:prstGeom>
          <a:noFill/>
        </p:spPr>
        <p:txBody>
          <a:bodyPr wrap="square" rtlCol="0">
            <a:spAutoFit/>
          </a:bodyPr>
          <a:lstStyle/>
          <a:p>
            <a:r>
              <a:rPr lang="en-IN" sz="5400" dirty="0">
                <a:solidFill>
                  <a:schemeClr val="bg1"/>
                </a:solidFill>
                <a:latin typeface="Roboto" pitchFamily="2" charset="0"/>
                <a:ea typeface="Roboto" pitchFamily="2" charset="0"/>
              </a:rPr>
              <a:t>T</a:t>
            </a:r>
            <a:r>
              <a:rPr lang="en-US" sz="5400" dirty="0">
                <a:solidFill>
                  <a:schemeClr val="bg1"/>
                </a:solidFill>
                <a:latin typeface="Roboto" pitchFamily="2" charset="0"/>
                <a:ea typeface="Roboto" pitchFamily="2" charset="0"/>
              </a:rPr>
              <a:t>raffic Signs</a:t>
            </a: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5</a:t>
            </a:r>
          </a:p>
        </p:txBody>
      </p:sp>
      <p:pic>
        <p:nvPicPr>
          <p:cNvPr id="14" name=""/>
          <p:cNvPicPr/>
          <p:nvPr/>
        </p:nvPicPr>
        <p:blipFill>
          <a:blip r:embed="rId1"/>
          <a:srcRect/>
          <a:stretch>
            <a:fillRect/>
          </a:stretch>
        </p:blipFill>
        <p:spPr>
          <a:xfrm>
            <a:off x="7099022" y="2117747"/>
            <a:ext cx="952500" cy="952500"/>
          </a:xfrm>
          <a:prstGeom prst="rect">
            <a:avLst/>
          </a:prstGeom>
          <a:blipFill>
            <a:blip r:embed="rId2"/>
            <a:srcRect l="0" t="0" r="0" b="0"/>
            <a:stretch>
              <a:fillRect/>
            </a:stretch>
          </a:blipFill>
        </p:spPr>
      </p:pic>
      <p:pic>
        <p:nvPicPr>
          <p:cNvPr id="15" name=""/>
          <p:cNvPicPr/>
          <p:nvPr/>
        </p:nvPicPr>
        <p:blipFill>
          <a:blip r:embed="rId3"/>
          <a:srcRect/>
          <a:stretch>
            <a:fillRect/>
          </a:stretch>
        </p:blipFill>
        <p:spPr>
          <a:xfrm>
            <a:off x="7110303" y="3806625"/>
            <a:ext cx="952500" cy="952500"/>
          </a:xfrm>
          <a:prstGeom prst="rect">
            <a:avLst/>
          </a:prstGeom>
        </p:spPr>
      </p:pic>
      <p:pic>
        <p:nvPicPr>
          <p:cNvPr id="16" name=""/>
          <p:cNvPicPr/>
          <p:nvPr/>
        </p:nvPicPr>
        <p:blipFill>
          <a:blip r:embed="rId4"/>
          <a:srcRect/>
          <a:stretch>
            <a:fillRect/>
          </a:stretch>
        </p:blipFill>
        <p:spPr>
          <a:xfrm>
            <a:off x="1144347" y="2062340"/>
            <a:ext cx="952500" cy="952500"/>
          </a:xfrm>
          <a:prstGeom prst="rect">
            <a:avLst/>
          </a:prstGeom>
          <a:blipFill>
            <a:blip r:embed="rId5"/>
            <a:srcRect l="0" t="0" r="0" b="0"/>
            <a:stretch>
              <a:fillRect/>
            </a:stretch>
          </a:blipFill>
        </p:spPr>
      </p:pic>
      <p:pic>
        <p:nvPicPr>
          <p:cNvPr id="17" name=""/>
          <p:cNvPicPr/>
          <p:nvPr/>
        </p:nvPicPr>
        <p:blipFill>
          <a:blip r:embed="rId6"/>
          <a:srcRect/>
          <a:stretch>
            <a:fillRect/>
          </a:stretch>
        </p:blipFill>
        <p:spPr>
          <a:xfrm>
            <a:off x="1203444" y="3664025"/>
            <a:ext cx="952500" cy="952500"/>
          </a:xfrm>
          <a:prstGeom prst="rect">
            <a:avLst/>
          </a:prstGeom>
        </p:spPr>
      </p:pic>
      <p:pic>
        <p:nvPicPr>
          <p:cNvPr id="18" name=""/>
          <p:cNvPicPr/>
          <p:nvPr/>
        </p:nvPicPr>
        <p:blipFill>
          <a:blip r:embed="rId7"/>
          <a:srcRect/>
          <a:stretch>
            <a:fillRect/>
          </a:stretch>
        </p:blipFill>
        <p:spPr>
          <a:xfrm>
            <a:off x="1191868" y="5476526"/>
            <a:ext cx="952500" cy="952500"/>
          </a:xfrm>
          <a:prstGeom prst="rect">
            <a:avLst/>
          </a:prstGeom>
        </p:spPr>
      </p:pic>
      <p:sp>
        <p:nvSpPr>
          <p:cNvPr id="20" name=""/>
          <p:cNvSpPr txBox="1"/>
          <p:nvPr/>
        </p:nvSpPr>
        <p:spPr>
          <a:xfrm>
            <a:off x="2590386" y="2151112"/>
            <a:ext cx="2193708" cy="824348"/>
          </a:xfrm>
          <a:prstGeom prst="rect">
            <a:avLst/>
          </a:prstGeom>
          <a:noFill/>
        </p:spPr>
        <p:txBody>
          <a:bodyPr wrap="square" rtlCol="0">
            <a:spAutoFit/>
          </a:bodyPr>
          <a:lstStyle/>
          <a:p>
            <a:r>
              <a:rPr lang="en-IN" sz="2400">
                <a:solidFill>
                  <a:schemeClr val="bg1"/>
                </a:solidFill>
              </a:rPr>
              <a:t>COMPULSORY AHEAD</a:t>
            </a:r>
            <a:endParaRPr lang="en-US" sz="2400">
              <a:solidFill>
                <a:schemeClr val="bg1"/>
              </a:solidFill>
            </a:endParaRPr>
          </a:p>
        </p:txBody>
      </p:sp>
      <p:pic>
        <p:nvPicPr>
          <p:cNvPr id="21" name=""/>
          <p:cNvPicPr/>
          <p:nvPr/>
        </p:nvPicPr>
        <p:blipFill>
          <a:blip r:embed="rId8"/>
          <a:srcRect/>
          <a:stretch>
            <a:fillRect/>
          </a:stretch>
        </p:blipFill>
        <p:spPr>
          <a:xfrm>
            <a:off x="7166449" y="5476369"/>
            <a:ext cx="952500" cy="952500"/>
          </a:xfrm>
          <a:prstGeom prst="rect">
            <a:avLst/>
          </a:prstGeom>
        </p:spPr>
      </p:pic>
      <p:sp>
        <p:nvSpPr>
          <p:cNvPr id="22" name=""/>
          <p:cNvSpPr txBox="1"/>
          <p:nvPr/>
        </p:nvSpPr>
        <p:spPr>
          <a:xfrm>
            <a:off x="8440038" y="2122478"/>
            <a:ext cx="2193708" cy="824348"/>
          </a:xfrm>
          <a:prstGeom prst="rect">
            <a:avLst/>
          </a:prstGeom>
          <a:noFill/>
        </p:spPr>
        <p:txBody>
          <a:bodyPr wrap="square" rtlCol="0">
            <a:spAutoFit/>
          </a:bodyPr>
          <a:lstStyle/>
          <a:p>
            <a:r>
              <a:rPr lang="en-IN" sz="2400">
                <a:solidFill>
                  <a:schemeClr val="bg1"/>
                </a:solidFill>
              </a:rPr>
              <a:t>COMPULSORY TURN RIGHT</a:t>
            </a:r>
            <a:endParaRPr lang="en-US" sz="2400">
              <a:solidFill>
                <a:schemeClr val="bg1"/>
              </a:solidFill>
            </a:endParaRPr>
          </a:p>
        </p:txBody>
      </p:sp>
      <p:sp>
        <p:nvSpPr>
          <p:cNvPr id="23" name=""/>
          <p:cNvSpPr txBox="1"/>
          <p:nvPr/>
        </p:nvSpPr>
        <p:spPr>
          <a:xfrm>
            <a:off x="8454000" y="3936133"/>
            <a:ext cx="2193708" cy="824348"/>
          </a:xfrm>
          <a:prstGeom prst="rect">
            <a:avLst/>
          </a:prstGeom>
          <a:noFill/>
        </p:spPr>
        <p:txBody>
          <a:bodyPr wrap="square" rtlCol="0">
            <a:spAutoFit/>
          </a:bodyPr>
          <a:lstStyle/>
          <a:p>
            <a:r>
              <a:rPr lang="en-IN" sz="2400">
                <a:solidFill>
                  <a:schemeClr val="bg1"/>
                </a:solidFill>
              </a:rPr>
              <a:t>COMPULSORY TURN LEFT</a:t>
            </a:r>
            <a:endParaRPr lang="en-US" sz="2400">
              <a:solidFill>
                <a:schemeClr val="bg1"/>
              </a:solidFill>
            </a:endParaRPr>
          </a:p>
        </p:txBody>
      </p:sp>
      <p:sp>
        <p:nvSpPr>
          <p:cNvPr id="24" name=""/>
          <p:cNvSpPr txBox="1"/>
          <p:nvPr/>
        </p:nvSpPr>
        <p:spPr>
          <a:xfrm>
            <a:off x="8507245" y="5597387"/>
            <a:ext cx="2193708" cy="458588"/>
          </a:xfrm>
          <a:prstGeom prst="rect">
            <a:avLst/>
          </a:prstGeom>
          <a:noFill/>
        </p:spPr>
        <p:txBody>
          <a:bodyPr wrap="square" rtlCol="0">
            <a:spAutoFit/>
          </a:bodyPr>
          <a:lstStyle/>
          <a:p>
            <a:r>
              <a:rPr lang="en-IN" sz="2400">
                <a:solidFill>
                  <a:schemeClr val="bg1"/>
                </a:solidFill>
              </a:rPr>
              <a:t>STOP</a:t>
            </a:r>
            <a:endParaRPr lang="en-US" sz="2400">
              <a:solidFill>
                <a:schemeClr val="bg1"/>
              </a:solidFill>
            </a:endParaRPr>
          </a:p>
        </p:txBody>
      </p:sp>
      <p:sp>
        <p:nvSpPr>
          <p:cNvPr id="25" name=""/>
          <p:cNvSpPr txBox="1"/>
          <p:nvPr/>
        </p:nvSpPr>
        <p:spPr>
          <a:xfrm>
            <a:off x="2522469" y="3676453"/>
            <a:ext cx="2193708" cy="1190108"/>
          </a:xfrm>
          <a:prstGeom prst="rect">
            <a:avLst/>
          </a:prstGeom>
          <a:noFill/>
        </p:spPr>
        <p:txBody>
          <a:bodyPr wrap="square" rtlCol="0">
            <a:spAutoFit/>
          </a:bodyPr>
          <a:lstStyle/>
          <a:p>
            <a:r>
              <a:rPr lang="en-IN" sz="2400">
                <a:solidFill>
                  <a:schemeClr val="bg1"/>
                </a:solidFill>
              </a:rPr>
              <a:t>COMPULSORY TURN AHEAD OR RIGHT</a:t>
            </a:r>
            <a:endParaRPr lang="en-US" sz="2400">
              <a:solidFill>
                <a:schemeClr val="bg1"/>
              </a:solidFill>
            </a:endParaRPr>
          </a:p>
        </p:txBody>
      </p:sp>
      <p:sp>
        <p:nvSpPr>
          <p:cNvPr id="26" name=""/>
          <p:cNvSpPr txBox="1"/>
          <p:nvPr/>
        </p:nvSpPr>
        <p:spPr>
          <a:xfrm>
            <a:off x="2536432" y="5426213"/>
            <a:ext cx="2193708" cy="1190108"/>
          </a:xfrm>
          <a:prstGeom prst="rect">
            <a:avLst/>
          </a:prstGeom>
          <a:noFill/>
        </p:spPr>
        <p:txBody>
          <a:bodyPr wrap="square" rtlCol="0">
            <a:spAutoFit/>
          </a:bodyPr>
          <a:lstStyle/>
          <a:p>
            <a:r>
              <a:rPr lang="en-IN" sz="2400">
                <a:solidFill>
                  <a:schemeClr val="bg1"/>
                </a:solidFill>
              </a:rPr>
              <a:t>COMPULSORY TURN AHEAD OR LEFT</a:t>
            </a:r>
            <a:endParaRPr lang="en-US" sz="24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27E75">
                <a:lumMod val="67000"/>
              </a:srgbClr>
            </a:gs>
            <a:gs pos="58000">
              <a:schemeClr val="accent1">
                <a:lumMod val="48000"/>
              </a:schemeClr>
            </a:gs>
            <a:gs pos="100000">
              <a:srgbClr val="327E75">
                <a:lumMod val="74000"/>
              </a:srgbClr>
            </a:gs>
          </a:gsLst>
          <a:path path="circle">
            <a:fillToRect l="100000" t="100000"/>
          </a:path>
          <a:tileRect r="-100000" b="-100000"/>
        </a:gradFill>
      </p:bgPr>
    </p:bg>
    <p:spTree>
      <p:nvGrpSpPr>
        <p:cNvPr id="1" name=""/>
        <p:cNvGrpSpPr/>
        <p:nvPr/>
      </p:nvGrpSpPr>
      <p:grpSpPr>
        <a:xfrm>
          <a:off x="0" y="0"/>
          <a:ext cx="0" cy="0"/>
          <a:chOff x="0" y="0"/>
          <a:chExt cx="0" cy="0"/>
        </a:xfrm>
      </p:grpSpPr>
      <p:sp>
        <p:nvSpPr>
          <p:cNvPr id="3" name="TextBox 2"/>
          <p:cNvSpPr txBox="1"/>
          <p:nvPr/>
        </p:nvSpPr>
        <p:spPr>
          <a:xfrm>
            <a:off x="344721" y="351085"/>
            <a:ext cx="9449679" cy="703354"/>
          </a:xfrm>
          <a:prstGeom prst="rect">
            <a:avLst/>
          </a:prstGeom>
          <a:noFill/>
        </p:spPr>
        <p:txBody>
          <a:bodyPr wrap="square" rtlCol="0">
            <a:spAutoFit/>
          </a:bodyPr>
          <a:lstStyle/>
          <a:p>
            <a:pPr marL="0" indent="0">
              <a:buFont typeface="Arial" pitchFamily="34" charset="0"/>
              <a:buNone/>
            </a:pPr>
            <a:r>
              <a:rPr lang="en-US" sz="4000" dirty="0">
                <a:solidFill>
                  <a:schemeClr val="accent5">
                    <a:lumMod val="20000"/>
                    <a:lumOff val="80000"/>
                  </a:schemeClr>
                </a:solidFill>
              </a:rPr>
              <a:t>CNN is implemented in python - CODE</a:t>
            </a:r>
            <a:endParaRPr sz="4000">
              <a:solidFill>
                <a:schemeClr val="accent5">
                  <a:lumMod val="20000"/>
                  <a:lumOff val="80000"/>
                </a:schemeClr>
              </a:solidFill>
            </a:endParaRPr>
          </a:p>
        </p:txBody>
      </p:sp>
      <p:sp>
        <p:nvSpPr>
          <p:cNvPr id="5" name="Hexagon 4"/>
          <p:cNvSpPr/>
          <p:nvPr/>
        </p:nvSpPr>
        <p:spPr>
          <a:xfrm>
            <a:off x="11271391" y="5980927"/>
            <a:ext cx="671805" cy="606490"/>
          </a:xfrm>
          <a:prstGeom prst="hexagon">
            <a:avLst/>
          </a:prstGeom>
          <a:solidFill>
            <a:srgbClr val="327E75"/>
          </a:solidFill>
          <a:ln>
            <a:noFill/>
          </a:ln>
          <a:effectLst>
            <a:outerShdw blurRad="190500" dist="228600" dir="2700000" sx="100000" sy="100000" kx="0" ky="0" algn="ctr" rotWithShape="1">
              <a:srgbClr val="000000">
                <a:alpha val="30000"/>
              </a:srgbClr>
            </a:outerShdw>
          </a:effectLst>
          <a:scene3d>
            <a:camera prst="orthographicFront" zoom="100000">
              <a:rot lat="0" lon="0" rev="0"/>
            </a:camera>
            <a:lightRig rig="glow" dir="t">
              <a:rot lat="0" lon="0" rev="4800000"/>
            </a:lightRig>
          </a:scene3d>
          <a:sp3d z="0" extrusionH="0" contourW="0" prstMaterial="matte">
            <a:bevelT w="127000" h="63500" prst="circ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448664" y="6046234"/>
            <a:ext cx="298580" cy="458588"/>
          </a:xfrm>
          <a:prstGeom prst="rect">
            <a:avLst/>
          </a:prstGeom>
          <a:noFill/>
        </p:spPr>
        <p:txBody>
          <a:bodyPr wrap="square" rtlCol="0">
            <a:spAutoFit/>
          </a:bodyPr>
          <a:lstStyle/>
          <a:p>
            <a:r>
              <a:rPr lang="en-IN" sz="2400" dirty="0">
                <a:solidFill>
                  <a:schemeClr val="bg1"/>
                </a:solidFill>
              </a:rPr>
              <a:t>6</a:t>
            </a:r>
          </a:p>
        </p:txBody>
      </p:sp>
      <p:pic>
        <p:nvPicPr>
          <p:cNvPr id="7" name=""/>
          <p:cNvPicPr/>
          <p:nvPr/>
        </p:nvPicPr>
        <p:blipFill>
          <a:blip r:embed="rId1"/>
          <a:srcRect/>
          <a:stretch>
            <a:fillRect/>
          </a:stretch>
        </p:blipFill>
        <p:spPr>
          <a:xfrm>
            <a:off x="251427" y="1503650"/>
            <a:ext cx="5409560" cy="5463348"/>
          </a:xfrm>
          <a:prstGeom prst="rect">
            <a:avLst/>
          </a:prstGeom>
        </p:spPr>
      </p:pic>
      <p:pic>
        <p:nvPicPr>
          <p:cNvPr id="8" name=""/>
          <p:cNvPicPr/>
          <p:nvPr/>
        </p:nvPicPr>
        <p:blipFill>
          <a:blip r:embed="rId2"/>
          <a:srcRect/>
          <a:stretch>
            <a:fillRect/>
          </a:stretch>
        </p:blipFill>
        <p:spPr>
          <a:xfrm>
            <a:off x="5617352" y="1874329"/>
            <a:ext cx="5355771" cy="48409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746</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vt:lpstr>
      <vt:lpstr>Calibri</vt:lpstr>
      <vt:lpstr>Calibri Light</vt:lpstr>
      <vt:lpstr>Gilroy Light</vt:lpstr>
      <vt:lpstr>Roboto</vt:lpstr>
      <vt:lpstr>Office Theme</vt:lpstr>
      <vt:lpstr>PowerPoint Presentation</vt:lpstr>
      <vt:lpstr>TRAFFIC SIGN BOARD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Kuttapan cr</dc:creator>
  <cp:lastModifiedBy>Robin</cp:lastModifiedBy>
  <cp:revision>3</cp:revision>
  <dcterms:created xsi:type="dcterms:W3CDTF">2020-11-12T09:02:23Z</dcterms:created>
  <dcterms:modified xsi:type="dcterms:W3CDTF">2021-01-30T09:21:48.659601</dcterms:modified>
</cp:coreProperties>
</file>