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56" r:id="rId3"/>
    <p:sldId id="267" r:id="rId4"/>
    <p:sldId id="269" r:id="rId5"/>
    <p:sldId id="258" r:id="rId6"/>
    <p:sldId id="259" r:id="rId7"/>
    <p:sldId id="268" r:id="rId8"/>
    <p:sldId id="260" r:id="rId9"/>
    <p:sldId id="261" r:id="rId10"/>
    <p:sldId id="266" r:id="rId11"/>
    <p:sldId id="264" r:id="rId12"/>
    <p:sldId id="263" r:id="rId13"/>
    <p:sldId id="265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7E75"/>
    <a:srgbClr val="033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7C2BB-E09C-45B7-8C9D-AB29C1C17BAE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C6C99-E632-4A13-B1A3-76A085002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F579-3B91-48DC-8B2A-9A0870118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DB889-886F-42EE-A259-E8F05DF49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D99-9159-47EA-ABBD-0B685269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6FA9-EBF6-46CA-A60F-B7D3D2C7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0B161-C434-4266-8713-9545A59D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9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62AA-0404-4E6B-92C7-F08633901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16BE8-D85F-4EDB-9DB5-19CA4EEF7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B1DAE-D95B-4F62-BB29-158EB451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5596-567D-4F10-8DCF-80A356F6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542C0-B25F-4044-80E4-BCF007DE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1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A9BAB-077F-455B-8D24-52F840A6C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EFADC-5B4B-490A-8500-2E5832FC2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8EE1F-05A6-42D6-BDA1-D81A20E4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BD075-E3EA-4613-B865-67E8D478B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E208-4E28-4358-A306-6DF527FF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20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2075-37A8-4458-8819-EE65BD4A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E64B-3A22-4978-A523-EFD2E3E1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720A-EFB3-43C0-B4EC-FCF79C20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8519-97CC-4D19-9B99-11ABC27C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CE1B-FF15-47AA-A9D0-3A49A461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35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1F57-3121-4E36-8066-915993E2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6875-5875-47DB-B75A-A506E0ED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ED16-4C1E-49B3-BAE2-1FB8E60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3BC34-4455-4375-AC30-CB3EF5F4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9B82-60B0-43A8-BCA7-A2F92A8B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1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4058-85A4-4226-AB85-98B1108A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9C88-CA7B-4044-9C5E-51F858C77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3CA1C-B28C-4C51-A59D-B7E78EB57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C192D-8CD9-49A7-BD6E-2FC129C6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7AC48-418B-4234-A9C3-483F033D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1C47-B412-4AE1-B281-61C89D03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2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F22C-00AE-4F2D-8D9E-146F7108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B90C6-0B76-4F5E-89CF-AF9B3C42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CCAB0-5B85-41C2-8AFA-E250CF2E9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6A944-C2CC-4B6B-A8A7-5848E70F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8A97F-CAE6-4E53-BEB1-2E2A89819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CEE96-793E-4B7C-8EF8-8E90EC99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AE7892-C93C-4768-889B-108FB50A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3464C-5BC4-4397-8857-AE5CDC93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57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D511-3B96-4B55-9A7B-73C9CB86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06F03-EA6A-44D9-B5AA-249494FE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A0069-068B-4BC9-A8A7-CB1C51D8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8026C-16B9-4587-8A9E-E9922720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E978-2D36-43CF-B430-751491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242D0-D370-410D-95F5-CFF87B8B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84978-1528-4D2B-8962-61BC0361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2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F83C8-8EE9-4039-B8A2-0539AFF6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8EE73-5970-4F01-9E54-E5E5C663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B6A4E-EC7C-45F3-8B67-972882DD3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5BDD-4CCE-44AE-BE8B-ED86D58D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FEE01-C47B-4234-9380-8C7337ED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BE673-B458-4988-978F-FDCB31AC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8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9178-67D2-4E1A-A01B-83B357DB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44424-7096-4E79-9EBA-C7D50B245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B47B7-2B20-40BA-9E46-8A6F2157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5DDAC-BC94-49C7-A7DD-19812323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46278-98D5-4786-973D-6C659C88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2A880-CBBC-4C56-99BE-0721EA8E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8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7F069A-17FA-4333-8F29-50A7650D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6B5EA-66B9-4511-8B47-823F6DBD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EC54E-D98F-40D5-A653-C92CA4CA66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8DE4D-3184-49DE-BE1B-33907B3E58F7}" type="datetimeFigureOut">
              <a:rPr lang="en-IN" smtClean="0"/>
              <a:t>12-11-2020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614E7-4A85-4D31-B133-33EF3B1E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028AF-5182-4837-BA8E-B69B8903D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786DB-378B-4335-8342-2E5ADF6B1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0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B12A9-F7E9-4003-9FD7-AE68DA46F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/>
          <a:stretch/>
        </p:blipFill>
        <p:spPr>
          <a:xfrm>
            <a:off x="4381500" y="600075"/>
            <a:ext cx="3281362" cy="56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1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503854" y="419877"/>
            <a:ext cx="11364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OBILE LASER SCANNING – </a:t>
            </a:r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Sanjay MS</a:t>
            </a:r>
            <a:endParaRPr lang="en-IN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A49A6-ECA8-4DF8-BB4D-B007C3E8E572}"/>
              </a:ext>
            </a:extLst>
          </p:cNvPr>
          <p:cNvSpPr txBox="1"/>
          <p:nvPr/>
        </p:nvSpPr>
        <p:spPr>
          <a:xfrm>
            <a:off x="788440" y="2155372"/>
            <a:ext cx="109588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roy Light" panose="00000400000000000000" pitchFamily="50" charset="0"/>
              </a:rPr>
              <a:t>MLS is a land surveying method that uses laser systems mounted on moving vehicles [4].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roy Light" panose="00000400000000000000" pitchFamily="50" charset="0"/>
              </a:rPr>
              <a:t>It can collect 3D surface information along the driving paths.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Gilroy Light" panose="00000400000000000000" pitchFamily="50" charset="0"/>
              </a:rPr>
              <a:t>It is mainly used for geo localization.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roy Light" panose="00000400000000000000" pitchFamily="50" charset="0"/>
              </a:rPr>
              <a:t>Since traffic boards are stationary, </a:t>
            </a: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roy Light" panose="00000400000000000000" pitchFamily="50" charset="0"/>
              </a:rPr>
              <a:t>coordinates are mapped with the help of MLS.</a:t>
            </a:r>
            <a:endParaRPr lang="en-US" sz="3200" dirty="0">
              <a:solidFill>
                <a:schemeClr val="accent4">
                  <a:lumMod val="60000"/>
                  <a:lumOff val="40000"/>
                </a:schemeClr>
              </a:solidFill>
              <a:latin typeface="Gilroy Light" panose="00000400000000000000" pitchFamily="50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8FDAB9C-256A-4C9C-846E-D7487D86D005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7E2AF-282E-44C8-809D-5E907C894394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2292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382555"/>
            <a:ext cx="836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ABOR FILTER – </a:t>
            </a:r>
            <a:r>
              <a:rPr lang="en-IN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Robin CR</a:t>
            </a:r>
            <a:endParaRPr lang="en-IN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A49A6-ECA8-4DF8-BB4D-B007C3E8E572}"/>
              </a:ext>
            </a:extLst>
          </p:cNvPr>
          <p:cNvSpPr txBox="1"/>
          <p:nvPr/>
        </p:nvSpPr>
        <p:spPr>
          <a:xfrm>
            <a:off x="1063691" y="1981707"/>
            <a:ext cx="105342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Special classes of bandpass filters [2].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They are used for edge detection and feature extraction.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Possess optimal localization properties in both spatial and frequency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It is effective for shape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roy Light" panose="00000400000000000000" pitchFamily="50" charset="0"/>
              </a:rPr>
              <a:t>Most of the sign boards are circle and triangle which is found using Gabor Filter.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E90B556-FC05-4C50-8C70-5BAC5590C1D9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AFB82-B515-4C72-AD8D-271546713011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476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01216"/>
            <a:ext cx="7371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HOG – </a:t>
            </a: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VS </a:t>
            </a:r>
            <a:r>
              <a:rPr lang="en-US" sz="3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Achuthan</a:t>
            </a:r>
            <a:endParaRPr lang="en-IN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A49A6-ECA8-4DF8-BB4D-B007C3E8E572}"/>
              </a:ext>
            </a:extLst>
          </p:cNvPr>
          <p:cNvSpPr txBox="1"/>
          <p:nvPr/>
        </p:nvSpPr>
        <p:spPr>
          <a:xfrm>
            <a:off x="1231641" y="2127380"/>
            <a:ext cx="9955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Histogram of Oriented Gradients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It is a feature descriptor that is used to extract features from a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It focuses on structure or the shape of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It is mainly used for object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roy Light" panose="00000400000000000000" pitchFamily="50" charset="0"/>
              </a:rPr>
              <a:t>The image may contains a lot of objects such as vehicles, out of which sign boards are detected.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6B233FA-1464-446D-9EEE-C5874B26EA4F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36297-3F0A-4255-84FE-9FD43A05F537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5998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19877"/>
            <a:ext cx="11206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MSER  ALGORITHM – </a:t>
            </a:r>
            <a:r>
              <a:rPr lang="en-US" sz="3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Vidhu Krishnan</a:t>
            </a:r>
            <a:endParaRPr lang="en-IN" sz="5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A49A6-ECA8-4DF8-BB4D-B007C3E8E572}"/>
              </a:ext>
            </a:extLst>
          </p:cNvPr>
          <p:cNvSpPr txBox="1"/>
          <p:nvPr/>
        </p:nvSpPr>
        <p:spPr>
          <a:xfrm>
            <a:off x="1175657" y="2252299"/>
            <a:ext cx="92652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Maximally Stable Extremal Regions [3]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Method for blob detection in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The algorithm extracts a number of covariant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Gilroy Light" panose="00000400000000000000" pitchFamily="50" charset="0"/>
              </a:rPr>
              <a:t>It is mainly used for text detection.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Gilroy Light" panose="00000400000000000000" pitchFamily="50" charset="0"/>
              </a:rPr>
              <a:t>Text in sign boards such as “GO SLOW”, “SCHOOL AHEAD” are detected.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  <a:latin typeface="Gilroy Light" panose="00000400000000000000" pitchFamily="50" charset="0"/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947D1E01-1B03-4129-89D3-F9139A79F98E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61879-05CD-4F36-B477-8FDDC24269D0}"/>
              </a:ext>
            </a:extLst>
          </p:cNvPr>
          <p:cNvSpPr txBox="1"/>
          <p:nvPr/>
        </p:nvSpPr>
        <p:spPr>
          <a:xfrm>
            <a:off x="11346025" y="6055565"/>
            <a:ext cx="55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17333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19877"/>
            <a:ext cx="624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6C781-6F3B-469D-BDE9-A07F64CE5511}"/>
              </a:ext>
            </a:extLst>
          </p:cNvPr>
          <p:cNvSpPr txBox="1"/>
          <p:nvPr/>
        </p:nvSpPr>
        <p:spPr>
          <a:xfrm>
            <a:off x="951722" y="1856792"/>
            <a:ext cx="92466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[1]  </a:t>
            </a:r>
            <a:r>
              <a:rPr lang="en-IN" dirty="0" err="1">
                <a:solidFill>
                  <a:schemeClr val="bg1"/>
                </a:solidFill>
              </a:rPr>
              <a:t>Dimitrios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Konstantinidis</a:t>
            </a:r>
            <a:r>
              <a:rPr lang="en-IN" dirty="0">
                <a:solidFill>
                  <a:schemeClr val="bg1"/>
                </a:solidFill>
              </a:rPr>
              <a:t>, Tania </a:t>
            </a:r>
            <a:r>
              <a:rPr lang="en-IN" dirty="0" err="1">
                <a:solidFill>
                  <a:schemeClr val="bg1"/>
                </a:solidFill>
              </a:rPr>
              <a:t>Stathaki</a:t>
            </a:r>
            <a:r>
              <a:rPr lang="en-IN" dirty="0">
                <a:solidFill>
                  <a:schemeClr val="bg1"/>
                </a:solidFill>
              </a:rPr>
              <a:t>, Vasileios </a:t>
            </a:r>
            <a:r>
              <a:rPr lang="en-IN" dirty="0" err="1">
                <a:solidFill>
                  <a:schemeClr val="bg1"/>
                </a:solidFill>
              </a:rPr>
              <a:t>Argyriou</a:t>
            </a:r>
            <a:r>
              <a:rPr lang="en-IN" dirty="0">
                <a:solidFill>
                  <a:schemeClr val="bg1"/>
                </a:solidFill>
              </a:rPr>
              <a:t>, and Nikolaos </a:t>
            </a:r>
            <a:r>
              <a:rPr lang="en-IN" dirty="0" err="1">
                <a:solidFill>
                  <a:schemeClr val="bg1"/>
                </a:solidFill>
              </a:rPr>
              <a:t>Grammalidis</a:t>
            </a:r>
            <a:r>
              <a:rPr lang="en-IN" dirty="0">
                <a:solidFill>
                  <a:schemeClr val="bg1"/>
                </a:solidFill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</a:rPr>
              <a:t>       “</a:t>
            </a:r>
            <a:r>
              <a:rPr lang="en-US" dirty="0">
                <a:solidFill>
                  <a:schemeClr val="bg1"/>
                </a:solidFill>
              </a:rPr>
              <a:t>Building Detection Using Enhanced HOG–LBP Features and Region Refinement Processes</a:t>
            </a:r>
            <a:r>
              <a:rPr lang="en-IN" dirty="0">
                <a:solidFill>
                  <a:schemeClr val="bg1"/>
                </a:solidFill>
              </a:rPr>
              <a:t>”,</a:t>
            </a:r>
          </a:p>
          <a:p>
            <a:r>
              <a:rPr lang="en-IN" i="1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       IEEE Journal OF Selected Topics In Applied Earth Observations And Remote Sensing</a:t>
            </a:r>
            <a:r>
              <a:rPr lang="en-IN" dirty="0">
                <a:solidFill>
                  <a:schemeClr val="bg1"/>
                </a:solidFill>
              </a:rPr>
              <a:t>,   </a:t>
            </a:r>
          </a:p>
          <a:p>
            <a:r>
              <a:rPr lang="en-IN" dirty="0">
                <a:solidFill>
                  <a:schemeClr val="bg1"/>
                </a:solidFill>
              </a:rPr>
              <a:t>        Aug.2016.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[2]   VLADIMIR TADIC, AKOS ODRY, ATTILA TOTH2, ZOLTAN VIZVARI, AND PETER ODRY,</a:t>
            </a:r>
          </a:p>
          <a:p>
            <a:r>
              <a:rPr lang="en-IN" dirty="0">
                <a:solidFill>
                  <a:schemeClr val="bg1"/>
                </a:solidFill>
              </a:rPr>
              <a:t>       “</a:t>
            </a:r>
            <a:r>
              <a:rPr lang="en-US" dirty="0">
                <a:solidFill>
                  <a:schemeClr val="bg1"/>
                </a:solidFill>
              </a:rPr>
              <a:t>Fuzzified Circular Gabor Filter for Circular and Near-Circular Object Detection</a:t>
            </a:r>
            <a:r>
              <a:rPr lang="en-IN" dirty="0">
                <a:solidFill>
                  <a:schemeClr val="bg1"/>
                </a:solidFill>
              </a:rPr>
              <a:t>”, </a:t>
            </a:r>
          </a:p>
          <a:p>
            <a:r>
              <a:rPr lang="en-IN" dirty="0">
                <a:solidFill>
                  <a:schemeClr val="bg1"/>
                </a:solidFill>
              </a:rPr>
              <a:t>       May. 2020.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[3]  Chenggang Yan, </a:t>
            </a:r>
            <a:r>
              <a:rPr lang="en-IN" dirty="0" err="1">
                <a:solidFill>
                  <a:schemeClr val="bg1"/>
                </a:solidFill>
              </a:rPr>
              <a:t>Hongtao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Xie</a:t>
            </a:r>
            <a:r>
              <a:rPr lang="en-IN" dirty="0">
                <a:solidFill>
                  <a:schemeClr val="bg1"/>
                </a:solidFill>
              </a:rPr>
              <a:t>, Shun Liu, Jian Yin, </a:t>
            </a:r>
            <a:r>
              <a:rPr lang="en-IN" dirty="0" err="1">
                <a:solidFill>
                  <a:schemeClr val="bg1"/>
                </a:solidFill>
              </a:rPr>
              <a:t>Yongdong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Zhang,and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Qionghai</a:t>
            </a:r>
            <a:r>
              <a:rPr lang="en-IN" dirty="0">
                <a:solidFill>
                  <a:schemeClr val="bg1"/>
                </a:solidFill>
              </a:rPr>
              <a:t> Dai,</a:t>
            </a:r>
          </a:p>
          <a:p>
            <a:r>
              <a:rPr lang="en-IN" dirty="0">
                <a:solidFill>
                  <a:schemeClr val="bg1"/>
                </a:solidFill>
              </a:rPr>
              <a:t>       “</a:t>
            </a:r>
            <a:r>
              <a:rPr lang="en-US" dirty="0">
                <a:solidFill>
                  <a:schemeClr val="bg1"/>
                </a:solidFill>
              </a:rPr>
              <a:t>Effective Uyghur Language Text Detection in Complex Background Images for Traffic</a:t>
            </a:r>
          </a:p>
          <a:p>
            <a:r>
              <a:rPr lang="en-US" dirty="0">
                <a:solidFill>
                  <a:schemeClr val="bg1"/>
                </a:solidFill>
              </a:rPr>
              <a:t>       Prompt Identification</a:t>
            </a:r>
            <a:r>
              <a:rPr lang="en-IN" dirty="0">
                <a:solidFill>
                  <a:schemeClr val="bg1"/>
                </a:solidFill>
              </a:rPr>
              <a:t>”, </a:t>
            </a:r>
            <a:r>
              <a:rPr lang="en-IN" i="1" dirty="0">
                <a:solidFill>
                  <a:schemeClr val="bg1"/>
                </a:solidFill>
              </a:rPr>
              <a:t>I</a:t>
            </a:r>
            <a:r>
              <a:rPr lang="sv-SE" i="1" dirty="0">
                <a:solidFill>
                  <a:schemeClr val="bg1"/>
                </a:solidFill>
              </a:rPr>
              <a:t>EEE Trans. Intell. Transp. Syst. </a:t>
            </a:r>
            <a:r>
              <a:rPr lang="sv-SE" dirty="0">
                <a:solidFill>
                  <a:schemeClr val="bg1"/>
                </a:solidFill>
              </a:rPr>
              <a:t>, </a:t>
            </a:r>
            <a:r>
              <a:rPr lang="en-IN" dirty="0">
                <a:solidFill>
                  <a:schemeClr val="bg1"/>
                </a:solidFill>
              </a:rPr>
              <a:t>Jun. 2017.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[4] </a:t>
            </a:r>
            <a:r>
              <a:rPr lang="en-IN" dirty="0" err="1">
                <a:solidFill>
                  <a:schemeClr val="bg1"/>
                </a:solidFill>
              </a:rPr>
              <a:t>Changbin</a:t>
            </a:r>
            <a:r>
              <a:rPr lang="en-IN" dirty="0">
                <a:solidFill>
                  <a:schemeClr val="bg1"/>
                </a:solidFill>
              </a:rPr>
              <a:t> You, </a:t>
            </a:r>
            <a:r>
              <a:rPr lang="en-IN" dirty="0" err="1">
                <a:solidFill>
                  <a:schemeClr val="bg1"/>
                </a:solidFill>
              </a:rPr>
              <a:t>Chenglu</a:t>
            </a:r>
            <a:r>
              <a:rPr lang="en-IN" dirty="0">
                <a:solidFill>
                  <a:schemeClr val="bg1"/>
                </a:solidFill>
              </a:rPr>
              <a:t> Wen, Cheng Wang ,Jonathan Li, and </a:t>
            </a:r>
            <a:r>
              <a:rPr lang="en-IN" dirty="0" err="1">
                <a:solidFill>
                  <a:schemeClr val="bg1"/>
                </a:solidFill>
              </a:rPr>
              <a:t>AymanHabib</a:t>
            </a:r>
            <a:r>
              <a:rPr lang="en-IN" dirty="0">
                <a:solidFill>
                  <a:schemeClr val="bg1"/>
                </a:solidFill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</a:rPr>
              <a:t>       “</a:t>
            </a:r>
            <a:r>
              <a:rPr lang="en-US" dirty="0">
                <a:solidFill>
                  <a:schemeClr val="bg1"/>
                </a:solidFill>
              </a:rPr>
              <a:t>Joint 2-D–3-D Traffic Sign Landmark </a:t>
            </a:r>
            <a:r>
              <a:rPr lang="en-US" dirty="0" err="1">
                <a:solidFill>
                  <a:schemeClr val="bg1"/>
                </a:solidFill>
              </a:rPr>
              <a:t>DataSet</a:t>
            </a:r>
            <a:r>
              <a:rPr lang="en-US" dirty="0">
                <a:solidFill>
                  <a:schemeClr val="bg1"/>
                </a:solidFill>
              </a:rPr>
              <a:t> for Geo-Localization Using Mobile Laser</a:t>
            </a:r>
          </a:p>
          <a:p>
            <a:r>
              <a:rPr lang="en-US" dirty="0">
                <a:solidFill>
                  <a:schemeClr val="bg1"/>
                </a:solidFill>
              </a:rPr>
              <a:t>       Scanning Data</a:t>
            </a:r>
            <a:r>
              <a:rPr lang="en-IN" dirty="0">
                <a:solidFill>
                  <a:schemeClr val="bg1"/>
                </a:solidFill>
              </a:rPr>
              <a:t>”, </a:t>
            </a:r>
            <a:r>
              <a:rPr lang="en-IN" i="1" dirty="0">
                <a:solidFill>
                  <a:schemeClr val="bg1"/>
                </a:solidFill>
              </a:rPr>
              <a:t>I</a:t>
            </a:r>
            <a:r>
              <a:rPr lang="sv-SE" i="1" dirty="0">
                <a:solidFill>
                  <a:schemeClr val="bg1"/>
                </a:solidFill>
              </a:rPr>
              <a:t>EEE Trans. Intell. Transp. Syst. ,</a:t>
            </a:r>
            <a:r>
              <a:rPr lang="en-IN" dirty="0">
                <a:solidFill>
                  <a:schemeClr val="bg1"/>
                </a:solidFill>
              </a:rPr>
              <a:t>Aug. 2018.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9280C649-E697-4E06-8D5B-9C7BB36F0E0B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5174-EE50-447E-B521-98820A148E8B}"/>
              </a:ext>
            </a:extLst>
          </p:cNvPr>
          <p:cNvSpPr txBox="1"/>
          <p:nvPr/>
        </p:nvSpPr>
        <p:spPr>
          <a:xfrm>
            <a:off x="11346025" y="6055565"/>
            <a:ext cx="550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4443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3946849" y="2687216"/>
            <a:ext cx="6830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85288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1000">
              <a:schemeClr val="accent1">
                <a:lumMod val="48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8;p12">
            <a:extLst>
              <a:ext uri="{FF2B5EF4-FFF2-40B4-BE49-F238E27FC236}">
                <a16:creationId xmlns:a16="http://schemas.microsoft.com/office/drawing/2014/main" id="{0A6C9791-5620-49A5-BC0B-A72251079A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26367" y="1733526"/>
            <a:ext cx="9747117" cy="15368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  <a:r>
              <a:rPr lang="en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RAFFIC</a:t>
            </a:r>
            <a:r>
              <a:rPr lang="en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</a:t>
            </a:r>
            <a:r>
              <a:rPr lang="en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IGN</a:t>
            </a:r>
            <a:r>
              <a:rPr lang="en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N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</a:t>
            </a:r>
            <a:r>
              <a:rPr lang="en-IN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OARD</a:t>
            </a:r>
            <a:r>
              <a:rPr lang="en-IN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</a:t>
            </a:r>
            <a:r>
              <a:rPr lang="en-IN" sz="4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ETECTION</a:t>
            </a:r>
            <a:r>
              <a:rPr lang="en" sz="6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sz="6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A4AC8-E558-4C69-A8CE-839F4F107C4A}"/>
              </a:ext>
            </a:extLst>
          </p:cNvPr>
          <p:cNvSpPr txBox="1"/>
          <p:nvPr/>
        </p:nvSpPr>
        <p:spPr>
          <a:xfrm>
            <a:off x="6096000" y="4873283"/>
            <a:ext cx="5381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>
                <a:solidFill>
                  <a:schemeClr val="bg1"/>
                </a:solidFill>
              </a:rPr>
              <a:t>ROBIN CR                  - RET17EC126</a:t>
            </a:r>
          </a:p>
          <a:p>
            <a:pPr lvl="1"/>
            <a:r>
              <a:rPr lang="en-IN" sz="2400" dirty="0">
                <a:solidFill>
                  <a:schemeClr val="bg1"/>
                </a:solidFill>
              </a:rPr>
              <a:t>SANJAY MS               - RET17EC136</a:t>
            </a:r>
          </a:p>
          <a:p>
            <a:pPr lvl="1"/>
            <a:r>
              <a:rPr lang="en-IN" sz="2400" dirty="0">
                <a:solidFill>
                  <a:schemeClr val="bg1"/>
                </a:solidFill>
              </a:rPr>
              <a:t>VIDHU KRISHNAN   - RET17EC178</a:t>
            </a:r>
          </a:p>
          <a:p>
            <a:pPr lvl="1"/>
            <a:r>
              <a:rPr lang="en-IN" sz="2400" dirty="0">
                <a:solidFill>
                  <a:schemeClr val="bg1"/>
                </a:solidFill>
              </a:rPr>
              <a:t>VS ACHUTHAN         - RET17EC186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57EA6-D789-4FDB-B64D-AA2A432A5C3C}"/>
              </a:ext>
            </a:extLst>
          </p:cNvPr>
          <p:cNvSpPr txBox="1"/>
          <p:nvPr/>
        </p:nvSpPr>
        <p:spPr>
          <a:xfrm>
            <a:off x="879861" y="4873283"/>
            <a:ext cx="4254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Mr. </a:t>
            </a:r>
            <a:r>
              <a:rPr lang="en-IN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Ajai</a:t>
            </a:r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 </a:t>
            </a:r>
            <a:r>
              <a:rPr lang="en-IN" sz="24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Babu</a:t>
            </a:r>
            <a:endParaRPr lang="en-IN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Assistant Professor</a:t>
            </a:r>
          </a:p>
          <a:p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Department of ECE</a:t>
            </a:r>
          </a:p>
          <a:p>
            <a:r>
              <a:rPr lang="en-IN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14935-BBBA-4922-85E0-5DD9C069CDAF}"/>
              </a:ext>
            </a:extLst>
          </p:cNvPr>
          <p:cNvSpPr txBox="1"/>
          <p:nvPr/>
        </p:nvSpPr>
        <p:spPr>
          <a:xfrm>
            <a:off x="879861" y="4314417"/>
            <a:ext cx="232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09F6E-94B6-4D8E-BDE5-98CD80082811}"/>
              </a:ext>
            </a:extLst>
          </p:cNvPr>
          <p:cNvSpPr txBox="1"/>
          <p:nvPr/>
        </p:nvSpPr>
        <p:spPr>
          <a:xfrm>
            <a:off x="6366587" y="4171454"/>
            <a:ext cx="2328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Team Members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071306-5902-4220-9656-A2C69C25FA1A}"/>
              </a:ext>
            </a:extLst>
          </p:cNvPr>
          <p:cNvSpPr/>
          <p:nvPr/>
        </p:nvSpPr>
        <p:spPr>
          <a:xfrm>
            <a:off x="5825280" y="4314417"/>
            <a:ext cx="149290" cy="218512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1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1000">
              <a:schemeClr val="accent1">
                <a:lumMod val="48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01216"/>
            <a:ext cx="624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9D9B0F-11AB-4556-B9B6-D392E9F60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36460"/>
              </p:ext>
            </p:extLst>
          </p:nvPr>
        </p:nvGraphicFramePr>
        <p:xfrm>
          <a:off x="1145592" y="1690049"/>
          <a:ext cx="8763518" cy="4940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759">
                  <a:extLst>
                    <a:ext uri="{9D8B030D-6E8A-4147-A177-3AD203B41FA5}">
                      <a16:colId xmlns:a16="http://schemas.microsoft.com/office/drawing/2014/main" val="4244999206"/>
                    </a:ext>
                  </a:extLst>
                </a:gridCol>
                <a:gridCol w="4381759">
                  <a:extLst>
                    <a:ext uri="{9D8B030D-6E8A-4147-A177-3AD203B41FA5}">
                      <a16:colId xmlns:a16="http://schemas.microsoft.com/office/drawing/2014/main" val="1745420956"/>
                    </a:ext>
                  </a:extLst>
                </a:gridCol>
              </a:tblGrid>
              <a:tr h="480492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TOPIC</a:t>
                      </a:r>
                    </a:p>
                  </a:txBody>
                  <a:tcPr>
                    <a:solidFill>
                      <a:srgbClr val="327E7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PAGE NO</a:t>
                      </a:r>
                    </a:p>
                  </a:txBody>
                  <a:tcPr>
                    <a:solidFill>
                      <a:srgbClr val="327E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973407"/>
                  </a:ext>
                </a:extLst>
              </a:tr>
              <a:tr h="4360887">
                <a:tc>
                  <a:txBody>
                    <a:bodyPr/>
                    <a:lstStyle/>
                    <a:p>
                      <a:pPr marL="457200" lvl="1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2200" dirty="0"/>
                        <a:t>OBJECTIVE</a:t>
                      </a:r>
                    </a:p>
                    <a:p>
                      <a:pPr marL="457200" lvl="1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2200" dirty="0"/>
                        <a:t>BLOCK DIAGRAM</a:t>
                      </a:r>
                    </a:p>
                    <a:p>
                      <a:pPr marL="457200" lvl="1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2200" dirty="0"/>
                        <a:t>BLOCK DIAGRAM EXPLANATION</a:t>
                      </a:r>
                    </a:p>
                    <a:p>
                      <a:pPr marL="457200" lvl="1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2200" dirty="0"/>
                        <a:t>WORK PLAN</a:t>
                      </a:r>
                    </a:p>
                    <a:p>
                      <a:pPr marL="457200" lvl="1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2200" dirty="0"/>
                        <a:t>TIME SPAN</a:t>
                      </a:r>
                    </a:p>
                    <a:p>
                      <a:pPr marL="457200" lvl="1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2200" dirty="0"/>
                        <a:t>SEMINAR TOPICS</a:t>
                      </a:r>
                    </a:p>
                    <a:p>
                      <a:pPr marL="1257300" lvl="2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/>
                        <a:t>Mobile Laser Scanning</a:t>
                      </a:r>
                    </a:p>
                    <a:p>
                      <a:pPr marL="1257300" lvl="2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200"/>
                        <a:t>Gabor Filter</a:t>
                      </a:r>
                      <a:endParaRPr lang="en-IN" sz="2200" dirty="0"/>
                    </a:p>
                    <a:p>
                      <a:pPr marL="1257300" lvl="2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/>
                        <a:t>HOG</a:t>
                      </a:r>
                    </a:p>
                    <a:p>
                      <a:pPr marL="1257300" lvl="2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200" dirty="0"/>
                        <a:t>MSER Algorithm</a:t>
                      </a:r>
                    </a:p>
                    <a:p>
                      <a:pPr marL="457200" lvl="1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220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  <a:p>
                      <a:pPr algn="ctr"/>
                      <a:r>
                        <a:rPr lang="en-IN" sz="2200" dirty="0"/>
                        <a:t>2</a:t>
                      </a:r>
                    </a:p>
                    <a:p>
                      <a:pPr algn="ctr"/>
                      <a:r>
                        <a:rPr lang="en-IN" sz="2200" dirty="0"/>
                        <a:t>3</a:t>
                      </a:r>
                    </a:p>
                    <a:p>
                      <a:pPr algn="ctr"/>
                      <a:r>
                        <a:rPr lang="en-IN" sz="2200" dirty="0"/>
                        <a:t>4</a:t>
                      </a:r>
                    </a:p>
                    <a:p>
                      <a:pPr algn="ctr"/>
                      <a:r>
                        <a:rPr lang="en-IN" sz="2200" dirty="0"/>
                        <a:t>5</a:t>
                      </a:r>
                    </a:p>
                    <a:p>
                      <a:pPr algn="ctr"/>
                      <a:r>
                        <a:rPr lang="en-IN" sz="2200" dirty="0"/>
                        <a:t>6</a:t>
                      </a:r>
                    </a:p>
                    <a:p>
                      <a:pPr algn="ctr"/>
                      <a:r>
                        <a:rPr lang="en-IN" sz="2200" dirty="0"/>
                        <a:t>7</a:t>
                      </a:r>
                    </a:p>
                    <a:p>
                      <a:pPr algn="ctr"/>
                      <a:r>
                        <a:rPr lang="en-IN" sz="2200" dirty="0"/>
                        <a:t>8</a:t>
                      </a:r>
                    </a:p>
                    <a:p>
                      <a:pPr algn="ctr"/>
                      <a:r>
                        <a:rPr lang="en-IN" sz="2200" dirty="0"/>
                        <a:t>9</a:t>
                      </a:r>
                    </a:p>
                    <a:p>
                      <a:pPr algn="ctr"/>
                      <a:r>
                        <a:rPr lang="en-IN" sz="2200" dirty="0"/>
                        <a:t>10</a:t>
                      </a:r>
                    </a:p>
                    <a:p>
                      <a:pPr algn="ctr"/>
                      <a:r>
                        <a:rPr lang="en-IN" sz="2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36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7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1000">
              <a:schemeClr val="accent1">
                <a:lumMod val="48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19877"/>
            <a:ext cx="624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54958-05E9-45AB-B647-A5690F3B9023}"/>
              </a:ext>
            </a:extLst>
          </p:cNvPr>
          <p:cNvSpPr txBox="1"/>
          <p:nvPr/>
        </p:nvSpPr>
        <p:spPr>
          <a:xfrm>
            <a:off x="1259633" y="2118049"/>
            <a:ext cx="83602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To detect the traffic sign boards and display a message according to the 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To create a Traffic sign inventory, which detects the missing sign boards in a city.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5665CCA0-5E71-48DF-B966-45DC2C1592A0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C632C-8A4F-44E8-A434-EF27F5CD8878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4358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19877"/>
            <a:ext cx="624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6EF0C6-1712-4A6F-8F5F-701D9F534E04}"/>
              </a:ext>
            </a:extLst>
          </p:cNvPr>
          <p:cNvSpPr/>
          <p:nvPr/>
        </p:nvSpPr>
        <p:spPr>
          <a:xfrm>
            <a:off x="935556" y="1819275"/>
            <a:ext cx="1685925" cy="1609725"/>
          </a:xfrm>
          <a:prstGeom prst="roundRect">
            <a:avLst/>
          </a:prstGeom>
          <a:solidFill>
            <a:srgbClr val="00B050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Image </a:t>
            </a:r>
          </a:p>
          <a:p>
            <a:pPr algn="ctr"/>
            <a:r>
              <a:rPr lang="en-US" sz="2000" b="1" dirty="0"/>
              <a:t>Acquisition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C5528D-DBE1-45A9-AB50-1931EC57E181}"/>
              </a:ext>
            </a:extLst>
          </p:cNvPr>
          <p:cNvSpPr/>
          <p:nvPr/>
        </p:nvSpPr>
        <p:spPr>
          <a:xfrm>
            <a:off x="3709858" y="1819275"/>
            <a:ext cx="1685925" cy="1609725"/>
          </a:xfrm>
          <a:prstGeom prst="roundRect">
            <a:avLst/>
          </a:prstGeom>
          <a:solidFill>
            <a:srgbClr val="00B050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 processing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445139-6AB0-4154-A802-AFF316091A03}"/>
              </a:ext>
            </a:extLst>
          </p:cNvPr>
          <p:cNvSpPr/>
          <p:nvPr/>
        </p:nvSpPr>
        <p:spPr>
          <a:xfrm>
            <a:off x="6484160" y="1819274"/>
            <a:ext cx="1685925" cy="1609725"/>
          </a:xfrm>
          <a:prstGeom prst="roundRect">
            <a:avLst/>
          </a:prstGeom>
          <a:solidFill>
            <a:srgbClr val="00B050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Image enhancement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E6C7C0-D494-41CD-A8AE-F4E9600EAD4D}"/>
              </a:ext>
            </a:extLst>
          </p:cNvPr>
          <p:cNvSpPr/>
          <p:nvPr/>
        </p:nvSpPr>
        <p:spPr>
          <a:xfrm>
            <a:off x="9417082" y="1819273"/>
            <a:ext cx="1685925" cy="1609725"/>
          </a:xfrm>
          <a:prstGeom prst="roundRect">
            <a:avLst/>
          </a:prstGeom>
          <a:solidFill>
            <a:srgbClr val="00B050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Color segmentation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3F950F-35C9-4653-AB87-345A6D0B109C}"/>
              </a:ext>
            </a:extLst>
          </p:cNvPr>
          <p:cNvSpPr/>
          <p:nvPr/>
        </p:nvSpPr>
        <p:spPr>
          <a:xfrm>
            <a:off x="9417082" y="4322988"/>
            <a:ext cx="1685925" cy="1609725"/>
          </a:xfrm>
          <a:prstGeom prst="roundRect">
            <a:avLst/>
          </a:prstGeom>
          <a:solidFill>
            <a:srgbClr val="00B050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Shape detection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3B7C4E-8EB1-4C55-A74B-188877CA8B8B}"/>
              </a:ext>
            </a:extLst>
          </p:cNvPr>
          <p:cNvSpPr/>
          <p:nvPr/>
        </p:nvSpPr>
        <p:spPr>
          <a:xfrm>
            <a:off x="6484160" y="4322988"/>
            <a:ext cx="1685925" cy="1609725"/>
          </a:xfrm>
          <a:prstGeom prst="roundRect">
            <a:avLst/>
          </a:prstGeom>
          <a:solidFill>
            <a:srgbClr val="00B050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Feature extraction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14CD1B-22BF-46AB-B51B-E7E0C0C571BA}"/>
              </a:ext>
            </a:extLst>
          </p:cNvPr>
          <p:cNvSpPr/>
          <p:nvPr/>
        </p:nvSpPr>
        <p:spPr>
          <a:xfrm>
            <a:off x="3709858" y="4322988"/>
            <a:ext cx="1685925" cy="1609725"/>
          </a:xfrm>
          <a:prstGeom prst="roundRect">
            <a:avLst/>
          </a:prstGeom>
          <a:solidFill>
            <a:srgbClr val="00B050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Sign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59ACDD3-EA10-4932-9EE2-0B1F5D4FCB3B}"/>
              </a:ext>
            </a:extLst>
          </p:cNvPr>
          <p:cNvSpPr/>
          <p:nvPr/>
        </p:nvSpPr>
        <p:spPr>
          <a:xfrm>
            <a:off x="1010201" y="4322988"/>
            <a:ext cx="1685925" cy="1609725"/>
          </a:xfrm>
          <a:prstGeom prst="roundRect">
            <a:avLst/>
          </a:prstGeom>
          <a:solidFill>
            <a:srgbClr val="00B050"/>
          </a:solidFill>
          <a:ln w="2857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Displaying message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3DB7907-BE10-44B4-88E3-261785FD4D9C}"/>
              </a:ext>
            </a:extLst>
          </p:cNvPr>
          <p:cNvSpPr/>
          <p:nvPr/>
        </p:nvSpPr>
        <p:spPr>
          <a:xfrm>
            <a:off x="2876359" y="2476497"/>
            <a:ext cx="578620" cy="295275"/>
          </a:xfrm>
          <a:prstGeom prst="right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7F3C906-8961-481F-8B4D-D0B8039F2FE8}"/>
              </a:ext>
            </a:extLst>
          </p:cNvPr>
          <p:cNvSpPr/>
          <p:nvPr/>
        </p:nvSpPr>
        <p:spPr>
          <a:xfrm>
            <a:off x="8504273" y="2421092"/>
            <a:ext cx="578620" cy="295275"/>
          </a:xfrm>
          <a:prstGeom prst="right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4BC0416-7A52-4BBA-8964-1E952BA4FDCD}"/>
              </a:ext>
            </a:extLst>
          </p:cNvPr>
          <p:cNvSpPr/>
          <p:nvPr/>
        </p:nvSpPr>
        <p:spPr>
          <a:xfrm>
            <a:off x="5707841" y="2476496"/>
            <a:ext cx="578620" cy="295275"/>
          </a:xfrm>
          <a:prstGeom prst="right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CFF18DB-31AF-41C3-B48F-BD633062142E}"/>
              </a:ext>
            </a:extLst>
          </p:cNvPr>
          <p:cNvSpPr/>
          <p:nvPr/>
        </p:nvSpPr>
        <p:spPr>
          <a:xfrm rot="10800000">
            <a:off x="2903832" y="4980212"/>
            <a:ext cx="578620" cy="295275"/>
          </a:xfrm>
          <a:prstGeom prst="right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578A154-4FEC-4C4F-811D-BFD1BB2F4663}"/>
              </a:ext>
            </a:extLst>
          </p:cNvPr>
          <p:cNvSpPr/>
          <p:nvPr/>
        </p:nvSpPr>
        <p:spPr>
          <a:xfrm rot="10800000">
            <a:off x="5683568" y="4980213"/>
            <a:ext cx="578620" cy="295275"/>
          </a:xfrm>
          <a:prstGeom prst="right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D617A3-D619-4E71-8BE3-7852C9E70966}"/>
              </a:ext>
            </a:extLst>
          </p:cNvPr>
          <p:cNvSpPr/>
          <p:nvPr/>
        </p:nvSpPr>
        <p:spPr>
          <a:xfrm rot="10800000">
            <a:off x="8504273" y="4980212"/>
            <a:ext cx="578620" cy="295275"/>
          </a:xfrm>
          <a:prstGeom prst="right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3C9C93-E325-487E-AB96-4B05A47799C0}"/>
              </a:ext>
            </a:extLst>
          </p:cNvPr>
          <p:cNvSpPr/>
          <p:nvPr/>
        </p:nvSpPr>
        <p:spPr>
          <a:xfrm rot="5400000">
            <a:off x="9970734" y="3738265"/>
            <a:ext cx="578620" cy="295275"/>
          </a:xfrm>
          <a:prstGeom prst="rightArrow">
            <a:avLst/>
          </a:prstGeom>
          <a:solidFill>
            <a:schemeClr val="bg1"/>
          </a:solidFill>
          <a:ln w="12700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892CF7E-C12E-455D-99E9-67F3203ED17A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CD97D-B354-4A0D-9EF0-700B94C69EAC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C605B-74C5-4DB6-BB98-8076D6D82E87}"/>
              </a:ext>
            </a:extLst>
          </p:cNvPr>
          <p:cNvSpPr txBox="1"/>
          <p:nvPr/>
        </p:nvSpPr>
        <p:spPr>
          <a:xfrm>
            <a:off x="2425959" y="6335486"/>
            <a:ext cx="271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Fig 1 – Block diagram</a:t>
            </a:r>
          </a:p>
        </p:txBody>
      </p:sp>
    </p:spTree>
    <p:extLst>
      <p:ext uri="{BB962C8B-B14F-4D97-AF65-F5344CB8AC3E}">
        <p14:creationId xmlns:p14="http://schemas.microsoft.com/office/powerpoint/2010/main" val="2540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19877"/>
            <a:ext cx="852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DIAGRAM (contd.)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37151-040C-4714-B9DA-50DED291B3FA}"/>
              </a:ext>
            </a:extLst>
          </p:cNvPr>
          <p:cNvSpPr txBox="1"/>
          <p:nvPr/>
        </p:nvSpPr>
        <p:spPr>
          <a:xfrm>
            <a:off x="821094" y="1744824"/>
            <a:ext cx="99324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Colour segmentation </a:t>
            </a:r>
            <a:r>
              <a:rPr lang="en-IN" sz="2800" dirty="0">
                <a:solidFill>
                  <a:schemeClr val="bg1"/>
                </a:solidFill>
              </a:rPr>
              <a:t>:- Techniques are used to identify the traffic sign board colours mainly red and green.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Shape Detection </a:t>
            </a:r>
            <a:r>
              <a:rPr lang="en-IN" sz="2800" dirty="0">
                <a:solidFill>
                  <a:schemeClr val="bg1"/>
                </a:solidFill>
              </a:rPr>
              <a:t>:- They are implemented to identify the shape of traffic sign boards( triangle and circle).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Feature Extraction </a:t>
            </a:r>
            <a:r>
              <a:rPr lang="en-IN" sz="2800" dirty="0">
                <a:solidFill>
                  <a:schemeClr val="bg1"/>
                </a:solidFill>
              </a:rPr>
              <a:t>:- After identifying colour and shape, object is uniquely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 </a:t>
            </a:r>
            <a:r>
              <a:rPr lang="en-IN" sz="2800" dirty="0">
                <a:solidFill>
                  <a:schemeClr val="accent4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Sign Detection</a:t>
            </a:r>
            <a:r>
              <a:rPr lang="en-IN" sz="2800" dirty="0">
                <a:solidFill>
                  <a:schemeClr val="bg1"/>
                </a:solidFill>
              </a:rPr>
              <a:t>:- Various machine learning algorithms are tested for sign detection.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AA7CDCD-1891-4D40-892D-861CB09971FF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973BC-EE5C-4D7E-A49B-138C7ECE1C49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065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19877"/>
            <a:ext cx="624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537151-040C-4714-B9DA-50DED291B3FA}"/>
              </a:ext>
            </a:extLst>
          </p:cNvPr>
          <p:cNvSpPr txBox="1"/>
          <p:nvPr/>
        </p:nvSpPr>
        <p:spPr>
          <a:xfrm>
            <a:off x="1045029" y="2286000"/>
            <a:ext cx="7809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Traffic sign detection – Robin CR, VS Achuthan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Traffic sign inventory – Sanjay MS, Vidhu Krishnan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59325-0FDA-4A18-AA87-EFCF2B2592AD}"/>
              </a:ext>
            </a:extLst>
          </p:cNvPr>
          <p:cNvSpPr txBox="1"/>
          <p:nvPr/>
        </p:nvSpPr>
        <p:spPr>
          <a:xfrm>
            <a:off x="1167319" y="4221804"/>
            <a:ext cx="756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Image Processing  –  OpenCV library in python</a:t>
            </a:r>
          </a:p>
          <a:p>
            <a:r>
              <a:rPr lang="en-IN" sz="2800" dirty="0">
                <a:solidFill>
                  <a:schemeClr val="bg1"/>
                </a:solidFill>
              </a:rPr>
              <a:t>Hardware part       –  Raspberry Pi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61C4E92F-285E-486D-9DE4-DE0F6D39367B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7CFBD-0EDA-4261-B682-DF8BF03B6DD3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0335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2" y="401212"/>
            <a:ext cx="3861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TIME SPAN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9353E4D9-5601-46F8-819D-FA739439820F}"/>
              </a:ext>
            </a:extLst>
          </p:cNvPr>
          <p:cNvSpPr/>
          <p:nvPr/>
        </p:nvSpPr>
        <p:spPr>
          <a:xfrm rot="5400000">
            <a:off x="-89717" y="2752954"/>
            <a:ext cx="4595981" cy="2774362"/>
          </a:xfrm>
          <a:prstGeom prst="round2SameRect">
            <a:avLst/>
          </a:prstGeom>
          <a:solidFill>
            <a:schemeClr val="bg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8B656629-3B08-4570-81F5-FCF9243C089A}"/>
              </a:ext>
            </a:extLst>
          </p:cNvPr>
          <p:cNvSpPr/>
          <p:nvPr/>
        </p:nvSpPr>
        <p:spPr>
          <a:xfrm rot="5400000">
            <a:off x="1511126" y="1662051"/>
            <a:ext cx="650833" cy="2274951"/>
          </a:xfrm>
          <a:prstGeom prst="round2Same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2C51D3D3-0592-4551-9324-D84BD93A4431}"/>
              </a:ext>
            </a:extLst>
          </p:cNvPr>
          <p:cNvSpPr/>
          <p:nvPr/>
        </p:nvSpPr>
        <p:spPr>
          <a:xfrm rot="5400000">
            <a:off x="3786591" y="2752951"/>
            <a:ext cx="4595981" cy="2774362"/>
          </a:xfrm>
          <a:prstGeom prst="round2SameRect">
            <a:avLst/>
          </a:prstGeom>
          <a:solidFill>
            <a:schemeClr val="bg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177B9F15-1893-46BB-93E4-55817AB87D5B}"/>
              </a:ext>
            </a:extLst>
          </p:cNvPr>
          <p:cNvSpPr/>
          <p:nvPr/>
        </p:nvSpPr>
        <p:spPr>
          <a:xfrm rot="5400000">
            <a:off x="5387434" y="1662048"/>
            <a:ext cx="650833" cy="2274951"/>
          </a:xfrm>
          <a:prstGeom prst="round2SameRect">
            <a:avLst/>
          </a:prstGeo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B0EBEFC0-CFA6-477B-9057-E774FE07FF02}"/>
              </a:ext>
            </a:extLst>
          </p:cNvPr>
          <p:cNvSpPr/>
          <p:nvPr/>
        </p:nvSpPr>
        <p:spPr>
          <a:xfrm rot="5400000">
            <a:off x="7442925" y="2752951"/>
            <a:ext cx="4595981" cy="2774362"/>
          </a:xfrm>
          <a:prstGeom prst="round2SameRect">
            <a:avLst/>
          </a:prstGeom>
          <a:solidFill>
            <a:schemeClr val="bg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A4659241-7702-4F72-896E-A12D5B95BF00}"/>
              </a:ext>
            </a:extLst>
          </p:cNvPr>
          <p:cNvSpPr/>
          <p:nvPr/>
        </p:nvSpPr>
        <p:spPr>
          <a:xfrm rot="5400000">
            <a:off x="9528960" y="1662048"/>
            <a:ext cx="650833" cy="2274951"/>
          </a:xfrm>
          <a:prstGeom prst="round2SameRect">
            <a:avLst/>
          </a:prstGeom>
          <a:solidFill>
            <a:srgbClr val="327E75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4E844-05ED-4A97-AA19-F2BE145750DC}"/>
              </a:ext>
            </a:extLst>
          </p:cNvPr>
          <p:cNvSpPr txBox="1"/>
          <p:nvPr/>
        </p:nvSpPr>
        <p:spPr>
          <a:xfrm>
            <a:off x="821092" y="3727330"/>
            <a:ext cx="2653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Dataset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Pre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 Feature extraction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94CD3-606C-418F-9E78-D71E38727D7B}"/>
              </a:ext>
            </a:extLst>
          </p:cNvPr>
          <p:cNvSpPr txBox="1"/>
          <p:nvPr/>
        </p:nvSpPr>
        <p:spPr>
          <a:xfrm>
            <a:off x="4818700" y="3727330"/>
            <a:ext cx="2653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Sign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Testing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A9131-FC9A-41DA-990E-0FDE7FB1109E}"/>
              </a:ext>
            </a:extLst>
          </p:cNvPr>
          <p:cNvSpPr txBox="1"/>
          <p:nvPr/>
        </p:nvSpPr>
        <p:spPr>
          <a:xfrm>
            <a:off x="8475034" y="3727329"/>
            <a:ext cx="2653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Creating database for traffic 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Hardware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BC4DD-778F-4ED1-BBC0-6DF6D4F36629}"/>
              </a:ext>
            </a:extLst>
          </p:cNvPr>
          <p:cNvSpPr txBox="1"/>
          <p:nvPr/>
        </p:nvSpPr>
        <p:spPr>
          <a:xfrm>
            <a:off x="939039" y="2594952"/>
            <a:ext cx="197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0 – 30%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0D2A8-34E2-42B6-9BF7-1150DEFF2273}"/>
              </a:ext>
            </a:extLst>
          </p:cNvPr>
          <p:cNvSpPr txBox="1"/>
          <p:nvPr/>
        </p:nvSpPr>
        <p:spPr>
          <a:xfrm>
            <a:off x="4818700" y="2600070"/>
            <a:ext cx="197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30 – 60%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D058DF-B13D-4ABB-AE22-B4056221B644}"/>
              </a:ext>
            </a:extLst>
          </p:cNvPr>
          <p:cNvSpPr txBox="1"/>
          <p:nvPr/>
        </p:nvSpPr>
        <p:spPr>
          <a:xfrm>
            <a:off x="8458972" y="2594952"/>
            <a:ext cx="197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60 – 100%</a:t>
            </a:r>
          </a:p>
        </p:txBody>
      </p:sp>
      <p:grpSp>
        <p:nvGrpSpPr>
          <p:cNvPr id="19" name="Google Shape;812;p37">
            <a:extLst>
              <a:ext uri="{FF2B5EF4-FFF2-40B4-BE49-F238E27FC236}">
                <a16:creationId xmlns:a16="http://schemas.microsoft.com/office/drawing/2014/main" id="{D89BF567-CE03-4B17-99D6-01F67C9EB31D}"/>
              </a:ext>
            </a:extLst>
          </p:cNvPr>
          <p:cNvGrpSpPr/>
          <p:nvPr/>
        </p:nvGrpSpPr>
        <p:grpSpPr>
          <a:xfrm>
            <a:off x="1176370" y="5554205"/>
            <a:ext cx="337797" cy="319873"/>
            <a:chOff x="5973900" y="318475"/>
            <a:chExt cx="401900" cy="380575"/>
          </a:xfrm>
        </p:grpSpPr>
        <p:sp>
          <p:nvSpPr>
            <p:cNvPr id="20" name="Google Shape;813;p37">
              <a:extLst>
                <a:ext uri="{FF2B5EF4-FFF2-40B4-BE49-F238E27FC236}">
                  <a16:creationId xmlns:a16="http://schemas.microsoft.com/office/drawing/2014/main" id="{E97E4C82-5E69-4D04-A9C2-FE3D2FEFFE56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14;p37">
              <a:extLst>
                <a:ext uri="{FF2B5EF4-FFF2-40B4-BE49-F238E27FC236}">
                  <a16:creationId xmlns:a16="http://schemas.microsoft.com/office/drawing/2014/main" id="{FB6F52FD-22B3-4D07-8977-14B6CFC26B1D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5;p37">
              <a:extLst>
                <a:ext uri="{FF2B5EF4-FFF2-40B4-BE49-F238E27FC236}">
                  <a16:creationId xmlns:a16="http://schemas.microsoft.com/office/drawing/2014/main" id="{89A2DF15-69D3-4538-B907-40C61E70C4CD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6;p37">
              <a:extLst>
                <a:ext uri="{FF2B5EF4-FFF2-40B4-BE49-F238E27FC236}">
                  <a16:creationId xmlns:a16="http://schemas.microsoft.com/office/drawing/2014/main" id="{00FE93A7-FCB6-4B75-93ED-9C2DFCEF561A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7;p37">
              <a:extLst>
                <a:ext uri="{FF2B5EF4-FFF2-40B4-BE49-F238E27FC236}">
                  <a16:creationId xmlns:a16="http://schemas.microsoft.com/office/drawing/2014/main" id="{C34F7B1E-EC55-428C-A0BB-3613F3C805C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8;p37">
              <a:extLst>
                <a:ext uri="{FF2B5EF4-FFF2-40B4-BE49-F238E27FC236}">
                  <a16:creationId xmlns:a16="http://schemas.microsoft.com/office/drawing/2014/main" id="{C4083A10-225F-4BCC-9496-7F9A5320FC0E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9;p37">
              <a:extLst>
                <a:ext uri="{FF2B5EF4-FFF2-40B4-BE49-F238E27FC236}">
                  <a16:creationId xmlns:a16="http://schemas.microsoft.com/office/drawing/2014/main" id="{3F07FBCC-1A87-45CD-AABE-870E363A6EBD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20;p37">
              <a:extLst>
                <a:ext uri="{FF2B5EF4-FFF2-40B4-BE49-F238E27FC236}">
                  <a16:creationId xmlns:a16="http://schemas.microsoft.com/office/drawing/2014/main" id="{E11DEC51-5C0C-4426-AC77-FCF1FD2C3BD6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21;p37">
              <a:extLst>
                <a:ext uri="{FF2B5EF4-FFF2-40B4-BE49-F238E27FC236}">
                  <a16:creationId xmlns:a16="http://schemas.microsoft.com/office/drawing/2014/main" id="{9303337D-6E72-42F3-8CED-F0EB6E111ED7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22;p37">
              <a:extLst>
                <a:ext uri="{FF2B5EF4-FFF2-40B4-BE49-F238E27FC236}">
                  <a16:creationId xmlns:a16="http://schemas.microsoft.com/office/drawing/2014/main" id="{09A6304D-D263-4574-BD61-E8E3DF26FDD5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23;p37">
              <a:extLst>
                <a:ext uri="{FF2B5EF4-FFF2-40B4-BE49-F238E27FC236}">
                  <a16:creationId xmlns:a16="http://schemas.microsoft.com/office/drawing/2014/main" id="{E5A5B547-61A1-47EB-9404-EE28A682FC93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24;p37">
              <a:extLst>
                <a:ext uri="{FF2B5EF4-FFF2-40B4-BE49-F238E27FC236}">
                  <a16:creationId xmlns:a16="http://schemas.microsoft.com/office/drawing/2014/main" id="{3FA01562-BFE7-4D93-8756-D2EFA077D3C1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5;p37">
              <a:extLst>
                <a:ext uri="{FF2B5EF4-FFF2-40B4-BE49-F238E27FC236}">
                  <a16:creationId xmlns:a16="http://schemas.microsoft.com/office/drawing/2014/main" id="{6CD14EF3-9444-4293-86BE-5B15F6D4EEAF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6;p37">
              <a:extLst>
                <a:ext uri="{FF2B5EF4-FFF2-40B4-BE49-F238E27FC236}">
                  <a16:creationId xmlns:a16="http://schemas.microsoft.com/office/drawing/2014/main" id="{17866920-A6A1-4199-A1CE-64F0A929F779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029362-0426-4DAF-8AC5-44D40B8256F8}"/>
              </a:ext>
            </a:extLst>
          </p:cNvPr>
          <p:cNvSpPr txBox="1"/>
          <p:nvPr/>
        </p:nvSpPr>
        <p:spPr>
          <a:xfrm>
            <a:off x="1660849" y="5570595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NOV – DEC</a:t>
            </a:r>
          </a:p>
        </p:txBody>
      </p:sp>
      <p:grpSp>
        <p:nvGrpSpPr>
          <p:cNvPr id="34" name="Google Shape;812;p37">
            <a:extLst>
              <a:ext uri="{FF2B5EF4-FFF2-40B4-BE49-F238E27FC236}">
                <a16:creationId xmlns:a16="http://schemas.microsoft.com/office/drawing/2014/main" id="{69376A9E-A156-4E43-A3F2-F8C195D291B0}"/>
              </a:ext>
            </a:extLst>
          </p:cNvPr>
          <p:cNvGrpSpPr/>
          <p:nvPr/>
        </p:nvGrpSpPr>
        <p:grpSpPr>
          <a:xfrm>
            <a:off x="5156620" y="5554205"/>
            <a:ext cx="337797" cy="319873"/>
            <a:chOff x="5973900" y="318475"/>
            <a:chExt cx="401900" cy="380575"/>
          </a:xfrm>
        </p:grpSpPr>
        <p:sp>
          <p:nvSpPr>
            <p:cNvPr id="35" name="Google Shape;813;p37">
              <a:extLst>
                <a:ext uri="{FF2B5EF4-FFF2-40B4-BE49-F238E27FC236}">
                  <a16:creationId xmlns:a16="http://schemas.microsoft.com/office/drawing/2014/main" id="{EA713E1A-E6F1-4547-9115-D5D7C58FC39D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14;p37">
              <a:extLst>
                <a:ext uri="{FF2B5EF4-FFF2-40B4-BE49-F238E27FC236}">
                  <a16:creationId xmlns:a16="http://schemas.microsoft.com/office/drawing/2014/main" id="{DCB4EFD8-E04E-44BA-80EE-3219F2A18774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15;p37">
              <a:extLst>
                <a:ext uri="{FF2B5EF4-FFF2-40B4-BE49-F238E27FC236}">
                  <a16:creationId xmlns:a16="http://schemas.microsoft.com/office/drawing/2014/main" id="{E12CE160-81C4-47BE-BFFA-2EB58AC88F50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16;p37">
              <a:extLst>
                <a:ext uri="{FF2B5EF4-FFF2-40B4-BE49-F238E27FC236}">
                  <a16:creationId xmlns:a16="http://schemas.microsoft.com/office/drawing/2014/main" id="{8D284C7F-7E6A-460C-BBFB-861439ED15B7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17;p37">
              <a:extLst>
                <a:ext uri="{FF2B5EF4-FFF2-40B4-BE49-F238E27FC236}">
                  <a16:creationId xmlns:a16="http://schemas.microsoft.com/office/drawing/2014/main" id="{EA8FA321-4C1C-4E41-AD73-94A4E0D407A3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8;p37">
              <a:extLst>
                <a:ext uri="{FF2B5EF4-FFF2-40B4-BE49-F238E27FC236}">
                  <a16:creationId xmlns:a16="http://schemas.microsoft.com/office/drawing/2014/main" id="{8DF351FE-FD25-46E4-A618-48CB1917A9A9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19;p37">
              <a:extLst>
                <a:ext uri="{FF2B5EF4-FFF2-40B4-BE49-F238E27FC236}">
                  <a16:creationId xmlns:a16="http://schemas.microsoft.com/office/drawing/2014/main" id="{127D182F-6512-4BB7-B6D9-0BF4DBCEC7A5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20;p37">
              <a:extLst>
                <a:ext uri="{FF2B5EF4-FFF2-40B4-BE49-F238E27FC236}">
                  <a16:creationId xmlns:a16="http://schemas.microsoft.com/office/drawing/2014/main" id="{2686437B-BD01-4C8E-AA93-EC0AB8193CC7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21;p37">
              <a:extLst>
                <a:ext uri="{FF2B5EF4-FFF2-40B4-BE49-F238E27FC236}">
                  <a16:creationId xmlns:a16="http://schemas.microsoft.com/office/drawing/2014/main" id="{2D9A417F-81FE-4071-87F0-C60C8A3F9898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22;p37">
              <a:extLst>
                <a:ext uri="{FF2B5EF4-FFF2-40B4-BE49-F238E27FC236}">
                  <a16:creationId xmlns:a16="http://schemas.microsoft.com/office/drawing/2014/main" id="{FBE9EE25-381A-4B14-B030-955147AB14DF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23;p37">
              <a:extLst>
                <a:ext uri="{FF2B5EF4-FFF2-40B4-BE49-F238E27FC236}">
                  <a16:creationId xmlns:a16="http://schemas.microsoft.com/office/drawing/2014/main" id="{77048E58-2E1F-49A9-AED0-7247F0246512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24;p37">
              <a:extLst>
                <a:ext uri="{FF2B5EF4-FFF2-40B4-BE49-F238E27FC236}">
                  <a16:creationId xmlns:a16="http://schemas.microsoft.com/office/drawing/2014/main" id="{0F89AA06-D911-4609-8D6A-ECB9E56E5CBC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25;p37">
              <a:extLst>
                <a:ext uri="{FF2B5EF4-FFF2-40B4-BE49-F238E27FC236}">
                  <a16:creationId xmlns:a16="http://schemas.microsoft.com/office/drawing/2014/main" id="{593C362E-9569-4818-923A-18E852E462A6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6;p37">
              <a:extLst>
                <a:ext uri="{FF2B5EF4-FFF2-40B4-BE49-F238E27FC236}">
                  <a16:creationId xmlns:a16="http://schemas.microsoft.com/office/drawing/2014/main" id="{A2CEF6E1-30B0-4B06-98DE-1E183F8A73FD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18B2636-7498-44F5-B98F-D2358E633A24}"/>
              </a:ext>
            </a:extLst>
          </p:cNvPr>
          <p:cNvSpPr txBox="1"/>
          <p:nvPr/>
        </p:nvSpPr>
        <p:spPr>
          <a:xfrm>
            <a:off x="5641099" y="5570595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JAN – FEB</a:t>
            </a:r>
          </a:p>
        </p:txBody>
      </p:sp>
      <p:grpSp>
        <p:nvGrpSpPr>
          <p:cNvPr id="50" name="Google Shape;812;p37">
            <a:extLst>
              <a:ext uri="{FF2B5EF4-FFF2-40B4-BE49-F238E27FC236}">
                <a16:creationId xmlns:a16="http://schemas.microsoft.com/office/drawing/2014/main" id="{86859E24-DC04-4F26-A60D-B9852E8D9EE6}"/>
              </a:ext>
            </a:extLst>
          </p:cNvPr>
          <p:cNvGrpSpPr/>
          <p:nvPr/>
        </p:nvGrpSpPr>
        <p:grpSpPr>
          <a:xfrm>
            <a:off x="8850806" y="5554424"/>
            <a:ext cx="337797" cy="319873"/>
            <a:chOff x="5973900" y="318475"/>
            <a:chExt cx="401900" cy="380575"/>
          </a:xfrm>
        </p:grpSpPr>
        <p:sp>
          <p:nvSpPr>
            <p:cNvPr id="51" name="Google Shape;813;p37">
              <a:extLst>
                <a:ext uri="{FF2B5EF4-FFF2-40B4-BE49-F238E27FC236}">
                  <a16:creationId xmlns:a16="http://schemas.microsoft.com/office/drawing/2014/main" id="{890AC40D-4EFB-4AB3-B1F6-05DB239B1B98}"/>
                </a:ext>
              </a:extLst>
            </p:cNvPr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14;p37">
              <a:extLst>
                <a:ext uri="{FF2B5EF4-FFF2-40B4-BE49-F238E27FC236}">
                  <a16:creationId xmlns:a16="http://schemas.microsoft.com/office/drawing/2014/main" id="{39DDCE9C-58BC-4C09-BFEA-9D7AF112DF2B}"/>
                </a:ext>
              </a:extLst>
            </p:cNvPr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15;p37">
              <a:extLst>
                <a:ext uri="{FF2B5EF4-FFF2-40B4-BE49-F238E27FC236}">
                  <a16:creationId xmlns:a16="http://schemas.microsoft.com/office/drawing/2014/main" id="{F2EE263C-03F6-4A76-9F21-768E52FE7599}"/>
                </a:ext>
              </a:extLst>
            </p:cNvPr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16;p37">
              <a:extLst>
                <a:ext uri="{FF2B5EF4-FFF2-40B4-BE49-F238E27FC236}">
                  <a16:creationId xmlns:a16="http://schemas.microsoft.com/office/drawing/2014/main" id="{5D299BF9-4A47-4775-9010-1970972B7422}"/>
                </a:ext>
              </a:extLst>
            </p:cNvPr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17;p37">
              <a:extLst>
                <a:ext uri="{FF2B5EF4-FFF2-40B4-BE49-F238E27FC236}">
                  <a16:creationId xmlns:a16="http://schemas.microsoft.com/office/drawing/2014/main" id="{0A88D6EE-7A36-4CE2-987F-A63AC78A08B9}"/>
                </a:ext>
              </a:extLst>
            </p:cNvPr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18;p37">
              <a:extLst>
                <a:ext uri="{FF2B5EF4-FFF2-40B4-BE49-F238E27FC236}">
                  <a16:creationId xmlns:a16="http://schemas.microsoft.com/office/drawing/2014/main" id="{DE4E48F8-D5CD-4536-8017-22973B1C79BD}"/>
                </a:ext>
              </a:extLst>
            </p:cNvPr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19;p37">
              <a:extLst>
                <a:ext uri="{FF2B5EF4-FFF2-40B4-BE49-F238E27FC236}">
                  <a16:creationId xmlns:a16="http://schemas.microsoft.com/office/drawing/2014/main" id="{370019AA-7B49-4854-AF27-980E10E37EE0}"/>
                </a:ext>
              </a:extLst>
            </p:cNvPr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20;p37">
              <a:extLst>
                <a:ext uri="{FF2B5EF4-FFF2-40B4-BE49-F238E27FC236}">
                  <a16:creationId xmlns:a16="http://schemas.microsoft.com/office/drawing/2014/main" id="{11F1D3C8-E924-41FC-BCD1-D4FBCFB473A7}"/>
                </a:ext>
              </a:extLst>
            </p:cNvPr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21;p37">
              <a:extLst>
                <a:ext uri="{FF2B5EF4-FFF2-40B4-BE49-F238E27FC236}">
                  <a16:creationId xmlns:a16="http://schemas.microsoft.com/office/drawing/2014/main" id="{56710065-5BE0-4F9B-8DAD-B612E729E666}"/>
                </a:ext>
              </a:extLst>
            </p:cNvPr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22;p37">
              <a:extLst>
                <a:ext uri="{FF2B5EF4-FFF2-40B4-BE49-F238E27FC236}">
                  <a16:creationId xmlns:a16="http://schemas.microsoft.com/office/drawing/2014/main" id="{34CB5200-761F-41FA-BCB7-5A223CA2E7ED}"/>
                </a:ext>
              </a:extLst>
            </p:cNvPr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23;p37">
              <a:extLst>
                <a:ext uri="{FF2B5EF4-FFF2-40B4-BE49-F238E27FC236}">
                  <a16:creationId xmlns:a16="http://schemas.microsoft.com/office/drawing/2014/main" id="{3FEE0319-7FBA-49A7-AF6C-1A00738F3615}"/>
                </a:ext>
              </a:extLst>
            </p:cNvPr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24;p37">
              <a:extLst>
                <a:ext uri="{FF2B5EF4-FFF2-40B4-BE49-F238E27FC236}">
                  <a16:creationId xmlns:a16="http://schemas.microsoft.com/office/drawing/2014/main" id="{B8ACF303-2F27-4FD1-9762-30644CACD6B4}"/>
                </a:ext>
              </a:extLst>
            </p:cNvPr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25;p37">
              <a:extLst>
                <a:ext uri="{FF2B5EF4-FFF2-40B4-BE49-F238E27FC236}">
                  <a16:creationId xmlns:a16="http://schemas.microsoft.com/office/drawing/2014/main" id="{26114476-312F-414D-AF9A-759EF6E948B3}"/>
                </a:ext>
              </a:extLst>
            </p:cNvPr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26;p37">
              <a:extLst>
                <a:ext uri="{FF2B5EF4-FFF2-40B4-BE49-F238E27FC236}">
                  <a16:creationId xmlns:a16="http://schemas.microsoft.com/office/drawing/2014/main" id="{14EA46EE-4D4B-4405-8577-D3FBE520DF76}"/>
                </a:ext>
              </a:extLst>
            </p:cNvPr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5B4F5B2-0309-444A-B777-1E7C246B7386}"/>
              </a:ext>
            </a:extLst>
          </p:cNvPr>
          <p:cNvSpPr txBox="1"/>
          <p:nvPr/>
        </p:nvSpPr>
        <p:spPr>
          <a:xfrm>
            <a:off x="9335285" y="5570814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MAR – APR</a:t>
            </a:r>
          </a:p>
        </p:txBody>
      </p:sp>
      <p:sp>
        <p:nvSpPr>
          <p:cNvPr id="68" name="Hexagon 67">
            <a:extLst>
              <a:ext uri="{FF2B5EF4-FFF2-40B4-BE49-F238E27FC236}">
                <a16:creationId xmlns:a16="http://schemas.microsoft.com/office/drawing/2014/main" id="{ED37BA0C-F61B-41B7-87CA-097059B279B7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D157FF-62E3-4ED1-A471-DFBA9450C630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5868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7E75">
                <a:lumMod val="74000"/>
              </a:srgbClr>
            </a:gs>
            <a:gs pos="0">
              <a:srgbClr val="327E75">
                <a:lumMod val="67000"/>
              </a:srgbClr>
            </a:gs>
            <a:gs pos="58000">
              <a:schemeClr val="accent1">
                <a:lumMod val="4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4112F-D4A0-4BC5-B118-98D96363E622}"/>
              </a:ext>
            </a:extLst>
          </p:cNvPr>
          <p:cNvSpPr txBox="1"/>
          <p:nvPr/>
        </p:nvSpPr>
        <p:spPr>
          <a:xfrm>
            <a:off x="821094" y="419877"/>
            <a:ext cx="6242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SEMINAR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A49A6-ECA8-4DF8-BB4D-B007C3E8E572}"/>
              </a:ext>
            </a:extLst>
          </p:cNvPr>
          <p:cNvSpPr txBox="1"/>
          <p:nvPr/>
        </p:nvSpPr>
        <p:spPr>
          <a:xfrm>
            <a:off x="522514" y="2481943"/>
            <a:ext cx="11669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Mobile Laser Scanning (MLS) – Sanjay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Gabor Filter – Robin 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Histogram of Oriented Gradients (HOG) – VS </a:t>
            </a:r>
            <a:r>
              <a:rPr lang="en-IN" sz="3600" dirty="0" err="1">
                <a:solidFill>
                  <a:schemeClr val="bg1"/>
                </a:solidFill>
              </a:rPr>
              <a:t>Achuthan</a:t>
            </a:r>
            <a:endParaRPr lang="en-IN" sz="3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Maximally Stable Extremal Regions (MSER) – Vidhu Krishnan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C176FFDD-78AC-44B4-A359-5272845ADB65}"/>
              </a:ext>
            </a:extLst>
          </p:cNvPr>
          <p:cNvSpPr/>
          <p:nvPr/>
        </p:nvSpPr>
        <p:spPr>
          <a:xfrm>
            <a:off x="11271391" y="5980927"/>
            <a:ext cx="671805" cy="606490"/>
          </a:xfrm>
          <a:prstGeom prst="hexagon">
            <a:avLst/>
          </a:prstGeom>
          <a:solidFill>
            <a:srgbClr val="327E75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3ED6-10CC-427B-8974-0DFF29095C58}"/>
              </a:ext>
            </a:extLst>
          </p:cNvPr>
          <p:cNvSpPr txBox="1"/>
          <p:nvPr/>
        </p:nvSpPr>
        <p:spPr>
          <a:xfrm>
            <a:off x="11448664" y="6046234"/>
            <a:ext cx="298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3308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746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Gilroy Light</vt:lpstr>
      <vt:lpstr>Roboto</vt:lpstr>
      <vt:lpstr>Office Theme</vt:lpstr>
      <vt:lpstr>PowerPoint Presentation</vt:lpstr>
      <vt:lpstr>TRAFFIC SIGN BOARD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Kuttapan cr</dc:creator>
  <cp:lastModifiedBy>Kuttapan cr</cp:lastModifiedBy>
  <cp:revision>3</cp:revision>
  <dcterms:created xsi:type="dcterms:W3CDTF">2020-11-12T09:02:23Z</dcterms:created>
  <dcterms:modified xsi:type="dcterms:W3CDTF">2020-11-12T09:59:50Z</dcterms:modified>
</cp:coreProperties>
</file>