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0" r:id="rId4"/>
    <p:sldId id="293" r:id="rId5"/>
    <p:sldId id="272" r:id="rId6"/>
    <p:sldId id="292" r:id="rId7"/>
    <p:sldId id="273" r:id="rId8"/>
    <p:sldId id="287" r:id="rId9"/>
    <p:sldId id="290" r:id="rId10"/>
    <p:sldId id="286" r:id="rId11"/>
    <p:sldId id="268"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56"/>
  </p:normalViewPr>
  <p:slideViewPr>
    <p:cSldViewPr snapToGrid="0">
      <p:cViewPr varScale="1">
        <p:scale>
          <a:sx n="89" d="100"/>
          <a:sy n="89" d="100"/>
        </p:scale>
        <p:origin x="4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519166" y="2325467"/>
            <a:ext cx="11508712" cy="3724096"/>
          </a:xfrm>
          <a:prstGeom prst="rect">
            <a:avLst/>
          </a:prstGeom>
          <a:solidFill>
            <a:srgbClr val="3B3B3B"/>
          </a:solidFill>
        </p:spPr>
        <p:txBody>
          <a:bodyPr wrap="square" rtlCol="0">
            <a:spAutoFit/>
          </a:bodyPr>
          <a:lstStyle/>
          <a:p>
            <a:pPr algn="just"/>
            <a:r>
              <a:rPr lang="en-US" sz="6600" dirty="0">
                <a:solidFill>
                  <a:srgbClr val="FF6600"/>
                </a:solidFill>
              </a:rPr>
              <a:t>Customer Segmentation</a:t>
            </a:r>
          </a:p>
          <a:p>
            <a:pPr algn="just"/>
            <a:r>
              <a:rPr lang="en-US" sz="6600" b="1" dirty="0"/>
              <a:t>Name: XYZ Bank</a:t>
            </a:r>
          </a:p>
          <a:p>
            <a:pPr algn="just"/>
            <a:r>
              <a:rPr lang="en-US" sz="4000" dirty="0">
                <a:latin typeface="Calibri" panose="020F0502020204030204" pitchFamily="34" charset="0"/>
              </a:rPr>
              <a:t>Location: Zimbabwe</a:t>
            </a:r>
          </a:p>
          <a:p>
            <a:pPr algn="just"/>
            <a:r>
              <a:rPr lang="en-US" sz="3600" dirty="0">
                <a:latin typeface="Calibri" panose="020F0502020204030204" pitchFamily="34" charset="0"/>
              </a:rPr>
              <a:t>Team: DGI</a:t>
            </a:r>
            <a:endParaRPr lang="en-US" sz="3600" dirty="0"/>
          </a:p>
          <a:p>
            <a:pPr algn="just"/>
            <a:r>
              <a:rPr lang="en-US" sz="2800" dirty="0"/>
              <a:t>Date: 15-05-2021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89001" y="1088998"/>
            <a:ext cx="6858002" cy="4680000"/>
          </a:xfrm>
          <a:solidFill>
            <a:srgbClr val="3B3B3B"/>
          </a:solidFill>
        </p:spPr>
        <p:txBody>
          <a:bodyPr vert="vert270" anchor="ctr" anchorCtr="0">
            <a:normAutofit/>
          </a:bodyPr>
          <a:lstStyle/>
          <a:p>
            <a:r>
              <a:rPr lang="en-US" sz="4800" b="1" dirty="0">
                <a:solidFill>
                  <a:srgbClr val="FF6600"/>
                </a:solidFill>
              </a:rPr>
              <a:t>Recommendations</a:t>
            </a:r>
          </a:p>
        </p:txBody>
      </p:sp>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4680000" y="0"/>
            <a:ext cx="7512000" cy="6857999"/>
          </a:xfrm>
        </p:spPr>
        <p:txBody>
          <a:bodyPr>
            <a:normAutofit/>
          </a:bodyPr>
          <a:lstStyle/>
          <a:p>
            <a:pPr marL="342900" indent="-342900" algn="l">
              <a:buFont typeface="+mj-lt"/>
              <a:buAutoNum type="arabicPeriod"/>
            </a:pPr>
            <a:endParaRPr lang="en-US" sz="1400" dirty="0">
              <a:solidFill>
                <a:srgbClr val="FF6600"/>
              </a:solidFill>
            </a:endParaRPr>
          </a:p>
          <a:p>
            <a:pPr algn="l"/>
            <a:endParaRPr lang="en-US" sz="1400" dirty="0">
              <a:solidFill>
                <a:srgbClr val="FF6600"/>
              </a:solidFill>
            </a:endParaRPr>
          </a:p>
          <a:p>
            <a:pPr marL="342900" indent="-342900" algn="l">
              <a:buFont typeface="+mj-lt"/>
              <a:buAutoNum type="arabicPeriod"/>
            </a:pPr>
            <a:r>
              <a:rPr lang="en-US" sz="1400" dirty="0">
                <a:solidFill>
                  <a:srgbClr val="FF6600"/>
                </a:solidFill>
              </a:rPr>
              <a:t>From the Exploratory data analysis, it was observed most of the missing data was from foreign customers.</a:t>
            </a:r>
          </a:p>
          <a:p>
            <a:pPr marL="342900" indent="-342900" algn="l">
              <a:buFont typeface="+mj-lt"/>
              <a:buAutoNum type="arabicPeriod"/>
            </a:pPr>
            <a:r>
              <a:rPr lang="en-US" sz="1400" dirty="0">
                <a:solidFill>
                  <a:srgbClr val="FF6600"/>
                </a:solidFill>
              </a:rPr>
              <a:t>The most active customers are local customers.</a:t>
            </a: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60816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97797" y="1093312"/>
            <a:ext cx="6858001" cy="4671374"/>
          </a:xfrm>
          <a:solidFill>
            <a:srgbClr val="3B3B3B"/>
          </a:solidFill>
        </p:spPr>
        <p:txBody>
          <a:bodyPr vert="vert270" anchor="ctr" anchorCtr="0">
            <a:normAutofit/>
          </a:bodyPr>
          <a:lstStyle/>
          <a:p>
            <a:r>
              <a:rPr lang="en-US" b="1" dirty="0">
                <a:solidFill>
                  <a:srgbClr val="FF6600"/>
                </a:solidFill>
              </a:rPr>
              <a:t>Proposed Model Technique</a:t>
            </a:r>
          </a:p>
        </p:txBody>
      </p:sp>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4675517" y="0"/>
            <a:ext cx="7516483" cy="6857999"/>
          </a:xfrm>
        </p:spPr>
        <p:txBody>
          <a:bodyPr>
            <a:normAutofit lnSpcReduction="10000"/>
          </a:bodyPr>
          <a:lstStyle/>
          <a:p>
            <a:pPr algn="l"/>
            <a:endParaRPr lang="en-US" sz="2000" dirty="0">
              <a:solidFill>
                <a:srgbClr val="FF6600"/>
              </a:solidFill>
            </a:endParaRPr>
          </a:p>
          <a:p>
            <a:r>
              <a:rPr lang="en-ZA" sz="1800" b="0" i="0" u="none" strike="noStrike" baseline="0" dirty="0">
                <a:solidFill>
                  <a:srgbClr val="000000"/>
                </a:solidFill>
                <a:latin typeface="Calibri" panose="020F0502020204030204" pitchFamily="34" charset="0"/>
              </a:rPr>
              <a:t> </a:t>
            </a:r>
            <a:r>
              <a:rPr lang="en-ZA" sz="2000" b="1" i="0" u="none" strike="noStrike" baseline="0" dirty="0">
                <a:solidFill>
                  <a:srgbClr val="FF6600"/>
                </a:solidFill>
                <a:latin typeface="Calibri" panose="020F0502020204030204" pitchFamily="34" charset="0"/>
              </a:rPr>
              <a:t>Modelling and Model Selection: </a:t>
            </a:r>
          </a:p>
          <a:p>
            <a:pPr algn="just"/>
            <a:r>
              <a:rPr lang="en-US" sz="1800" b="0" i="0" u="none" strike="noStrike" baseline="0" dirty="0">
                <a:solidFill>
                  <a:srgbClr val="000000"/>
                </a:solidFill>
                <a:latin typeface="Calibri" panose="020F0502020204030204" pitchFamily="34" charset="0"/>
              </a:rPr>
              <a:t>For the task we were given features only and no target variables. The aim of the task is to cluster the customers into 5 groups. Thus, clustering algorithms such as K Means clustering and Hierarchical clustering were considered for this task. </a:t>
            </a:r>
          </a:p>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ZA" sz="2000" b="1" i="0" u="none" strike="noStrike" kern="1200" cap="none" spc="0" normalizeH="0" baseline="0" noProof="0" dirty="0">
                <a:ln>
                  <a:noFill/>
                </a:ln>
                <a:solidFill>
                  <a:srgbClr val="FF6600"/>
                </a:solidFill>
                <a:effectLst/>
                <a:uLnTx/>
                <a:uFillTx/>
                <a:latin typeface="Calibri" panose="020F0502020204030204" pitchFamily="34" charset="0"/>
                <a:ea typeface="+mn-ea"/>
                <a:cs typeface="+mn-cs"/>
              </a:rPr>
              <a:t>Recommended Models: </a:t>
            </a:r>
            <a:endParaRPr kumimoji="0" lang="en-US" sz="2000" b="0" i="0" u="none" strike="noStrike" kern="1200" cap="none" spc="0" normalizeH="0" baseline="0" noProof="0" dirty="0">
              <a:ln>
                <a:noFill/>
              </a:ln>
              <a:solidFill>
                <a:srgbClr val="FF6600"/>
              </a:solidFill>
              <a:effectLst/>
              <a:uLnTx/>
              <a:uFillTx/>
              <a:latin typeface="Calibri" panose="020F0502020204030204"/>
              <a:ea typeface="+mn-ea"/>
              <a:cs typeface="+mn-cs"/>
            </a:endParaRPr>
          </a:p>
          <a:p>
            <a:pPr algn="just"/>
            <a:endParaRPr lang="en-US" sz="1800" b="0" i="0" u="none" strike="noStrike" baseline="0" dirty="0">
              <a:solidFill>
                <a:srgbClr val="000000"/>
              </a:solidFill>
              <a:latin typeface="Calibri" panose="020F0502020204030204" pitchFamily="34" charset="0"/>
            </a:endParaRPr>
          </a:p>
          <a:p>
            <a:pPr marL="342900" indent="-342900" algn="just">
              <a:buFont typeface="+mj-lt"/>
              <a:buAutoNum type="arabicPeriod"/>
            </a:pPr>
            <a:r>
              <a:rPr lang="en-ZA" sz="1800" b="0" i="0" u="none" strike="noStrike" baseline="0" dirty="0">
                <a:solidFill>
                  <a:srgbClr val="000000"/>
                </a:solidFill>
                <a:latin typeface="Calibri" panose="020F0502020204030204" pitchFamily="34" charset="0"/>
              </a:rPr>
              <a:t>K Means</a:t>
            </a:r>
          </a:p>
          <a:p>
            <a:pPr marL="342900" indent="-342900" algn="just">
              <a:buFont typeface="+mj-lt"/>
              <a:buAutoNum type="arabicPeriod"/>
            </a:pPr>
            <a:r>
              <a:rPr lang="en-ZA" sz="1800" b="0" i="0" u="none" strike="noStrike" baseline="0" dirty="0">
                <a:solidFill>
                  <a:srgbClr val="000000"/>
                </a:solidFill>
                <a:latin typeface="Calibri" panose="020F0502020204030204" pitchFamily="34" charset="0"/>
              </a:rPr>
              <a:t>Hierarchical Clustering </a:t>
            </a:r>
          </a:p>
          <a:p>
            <a:r>
              <a:rPr lang="en-ZA" sz="1800" b="1" i="0" u="none" strike="noStrike" baseline="0" dirty="0">
                <a:solidFill>
                  <a:srgbClr val="FF6600"/>
                </a:solidFill>
                <a:latin typeface="Calibri" panose="020F0502020204030204" pitchFamily="34" charset="0"/>
              </a:rPr>
              <a:t>Model Selection </a:t>
            </a:r>
          </a:p>
          <a:p>
            <a:pPr algn="just"/>
            <a:r>
              <a:rPr lang="en-US" sz="1800" b="0" i="0" u="none" strike="noStrike" baseline="0" dirty="0">
                <a:solidFill>
                  <a:srgbClr val="000000"/>
                </a:solidFill>
                <a:latin typeface="Calibri" panose="020F0502020204030204" pitchFamily="34" charset="0"/>
              </a:rPr>
              <a:t>The K Means was selected as the best model because it was able to handle a large data set while the hierarchical clustering threw a memory error. </a:t>
            </a:r>
            <a:endParaRPr lang="en-US" sz="2000" dirty="0">
              <a:solidFill>
                <a:srgbClr val="FF6600"/>
              </a:solidFill>
            </a:endParaRPr>
          </a:p>
          <a:p>
            <a:pPr algn="l"/>
            <a:endParaRPr lang="en-US" sz="2000" dirty="0">
              <a:solidFill>
                <a:srgbClr val="FF6600"/>
              </a:solidFill>
            </a:endParaRPr>
          </a:p>
          <a:p>
            <a:pPr algn="l"/>
            <a:r>
              <a:rPr lang="en-US" sz="2000" dirty="0" err="1">
                <a:solidFill>
                  <a:srgbClr val="FF6600"/>
                </a:solidFill>
              </a:rPr>
              <a:t>KMeans</a:t>
            </a:r>
            <a:endParaRPr lang="en-US" sz="2000" dirty="0">
              <a:solidFill>
                <a:srgbClr val="FF6600"/>
              </a:solidFill>
            </a:endParaRPr>
          </a:p>
          <a:p>
            <a:pPr marL="285750" indent="-285750" algn="l">
              <a:buFont typeface="Arial" panose="020B0604020202020204" pitchFamily="34" charset="0"/>
              <a:buChar char="•"/>
            </a:pPr>
            <a:r>
              <a:rPr lang="en-GB" sz="1400" dirty="0"/>
              <a:t>KMeans is a partitioning method non-hierarchical clustering algorithm , it is less complex and easy to implement when compared to others clustering algorithm.</a:t>
            </a:r>
          </a:p>
          <a:p>
            <a:pPr marL="285750" indent="-285750" algn="l">
              <a:buFont typeface="Arial" panose="020B0604020202020204" pitchFamily="34" charset="0"/>
              <a:buChar char="•"/>
            </a:pPr>
            <a:r>
              <a:rPr lang="en-GB" sz="1400" dirty="0"/>
              <a:t>It is an iterative process where you are trying to minimize the distance of the data point to the average data point in the cluster.</a:t>
            </a:r>
          </a:p>
          <a:p>
            <a:pPr marL="285750" indent="-285750" algn="l">
              <a:buFont typeface="Arial" panose="020B0604020202020204" pitchFamily="34" charset="0"/>
              <a:buChar char="•"/>
            </a:pPr>
            <a:r>
              <a:rPr lang="en-GB" sz="1400" dirty="0"/>
              <a:t>One of the major application of KMeans clustering is segmentation of customers to get a better understanding of them which in turn could be used to roll out the personalized offers from the bank.</a:t>
            </a:r>
          </a:p>
          <a:p>
            <a:pPr marL="285750" indent="-285750" algn="l">
              <a:buFont typeface="Arial" panose="020B0604020202020204" pitchFamily="34" charset="0"/>
              <a:buChar char="•"/>
            </a:pPr>
            <a:r>
              <a:rPr lang="en-GB" sz="1400" dirty="0"/>
              <a:t>This method works best for huge datasets.</a:t>
            </a:r>
            <a:endParaRPr lang="en-US" sz="1400" dirty="0"/>
          </a:p>
          <a:p>
            <a:pPr algn="l"/>
            <a:endParaRPr lang="en-US" sz="2000" dirty="0">
              <a:solidFill>
                <a:srgbClr val="FF6600"/>
              </a:solidFill>
            </a:endParaRPr>
          </a:p>
          <a:p>
            <a:pPr algn="l"/>
            <a:endParaRPr lang="en-US" sz="2000" dirty="0">
              <a:solidFill>
                <a:srgbClr val="FF6600"/>
              </a:solidFill>
            </a:endParaRPr>
          </a:p>
          <a:p>
            <a:pPr algn="l"/>
            <a:endParaRPr lang="en-US" sz="2000" dirty="0">
              <a:solidFill>
                <a:srgbClr val="FF6600"/>
              </a:solidFill>
            </a:endParaRPr>
          </a:p>
          <a:p>
            <a:pPr algn="l"/>
            <a:endParaRPr lang="en-US" sz="2000" dirty="0">
              <a:solidFill>
                <a:srgbClr val="FF6600"/>
              </a:solidFill>
            </a:endParaRPr>
          </a:p>
          <a:p>
            <a:pPr algn="l"/>
            <a:endParaRPr lang="en-US" sz="2000"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84859" y="1089000"/>
            <a:ext cx="6858002" cy="4680000"/>
          </a:xfrm>
          <a:solidFill>
            <a:srgbClr val="3B3B3B"/>
          </a:solidFill>
        </p:spPr>
        <p:txBody>
          <a:bodyPr vert="vert270" anchor="t" anchorCtr="0"/>
          <a:lstStyle/>
          <a:p>
            <a:endParaRPr lang="en-US" b="1" dirty="0">
              <a:solidFill>
                <a:srgbClr val="FF6600"/>
              </a:solidFill>
            </a:endParaRPr>
          </a:p>
        </p:txBody>
      </p:sp>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518330" y="2355334"/>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45736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76231" y="1089000"/>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013383" y="-320613"/>
            <a:ext cx="6858004" cy="7499230"/>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Meet the Team</a:t>
            </a:r>
          </a:p>
          <a:p>
            <a:pPr algn="just"/>
            <a:r>
              <a:rPr lang="en-US" sz="2800" dirty="0">
                <a:solidFill>
                  <a:srgbClr val="FF6600"/>
                </a:solidFill>
              </a:rPr>
              <a:t>         Problem Description</a:t>
            </a:r>
          </a:p>
          <a:p>
            <a:pPr algn="just"/>
            <a:r>
              <a:rPr lang="en-US" sz="2800" dirty="0">
                <a:solidFill>
                  <a:srgbClr val="FF6600"/>
                </a:solidFill>
              </a:rPr>
              <a:t>         Business Understanding</a:t>
            </a:r>
          </a:p>
          <a:p>
            <a:pPr algn="just"/>
            <a:r>
              <a:rPr lang="en-US" sz="2800" dirty="0">
                <a:solidFill>
                  <a:srgbClr val="FF6600"/>
                </a:solidFill>
              </a:rPr>
              <a:t>         </a:t>
            </a:r>
            <a:r>
              <a:rPr lang="en-US" sz="2800" dirty="0" err="1">
                <a:solidFill>
                  <a:srgbClr val="FF6600"/>
                </a:solidFill>
              </a:rPr>
              <a:t>Github</a:t>
            </a:r>
            <a:r>
              <a:rPr lang="en-US" sz="2800" dirty="0">
                <a:solidFill>
                  <a:srgbClr val="FF6600"/>
                </a:solidFill>
              </a:rPr>
              <a:t> link and Data Overview</a:t>
            </a:r>
          </a:p>
          <a:p>
            <a:pPr algn="just"/>
            <a:r>
              <a:rPr lang="en-US" sz="2800" dirty="0">
                <a:solidFill>
                  <a:srgbClr val="FF6600"/>
                </a:solidFill>
              </a:rPr>
              <a:t>         EDA Summary</a:t>
            </a:r>
          </a:p>
          <a:p>
            <a:pPr algn="just"/>
            <a:r>
              <a:rPr lang="en-US" sz="2800" dirty="0">
                <a:solidFill>
                  <a:srgbClr val="FF6600"/>
                </a:solidFill>
              </a:rPr>
              <a:t>         Proposed Model Technique</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24473" y="1089001"/>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sz="6000" b="1" dirty="0">
                <a:solidFill>
                  <a:srgbClr val="FF6600"/>
                </a:solidFill>
              </a:rPr>
              <a:t>Meet the Team</a:t>
            </a:r>
            <a:r>
              <a:rPr lang="en-US" sz="6000" dirty="0">
                <a:solidFill>
                  <a:srgbClr val="FF6600"/>
                </a:solidFill>
              </a:rPr>
              <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4936099" y="-191571"/>
            <a:ext cx="6858004" cy="7241146"/>
          </a:xfrm>
        </p:spPr>
        <p:txBody>
          <a:bodyPr vert="vert270">
            <a:normAutofit/>
          </a:bodyPr>
          <a:lstStyle/>
          <a:p>
            <a:endParaRPr lang="en-US" dirty="0">
              <a:solidFill>
                <a:srgbClr val="FF6600"/>
              </a:solidFill>
            </a:endParaRPr>
          </a:p>
          <a:p>
            <a:pPr algn="just"/>
            <a:r>
              <a:rPr lang="en-US" dirty="0">
                <a:solidFill>
                  <a:srgbClr val="FF6600"/>
                </a:solidFill>
              </a:rPr>
              <a:t>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err="1">
                <a:solidFill>
                  <a:srgbClr val="0000FF"/>
                </a:solidFill>
                <a:latin typeface=""/>
              </a:rPr>
              <a:t>Github</a:t>
            </a:r>
            <a:r>
              <a:rPr lang="en-US" sz="1800" dirty="0">
                <a:solidFill>
                  <a:srgbClr val="0000FF"/>
                </a:solidFill>
                <a:latin typeface=""/>
              </a:rPr>
              <a:t> Link: https://github.com/shelovescode000/CustomerSegmentationProject</a:t>
            </a:r>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xmlns="" id="{9825719F-897A-4D1C-8EA0-51BC17B52985}"/>
              </a:ext>
            </a:extLst>
          </p:cNvPr>
          <p:cNvPicPr>
            <a:picLocks noChangeAspect="1"/>
          </p:cNvPicPr>
          <p:nvPr/>
        </p:nvPicPr>
        <p:blipFill>
          <a:blip r:embed="rId3"/>
          <a:stretch>
            <a:fillRect/>
          </a:stretch>
        </p:blipFill>
        <p:spPr>
          <a:xfrm>
            <a:off x="4844143" y="2977136"/>
            <a:ext cx="7347857" cy="2281954"/>
          </a:xfrm>
          <a:prstGeom prst="rect">
            <a:avLst/>
          </a:prstGeom>
          <a:ln>
            <a:solidFill>
              <a:schemeClr val="bg1"/>
            </a:solidFill>
          </a:ln>
        </p:spPr>
      </p:pic>
    </p:spTree>
    <p:extLst>
      <p:ext uri="{BB962C8B-B14F-4D97-AF65-F5344CB8AC3E}">
        <p14:creationId xmlns:p14="http://schemas.microsoft.com/office/powerpoint/2010/main" val="122888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24473" y="1089001"/>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sz="6000" b="1" dirty="0">
                <a:solidFill>
                  <a:srgbClr val="FF6600"/>
                </a:solidFill>
              </a:rPr>
              <a:t>Problem Description</a:t>
            </a:r>
            <a:r>
              <a:rPr lang="en-US" sz="6000" dirty="0">
                <a:solidFill>
                  <a:srgbClr val="FF6600"/>
                </a:solidFill>
              </a:rPr>
              <a:t/>
            </a:r>
            <a:br>
              <a:rPr lang="en-US" sz="6000" dirty="0">
                <a:solidFill>
                  <a:srgbClr val="FF6600"/>
                </a:solidFill>
              </a:rPr>
            </a:b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4936099" y="-191571"/>
            <a:ext cx="6858004" cy="7241146"/>
          </a:xfrm>
        </p:spPr>
        <p:txBody>
          <a:bodyPr vert="vert270">
            <a:normAutofit/>
          </a:bodyPr>
          <a:lstStyle/>
          <a:p>
            <a:endParaRPr lang="en-US" dirty="0">
              <a:solidFill>
                <a:srgbClr val="FF6600"/>
              </a:solidFill>
            </a:endParaRPr>
          </a:p>
          <a:p>
            <a:pPr algn="just"/>
            <a:r>
              <a:rPr lang="en-US" dirty="0">
                <a:solidFill>
                  <a:srgbClr val="FF6600"/>
                </a:solidFill>
              </a:rPr>
              <a:t>   </a:t>
            </a:r>
          </a:p>
          <a:p>
            <a:pPr algn="just"/>
            <a:endParaRPr lang="en-US" dirty="0">
              <a:solidFill>
                <a:srgbClr val="FF6600"/>
              </a:solidFill>
            </a:endParaRPr>
          </a:p>
          <a:p>
            <a:pPr algn="just"/>
            <a:endParaRPr lang="en-US" dirty="0">
              <a:solidFill>
                <a:srgbClr val="FF6600"/>
              </a:solidFill>
            </a:endParaRPr>
          </a:p>
          <a:p>
            <a:pPr algn="just"/>
            <a:endParaRPr lang="en-US" dirty="0">
              <a:solidFill>
                <a:srgbClr val="FF6600"/>
              </a:solidFill>
            </a:endParaRPr>
          </a:p>
          <a:p>
            <a:pPr marL="285750" indent="-285750" algn="just">
              <a:lnSpc>
                <a:spcPct val="107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Bank XYZ wants to roll out personalized Christmas offers for certain customers instead of rolling out the same offers for all customers. As an alternative of trying to manually decide which customer is which category. The bank seeks an efficient approach that enables them to uncover hidden patterns in their customer data and categorize customers into a 5 unique groups.</a:t>
            </a:r>
          </a:p>
          <a:p>
            <a:pPr marL="285750" indent="-285750" algn="just">
              <a:lnSpc>
                <a:spcPct val="107000"/>
              </a:lnSpc>
              <a:spcAft>
                <a:spcPts val="800"/>
              </a:spcAft>
              <a:buFont typeface="Arial" panose="020B0604020202020204" pitchFamily="34" charset="0"/>
              <a:buChar char="•"/>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9497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84859" y="1089000"/>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Data Overview</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009067" y="-324925"/>
            <a:ext cx="6858003" cy="7507855"/>
          </a:xfrm>
        </p:spPr>
        <p:txBody>
          <a:bodyPr vert="vert270">
            <a:normAutofit lnSpcReduction="10000"/>
          </a:bodyPr>
          <a:lstStyle/>
          <a:p>
            <a:pPr algn="just"/>
            <a:endParaRPr lang="en-US" sz="1800" dirty="0">
              <a:solidFill>
                <a:srgbClr val="FF6600"/>
              </a:solidFill>
            </a:endParaRPr>
          </a:p>
          <a:p>
            <a:pPr marL="171450" indent="-171450" algn="just">
              <a:buFont typeface="Arial" panose="020B0604020202020204" pitchFamily="34" charset="0"/>
              <a:buChar char="•"/>
            </a:pPr>
            <a:r>
              <a:rPr lang="en-US" sz="1800" dirty="0"/>
              <a:t>1 data set (cust_seg.csv)</a:t>
            </a:r>
          </a:p>
          <a:p>
            <a:pPr marL="171450" indent="-171450" algn="just">
              <a:buFont typeface="Arial" panose="020B0604020202020204" pitchFamily="34" charset="0"/>
              <a:buChar char="•"/>
            </a:pPr>
            <a:r>
              <a:rPr lang="en-US" sz="1800" dirty="0"/>
              <a:t>The full data set consists of 48 variables and 1,000,000 observations.</a:t>
            </a:r>
          </a:p>
          <a:p>
            <a:pPr marL="171450" indent="-171450" algn="just">
              <a:buFont typeface="Arial" panose="020B0604020202020204" pitchFamily="34" charset="0"/>
              <a:buChar char="•"/>
            </a:pPr>
            <a:endParaRPr lang="en-US" sz="1800" dirty="0"/>
          </a:p>
          <a:p>
            <a:pPr algn="just"/>
            <a:r>
              <a:rPr lang="en-US" sz="1800" b="1" dirty="0"/>
              <a:t>Assumptions:</a:t>
            </a:r>
          </a:p>
          <a:p>
            <a:pPr marL="285750" indent="-285750" algn="just">
              <a:buFont typeface="Arial" panose="020B0604020202020204" pitchFamily="34" charset="0"/>
              <a:buChar char="•"/>
            </a:pPr>
            <a:r>
              <a:rPr lang="en-US" sz="1800" dirty="0"/>
              <a:t>The data was skewed so we dropped the outliers.</a:t>
            </a:r>
          </a:p>
          <a:p>
            <a:pPr marL="285750" indent="-285750" algn="just">
              <a:buFont typeface="Arial" panose="020B0604020202020204" pitchFamily="34" charset="0"/>
              <a:buChar char="•"/>
            </a:pPr>
            <a:r>
              <a:rPr lang="en-US" sz="1800" dirty="0"/>
              <a:t>Some variables were dropped because they were considered useless i.e. some customers didn’t have a province code.</a:t>
            </a:r>
          </a:p>
          <a:p>
            <a:pPr marL="285750" indent="-285750" algn="just">
              <a:buFont typeface="Arial" panose="020B0604020202020204" pitchFamily="34" charset="0"/>
              <a:buChar char="•"/>
            </a:pPr>
            <a:r>
              <a:rPr lang="en-US" sz="1800" dirty="0"/>
              <a:t>Variables are arranged in order of importance.</a:t>
            </a:r>
          </a:p>
          <a:p>
            <a:pPr algn="just"/>
            <a:endParaRPr lang="en-US" sz="1800" dirty="0"/>
          </a:p>
          <a:p>
            <a:pPr algn="just"/>
            <a:r>
              <a:rPr lang="en-US" sz="1800" b="1" dirty="0"/>
              <a:t>Manipulations:</a:t>
            </a: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a:t>
            </a:r>
            <a:r>
              <a:rPr lang="en-US" sz="1800" dirty="0" err="1">
                <a:solidFill>
                  <a:srgbClr val="C00000"/>
                </a:solidFill>
                <a:effectLst/>
                <a:ea typeface="Calibri" panose="020F0502020204030204" pitchFamily="34" charset="0"/>
                <a:cs typeface="Times New Roman" panose="02020603050405020304" pitchFamily="18" charset="0"/>
              </a:rPr>
              <a:t>fecha_alta</a:t>
            </a:r>
            <a:r>
              <a:rPr lang="en-US" sz="1800" dirty="0">
                <a:solidFill>
                  <a:srgbClr val="C00000"/>
                </a:solidFill>
                <a:effectLst/>
                <a:ea typeface="Calibri" panose="020F0502020204030204" pitchFamily="34" charset="0"/>
                <a:cs typeface="Times New Roman" panose="02020603050405020304" pitchFamily="18" charset="0"/>
              </a:rPr>
              <a:t> </a:t>
            </a:r>
            <a:r>
              <a:rPr lang="en-US" sz="1800" dirty="0">
                <a:effectLst/>
                <a:ea typeface="Calibri" panose="020F0502020204030204" pitchFamily="34" charset="0"/>
                <a:cs typeface="Times New Roman" panose="02020603050405020304" pitchFamily="18" charset="0"/>
              </a:rPr>
              <a:t>variable which is the date which the customer became the first holder of a contact at the bank was changed by subtracting the customer’s date with the max date 2015-01-28 to get the number of years since first contract. This created a new column called </a:t>
            </a:r>
            <a:r>
              <a:rPr lang="en-US" sz="1800" dirty="0" err="1">
                <a:solidFill>
                  <a:srgbClr val="C00000"/>
                </a:solidFill>
                <a:effectLst/>
                <a:ea typeface="Calibri" panose="020F0502020204030204" pitchFamily="34" charset="0"/>
                <a:cs typeface="Times New Roman" panose="02020603050405020304" pitchFamily="18" charset="0"/>
              </a:rPr>
              <a:t>fecha_alta_year</a:t>
            </a:r>
            <a:r>
              <a:rPr lang="en-US" sz="1800" dirty="0">
                <a:solidFill>
                  <a:srgbClr val="C00000"/>
                </a:solidFill>
                <a:effectLst/>
                <a:ea typeface="Calibri" panose="020F0502020204030204" pitchFamily="34" charset="0"/>
                <a:cs typeface="Times New Roman" panose="02020603050405020304" pitchFamily="18" charset="0"/>
              </a:rPr>
              <a:t>.</a:t>
            </a:r>
            <a:endParaRPr lang="en-ZA" sz="1800" dirty="0">
              <a:solidFill>
                <a:srgbClr val="C00000"/>
              </a:solidFill>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24 variables that start with the letters </a:t>
            </a:r>
            <a:r>
              <a:rPr lang="en-US" sz="1800" dirty="0" err="1">
                <a:effectLst/>
                <a:ea typeface="Calibri" panose="020F0502020204030204" pitchFamily="34" charset="0"/>
                <a:cs typeface="Times New Roman" panose="02020603050405020304" pitchFamily="18" charset="0"/>
              </a:rPr>
              <a:t>ind</a:t>
            </a:r>
            <a:r>
              <a:rPr lang="en-US" sz="1800" dirty="0">
                <a:effectLst/>
                <a:ea typeface="Calibri" panose="020F0502020204030204" pitchFamily="34" charset="0"/>
                <a:cs typeface="Times New Roman" panose="02020603050405020304" pitchFamily="18" charset="0"/>
              </a:rPr>
              <a:t>_ and end with the letter _ult1 which describe the different accounts or products the customers use was summed up to one variable which counts the number of products each customer makes use of in the bank. This created a new variable named </a:t>
            </a:r>
            <a:r>
              <a:rPr lang="en-US" sz="1800" dirty="0" err="1">
                <a:solidFill>
                  <a:srgbClr val="C00000"/>
                </a:solidFill>
                <a:effectLst/>
                <a:ea typeface="Calibri" panose="020F0502020204030204" pitchFamily="34" charset="0"/>
                <a:cs typeface="Times New Roman" panose="02020603050405020304" pitchFamily="18" charset="0"/>
              </a:rPr>
              <a:t>number_of_accounts</a:t>
            </a:r>
            <a:r>
              <a:rPr lang="en-US" sz="1800" dirty="0">
                <a:solidFill>
                  <a:srgbClr val="C00000"/>
                </a:solidFill>
                <a:effectLst/>
                <a:ea typeface="Calibri" panose="020F0502020204030204" pitchFamily="34" charset="0"/>
                <a:cs typeface="Times New Roman" panose="02020603050405020304" pitchFamily="18" charset="0"/>
              </a:rPr>
              <a:t>.</a:t>
            </a:r>
            <a:endParaRPr lang="en-ZA" sz="1800" dirty="0">
              <a:effectLst/>
              <a:ea typeface="Calibri" panose="020F0502020204030204" pitchFamily="34" charset="0"/>
              <a:cs typeface="Times New Roman" panose="02020603050405020304" pitchFamily="18" charset="0"/>
            </a:endParaRPr>
          </a:p>
          <a:p>
            <a:endParaRPr lang="en-US" sz="1800" dirty="0">
              <a:solidFill>
                <a:srgbClr val="FF6600"/>
              </a:solidFill>
            </a:endParaRPr>
          </a:p>
          <a:p>
            <a:endParaRPr lang="en-US" sz="1800"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13349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1089001" y="1089002"/>
            <a:ext cx="6858002" cy="4680000"/>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Exploratory Data Analysis</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006997" y="-326997"/>
            <a:ext cx="6858003" cy="7511998"/>
          </a:xfrm>
        </p:spPr>
        <p:txBody>
          <a:bodyPr vert="vert270">
            <a:normAutofit/>
          </a:bodyPr>
          <a:lstStyle/>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lvl="0" algn="just">
              <a:lnSpc>
                <a:spcPct val="107000"/>
              </a:lnSpc>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endParaRPr lang="en-GB" sz="18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dirty="0">
                <a:ea typeface="Calibri" panose="020F0502020204030204" pitchFamily="34" charset="0"/>
                <a:cs typeface="Times New Roman" panose="02020603050405020304" pitchFamily="18" charset="0"/>
              </a:rPr>
              <a:t>Duplicate values: approximately 37.3% of the data was duplicates</a:t>
            </a:r>
          </a:p>
          <a:p>
            <a:pPr marL="342900" lvl="0" indent="-342900" algn="just">
              <a:lnSpc>
                <a:spcPct val="107000"/>
              </a:lnSpc>
              <a:buFont typeface="Symbol" panose="05050102010706020507" pitchFamily="18" charset="2"/>
              <a:buChar char=""/>
            </a:pPr>
            <a:endParaRPr lang="en-GB" sz="2000" dirty="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GB" sz="2000" dirty="0">
                <a:ea typeface="Calibri" panose="020F0502020204030204" pitchFamily="34" charset="0"/>
                <a:cs typeface="Times New Roman" panose="02020603050405020304" pitchFamily="18" charset="0"/>
              </a:rPr>
              <a:t>Approximately 40% of the data was discarded for the analysis after data cleaning and transformation</a:t>
            </a:r>
          </a:p>
          <a:p>
            <a:endParaRPr lang="en-US" sz="1800" dirty="0">
              <a:solidFill>
                <a:srgbClr val="FF6600"/>
              </a:solidFill>
            </a:endParaRPr>
          </a:p>
          <a:p>
            <a:endParaRPr lang="en-US" sz="1800"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40339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984A62-0E18-43F9-9382-1DD903483887}"/>
              </a:ext>
            </a:extLst>
          </p:cNvPr>
          <p:cNvSpPr>
            <a:spLocks noGrp="1"/>
          </p:cNvSpPr>
          <p:nvPr>
            <p:ph type="title"/>
          </p:nvPr>
        </p:nvSpPr>
        <p:spPr>
          <a:xfrm>
            <a:off x="630935" y="474453"/>
            <a:ext cx="4935651" cy="1121434"/>
          </a:xfrm>
        </p:spPr>
        <p:txBody>
          <a:bodyPr vert="horz" lIns="91440" tIns="45720" rIns="91440" bIns="45720" rtlCol="0" anchor="b">
            <a:normAutofit/>
          </a:bodyPr>
          <a:lstStyle/>
          <a:p>
            <a:r>
              <a:rPr lang="en-US" sz="4600" b="1" kern="1200" dirty="0">
                <a:solidFill>
                  <a:schemeClr val="tx1"/>
                </a:solidFill>
                <a:latin typeface="+mj-lt"/>
                <a:ea typeface="+mj-ea"/>
                <a:cs typeface="+mj-cs"/>
              </a:rPr>
              <a:t>EDA: Missing Values </a:t>
            </a:r>
          </a:p>
        </p:txBody>
      </p:sp>
      <p:sp>
        <p:nvSpPr>
          <p:cNvPr id="8" name="TextBox 7">
            <a:extLst>
              <a:ext uri="{FF2B5EF4-FFF2-40B4-BE49-F238E27FC236}">
                <a16:creationId xmlns:a16="http://schemas.microsoft.com/office/drawing/2014/main" xmlns="" id="{FAC37C17-4238-41CE-83A9-16767354369F}"/>
              </a:ext>
            </a:extLst>
          </p:cNvPr>
          <p:cNvSpPr txBox="1"/>
          <p:nvPr/>
        </p:nvSpPr>
        <p:spPr>
          <a:xfrm>
            <a:off x="630936" y="1792224"/>
            <a:ext cx="4935651" cy="3547872"/>
          </a:xfrm>
          <a:prstGeom prst="rect">
            <a:avLst/>
          </a:prstGeom>
          <a:ln>
            <a:solidFill>
              <a:schemeClr val="accent2"/>
            </a:solidFill>
          </a:ln>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Variables with more than 80% missing values were removed.</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The other missing values were replace using different machine learning methods.</a:t>
            </a:r>
          </a:p>
        </p:txBody>
      </p:sp>
      <p:pic>
        <p:nvPicPr>
          <p:cNvPr id="14" name="Content Placeholder 13" descr="Chart, histogram&#10;&#10;Description automatically generated">
            <a:extLst>
              <a:ext uri="{FF2B5EF4-FFF2-40B4-BE49-F238E27FC236}">
                <a16:creationId xmlns:a16="http://schemas.microsoft.com/office/drawing/2014/main" xmlns="" id="{A1918209-02AA-454D-B448-23B9E6176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3349" y="640080"/>
            <a:ext cx="6246054" cy="5577840"/>
          </a:xfrm>
          <a:prstGeom prst="rect">
            <a:avLst/>
          </a:prstGeom>
        </p:spPr>
      </p:pic>
    </p:spTree>
    <p:extLst>
      <p:ext uri="{BB962C8B-B14F-4D97-AF65-F5344CB8AC3E}">
        <p14:creationId xmlns:p14="http://schemas.microsoft.com/office/powerpoint/2010/main" val="50876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32AEEBC8-9D30-42EF-95F2-386C2653FB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2984A62-0E18-43F9-9382-1DD903483887}"/>
              </a:ext>
            </a:extLst>
          </p:cNvPr>
          <p:cNvSpPr>
            <a:spLocks noGrp="1"/>
          </p:cNvSpPr>
          <p:nvPr>
            <p:ph type="title"/>
          </p:nvPr>
        </p:nvSpPr>
        <p:spPr>
          <a:xfrm>
            <a:off x="630936" y="502920"/>
            <a:ext cx="3449358" cy="1463040"/>
          </a:xfrm>
        </p:spPr>
        <p:txBody>
          <a:bodyPr vert="horz" lIns="91440" tIns="45720" rIns="91440" bIns="45720" rtlCol="0" anchor="ctr">
            <a:normAutofit/>
          </a:bodyPr>
          <a:lstStyle/>
          <a:p>
            <a:r>
              <a:rPr lang="en-US" sz="4600" b="1" kern="1200" dirty="0">
                <a:solidFill>
                  <a:schemeClr val="tx1"/>
                </a:solidFill>
                <a:latin typeface="+mj-lt"/>
                <a:ea typeface="+mj-ea"/>
                <a:cs typeface="+mj-cs"/>
              </a:rPr>
              <a:t>EDA: Outliers</a:t>
            </a:r>
          </a:p>
        </p:txBody>
      </p:sp>
      <p:sp>
        <p:nvSpPr>
          <p:cNvPr id="8" name="TextBox 7">
            <a:extLst>
              <a:ext uri="{FF2B5EF4-FFF2-40B4-BE49-F238E27FC236}">
                <a16:creationId xmlns:a16="http://schemas.microsoft.com/office/drawing/2014/main" xmlns="" id="{FAC37C17-4238-41CE-83A9-16767354369F}"/>
              </a:ext>
            </a:extLst>
          </p:cNvPr>
          <p:cNvSpPr txBox="1"/>
          <p:nvPr/>
        </p:nvSpPr>
        <p:spPr>
          <a:xfrm>
            <a:off x="4654296" y="502920"/>
            <a:ext cx="6894576" cy="1463040"/>
          </a:xfrm>
          <a:prstGeom prst="rect">
            <a:avLst/>
          </a:prstGeom>
          <a:ln>
            <a:solidFill>
              <a:schemeClr val="accent2"/>
            </a:solidFill>
          </a:ln>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The </a:t>
            </a:r>
            <a:r>
              <a:rPr lang="en-US" sz="2000" dirty="0" err="1"/>
              <a:t>renta</a:t>
            </a:r>
            <a:r>
              <a:rPr lang="en-US" sz="2000" dirty="0"/>
              <a:t> variable and age variable contained some outliers. Thus, the outliers were removed from this analysis to obtained accurate results.</a:t>
            </a:r>
          </a:p>
        </p:txBody>
      </p:sp>
      <p:pic>
        <p:nvPicPr>
          <p:cNvPr id="7" name="Content Placeholder 6" descr="Chart, box and whisker chart&#10;&#10;Description automatically generated">
            <a:extLst>
              <a:ext uri="{FF2B5EF4-FFF2-40B4-BE49-F238E27FC236}">
                <a16:creationId xmlns:a16="http://schemas.microsoft.com/office/drawing/2014/main" xmlns="" id="{6C7D92C3-0548-40BC-8EAF-B05D3412B4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0936" y="2619274"/>
            <a:ext cx="10917936" cy="3302675"/>
          </a:xfrm>
          <a:prstGeom prst="rect">
            <a:avLst/>
          </a:prstGeom>
        </p:spPr>
      </p:pic>
    </p:spTree>
    <p:extLst>
      <p:ext uri="{BB962C8B-B14F-4D97-AF65-F5344CB8AC3E}">
        <p14:creationId xmlns:p14="http://schemas.microsoft.com/office/powerpoint/2010/main" val="33417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descr="Treemap chart&#10;&#10;Description automatically generated">
            <a:extLst>
              <a:ext uri="{FF2B5EF4-FFF2-40B4-BE49-F238E27FC236}">
                <a16:creationId xmlns:a16="http://schemas.microsoft.com/office/drawing/2014/main" xmlns="" id="{BB87416F-1206-4CFD-A1ED-D8F4DADB9A15}"/>
              </a:ext>
            </a:extLst>
          </p:cNvPr>
          <p:cNvPicPr>
            <a:picLocks noChangeAspect="1"/>
          </p:cNvPicPr>
          <p:nvPr/>
        </p:nvPicPr>
        <p:blipFill rotWithShape="1">
          <a:blip r:embed="rId2">
            <a:extLst>
              <a:ext uri="{28A0092B-C50C-407E-A947-70E740481C1C}">
                <a14:useLocalDpi xmlns:a14="http://schemas.microsoft.com/office/drawing/2010/main" val="0"/>
              </a:ext>
            </a:extLst>
          </a:blip>
          <a:srcRect r="-1" b="4636"/>
          <a:stretch/>
        </p:blipFill>
        <p:spPr>
          <a:xfrm>
            <a:off x="4554747" y="155277"/>
            <a:ext cx="7530860" cy="6495690"/>
          </a:xfrm>
          <a:prstGeom prst="rect">
            <a:avLst/>
          </a:prstGeom>
          <a:ln>
            <a:solidFill>
              <a:schemeClr val="bg1"/>
            </a:solidFill>
          </a:ln>
        </p:spPr>
      </p:pic>
      <p:sp>
        <p:nvSpPr>
          <p:cNvPr id="4" name="Title 1">
            <a:extLst>
              <a:ext uri="{FF2B5EF4-FFF2-40B4-BE49-F238E27FC236}">
                <a16:creationId xmlns:a16="http://schemas.microsoft.com/office/drawing/2014/main" xmlns="" id="{F2984A62-0E18-43F9-9382-1DD903483887}"/>
              </a:ext>
            </a:extLst>
          </p:cNvPr>
          <p:cNvSpPr txBox="1">
            <a:spLocks/>
          </p:cNvSpPr>
          <p:nvPr/>
        </p:nvSpPr>
        <p:spPr>
          <a:xfrm>
            <a:off x="97767" y="586596"/>
            <a:ext cx="4336210" cy="13162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600" b="1" dirty="0"/>
              <a:t>EDA: Correlation</a:t>
            </a:r>
          </a:p>
        </p:txBody>
      </p:sp>
      <p:sp>
        <p:nvSpPr>
          <p:cNvPr id="5" name="Title 1">
            <a:extLst>
              <a:ext uri="{FF2B5EF4-FFF2-40B4-BE49-F238E27FC236}">
                <a16:creationId xmlns:a16="http://schemas.microsoft.com/office/drawing/2014/main" xmlns="" id="{F2984A62-0E18-43F9-9382-1DD903483887}"/>
              </a:ext>
            </a:extLst>
          </p:cNvPr>
          <p:cNvSpPr txBox="1">
            <a:spLocks/>
          </p:cNvSpPr>
          <p:nvPr/>
        </p:nvSpPr>
        <p:spPr>
          <a:xfrm>
            <a:off x="171091" y="2848515"/>
            <a:ext cx="4189561" cy="2876423"/>
          </a:xfrm>
          <a:prstGeom prst="rect">
            <a:avLst/>
          </a:prstGeom>
          <a:ln>
            <a:solidFill>
              <a:srgbClr val="FF66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b="1" dirty="0">
              <a:latin typeface="+mn-lt"/>
            </a:endParaRPr>
          </a:p>
          <a:p>
            <a:pPr marL="685800" indent="-685800">
              <a:buFont typeface="Arial" panose="020B0604020202020204" pitchFamily="34" charset="0"/>
              <a:buChar char="•"/>
            </a:pPr>
            <a:r>
              <a:rPr lang="en-US" sz="2000" dirty="0">
                <a:latin typeface="+mn-lt"/>
              </a:rPr>
              <a:t>Most variables in the data set were correlated. For example, </a:t>
            </a:r>
            <a:r>
              <a:rPr lang="en-US" sz="2000" dirty="0" err="1">
                <a:latin typeface="+mn-lt"/>
              </a:rPr>
              <a:t>pais_residencia</a:t>
            </a:r>
            <a:r>
              <a:rPr lang="en-US" sz="2000" dirty="0">
                <a:latin typeface="+mn-lt"/>
              </a:rPr>
              <a:t> and residence index (</a:t>
            </a:r>
            <a:r>
              <a:rPr lang="en-US" sz="2000" dirty="0" err="1">
                <a:latin typeface="+mn-lt"/>
              </a:rPr>
              <a:t>indresi</a:t>
            </a:r>
            <a:r>
              <a:rPr lang="en-US" sz="2000" dirty="0">
                <a:latin typeface="+mn-lt"/>
              </a:rPr>
              <a:t>), </a:t>
            </a:r>
            <a:r>
              <a:rPr lang="en-US" sz="2000" dirty="0" err="1">
                <a:latin typeface="+mn-lt"/>
              </a:rPr>
              <a:t>indresi</a:t>
            </a:r>
            <a:r>
              <a:rPr lang="en-US" sz="2000" dirty="0">
                <a:latin typeface="+mn-lt"/>
              </a:rPr>
              <a:t> depends on </a:t>
            </a:r>
            <a:r>
              <a:rPr lang="en-US" sz="2000" dirty="0" err="1">
                <a:latin typeface="+mn-lt"/>
              </a:rPr>
              <a:t>pais_residencia</a:t>
            </a:r>
            <a:r>
              <a:rPr lang="en-US" sz="2000" dirty="0">
                <a:latin typeface="+mn-lt"/>
              </a:rPr>
              <a:t>. </a:t>
            </a:r>
          </a:p>
          <a:p>
            <a:pPr marL="685800" indent="-685800">
              <a:buFont typeface="Arial" panose="020B0604020202020204" pitchFamily="34" charset="0"/>
              <a:buChar char="•"/>
            </a:pPr>
            <a:r>
              <a:rPr lang="en-US" sz="2000" dirty="0">
                <a:latin typeface="+mn-lt"/>
              </a:rPr>
              <a:t>Correlated meaning that the variables provided the same information, thus, there is no use keeping both variables.</a:t>
            </a:r>
          </a:p>
          <a:p>
            <a:endParaRPr lang="en-US" sz="2000" b="1" dirty="0">
              <a:latin typeface="+mn-lt"/>
            </a:endParaRPr>
          </a:p>
        </p:txBody>
      </p:sp>
    </p:spTree>
    <p:extLst>
      <p:ext uri="{BB962C8B-B14F-4D97-AF65-F5344CB8AC3E}">
        <p14:creationId xmlns:p14="http://schemas.microsoft.com/office/powerpoint/2010/main" val="26158150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GI_Final_Report" id="{E95536C2-EF36-40C8-91B1-A570031C6045}" vid="{D6F627D0-083E-4F0C-BE7D-8D92008D50D2}"/>
    </a:ext>
  </a:extLst>
</a:theme>
</file>

<file path=docProps/app.xml><?xml version="1.0" encoding="utf-8"?>
<Properties xmlns="http://schemas.openxmlformats.org/officeDocument/2006/extended-properties" xmlns:vt="http://schemas.openxmlformats.org/officeDocument/2006/docPropsVTypes">
  <Template>DGI_Final_Report</Template>
  <TotalTime>310</TotalTime>
  <Words>621</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PowerPoint Presentation</vt:lpstr>
      <vt:lpstr>   Agenda</vt:lpstr>
      <vt:lpstr>   Meet the Team </vt:lpstr>
      <vt:lpstr>   Problem Description </vt:lpstr>
      <vt:lpstr>   Data Overview</vt:lpstr>
      <vt:lpstr>   Exploratory Data Analysis</vt:lpstr>
      <vt:lpstr>EDA: Missing Values </vt:lpstr>
      <vt:lpstr>EDA: Outliers</vt:lpstr>
      <vt:lpstr>PowerPoint Presentation</vt:lpstr>
      <vt:lpstr>Recommendations</vt:lpstr>
      <vt:lpstr>Proposed Model Technique</vt:lpstr>
      <vt:lpstr>PowerPoint Presentation</vt:lpstr>
    </vt:vector>
  </TitlesOfParts>
  <Company>HP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 Masawi</dc:creator>
  <cp:lastModifiedBy>Robin Masawi</cp:lastModifiedBy>
  <cp:revision>20</cp:revision>
  <dcterms:created xsi:type="dcterms:W3CDTF">2021-05-15T12:25:14Z</dcterms:created>
  <dcterms:modified xsi:type="dcterms:W3CDTF">2021-05-21T07:34:25Z</dcterms:modified>
</cp:coreProperties>
</file>